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58" r:id="rId3"/>
    <p:sldId id="263" r:id="rId4"/>
    <p:sldId id="261" r:id="rId5"/>
    <p:sldId id="265" r:id="rId6"/>
    <p:sldId id="264" r:id="rId7"/>
    <p:sldId id="266" r:id="rId8"/>
    <p:sldId id="270" r:id="rId9"/>
    <p:sldId id="267" r:id="rId10"/>
    <p:sldId id="268" r:id="rId11"/>
    <p:sldId id="269" r:id="rId12"/>
    <p:sldId id="271" r:id="rId13"/>
    <p:sldId id="272" r:id="rId14"/>
    <p:sldId id="275" r:id="rId15"/>
    <p:sldId id="273" r:id="rId16"/>
    <p:sldId id="274" r:id="rId17"/>
    <p:sldId id="276" r:id="rId18"/>
    <p:sldId id="277" r:id="rId19"/>
    <p:sldId id="278" r:id="rId20"/>
    <p:sldId id="279" r:id="rId21"/>
    <p:sldId id="280" r:id="rId22"/>
    <p:sldId id="282" r:id="rId23"/>
    <p:sldId id="284" r:id="rId2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3" autoAdjust="0"/>
    <p:restoredTop sz="94660"/>
  </p:normalViewPr>
  <p:slideViewPr>
    <p:cSldViewPr>
      <p:cViewPr varScale="1">
        <p:scale>
          <a:sx n="110" d="100"/>
          <a:sy n="110" d="100"/>
        </p:scale>
        <p:origin x="-708" y="-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6719AB-2CF8-4671-A44E-4DED9D41DBA9}" type="datetimeFigureOut">
              <a:rPr lang="en-US" smtClean="0"/>
              <a:pPr/>
              <a:t>26-Apr-18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7D94D0-CD4D-42D0-9BB3-367FDF79C5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48925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2800350"/>
            <a:ext cx="6858000" cy="857250"/>
          </a:xfrm>
        </p:spPr>
        <p:txBody>
          <a:bodyPr anchor="ctr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3843338"/>
            <a:ext cx="6858000" cy="400050"/>
          </a:xfrm>
        </p:spPr>
        <p:txBody>
          <a:bodyPr anchor="ctr" anchorCtr="0"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4766310"/>
            <a:ext cx="2286000" cy="274320"/>
          </a:xfrm>
        </p:spPr>
        <p:txBody>
          <a:bodyPr/>
          <a:lstStyle>
            <a:lvl1pPr>
              <a:defRPr sz="1400"/>
            </a:lvl1pPr>
          </a:lstStyle>
          <a:p>
            <a:fld id="{2A8AB4E4-4F99-404B-B28B-B13CFBC2A668}" type="datetimeFigureOut">
              <a:rPr lang="en-US" smtClean="0"/>
              <a:pPr/>
              <a:t>26-Apr-18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4766310"/>
            <a:ext cx="3474720" cy="27432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4766310"/>
            <a:ext cx="1219200" cy="274320"/>
          </a:xfrm>
        </p:spPr>
        <p:txBody>
          <a:bodyPr/>
          <a:lstStyle/>
          <a:p>
            <a:fld id="{BF4AC9F0-A80D-461C-A4A8-EDC04C4C32C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2736056"/>
            <a:ext cx="7315200" cy="96012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3786188"/>
            <a:ext cx="7315200" cy="51435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2736056"/>
            <a:ext cx="228600" cy="96012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3786188"/>
            <a:ext cx="228600" cy="51435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AB4E4-4F99-404B-B28B-B13CFBC2A668}" type="datetimeFigureOut">
              <a:rPr lang="en-US" smtClean="0"/>
              <a:pPr/>
              <a:t>26-Apr-18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AC9F0-A80D-461C-A4A8-EDC04C4C32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AB4E4-4F99-404B-B28B-B13CFBC2A668}" type="datetimeFigureOut">
              <a:rPr lang="en-US" smtClean="0"/>
              <a:pPr/>
              <a:t>26-Apr-18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AC9F0-A80D-461C-A4A8-EDC04C4C32C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4764881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42957" y="4835567"/>
            <a:ext cx="143137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4361127" y="2401464"/>
            <a:ext cx="438912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AB4E4-4F99-404B-B28B-B13CFBC2A668}" type="datetimeFigureOut">
              <a:rPr lang="en-US" smtClean="0"/>
              <a:pPr/>
              <a:t>26-Apr-18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AC9F0-A80D-461C-A4A8-EDC04C4C32C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8229600" cy="3703320"/>
          </a:xfrm>
        </p:spPr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228850"/>
            <a:ext cx="6858000" cy="8001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3200400"/>
            <a:ext cx="6781800" cy="85725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4766310"/>
            <a:ext cx="2286000" cy="274320"/>
          </a:xfrm>
        </p:spPr>
        <p:txBody>
          <a:bodyPr/>
          <a:lstStyle/>
          <a:p>
            <a:fld id="{2A8AB4E4-4F99-404B-B28B-B13CFBC2A668}" type="datetimeFigureOut">
              <a:rPr lang="en-US" smtClean="0"/>
              <a:pPr/>
              <a:t>26-Apr-18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4766310"/>
            <a:ext cx="3474720" cy="27432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4766310"/>
            <a:ext cx="1520952" cy="274320"/>
          </a:xfrm>
        </p:spPr>
        <p:txBody>
          <a:bodyPr/>
          <a:lstStyle/>
          <a:p>
            <a:fld id="{BF4AC9F0-A80D-461C-A4A8-EDC04C4C32C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114550"/>
            <a:ext cx="7315200" cy="96012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114550"/>
            <a:ext cx="228600" cy="96012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1450"/>
            <a:ext cx="8229600" cy="6858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AB4E4-4F99-404B-B28B-B13CFBC2A668}" type="datetimeFigureOut">
              <a:rPr lang="en-US" smtClean="0"/>
              <a:pPr/>
              <a:t>26-Apr-18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AC9F0-A80D-461C-A4A8-EDC04C4C32C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4041648" cy="370332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912114"/>
            <a:ext cx="4041648" cy="370332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1450"/>
            <a:ext cx="8229600" cy="6858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64406"/>
            <a:ext cx="4040188" cy="51435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1" y="971550"/>
            <a:ext cx="4041775" cy="51435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AB4E4-4F99-404B-B28B-B13CFBC2A668}" type="datetimeFigureOut">
              <a:rPr lang="en-US" smtClean="0"/>
              <a:pPr/>
              <a:t>26-Apr-18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AC9F0-A80D-461C-A4A8-EDC04C4C32C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1600200"/>
            <a:ext cx="4038600" cy="302895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1600200"/>
            <a:ext cx="4038600" cy="302895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1450"/>
            <a:ext cx="8229600" cy="6858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AB4E4-4F99-404B-B28B-B13CFBC2A668}" type="datetimeFigureOut">
              <a:rPr lang="en-US" smtClean="0"/>
              <a:pPr/>
              <a:t>26-Apr-18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AC9F0-A80D-461C-A4A8-EDC04C4C32C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42957" y="4835567"/>
            <a:ext cx="143137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AB4E4-4F99-404B-B28B-B13CFBC2A668}" type="datetimeFigureOut">
              <a:rPr lang="en-US" smtClean="0"/>
              <a:pPr/>
              <a:t>26-Apr-18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AC9F0-A80D-461C-A4A8-EDC04C4C32C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4764881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42957" y="4835567"/>
            <a:ext cx="143137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228600"/>
            <a:ext cx="2514600" cy="62865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914401"/>
            <a:ext cx="2514600" cy="3632597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AB4E4-4F99-404B-B28B-B13CFBC2A668}" type="datetimeFigureOut">
              <a:rPr lang="en-US" smtClean="0"/>
              <a:pPr/>
              <a:t>26-Apr-18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AC9F0-A80D-461C-A4A8-EDC04C4C32C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4764881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915025" y="2493169"/>
            <a:ext cx="452628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42957" y="4835567"/>
            <a:ext cx="143137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228600"/>
            <a:ext cx="5715000" cy="428625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5642"/>
            <a:ext cx="8229600" cy="506016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428750"/>
            <a:ext cx="8229600" cy="3202686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914400"/>
            <a:ext cx="8229600" cy="40005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AB4E4-4F99-404B-B28B-B13CFBC2A668}" type="datetimeFigureOut">
              <a:rPr lang="en-US" smtClean="0"/>
              <a:pPr/>
              <a:t>26-Apr-18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AC9F0-A80D-461C-A4A8-EDC04C4C32C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4764881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42957" y="4835567"/>
            <a:ext cx="143137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375642"/>
            <a:ext cx="182880" cy="51435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742950"/>
          </a:xfrm>
          <a:prstGeom prst="rect">
            <a:avLst/>
          </a:prstGeom>
        </p:spPr>
        <p:txBody>
          <a:bodyPr vert="horz" anchor="ctr" anchorCtr="0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914400"/>
            <a:ext cx="8229600" cy="368274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4767263"/>
            <a:ext cx="2289048" cy="27432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A8AB4E4-4F99-404B-B28B-B13CFBC2A668}" type="datetimeFigureOut">
              <a:rPr lang="en-US" smtClean="0"/>
              <a:pPr/>
              <a:t>26-Apr-18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4767263"/>
            <a:ext cx="3505200" cy="27432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4767263"/>
            <a:ext cx="1981200" cy="27432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F4AC9F0-A80D-461C-A4A8-EDC04C4C32C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4764881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85725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42957" y="4835567"/>
            <a:ext cx="143137" cy="120314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1" latinLnBrk="0" hangingPunct="1">
        <a:spcBef>
          <a:spcPct val="0"/>
        </a:spcBef>
        <a:buNone/>
        <a:defRPr kumimoji="0" sz="36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800" kern="12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bg2">
            <a:lumMod val="50000"/>
          </a:schemeClr>
        </a:buClr>
        <a:buSzPct val="76000"/>
        <a:buFont typeface="Wingdings" pitchFamily="2" charset="2"/>
        <a:buChar char="§"/>
        <a:defRPr kumimoji="0" sz="2800" kern="1200">
          <a:solidFill>
            <a:schemeClr val="tx2"/>
          </a:solidFill>
          <a:latin typeface="Calibri" pitchFamily="34" charset="0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2">
            <a:lumMod val="50000"/>
          </a:schemeClr>
        </a:buClr>
        <a:buSzPct val="76000"/>
        <a:buFont typeface="Wingdings" pitchFamily="2" charset="2"/>
        <a:buChar char="§"/>
        <a:defRPr kumimoji="0" sz="2800" kern="1200">
          <a:solidFill>
            <a:schemeClr val="tx1"/>
          </a:solidFill>
          <a:latin typeface="Calibri" pitchFamily="34" charset="0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bg2">
            <a:lumMod val="50000"/>
          </a:schemeClr>
        </a:buClr>
        <a:buSzPct val="70000"/>
        <a:buFont typeface="Wingdings" pitchFamily="2" charset="2"/>
        <a:buChar char="§"/>
        <a:defRPr kumimoji="0" sz="2800" kern="1200">
          <a:solidFill>
            <a:schemeClr val="tx1"/>
          </a:solidFill>
          <a:latin typeface="Calibri" pitchFamily="34" charset="0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bg2">
            <a:lumMod val="50000"/>
          </a:schemeClr>
        </a:buClr>
        <a:buSzPct val="70000"/>
        <a:buFont typeface="Wingdings" pitchFamily="2" charset="2"/>
        <a:buChar char="§"/>
        <a:defRPr kumimoji="0" sz="2800" kern="1200">
          <a:solidFill>
            <a:schemeClr val="tx1"/>
          </a:solidFill>
          <a:latin typeface="Calibri" pitchFamily="34" charset="0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66700" y="2228850"/>
            <a:ext cx="8610600" cy="1562100"/>
          </a:xfrm>
        </p:spPr>
        <p:txBody>
          <a:bodyPr>
            <a:noAutofit/>
          </a:bodyPr>
          <a:lstStyle/>
          <a:p>
            <a:pPr>
              <a:lnSpc>
                <a:spcPts val="3600"/>
              </a:lnSpc>
            </a:pPr>
            <a:r>
              <a:rPr lang="en-US" dirty="0"/>
              <a:t>What’s Needed to get a SBA Loan, and the Steps to Getting One</a:t>
            </a:r>
          </a:p>
        </p:txBody>
      </p:sp>
      <p:pic>
        <p:nvPicPr>
          <p:cNvPr id="3" name="Picture 2" descr="E:\WORKS ZONE\FREELANCEING JOB\TY JOEL STERLING'S PROJECTs\FB Images\FB Images\Images\money (Copy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90900" y="514350"/>
            <a:ext cx="2362200" cy="17406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404322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7(a) Funds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54430"/>
            <a:ext cx="8229600" cy="3703320"/>
          </a:xfrm>
        </p:spPr>
        <p:txBody>
          <a:bodyPr>
            <a:normAutofit/>
          </a:bodyPr>
          <a:lstStyle/>
          <a:p>
            <a:r>
              <a:rPr lang="en-US" sz="3200" dirty="0"/>
              <a:t>The 7(a) Program allows for loan amounts …</a:t>
            </a:r>
          </a:p>
          <a:p>
            <a:r>
              <a:rPr lang="en-US" sz="3200" dirty="0"/>
              <a:t>… of </a:t>
            </a:r>
            <a:r>
              <a:rPr lang="en-US" sz="3200" u="sng" dirty="0"/>
              <a:t>up to $5 million</a:t>
            </a:r>
            <a:r>
              <a:rPr lang="en-US" sz="3200" dirty="0"/>
              <a:t> to:</a:t>
            </a:r>
          </a:p>
          <a:p>
            <a:r>
              <a:rPr lang="en-US" sz="3200" dirty="0"/>
              <a:t> </a:t>
            </a:r>
            <a:r>
              <a:rPr lang="en-US" sz="3200" b="1" dirty="0"/>
              <a:t>fund startup costs</a:t>
            </a:r>
          </a:p>
          <a:p>
            <a:r>
              <a:rPr lang="en-US" sz="3200" dirty="0"/>
              <a:t> buy equipment, etc.</a:t>
            </a:r>
          </a:p>
        </p:txBody>
      </p:sp>
      <p:pic>
        <p:nvPicPr>
          <p:cNvPr id="9218" name="Picture 2" descr="E:\WORKS ZONE\FREELANCEING JOB\TY JOEL STERLING'S PROJECTs\FB Images\FB Images\Images\pile-of-cas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2114550"/>
            <a:ext cx="2886370" cy="24320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7138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7(a) Funds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078230"/>
            <a:ext cx="8686800" cy="3703320"/>
          </a:xfrm>
        </p:spPr>
        <p:txBody>
          <a:bodyPr>
            <a:normAutofit/>
          </a:bodyPr>
          <a:lstStyle/>
          <a:p>
            <a:r>
              <a:rPr lang="en-US" dirty="0"/>
              <a:t>A company can also:</a:t>
            </a:r>
            <a:endParaRPr lang="en-US" sz="4000" dirty="0"/>
          </a:p>
          <a:p>
            <a:r>
              <a:rPr lang="en-US" b="1" dirty="0"/>
              <a:t>Buy new land </a:t>
            </a:r>
            <a:r>
              <a:rPr lang="en-US" dirty="0"/>
              <a:t>(this includes construction costs)</a:t>
            </a:r>
            <a:endParaRPr lang="en-US" sz="4000" dirty="0"/>
          </a:p>
          <a:p>
            <a:r>
              <a:rPr lang="en-US" dirty="0"/>
              <a:t>Repair existing capital</a:t>
            </a:r>
            <a:endParaRPr lang="en-US" sz="4000" dirty="0"/>
          </a:p>
          <a:p>
            <a:r>
              <a:rPr lang="en-US" dirty="0"/>
              <a:t>Buy or expand an existing business</a:t>
            </a:r>
            <a:endParaRPr lang="en-US" sz="4000" dirty="0"/>
          </a:p>
          <a:p>
            <a:r>
              <a:rPr lang="en-US" u="sng" dirty="0"/>
              <a:t>Refinance existing debt</a:t>
            </a:r>
            <a:endParaRPr lang="en-US" sz="4000" u="sng" dirty="0"/>
          </a:p>
          <a:p>
            <a:r>
              <a:rPr lang="en-US" dirty="0"/>
              <a:t>Buy machinery, fixtures, furniture, supplies or materials</a:t>
            </a:r>
          </a:p>
        </p:txBody>
      </p:sp>
      <p:pic>
        <p:nvPicPr>
          <p:cNvPr id="10242" name="Picture 2" descr="E:\WORKS ZONE\FREELANCEING JOB\TY JOEL STERLING'S PROJECTs\FB Images\FB Images\Images\money lots o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2419350"/>
            <a:ext cx="2438400" cy="1066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19724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7(a) Fund Benefits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u="sng" dirty="0"/>
              <a:t>Flexibility</a:t>
            </a:r>
            <a:r>
              <a:rPr lang="en-US" dirty="0"/>
              <a:t>, longer terms and potentially lower down payments versus other financing options</a:t>
            </a:r>
            <a:endParaRPr lang="en-US" sz="4000" dirty="0"/>
          </a:p>
          <a:p>
            <a:r>
              <a:rPr lang="en-US" dirty="0"/>
              <a:t>Plus there are </a:t>
            </a:r>
            <a:r>
              <a:rPr lang="en-US" b="1" dirty="0"/>
              <a:t>specialized programs</a:t>
            </a:r>
            <a:r>
              <a:rPr lang="en-US" dirty="0"/>
              <a:t> for entrepreneurs:</a:t>
            </a:r>
            <a:endParaRPr lang="en-US" sz="4000" dirty="0"/>
          </a:p>
          <a:p>
            <a:pPr lvl="1"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 interested in exporting</a:t>
            </a:r>
            <a:endParaRPr lang="en-US" sz="3600" dirty="0">
              <a:solidFill>
                <a:schemeClr val="tx1"/>
              </a:solidFill>
            </a:endParaRPr>
          </a:p>
          <a:p>
            <a:pPr lvl="1"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 located in underserved communities</a:t>
            </a:r>
            <a:endParaRPr lang="en-US" sz="3600" dirty="0">
              <a:solidFill>
                <a:schemeClr val="tx1"/>
              </a:solidFill>
            </a:endParaRPr>
          </a:p>
          <a:p>
            <a:pPr lvl="1"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 who are members of the military community, and </a:t>
            </a:r>
            <a:endParaRPr lang="en-US" sz="3600" dirty="0">
              <a:solidFill>
                <a:schemeClr val="tx1"/>
              </a:solidFill>
            </a:endParaRPr>
          </a:p>
          <a:p>
            <a:pPr lvl="1"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 those looking to meet short-term and cyclical working capital needs</a:t>
            </a:r>
          </a:p>
        </p:txBody>
      </p:sp>
      <p:pic>
        <p:nvPicPr>
          <p:cNvPr id="11266" name="Picture 2" descr="E:\WORKS ZONE\FREELANCEING JOB\TY JOEL STERLING'S PROJECTs\PowerPoin Doc (resizing project)\Presentations\Stock\fun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4171950"/>
            <a:ext cx="2057400" cy="8371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8062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7(a) Repayment Terms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Most such loans are repaid with </a:t>
            </a:r>
            <a:r>
              <a:rPr lang="en-US" b="1" dirty="0"/>
              <a:t>monthly payments of principal and interest</a:t>
            </a:r>
            <a:endParaRPr lang="en-US" sz="4000" b="1" dirty="0"/>
          </a:p>
          <a:p>
            <a:r>
              <a:rPr lang="en-US" dirty="0"/>
              <a:t>For fixed-rate loans, the payments stay the same ...</a:t>
            </a:r>
            <a:endParaRPr lang="en-US" sz="4000" dirty="0"/>
          </a:p>
          <a:p>
            <a:r>
              <a:rPr lang="en-US" dirty="0"/>
              <a:t>... since the interest rate is constant</a:t>
            </a:r>
            <a:endParaRPr lang="en-US" sz="4000" dirty="0"/>
          </a:p>
          <a:p>
            <a:r>
              <a:rPr lang="en-US" dirty="0"/>
              <a:t>For variable-rate loans, a </a:t>
            </a:r>
            <a:r>
              <a:rPr lang="en-US" u="sng" dirty="0"/>
              <a:t>lender can require a different-sized payment amount when the interest rate changes</a:t>
            </a:r>
          </a:p>
        </p:txBody>
      </p:sp>
      <p:pic>
        <p:nvPicPr>
          <p:cNvPr id="12290" name="Picture 2" descr="E:\WORKS ZONE\FREELANCEING JOB\TY JOEL STERLING'S PROJECTs\PowerPoin Doc (resizing project)\Presentations\Stock\shutterstock_306916778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3867150"/>
            <a:ext cx="2057400" cy="11562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01613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SBA </a:t>
            </a:r>
            <a:r>
              <a:rPr lang="en-US" dirty="0" err="1"/>
              <a:t>CapLines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According to the SBA… </a:t>
            </a:r>
            <a:r>
              <a:rPr lang="en-US" i="1" dirty="0"/>
              <a:t>“</a:t>
            </a:r>
            <a:r>
              <a:rPr lang="en-US" i="1" dirty="0" err="1"/>
              <a:t>CAPLines</a:t>
            </a:r>
            <a:r>
              <a:rPr lang="en-US" i="1" dirty="0"/>
              <a:t> is the umbrella program under which SBA helps business owners meet short-term and cyclical working capital needs”</a:t>
            </a:r>
            <a:endParaRPr lang="en-US" sz="4000" dirty="0"/>
          </a:p>
          <a:p>
            <a:r>
              <a:rPr lang="en-US" dirty="0"/>
              <a:t>Loan amounts go </a:t>
            </a:r>
            <a:r>
              <a:rPr lang="en-US" b="1" dirty="0"/>
              <a:t>up to $5 million</a:t>
            </a:r>
            <a:endParaRPr lang="en-US" sz="4000" b="1" dirty="0"/>
          </a:p>
          <a:p>
            <a:r>
              <a:rPr lang="en-US" dirty="0"/>
              <a:t>Loan qualification requirements are same as with other SBA programs</a:t>
            </a:r>
            <a:endParaRPr lang="en-US" sz="4000" dirty="0"/>
          </a:p>
          <a:p>
            <a:r>
              <a:rPr lang="en-US" u="sng" dirty="0"/>
              <a:t>Loan or revolving</a:t>
            </a:r>
            <a:r>
              <a:rPr lang="en-US" dirty="0"/>
              <a:t> are available</a:t>
            </a:r>
          </a:p>
        </p:txBody>
      </p:sp>
      <p:pic>
        <p:nvPicPr>
          <p:cNvPr id="13314" name="Picture 2" descr="E:\WORKS ZONE\FREELANCEING JOB\TY JOEL STERLING'S PROJECTs\FB Images\FB Images\Images\money (Copy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3409950"/>
            <a:ext cx="1981200" cy="14598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2227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SBA </a:t>
            </a:r>
            <a:r>
              <a:rPr lang="en-US" dirty="0" err="1"/>
              <a:t>CapLines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872728"/>
            <a:ext cx="8610600" cy="4442222"/>
          </a:xfrm>
        </p:spPr>
        <p:txBody>
          <a:bodyPr>
            <a:noAutofit/>
          </a:bodyPr>
          <a:lstStyle/>
          <a:p>
            <a:r>
              <a:rPr lang="en-US" sz="1700" b="1" dirty="0"/>
              <a:t>Seasonal Line </a:t>
            </a:r>
            <a:r>
              <a:rPr lang="en-US" sz="1700" dirty="0"/>
              <a:t>– Advances against anticipated inventory and accounts receivables, meant to help seasonal businesses</a:t>
            </a:r>
          </a:p>
          <a:p>
            <a:r>
              <a:rPr lang="en-US" sz="1700" b="1" dirty="0"/>
              <a:t>Contract Line </a:t>
            </a:r>
            <a:r>
              <a:rPr lang="en-US" sz="1700" dirty="0"/>
              <a:t>–  Finances direct labor and material cost associated with performing assignable contracts</a:t>
            </a:r>
          </a:p>
          <a:p>
            <a:r>
              <a:rPr lang="en-US" sz="1700" b="1" dirty="0"/>
              <a:t>Builders Line </a:t>
            </a:r>
            <a:r>
              <a:rPr lang="en-US" sz="1700" dirty="0"/>
              <a:t>– Meant for general contractors or builders constructing or renovating commercial or residential buildings.  Finance direct labor-and material costs, where the building project serves as the collateral</a:t>
            </a:r>
          </a:p>
          <a:p>
            <a:r>
              <a:rPr lang="en-US" sz="1700" b="1" dirty="0"/>
              <a:t>Standard Asset-Based Line </a:t>
            </a:r>
            <a:r>
              <a:rPr lang="en-US" sz="1700" dirty="0"/>
              <a:t>– For businesses unable to meet credit standards associated with long-term credit. Financing for cyclical growth, recurring and/or short-term needs. Repayment is from converting short-term assets into cash</a:t>
            </a:r>
          </a:p>
          <a:p>
            <a:r>
              <a:rPr lang="en-US" sz="1700" b="1" dirty="0"/>
              <a:t>Small Asset-Based Line </a:t>
            </a:r>
            <a:r>
              <a:rPr lang="en-US" sz="1700" dirty="0"/>
              <a:t>– Asset-based revolving line of credit </a:t>
            </a:r>
            <a:r>
              <a:rPr lang="en-US" sz="1700" u="sng" dirty="0"/>
              <a:t>up to $200,000</a:t>
            </a:r>
            <a:r>
              <a:rPr lang="en-US" sz="1700" dirty="0"/>
              <a:t>. Operates like standard asset-based line except some of the stricter servicing requirements are waived if the business can consistently show repayment ability from cash flow for the full amount</a:t>
            </a:r>
          </a:p>
        </p:txBody>
      </p:sp>
    </p:spTree>
    <p:extLst>
      <p:ext uri="{BB962C8B-B14F-4D97-AF65-F5344CB8AC3E}">
        <p14:creationId xmlns="" xmlns:p14="http://schemas.microsoft.com/office/powerpoint/2010/main" val="28676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SBA Loans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SBA Express is a faster means of securing a SBA loan</a:t>
            </a:r>
            <a:endParaRPr lang="en-US" sz="4000" dirty="0"/>
          </a:p>
          <a:p>
            <a:r>
              <a:rPr lang="en-US" dirty="0"/>
              <a:t>Loans go </a:t>
            </a:r>
            <a:r>
              <a:rPr lang="en-US" u="sng" dirty="0"/>
              <a:t>up to $250,000</a:t>
            </a:r>
            <a:endParaRPr lang="en-US" sz="4000" u="sng" dirty="0"/>
          </a:p>
          <a:p>
            <a:r>
              <a:rPr lang="en-US" dirty="0"/>
              <a:t>Rates usually range from </a:t>
            </a:r>
            <a:r>
              <a:rPr lang="en-US" b="1" dirty="0" smtClean="0"/>
              <a:t>2 – 4</a:t>
            </a:r>
            <a:r>
              <a:rPr lang="en-US" b="1" dirty="0"/>
              <a:t>% above prime </a:t>
            </a:r>
            <a:r>
              <a:rPr lang="en-US" dirty="0"/>
              <a:t>rate</a:t>
            </a:r>
            <a:endParaRPr lang="en-US" sz="4000" dirty="0"/>
          </a:p>
          <a:p>
            <a:r>
              <a:rPr lang="en-US" dirty="0"/>
              <a:t>Also available is Community Express for low and moderate income entrepreneurs </a:t>
            </a:r>
          </a:p>
        </p:txBody>
      </p:sp>
      <p:pic>
        <p:nvPicPr>
          <p:cNvPr id="14338" name="Picture 2" descr="E:\WORKS ZONE\FREELANCEING JOB\TY JOEL STERLING'S PROJECTs\FB Images\FB Images\Images\money lots o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3409950"/>
            <a:ext cx="3200400" cy="14001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967253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SBA Express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742950"/>
            <a:ext cx="8229600" cy="3703320"/>
          </a:xfrm>
        </p:spPr>
        <p:txBody>
          <a:bodyPr>
            <a:noAutofit/>
          </a:bodyPr>
          <a:lstStyle/>
          <a:p>
            <a:r>
              <a:rPr lang="en-US" sz="1800" dirty="0"/>
              <a:t>SBA Express offers access to a credit line for well-qualified borrowers</a:t>
            </a:r>
          </a:p>
          <a:p>
            <a:r>
              <a:rPr lang="en-US" sz="1800" dirty="0"/>
              <a:t>Approvals go </a:t>
            </a:r>
            <a:r>
              <a:rPr lang="en-US" sz="1800" b="1" dirty="0"/>
              <a:t>up to $350,000</a:t>
            </a:r>
          </a:p>
          <a:p>
            <a:r>
              <a:rPr lang="en-US" sz="1800" dirty="0"/>
              <a:t>Interest rates vary; SBA lets banks charge as much as 6.5% over their base rate</a:t>
            </a:r>
          </a:p>
          <a:p>
            <a:r>
              <a:rPr lang="en-US" sz="1800" u="sng" dirty="0"/>
              <a:t>Loans over $25,000 require collateral</a:t>
            </a:r>
          </a:p>
          <a:p>
            <a:r>
              <a:rPr lang="en-US" sz="1800" dirty="0"/>
              <a:t>For approval you need: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Balance sheet &amp; income statement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Account receivables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Collateral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Articles of incorporation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Business licenses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Contracts with 3</a:t>
            </a:r>
            <a:r>
              <a:rPr lang="en-US" sz="1800" baseline="30000" dirty="0">
                <a:solidFill>
                  <a:schemeClr val="tx1"/>
                </a:solidFill>
              </a:rPr>
              <a:t>rd</a:t>
            </a:r>
            <a:r>
              <a:rPr lang="en-US" sz="1800" dirty="0">
                <a:solidFill>
                  <a:schemeClr val="tx1"/>
                </a:solidFill>
              </a:rPr>
              <a:t> parties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Lease</a:t>
            </a:r>
          </a:p>
        </p:txBody>
      </p:sp>
      <p:pic>
        <p:nvPicPr>
          <p:cNvPr id="15362" name="Picture 2" descr="E:\WORKS ZONE\FREELANCEING JOB\TY JOEL STERLING'S PROJECTs\PowerPoin Doc (resizing project)\Presentations\Stock\mone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2495550"/>
            <a:ext cx="2667000" cy="2000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243141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SBA Loans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8077200" cy="3703320"/>
          </a:xfrm>
        </p:spPr>
        <p:txBody>
          <a:bodyPr>
            <a:normAutofit/>
          </a:bodyPr>
          <a:lstStyle/>
          <a:p>
            <a:r>
              <a:rPr lang="en-US" dirty="0"/>
              <a:t>SBA 504 is the SBA’s second-most popular loan type</a:t>
            </a:r>
            <a:endParaRPr lang="en-US" sz="4000" dirty="0"/>
          </a:p>
          <a:p>
            <a:r>
              <a:rPr lang="en-US" dirty="0"/>
              <a:t>Often used to buy land, equipment, or real estate</a:t>
            </a:r>
            <a:endParaRPr lang="en-US" sz="4000" dirty="0"/>
          </a:p>
          <a:p>
            <a:r>
              <a:rPr lang="en-US" dirty="0"/>
              <a:t>The bank funds the loan; SBA generally guarantees up to 40%</a:t>
            </a:r>
            <a:endParaRPr lang="en-US" sz="4000" dirty="0"/>
          </a:p>
          <a:p>
            <a:r>
              <a:rPr lang="en-US" dirty="0"/>
              <a:t>You can usually get a loan </a:t>
            </a:r>
            <a:r>
              <a:rPr lang="en-US" b="1" dirty="0"/>
              <a:t>up to $1 million</a:t>
            </a:r>
            <a:endParaRPr lang="en-US" sz="4000" b="1" dirty="0"/>
          </a:p>
          <a:p>
            <a:r>
              <a:rPr lang="en-US" dirty="0"/>
              <a:t>Typically, you </a:t>
            </a:r>
            <a:r>
              <a:rPr lang="en-US" u="sng" dirty="0"/>
              <a:t>contribute 10% of the equity</a:t>
            </a:r>
          </a:p>
        </p:txBody>
      </p:sp>
      <p:pic>
        <p:nvPicPr>
          <p:cNvPr id="16386" name="Picture 2" descr="E:\WORKS ZONE\FREELANCEING JOB\TY JOEL STERLING'S PROJECTs\PowerPoin Doc (resizing project)\Presentations\Stock\money-bands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3867150"/>
            <a:ext cx="2038705" cy="1123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90650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SBA 504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You </a:t>
            </a:r>
            <a:r>
              <a:rPr lang="en-US" b="1" dirty="0"/>
              <a:t>must operate your business for profit </a:t>
            </a:r>
            <a:r>
              <a:rPr lang="en-US" dirty="0"/>
              <a:t>…</a:t>
            </a:r>
            <a:endParaRPr lang="en-US" sz="4000" dirty="0"/>
          </a:p>
          <a:p>
            <a:r>
              <a:rPr lang="en-US" dirty="0"/>
              <a:t>… with a feasible business plan and relevant management expertise</a:t>
            </a:r>
            <a:endParaRPr lang="en-US" sz="4000" dirty="0"/>
          </a:p>
          <a:p>
            <a:r>
              <a:rPr lang="en-US" dirty="0"/>
              <a:t>A company </a:t>
            </a:r>
            <a:r>
              <a:rPr lang="en-US" u="sng" dirty="0"/>
              <a:t>must do business in the United States or its territories</a:t>
            </a:r>
            <a:endParaRPr lang="en-US" sz="4000" u="sng" dirty="0"/>
          </a:p>
          <a:p>
            <a:r>
              <a:rPr lang="en-US" dirty="0"/>
              <a:t>The company must have tried to use other financing</a:t>
            </a:r>
            <a:endParaRPr lang="en-US" sz="4000" dirty="0"/>
          </a:p>
          <a:p>
            <a:r>
              <a:rPr lang="en-US" dirty="0"/>
              <a:t>This includes personal assets (AKA bootstrapping), before applying for a loan</a:t>
            </a:r>
          </a:p>
        </p:txBody>
      </p:sp>
      <p:pic>
        <p:nvPicPr>
          <p:cNvPr id="17410" name="Picture 2" descr="E:\WORKS ZONE\FREELANCEING JOB\TY JOEL STERLING'S PROJECTs\PowerPoin Doc (resizing project)\Presentations\Stock\profi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3943350"/>
            <a:ext cx="1285875" cy="11830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54447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the SBA do?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8458200" cy="3703320"/>
          </a:xfrm>
        </p:spPr>
        <p:txBody>
          <a:bodyPr>
            <a:normAutofit/>
          </a:bodyPr>
          <a:lstStyle/>
          <a:p>
            <a:r>
              <a:rPr lang="en-US" dirty="0"/>
              <a:t>The Small Business Administration does not actually loan money</a:t>
            </a:r>
            <a:endParaRPr lang="en-US" sz="4000" dirty="0"/>
          </a:p>
          <a:p>
            <a:r>
              <a:rPr lang="en-US" dirty="0"/>
              <a:t>Instead, </a:t>
            </a:r>
            <a:r>
              <a:rPr lang="en-US" b="1" dirty="0"/>
              <a:t>they set loan guidelines</a:t>
            </a:r>
            <a:endParaRPr lang="en-US" sz="4000" b="1" dirty="0"/>
          </a:p>
          <a:p>
            <a:r>
              <a:rPr lang="en-US" dirty="0"/>
              <a:t>Because the SBA guarantees these loans …</a:t>
            </a:r>
            <a:endParaRPr lang="en-US" sz="4000" dirty="0"/>
          </a:p>
          <a:p>
            <a:r>
              <a:rPr lang="en-US" dirty="0"/>
              <a:t>… the </a:t>
            </a:r>
            <a:r>
              <a:rPr lang="en-US" u="sng" dirty="0"/>
              <a:t>rates are more favorable</a:t>
            </a:r>
            <a:r>
              <a:rPr lang="en-US" dirty="0"/>
              <a:t>; terms are more flexible</a:t>
            </a:r>
            <a:endParaRPr lang="en-US" sz="4000" dirty="0"/>
          </a:p>
          <a:p>
            <a:r>
              <a:rPr lang="en-US" dirty="0"/>
              <a:t>But the SBA says real estate investing, for example, is too high risk for them</a:t>
            </a:r>
          </a:p>
        </p:txBody>
      </p:sp>
      <p:pic>
        <p:nvPicPr>
          <p:cNvPr id="2051" name="Picture 3" descr="E:\WORKS ZONE\FREELANCEING JOB\TY JOEL STERLING'S PROJECTs\PowerPoin Doc (resizing project)\Presentations\Stock\holding-mone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4086448"/>
            <a:ext cx="1600200" cy="10570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95944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SBA 504 </a:t>
            </a:r>
            <a:r>
              <a:rPr lang="en-US" dirty="0" smtClean="0"/>
              <a:t>Requirements and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7924800" cy="370332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Your business must have a </a:t>
            </a:r>
            <a:r>
              <a:rPr lang="en-US" b="1" dirty="0"/>
              <a:t>tangible net worth of under $15 million</a:t>
            </a:r>
            <a:endParaRPr lang="en-US" sz="4000" b="1" dirty="0"/>
          </a:p>
          <a:p>
            <a:r>
              <a:rPr lang="en-US" dirty="0"/>
              <a:t>Your business must have an </a:t>
            </a:r>
            <a:r>
              <a:rPr lang="en-US" u="sng" dirty="0"/>
              <a:t>average net income of less than $5 million after taxes for the last 2 years</a:t>
            </a:r>
            <a:endParaRPr lang="en-US" sz="4000" u="sng" dirty="0"/>
          </a:p>
          <a:p>
            <a:r>
              <a:rPr lang="en-US" dirty="0"/>
              <a:t>A business must be able to repay the loan on time from its projected operating cash flow</a:t>
            </a:r>
            <a:endParaRPr lang="en-US" sz="4000" dirty="0"/>
          </a:p>
          <a:p>
            <a:r>
              <a:rPr lang="en-US" dirty="0"/>
              <a:t>Maximum loan amounts are determined by usage</a:t>
            </a:r>
            <a:endParaRPr lang="en-US" sz="4000" dirty="0"/>
          </a:p>
          <a:p>
            <a:r>
              <a:rPr lang="en-US" dirty="0"/>
              <a:t>For land and buildings, the loan term is 20 years; it’s a 10-year term for machinery and equipment</a:t>
            </a:r>
          </a:p>
        </p:txBody>
      </p:sp>
      <p:pic>
        <p:nvPicPr>
          <p:cNvPr id="18434" name="Picture 2" descr="E:\WORKS ZONE\FREELANCEING JOB\TY JOEL STERLING'S PROJECTs\PowerPoin Doc (resizing project)\Presentations\Stock\mainpic-terms-of-service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4248150"/>
            <a:ext cx="2209800" cy="6905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01835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SBA Loans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7(m) is their Microloan program</a:t>
            </a:r>
            <a:endParaRPr lang="en-US" sz="4000" dirty="0"/>
          </a:p>
          <a:p>
            <a:r>
              <a:rPr lang="en-US" dirty="0"/>
              <a:t>Loans up to $35,000 for working capital and growth</a:t>
            </a:r>
            <a:endParaRPr lang="en-US" sz="4000" dirty="0"/>
          </a:p>
          <a:p>
            <a:r>
              <a:rPr lang="en-US" dirty="0"/>
              <a:t>Average loan amounts of about $10,000</a:t>
            </a:r>
            <a:endParaRPr lang="en-US" sz="4000" dirty="0"/>
          </a:p>
          <a:p>
            <a:r>
              <a:rPr lang="en-US" dirty="0"/>
              <a:t>Funds come straight from the SBA</a:t>
            </a:r>
            <a:endParaRPr lang="en-US" sz="4000" dirty="0"/>
          </a:p>
          <a:p>
            <a:r>
              <a:rPr lang="en-US" dirty="0"/>
              <a:t>This is unlike the 7(a), where funds come from a bank</a:t>
            </a:r>
          </a:p>
        </p:txBody>
      </p:sp>
      <p:pic>
        <p:nvPicPr>
          <p:cNvPr id="19458" name="Picture 2" descr="E:\WORKS ZONE\FREELANCEING JOB\TY JOEL STERLING'S PROJECTs\PowerPoin Doc (resizing project)\Presentations\Stock\Fanic-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19725" y="3539196"/>
            <a:ext cx="3104551" cy="11874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790312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SBA 7(m) Microloans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SBA’s Microloan Program provides short-term loans up to $50,000 to help small businesses startup and expand</a:t>
            </a:r>
            <a:endParaRPr lang="en-US" sz="4000" dirty="0"/>
          </a:p>
          <a:p>
            <a:r>
              <a:rPr lang="en-US" dirty="0"/>
              <a:t>The </a:t>
            </a:r>
            <a:r>
              <a:rPr lang="en-US" b="1" dirty="0"/>
              <a:t>average microloan is about $13,000</a:t>
            </a:r>
            <a:endParaRPr lang="en-US" sz="4000" b="1" dirty="0"/>
          </a:p>
          <a:p>
            <a:r>
              <a:rPr lang="en-US" dirty="0"/>
              <a:t>SBA makes funds </a:t>
            </a:r>
            <a:r>
              <a:rPr lang="en-US" u="sng" dirty="0"/>
              <a:t>available through specially designated intermediary lenders</a:t>
            </a:r>
            <a:endParaRPr lang="en-US" sz="4000" u="sng" dirty="0"/>
          </a:p>
          <a:p>
            <a:r>
              <a:rPr lang="en-US" dirty="0"/>
              <a:t>These are nonprofit community-based organizations with experience in lending, management, and technical assistance</a:t>
            </a:r>
            <a:endParaRPr lang="en-US" sz="4000" dirty="0"/>
          </a:p>
          <a:p>
            <a:r>
              <a:rPr lang="en-US" dirty="0"/>
              <a:t>These intermediaries make loans to eligible borrowers</a:t>
            </a:r>
          </a:p>
        </p:txBody>
      </p:sp>
    </p:spTree>
    <p:extLst>
      <p:ext uri="{BB962C8B-B14F-4D97-AF65-F5344CB8AC3E}">
        <p14:creationId xmlns="" xmlns:p14="http://schemas.microsoft.com/office/powerpoint/2010/main" val="337040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SBA 7(m) Microloans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7924800" cy="3703320"/>
          </a:xfrm>
        </p:spPr>
        <p:txBody>
          <a:bodyPr>
            <a:normAutofit/>
          </a:bodyPr>
          <a:lstStyle/>
          <a:p>
            <a:r>
              <a:rPr lang="en-US" dirty="0"/>
              <a:t>Microloans </a:t>
            </a:r>
            <a:r>
              <a:rPr lang="en-US" b="1" dirty="0"/>
              <a:t>have to be repaid in six years</a:t>
            </a:r>
            <a:r>
              <a:rPr lang="en-US" dirty="0"/>
              <a:t> and can be used for:</a:t>
            </a:r>
            <a:endParaRPr lang="en-US" sz="4000" dirty="0"/>
          </a:p>
          <a:p>
            <a:r>
              <a:rPr lang="en-US" dirty="0"/>
              <a:t>Working capital</a:t>
            </a:r>
            <a:endParaRPr lang="en-US" sz="4000" dirty="0"/>
          </a:p>
          <a:p>
            <a:r>
              <a:rPr lang="en-US" dirty="0"/>
              <a:t>Buying inventory or supplies</a:t>
            </a:r>
            <a:endParaRPr lang="en-US" sz="4000" dirty="0"/>
          </a:p>
          <a:p>
            <a:r>
              <a:rPr lang="en-US" dirty="0"/>
              <a:t>Purchasing furniture or fixtures</a:t>
            </a:r>
            <a:endParaRPr lang="en-US" sz="4000" dirty="0"/>
          </a:p>
          <a:p>
            <a:r>
              <a:rPr lang="en-US" u="sng" dirty="0"/>
              <a:t>Buying machinery or equipment</a:t>
            </a:r>
          </a:p>
        </p:txBody>
      </p:sp>
      <p:pic>
        <p:nvPicPr>
          <p:cNvPr id="20482" name="Picture 2" descr="E:\WORKS ZONE\FREELANCEING JOB\TY JOEL STERLING'S PROJECTs\PowerPoin Doc (resizing project)\Presentations\Stock\money giving 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2452645"/>
            <a:ext cx="3581400" cy="26908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78343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Small Business Administration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8534400" cy="3703320"/>
          </a:xfrm>
        </p:spPr>
        <p:txBody>
          <a:bodyPr/>
          <a:lstStyle/>
          <a:p>
            <a:r>
              <a:rPr lang="en-US" b="1" dirty="0"/>
              <a:t>Not every company can qualify </a:t>
            </a:r>
            <a:r>
              <a:rPr lang="en-US" dirty="0"/>
              <a:t>for an SBA loan</a:t>
            </a:r>
            <a:endParaRPr lang="en-US" sz="4000" dirty="0"/>
          </a:p>
          <a:p>
            <a:r>
              <a:rPr lang="en-US" dirty="0"/>
              <a:t>But for those that are able to …</a:t>
            </a:r>
            <a:endParaRPr lang="en-US" sz="4000" dirty="0"/>
          </a:p>
          <a:p>
            <a:r>
              <a:rPr lang="en-US" dirty="0"/>
              <a:t>… the SBA can come to the rescue and get you funding</a:t>
            </a:r>
            <a:endParaRPr lang="en-US" sz="4000" dirty="0"/>
          </a:p>
          <a:p>
            <a:r>
              <a:rPr lang="en-US" dirty="0"/>
              <a:t>But be aware – </a:t>
            </a:r>
            <a:r>
              <a:rPr lang="en-US" u="sng" dirty="0"/>
              <a:t>there’s a lot of paperwork</a:t>
            </a:r>
          </a:p>
        </p:txBody>
      </p:sp>
      <p:pic>
        <p:nvPicPr>
          <p:cNvPr id="3074" name="Picture 2" descr="E:\WORKS ZONE\FREELANCEING JOB\TY JOEL STERLING'S PROJECTs\PowerPoin Doc (resizing project)\Presentations\Stock\Business Administration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3059684"/>
            <a:ext cx="2895600" cy="16456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81580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Small Business Administration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6781800" cy="3703320"/>
          </a:xfrm>
        </p:spPr>
        <p:txBody>
          <a:bodyPr>
            <a:normAutofit/>
          </a:bodyPr>
          <a:lstStyle/>
          <a:p>
            <a:r>
              <a:rPr lang="en-US" dirty="0"/>
              <a:t>They have various </a:t>
            </a:r>
            <a:r>
              <a:rPr lang="en-US" dirty="0" err="1"/>
              <a:t>CAPLines</a:t>
            </a:r>
            <a:r>
              <a:rPr lang="en-US" dirty="0"/>
              <a:t> loan programs and SBA Express</a:t>
            </a:r>
            <a:endParaRPr lang="en-US" sz="4000" dirty="0"/>
          </a:p>
          <a:p>
            <a:r>
              <a:rPr lang="en-US" dirty="0"/>
              <a:t>The SBA’s </a:t>
            </a:r>
            <a:r>
              <a:rPr lang="en-US" b="1" dirty="0"/>
              <a:t>lending partners actually make the loans</a:t>
            </a:r>
            <a:endParaRPr lang="en-US" sz="4000" b="1" dirty="0"/>
          </a:p>
          <a:p>
            <a:r>
              <a:rPr lang="en-US" dirty="0"/>
              <a:t>The SBA also offers </a:t>
            </a:r>
            <a:r>
              <a:rPr lang="en-US" u="sng" dirty="0"/>
              <a:t>research grants</a:t>
            </a:r>
            <a:r>
              <a:rPr lang="en-US" dirty="0"/>
              <a:t> …</a:t>
            </a:r>
            <a:endParaRPr lang="en-US" sz="4000" dirty="0"/>
          </a:p>
          <a:p>
            <a:r>
              <a:rPr lang="en-US" dirty="0"/>
              <a:t>… if your company engages in scientific research and development</a:t>
            </a:r>
          </a:p>
        </p:txBody>
      </p:sp>
      <p:pic>
        <p:nvPicPr>
          <p:cNvPr id="4098" name="Picture 2" descr="E:\WORKS ZONE\FREELANCEING JOB\TY JOEL STERLING'S PROJECTs\PowerPoin Doc (resizing project)\Presentations\Stock\CAPLines lo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2724150"/>
            <a:ext cx="2362201" cy="15745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00022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ts val="3200"/>
              </a:lnSpc>
            </a:pPr>
            <a:r>
              <a:rPr lang="en-US" dirty="0"/>
              <a:t>Scores the SBA Wants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Your </a:t>
            </a:r>
            <a:r>
              <a:rPr lang="en-US" dirty="0"/>
              <a:t>Company to Have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7162800" cy="370332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SBA uses the FICO SBSS (Small Business Scoring Service)</a:t>
            </a:r>
            <a:endParaRPr lang="en-US" sz="4000" dirty="0"/>
          </a:p>
          <a:p>
            <a:r>
              <a:rPr lang="en-US" dirty="0"/>
              <a:t>Scores reflect </a:t>
            </a:r>
            <a:r>
              <a:rPr lang="en-US" u="sng" dirty="0"/>
              <a:t>likelihood of an applicant paying their bills timely</a:t>
            </a:r>
            <a:endParaRPr lang="en-US" sz="4000" u="sng" dirty="0"/>
          </a:p>
          <a:p>
            <a:r>
              <a:rPr lang="en-US" dirty="0"/>
              <a:t>Scores range from 0 to 300</a:t>
            </a:r>
            <a:endParaRPr lang="en-US" sz="4000" dirty="0"/>
          </a:p>
          <a:p>
            <a:r>
              <a:rPr lang="en-US" dirty="0"/>
              <a:t>Higher scores mean lower risk</a:t>
            </a:r>
            <a:endParaRPr lang="en-US" sz="4000" dirty="0"/>
          </a:p>
          <a:p>
            <a:r>
              <a:rPr lang="en-US" dirty="0"/>
              <a:t>The higher score you have, the better</a:t>
            </a:r>
            <a:endParaRPr lang="en-US" sz="4000" dirty="0"/>
          </a:p>
          <a:p>
            <a:r>
              <a:rPr lang="en-US" b="1" dirty="0"/>
              <a:t>Personal and business credit history plus financial data </a:t>
            </a:r>
            <a:r>
              <a:rPr lang="en-US" dirty="0"/>
              <a:t>go into the total score calculation</a:t>
            </a:r>
          </a:p>
        </p:txBody>
      </p:sp>
      <p:pic>
        <p:nvPicPr>
          <p:cNvPr id="1026" name="Picture 2" descr="E:\WORKS ZONE\FREELANCEING JOB\TY JOEL STERLING'S PROJECTs\FB Images\FB Images\Images\business credit scor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2647950"/>
            <a:ext cx="2375796" cy="8270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25639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FICO SBSS Scoring Range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8077200" cy="3703320"/>
          </a:xfrm>
        </p:spPr>
        <p:txBody>
          <a:bodyPr>
            <a:noAutofit/>
          </a:bodyPr>
          <a:lstStyle/>
          <a:p>
            <a:r>
              <a:rPr lang="en-US" dirty="0"/>
              <a:t>For SBA loans, you will not be approved with a score under 140</a:t>
            </a:r>
          </a:p>
          <a:p>
            <a:r>
              <a:rPr lang="en-US" dirty="0"/>
              <a:t>However, they typically set a </a:t>
            </a:r>
            <a:r>
              <a:rPr lang="en-US" b="1" dirty="0"/>
              <a:t>cutoff as high as 160</a:t>
            </a:r>
          </a:p>
          <a:p>
            <a:r>
              <a:rPr lang="en-US" dirty="0"/>
              <a:t>Below that, you will probably be denied because of being too high a risk</a:t>
            </a:r>
          </a:p>
          <a:p>
            <a:r>
              <a:rPr lang="en-US" dirty="0"/>
              <a:t>Chances are good an SBA </a:t>
            </a:r>
            <a:r>
              <a:rPr lang="en-US" u="sng" dirty="0"/>
              <a:t>lender won’t even submit your application</a:t>
            </a:r>
            <a:r>
              <a:rPr lang="en-US" dirty="0"/>
              <a:t> to SBA if your score doesn’t meet the threshold</a:t>
            </a:r>
          </a:p>
        </p:txBody>
      </p:sp>
    </p:spTree>
    <p:extLst>
      <p:ext uri="{BB962C8B-B14F-4D97-AF65-F5344CB8AC3E}">
        <p14:creationId xmlns="" xmlns:p14="http://schemas.microsoft.com/office/powerpoint/2010/main" val="122437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SBA Loans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7315200" cy="3703320"/>
          </a:xfrm>
        </p:spPr>
        <p:txBody>
          <a:bodyPr>
            <a:normAutofit fontScale="92500"/>
          </a:bodyPr>
          <a:lstStyle/>
          <a:p>
            <a:r>
              <a:rPr lang="en-US" dirty="0"/>
              <a:t>You usually need to </a:t>
            </a:r>
            <a:r>
              <a:rPr lang="en-US" u="sng" dirty="0"/>
              <a:t>show some time in business </a:t>
            </a:r>
            <a:endParaRPr lang="en-US" sz="4000" u="sng" dirty="0"/>
          </a:p>
          <a:p>
            <a:r>
              <a:rPr lang="en-US" dirty="0"/>
              <a:t>The most popular SBA loan  for working capital is the 7(a)</a:t>
            </a:r>
            <a:endParaRPr lang="en-US" sz="4000" dirty="0"/>
          </a:p>
          <a:p>
            <a:r>
              <a:rPr lang="en-US" dirty="0"/>
              <a:t>Approvals for up to $750,000</a:t>
            </a:r>
            <a:endParaRPr lang="en-US" sz="4000" dirty="0"/>
          </a:p>
          <a:p>
            <a:r>
              <a:rPr lang="en-US" dirty="0"/>
              <a:t>Rates are usually 2-4% above prime rate</a:t>
            </a:r>
            <a:endParaRPr lang="en-US" sz="4000" dirty="0"/>
          </a:p>
          <a:p>
            <a:r>
              <a:rPr lang="en-US" dirty="0"/>
              <a:t>All owners with more than 20% ownership must provide a </a:t>
            </a:r>
            <a:r>
              <a:rPr lang="en-US" b="1" dirty="0"/>
              <a:t>personal guarantee</a:t>
            </a:r>
            <a:endParaRPr lang="en-US" sz="4000" b="1" dirty="0"/>
          </a:p>
          <a:p>
            <a:r>
              <a:rPr lang="en-US" dirty="0"/>
              <a:t>Good consumer credit is required</a:t>
            </a:r>
          </a:p>
        </p:txBody>
      </p:sp>
      <p:pic>
        <p:nvPicPr>
          <p:cNvPr id="6146" name="Picture 2" descr="E:\WORKS ZONE\FREELANCEING JOB\TY JOEL STERLING'S PROJECTs\PowerPoin Doc (resizing project)\Presentations\Stock\money 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15193" y="1733551"/>
            <a:ext cx="2528807" cy="1676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69000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7(a) Loans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006078"/>
            <a:ext cx="6705600" cy="339447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You must demonstrate a need for funds …</a:t>
            </a:r>
            <a:endParaRPr lang="en-US" sz="4000" dirty="0"/>
          </a:p>
          <a:p>
            <a:r>
              <a:rPr lang="en-US" dirty="0"/>
              <a:t>… and have a sound business purpose in mind</a:t>
            </a:r>
            <a:endParaRPr lang="en-US" sz="4000" dirty="0"/>
          </a:p>
          <a:p>
            <a:r>
              <a:rPr lang="en-US" sz="3000" dirty="0"/>
              <a:t>Your business </a:t>
            </a:r>
            <a:r>
              <a:rPr lang="en-US" sz="3000" b="1" dirty="0"/>
              <a:t>must meet SBA’s size standards </a:t>
            </a:r>
            <a:r>
              <a:rPr lang="en-US" sz="3000" dirty="0"/>
              <a:t>…</a:t>
            </a:r>
          </a:p>
          <a:p>
            <a:r>
              <a:rPr lang="en-US" dirty="0"/>
              <a:t>…and </a:t>
            </a:r>
            <a:r>
              <a:rPr lang="en-US" u="sng" dirty="0"/>
              <a:t>be considered small within your particular industry</a:t>
            </a:r>
            <a:endParaRPr lang="en-US" sz="4000" u="sng" dirty="0"/>
          </a:p>
          <a:p>
            <a:r>
              <a:rPr lang="en-US" dirty="0"/>
              <a:t>You have to operate for profit and must have reasonable equity to invest</a:t>
            </a:r>
          </a:p>
        </p:txBody>
      </p:sp>
      <p:pic>
        <p:nvPicPr>
          <p:cNvPr id="7171" name="Picture 3" descr="E:\WORKS ZONE\FREELANCEING JOB\TY JOEL STERLING'S PROJECTs\FB Images\FB Images\Images\money 3 (2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2038350"/>
            <a:ext cx="1981375" cy="2530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66281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350"/>
            <a:ext cx="8229600" cy="685800"/>
          </a:xfrm>
        </p:spPr>
        <p:txBody>
          <a:bodyPr/>
          <a:lstStyle/>
          <a:p>
            <a:r>
              <a:rPr lang="en-US" dirty="0"/>
              <a:t>7(a) Loans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246187"/>
            <a:ext cx="8229600" cy="4525963"/>
          </a:xfrm>
          <a:prstGeom prst="rect">
            <a:avLst/>
          </a:prstGeom>
        </p:spPr>
        <p:txBody>
          <a:bodyPr/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 company must do, or propose to do business ...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... in the United States or its possessions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Plus the company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must have tried to use other financial resources</a:t>
            </a: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en-US" sz="2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These include personal assets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(AKA bootstrapping), before applying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pic>
        <p:nvPicPr>
          <p:cNvPr id="8194" name="Picture 2" descr="E:\WORKS ZONE\FREELANCEING JOB\TY JOEL STERLING'S PROJECTs\FB Images\FB Images\Images\Money-Bag-copy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3562350"/>
            <a:ext cx="1524000" cy="17057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54694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Teamwork presentation</Template>
  <TotalTime>123</TotalTime>
  <Words>1221</Words>
  <Application>Microsoft Office PowerPoint</Application>
  <PresentationFormat>On-screen Show (16:9)</PresentationFormat>
  <Paragraphs>136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Origin</vt:lpstr>
      <vt:lpstr>What’s Needed to get a SBA Loan, and the Steps to Getting One</vt:lpstr>
      <vt:lpstr>What Does the SBA do?</vt:lpstr>
      <vt:lpstr>The Small Business Administration</vt:lpstr>
      <vt:lpstr>The Small Business Administration</vt:lpstr>
      <vt:lpstr>Scores the SBA Wants  Your Company to Have</vt:lpstr>
      <vt:lpstr>FICO SBSS Scoring Range</vt:lpstr>
      <vt:lpstr>SBA Loans</vt:lpstr>
      <vt:lpstr>7(a) Loans</vt:lpstr>
      <vt:lpstr>7(a) Loans</vt:lpstr>
      <vt:lpstr>Using 7(a) Funds</vt:lpstr>
      <vt:lpstr>Using 7(a) Funds</vt:lpstr>
      <vt:lpstr>7(a) Fund Benefits</vt:lpstr>
      <vt:lpstr>7(a) Repayment Terms</vt:lpstr>
      <vt:lpstr>SBA CapLines</vt:lpstr>
      <vt:lpstr>SBA CapLines</vt:lpstr>
      <vt:lpstr>SBA Loans</vt:lpstr>
      <vt:lpstr>SBA Express</vt:lpstr>
      <vt:lpstr>SBA Loans</vt:lpstr>
      <vt:lpstr>SBA 504 Requirements</vt:lpstr>
      <vt:lpstr>SBA 504 Requirements and Terms</vt:lpstr>
      <vt:lpstr>SBA Loans</vt:lpstr>
      <vt:lpstr>SBA 7(m) Microloans</vt:lpstr>
      <vt:lpstr>SBA 7(m) Microloans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What’s Needed to get a SBA Loan, and the Steps to Getting One</dc:title>
  <dc:creator>Janet Gershen-Siegel</dc:creator>
  <cp:lastModifiedBy>Jamshed Nasiri</cp:lastModifiedBy>
  <cp:revision>66</cp:revision>
  <dcterms:created xsi:type="dcterms:W3CDTF">2018-01-12T20:59:07Z</dcterms:created>
  <dcterms:modified xsi:type="dcterms:W3CDTF">2018-04-26T12:36:24Z</dcterms:modified>
</cp:coreProperties>
</file>