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70" r:id="rId8"/>
    <p:sldId id="261" r:id="rId9"/>
    <p:sldId id="262" r:id="rId10"/>
    <p:sldId id="265" r:id="rId11"/>
    <p:sldId id="263" r:id="rId12"/>
    <p:sldId id="266" r:id="rId13"/>
    <p:sldId id="269" r:id="rId14"/>
    <p:sldId id="267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  <p:sldId id="283" r:id="rId28"/>
    <p:sldId id="284" r:id="rId29"/>
    <p:sldId id="285" r:id="rId30"/>
    <p:sldId id="287" r:id="rId31"/>
    <p:sldId id="286" r:id="rId32"/>
    <p:sldId id="288" r:id="rId33"/>
    <p:sldId id="297" r:id="rId34"/>
    <p:sldId id="290" r:id="rId35"/>
    <p:sldId id="292" r:id="rId36"/>
    <p:sldId id="291" r:id="rId37"/>
    <p:sldId id="289" r:id="rId38"/>
    <p:sldId id="293" r:id="rId39"/>
    <p:sldId id="294" r:id="rId40"/>
    <p:sldId id="295" r:id="rId41"/>
    <p:sldId id="298" r:id="rId42"/>
    <p:sldId id="296" r:id="rId43"/>
    <p:sldId id="299" r:id="rId44"/>
    <p:sldId id="300" r:id="rId45"/>
    <p:sldId id="301" r:id="rId46"/>
    <p:sldId id="302" r:id="rId47"/>
    <p:sldId id="303" r:id="rId48"/>
    <p:sldId id="304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66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83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0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2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34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3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1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67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0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1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5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0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D29755"/>
          </a:solidFill>
          <a:ln w="38100" cap="rnd">
            <a:solidFill>
              <a:srgbClr val="D2975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or the Love of Musk | Gary Conkling Life Notes">
            <a:extLst>
              <a:ext uri="{FF2B5EF4-FFF2-40B4-BE49-F238E27FC236}">
                <a16:creationId xmlns:a16="http://schemas.microsoft.com/office/drawing/2014/main" id="{2C63E927-D4F4-460B-B449-62EBD6BDB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641145" y="168823"/>
            <a:ext cx="6547807" cy="652802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B7EA6D-D0F8-4B6B-8538-6A3F04AF4CD7}"/>
              </a:ext>
            </a:extLst>
          </p:cNvPr>
          <p:cNvSpPr txBox="1"/>
          <p:nvPr/>
        </p:nvSpPr>
        <p:spPr>
          <a:xfrm>
            <a:off x="182880" y="2264898"/>
            <a:ext cx="637266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Beavers</a:t>
            </a:r>
          </a:p>
        </p:txBody>
      </p:sp>
    </p:spTree>
    <p:extLst>
      <p:ext uri="{BB962C8B-B14F-4D97-AF65-F5344CB8AC3E}">
        <p14:creationId xmlns:p14="http://schemas.microsoft.com/office/powerpoint/2010/main" val="1211958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urvival Traits : Survival Trait: Duck Web Feet">
            <a:extLst>
              <a:ext uri="{FF2B5EF4-FFF2-40B4-BE49-F238E27FC236}">
                <a16:creationId xmlns:a16="http://schemas.microsoft.com/office/drawing/2014/main" id="{10F1009D-EEC3-4B1D-868E-51030023E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08" y="580756"/>
            <a:ext cx="5311262" cy="575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ebbed Feet Little Duck - Free photo on Pixabay">
            <a:extLst>
              <a:ext uri="{FF2B5EF4-FFF2-40B4-BE49-F238E27FC236}">
                <a16:creationId xmlns:a16="http://schemas.microsoft.com/office/drawing/2014/main" id="{CFBFDF15-5287-4FC2-84D4-80EE4838E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32" y="580757"/>
            <a:ext cx="5203065" cy="57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11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DABEA7-0003-4AD7-93E4-F9FD9B249131}"/>
              </a:ext>
            </a:extLst>
          </p:cNvPr>
          <p:cNvSpPr txBox="1"/>
          <p:nvPr/>
        </p:nvSpPr>
        <p:spPr>
          <a:xfrm>
            <a:off x="197074" y="193183"/>
            <a:ext cx="11994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The front feet of beaver s are paws that have a sharp claws. These  are used for digging mud and dragging tree branches.</a:t>
            </a:r>
          </a:p>
        </p:txBody>
      </p:sp>
      <p:pic>
        <p:nvPicPr>
          <p:cNvPr id="4" name="Picture 4" descr="Nabulsi Encyclopedia of Islamic Science">
            <a:extLst>
              <a:ext uri="{FF2B5EF4-FFF2-40B4-BE49-F238E27FC236}">
                <a16:creationId xmlns:a16="http://schemas.microsoft.com/office/drawing/2014/main" id="{03C217B1-E120-46C8-A46B-6D27B48A0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74" y="1762843"/>
            <a:ext cx="5611700" cy="490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eaver Lodges">
            <a:extLst>
              <a:ext uri="{FF2B5EF4-FFF2-40B4-BE49-F238E27FC236}">
                <a16:creationId xmlns:a16="http://schemas.microsoft.com/office/drawing/2014/main" id="{499B610C-5EC2-445E-8DEF-EA775F64A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62843"/>
            <a:ext cx="5379076" cy="490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174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acts About Beavers | Live Science">
            <a:extLst>
              <a:ext uri="{FF2B5EF4-FFF2-40B4-BE49-F238E27FC236}">
                <a16:creationId xmlns:a16="http://schemas.microsoft.com/office/drawing/2014/main" id="{B535F6A7-15EA-4D49-BFA9-1C7D57CE2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6" y="163669"/>
            <a:ext cx="11256135" cy="565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2547E9-3576-40A7-8315-6B2726558A51}"/>
              </a:ext>
            </a:extLst>
          </p:cNvPr>
          <p:cNvSpPr txBox="1"/>
          <p:nvPr/>
        </p:nvSpPr>
        <p:spPr>
          <a:xfrm>
            <a:off x="489396" y="6065949"/>
            <a:ext cx="11256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Beaver is a good swimmer.</a:t>
            </a:r>
          </a:p>
        </p:txBody>
      </p:sp>
    </p:spTree>
    <p:extLst>
      <p:ext uri="{BB962C8B-B14F-4D97-AF65-F5344CB8AC3E}">
        <p14:creationId xmlns:p14="http://schemas.microsoft.com/office/powerpoint/2010/main" val="1016104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6A244D-5662-49B8-B3DB-EFA6357E18DE}"/>
              </a:ext>
            </a:extLst>
          </p:cNvPr>
          <p:cNvSpPr txBox="1"/>
          <p:nvPr/>
        </p:nvSpPr>
        <p:spPr>
          <a:xfrm>
            <a:off x="708339" y="734096"/>
            <a:ext cx="11333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How can the beaver cut down so many trees?</a:t>
            </a:r>
          </a:p>
        </p:txBody>
      </p:sp>
    </p:spTree>
    <p:extLst>
      <p:ext uri="{BB962C8B-B14F-4D97-AF65-F5344CB8AC3E}">
        <p14:creationId xmlns:p14="http://schemas.microsoft.com/office/powerpoint/2010/main" val="2954825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ature up close: Beavers, the master engineers - CBS News">
            <a:extLst>
              <a:ext uri="{FF2B5EF4-FFF2-40B4-BE49-F238E27FC236}">
                <a16:creationId xmlns:a16="http://schemas.microsoft.com/office/drawing/2014/main" id="{4ACF1589-09FA-4453-8D1E-DE738BE0E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8" y="943306"/>
            <a:ext cx="6323124" cy="566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B12CCB-865A-4B29-96CE-662E1E3B183D}"/>
              </a:ext>
            </a:extLst>
          </p:cNvPr>
          <p:cNvSpPr txBox="1"/>
          <p:nvPr/>
        </p:nvSpPr>
        <p:spPr>
          <a:xfrm>
            <a:off x="-1" y="173864"/>
            <a:ext cx="9453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entury Gothic" panose="020B0502020202020204" pitchFamily="34" charset="0"/>
              </a:rPr>
              <a:t>His teeth are sharp like a chisels.</a:t>
            </a:r>
          </a:p>
        </p:txBody>
      </p:sp>
      <p:pic>
        <p:nvPicPr>
          <p:cNvPr id="7174" name="Picture 6" descr="How to Use a Wood Chisel (DIY) | Family Handyman">
            <a:extLst>
              <a:ext uri="{FF2B5EF4-FFF2-40B4-BE49-F238E27FC236}">
                <a16:creationId xmlns:a16="http://schemas.microsoft.com/office/drawing/2014/main" id="{275449B2-6763-4DB2-82E0-1BE72C459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868" y="1275009"/>
            <a:ext cx="4646791" cy="490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250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eaver Cutting Tree Day 24 - YouTube">
            <a:extLst>
              <a:ext uri="{FF2B5EF4-FFF2-40B4-BE49-F238E27FC236}">
                <a16:creationId xmlns:a16="http://schemas.microsoft.com/office/drawing/2014/main" id="{E97F79CD-58B7-411B-856D-8EFCE2835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329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31BD4F-D335-4FF4-8DAF-86654E52F59C}"/>
              </a:ext>
            </a:extLst>
          </p:cNvPr>
          <p:cNvSpPr txBox="1"/>
          <p:nvPr/>
        </p:nvSpPr>
        <p:spPr>
          <a:xfrm>
            <a:off x="167425" y="0"/>
            <a:ext cx="105864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Century Gothic" panose="020B0502020202020204" pitchFamily="34" charset="0"/>
              </a:rPr>
              <a:t>What does a beaver eat?</a:t>
            </a:r>
          </a:p>
        </p:txBody>
      </p:sp>
      <p:pic>
        <p:nvPicPr>
          <p:cNvPr id="10242" name="Picture 2" descr="Beaver: North American Beaver (Castor canadensis) cutting tree photo or  image | Tom &amp; Pat Leeson">
            <a:extLst>
              <a:ext uri="{FF2B5EF4-FFF2-40B4-BE49-F238E27FC236}">
                <a16:creationId xmlns:a16="http://schemas.microsoft.com/office/drawing/2014/main" id="{4F29D4D7-7A12-4EAB-9045-D5B140170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16" y="1107996"/>
            <a:ext cx="710377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FD80F3-39D9-4C41-953B-11670BD5D3BF}"/>
              </a:ext>
            </a:extLst>
          </p:cNvPr>
          <p:cNvSpPr txBox="1"/>
          <p:nvPr/>
        </p:nvSpPr>
        <p:spPr>
          <a:xfrm>
            <a:off x="7778839" y="1777285"/>
            <a:ext cx="38121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Beaver’s favorite food is the tree barks.</a:t>
            </a:r>
          </a:p>
        </p:txBody>
      </p:sp>
    </p:spTree>
    <p:extLst>
      <p:ext uri="{BB962C8B-B14F-4D97-AF65-F5344CB8AC3E}">
        <p14:creationId xmlns:p14="http://schemas.microsoft.com/office/powerpoint/2010/main" val="2863848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s Beaver Butt Really Used To Flavor Your Dessert? Here's What You Should  Know. | HuffPost Life">
            <a:extLst>
              <a:ext uri="{FF2B5EF4-FFF2-40B4-BE49-F238E27FC236}">
                <a16:creationId xmlns:a16="http://schemas.microsoft.com/office/drawing/2014/main" id="{2C2C7F74-B926-4D56-B4CB-0E5680CD4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82" y="215721"/>
            <a:ext cx="7211095" cy="618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912F99-1E9A-4DBF-BABE-961E1B5DC7BF}"/>
              </a:ext>
            </a:extLst>
          </p:cNvPr>
          <p:cNvSpPr txBox="1"/>
          <p:nvPr/>
        </p:nvSpPr>
        <p:spPr>
          <a:xfrm>
            <a:off x="7675808" y="618186"/>
            <a:ext cx="40954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Century Gothic" panose="020B0502020202020204" pitchFamily="34" charset="0"/>
              </a:rPr>
              <a:t>Beavers also eats berries, grass and plants.</a:t>
            </a:r>
          </a:p>
        </p:txBody>
      </p:sp>
    </p:spTree>
    <p:extLst>
      <p:ext uri="{BB962C8B-B14F-4D97-AF65-F5344CB8AC3E}">
        <p14:creationId xmlns:p14="http://schemas.microsoft.com/office/powerpoint/2010/main" val="1355433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18511A-B686-485A-B9C9-A5445CFFF4CE}"/>
              </a:ext>
            </a:extLst>
          </p:cNvPr>
          <p:cNvSpPr txBox="1"/>
          <p:nvPr/>
        </p:nvSpPr>
        <p:spPr>
          <a:xfrm>
            <a:off x="734095" y="1493949"/>
            <a:ext cx="1124325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Century Gothic" panose="020B0502020202020204" pitchFamily="34" charset="0"/>
              </a:rPr>
              <a:t>Let’s Review!</a:t>
            </a:r>
          </a:p>
        </p:txBody>
      </p:sp>
    </p:spTree>
    <p:extLst>
      <p:ext uri="{BB962C8B-B14F-4D97-AF65-F5344CB8AC3E}">
        <p14:creationId xmlns:p14="http://schemas.microsoft.com/office/powerpoint/2010/main" val="463364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B18179-CA0D-4682-8AD1-23043A053360}"/>
              </a:ext>
            </a:extLst>
          </p:cNvPr>
          <p:cNvSpPr txBox="1"/>
          <p:nvPr/>
        </p:nvSpPr>
        <p:spPr>
          <a:xfrm>
            <a:off x="528034" y="463639"/>
            <a:ext cx="11140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The beaver is called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376D58-F212-4D87-A3E4-78A40E86E9B3}"/>
              </a:ext>
            </a:extLst>
          </p:cNvPr>
          <p:cNvSpPr txBox="1"/>
          <p:nvPr/>
        </p:nvSpPr>
        <p:spPr>
          <a:xfrm>
            <a:off x="523741" y="2215166"/>
            <a:ext cx="102816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6600" b="1" dirty="0">
                <a:latin typeface="Century Gothic" panose="020B0502020202020204" pitchFamily="34" charset="0"/>
              </a:rPr>
              <a:t>An animal destroyer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6600" b="1" dirty="0">
                <a:latin typeface="Century Gothic" panose="020B0502020202020204" pitchFamily="34" charset="0"/>
              </a:rPr>
              <a:t>An animal explorer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6600" b="1" dirty="0">
                <a:latin typeface="Century Gothic" panose="020B0502020202020204" pitchFamily="34" charset="0"/>
              </a:rPr>
              <a:t>An animal engineer</a:t>
            </a:r>
          </a:p>
        </p:txBody>
      </p:sp>
    </p:spTree>
    <p:extLst>
      <p:ext uri="{BB962C8B-B14F-4D97-AF65-F5344CB8AC3E}">
        <p14:creationId xmlns:p14="http://schemas.microsoft.com/office/powerpoint/2010/main" val="215893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cosystem Engineers: How do beavers build dams? | The Kid Should See This">
            <a:extLst>
              <a:ext uri="{FF2B5EF4-FFF2-40B4-BE49-F238E27FC236}">
                <a16:creationId xmlns:a16="http://schemas.microsoft.com/office/drawing/2014/main" id="{D3B38613-C4FF-4E80-9878-DAF543E4E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38" y="400453"/>
            <a:ext cx="7334249" cy="616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E9A26C-E115-4649-AC8B-D4D708DB3F55}"/>
              </a:ext>
            </a:extLst>
          </p:cNvPr>
          <p:cNvSpPr txBox="1"/>
          <p:nvPr/>
        </p:nvSpPr>
        <p:spPr>
          <a:xfrm>
            <a:off x="7946265" y="1081826"/>
            <a:ext cx="38912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entury Gothic" panose="020B0502020202020204" pitchFamily="34" charset="0"/>
              </a:rPr>
              <a:t>Beaver is called an </a:t>
            </a:r>
            <a:r>
              <a:rPr lang="en-US" sz="6000" b="1" dirty="0">
                <a:latin typeface="Century Gothic" panose="020B0502020202020204" pitchFamily="34" charset="0"/>
              </a:rPr>
              <a:t>animal engineer</a:t>
            </a:r>
            <a:r>
              <a:rPr lang="en-US" sz="6000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01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B18179-CA0D-4682-8AD1-23043A053360}"/>
              </a:ext>
            </a:extLst>
          </p:cNvPr>
          <p:cNvSpPr txBox="1"/>
          <p:nvPr/>
        </p:nvSpPr>
        <p:spPr>
          <a:xfrm>
            <a:off x="528034" y="463639"/>
            <a:ext cx="11140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The beaver is called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376D58-F212-4D87-A3E4-78A40E86E9B3}"/>
              </a:ext>
            </a:extLst>
          </p:cNvPr>
          <p:cNvSpPr txBox="1"/>
          <p:nvPr/>
        </p:nvSpPr>
        <p:spPr>
          <a:xfrm>
            <a:off x="523741" y="2215166"/>
            <a:ext cx="102816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6600" b="1" dirty="0">
                <a:latin typeface="Century Gothic" panose="020B0502020202020204" pitchFamily="34" charset="0"/>
              </a:rPr>
              <a:t>An animal destroyer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6600" b="1" dirty="0">
                <a:latin typeface="Century Gothic" panose="020B0502020202020204" pitchFamily="34" charset="0"/>
              </a:rPr>
              <a:t>An animal explorer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6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An animal engineer</a:t>
            </a:r>
          </a:p>
        </p:txBody>
      </p:sp>
    </p:spTree>
    <p:extLst>
      <p:ext uri="{BB962C8B-B14F-4D97-AF65-F5344CB8AC3E}">
        <p14:creationId xmlns:p14="http://schemas.microsoft.com/office/powerpoint/2010/main" val="955209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2886AF-7D2B-412C-AF6D-EA1A6DB813A8}"/>
              </a:ext>
            </a:extLst>
          </p:cNvPr>
          <p:cNvSpPr txBox="1"/>
          <p:nvPr/>
        </p:nvSpPr>
        <p:spPr>
          <a:xfrm>
            <a:off x="437882" y="476518"/>
            <a:ext cx="10882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Century Gothic" panose="020B0502020202020204" pitchFamily="34" charset="0"/>
              </a:rPr>
              <a:t>Where do beavers build their homes?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54E422-974E-494A-BD28-3F5922E96DF8}"/>
              </a:ext>
            </a:extLst>
          </p:cNvPr>
          <p:cNvSpPr txBox="1"/>
          <p:nvPr/>
        </p:nvSpPr>
        <p:spPr>
          <a:xfrm>
            <a:off x="528034" y="2781837"/>
            <a:ext cx="102644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6600" b="1" dirty="0">
                <a:latin typeface="Century Gothic" panose="020B0502020202020204" pitchFamily="34" charset="0"/>
              </a:rPr>
              <a:t>Lake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6600" b="1" dirty="0">
                <a:latin typeface="Century Gothic" panose="020B0502020202020204" pitchFamily="34" charset="0"/>
              </a:rPr>
              <a:t>Ponds or streams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6600" b="1" dirty="0">
                <a:latin typeface="Century Gothic" panose="020B0502020202020204" pitchFamily="34" charset="0"/>
              </a:rPr>
              <a:t>sea</a:t>
            </a:r>
          </a:p>
        </p:txBody>
      </p:sp>
    </p:spTree>
    <p:extLst>
      <p:ext uri="{BB962C8B-B14F-4D97-AF65-F5344CB8AC3E}">
        <p14:creationId xmlns:p14="http://schemas.microsoft.com/office/powerpoint/2010/main" val="1936870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2886AF-7D2B-412C-AF6D-EA1A6DB813A8}"/>
              </a:ext>
            </a:extLst>
          </p:cNvPr>
          <p:cNvSpPr txBox="1"/>
          <p:nvPr/>
        </p:nvSpPr>
        <p:spPr>
          <a:xfrm>
            <a:off x="437882" y="476518"/>
            <a:ext cx="10882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Century Gothic" panose="020B0502020202020204" pitchFamily="34" charset="0"/>
              </a:rPr>
              <a:t>Where do beavers build their homes?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54E422-974E-494A-BD28-3F5922E96DF8}"/>
              </a:ext>
            </a:extLst>
          </p:cNvPr>
          <p:cNvSpPr txBox="1"/>
          <p:nvPr/>
        </p:nvSpPr>
        <p:spPr>
          <a:xfrm>
            <a:off x="528034" y="2781837"/>
            <a:ext cx="102644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6600" b="1" dirty="0">
                <a:latin typeface="Century Gothic" panose="020B0502020202020204" pitchFamily="34" charset="0"/>
              </a:rPr>
              <a:t>Lake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6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Ponds or streams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6600" b="1" dirty="0">
                <a:latin typeface="Century Gothic" panose="020B0502020202020204" pitchFamily="34" charset="0"/>
              </a:rPr>
              <a:t>sea</a:t>
            </a:r>
          </a:p>
        </p:txBody>
      </p:sp>
    </p:spTree>
    <p:extLst>
      <p:ext uri="{BB962C8B-B14F-4D97-AF65-F5344CB8AC3E}">
        <p14:creationId xmlns:p14="http://schemas.microsoft.com/office/powerpoint/2010/main" val="3967275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80897A-DC98-4155-844F-8FCB98FB209B}"/>
              </a:ext>
            </a:extLst>
          </p:cNvPr>
          <p:cNvSpPr txBox="1"/>
          <p:nvPr/>
        </p:nvSpPr>
        <p:spPr>
          <a:xfrm>
            <a:off x="502276" y="450761"/>
            <a:ext cx="10998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Century Gothic" panose="020B0502020202020204" pitchFamily="34" charset="0"/>
              </a:rPr>
              <a:t>Why God made a beaver?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EECF1-A780-4A00-8BCA-D1701D160C83}"/>
              </a:ext>
            </a:extLst>
          </p:cNvPr>
          <p:cNvSpPr txBox="1"/>
          <p:nvPr/>
        </p:nvSpPr>
        <p:spPr>
          <a:xfrm>
            <a:off x="502276" y="2021983"/>
            <a:ext cx="106765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5400" b="1" dirty="0">
                <a:latin typeface="Century Gothic" panose="020B0502020202020204" pitchFamily="34" charset="0"/>
              </a:rPr>
              <a:t>To keep his creation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5400" b="1" dirty="0">
                <a:latin typeface="Century Gothic" panose="020B0502020202020204" pitchFamily="34" charset="0"/>
              </a:rPr>
              <a:t>To be a builder of ponds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5400" b="1" dirty="0">
                <a:latin typeface="Century Gothic" panose="020B0502020202020204" pitchFamily="34" charset="0"/>
              </a:rPr>
              <a:t>To be a helper to people</a:t>
            </a:r>
          </a:p>
        </p:txBody>
      </p:sp>
    </p:spTree>
    <p:extLst>
      <p:ext uri="{BB962C8B-B14F-4D97-AF65-F5344CB8AC3E}">
        <p14:creationId xmlns:p14="http://schemas.microsoft.com/office/powerpoint/2010/main" val="3466243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80897A-DC98-4155-844F-8FCB98FB209B}"/>
              </a:ext>
            </a:extLst>
          </p:cNvPr>
          <p:cNvSpPr txBox="1"/>
          <p:nvPr/>
        </p:nvSpPr>
        <p:spPr>
          <a:xfrm>
            <a:off x="502276" y="450761"/>
            <a:ext cx="10998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Century Gothic" panose="020B0502020202020204" pitchFamily="34" charset="0"/>
              </a:rPr>
              <a:t>Why God made a beaver?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EECF1-A780-4A00-8BCA-D1701D160C83}"/>
              </a:ext>
            </a:extLst>
          </p:cNvPr>
          <p:cNvSpPr txBox="1"/>
          <p:nvPr/>
        </p:nvSpPr>
        <p:spPr>
          <a:xfrm>
            <a:off x="515154" y="2021983"/>
            <a:ext cx="106637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5400" b="1" dirty="0">
                <a:latin typeface="Century Gothic" panose="020B0502020202020204" pitchFamily="34" charset="0"/>
              </a:rPr>
              <a:t>To keep his creation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5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To be a builder of ponds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5400" b="1" dirty="0">
                <a:latin typeface="Century Gothic" panose="020B0502020202020204" pitchFamily="34" charset="0"/>
              </a:rPr>
              <a:t>To be a helper to people</a:t>
            </a:r>
          </a:p>
        </p:txBody>
      </p:sp>
    </p:spTree>
    <p:extLst>
      <p:ext uri="{BB962C8B-B14F-4D97-AF65-F5344CB8AC3E}">
        <p14:creationId xmlns:p14="http://schemas.microsoft.com/office/powerpoint/2010/main" val="224009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35EC98-B128-43DA-B6ED-21A93C23FD3E}"/>
              </a:ext>
            </a:extLst>
          </p:cNvPr>
          <p:cNvSpPr txBox="1"/>
          <p:nvPr/>
        </p:nvSpPr>
        <p:spPr>
          <a:xfrm>
            <a:off x="502276" y="450761"/>
            <a:ext cx="10998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Century Gothic" panose="020B0502020202020204" pitchFamily="34" charset="0"/>
              </a:rPr>
              <a:t>What does a beaver use to cut down the trees?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8E02FF-12AC-46E8-AFA7-3970A60E7C98}"/>
              </a:ext>
            </a:extLst>
          </p:cNvPr>
          <p:cNvSpPr txBox="1"/>
          <p:nvPr/>
        </p:nvSpPr>
        <p:spPr>
          <a:xfrm>
            <a:off x="669701" y="2962140"/>
            <a:ext cx="106637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5400" b="1" dirty="0">
                <a:latin typeface="Century Gothic" panose="020B0502020202020204" pitchFamily="34" charset="0"/>
              </a:rPr>
              <a:t> his feet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5400" b="1" dirty="0">
                <a:latin typeface="Century Gothic" panose="020B0502020202020204" pitchFamily="34" charset="0"/>
              </a:rPr>
              <a:t> his tail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5400" b="1" dirty="0">
                <a:latin typeface="Century Gothic" panose="020B0502020202020204" pitchFamily="34" charset="0"/>
              </a:rPr>
              <a:t> his teeth</a:t>
            </a:r>
          </a:p>
        </p:txBody>
      </p:sp>
    </p:spTree>
    <p:extLst>
      <p:ext uri="{BB962C8B-B14F-4D97-AF65-F5344CB8AC3E}">
        <p14:creationId xmlns:p14="http://schemas.microsoft.com/office/powerpoint/2010/main" val="1460344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35EC98-B128-43DA-B6ED-21A93C23FD3E}"/>
              </a:ext>
            </a:extLst>
          </p:cNvPr>
          <p:cNvSpPr txBox="1"/>
          <p:nvPr/>
        </p:nvSpPr>
        <p:spPr>
          <a:xfrm>
            <a:off x="502276" y="450761"/>
            <a:ext cx="10998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Century Gothic" panose="020B0502020202020204" pitchFamily="34" charset="0"/>
              </a:rPr>
              <a:t>What does a beaver use to cut down the trees?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8E02FF-12AC-46E8-AFA7-3970A60E7C98}"/>
              </a:ext>
            </a:extLst>
          </p:cNvPr>
          <p:cNvSpPr txBox="1"/>
          <p:nvPr/>
        </p:nvSpPr>
        <p:spPr>
          <a:xfrm>
            <a:off x="669701" y="2962140"/>
            <a:ext cx="106637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5400" b="1" dirty="0">
                <a:latin typeface="Century Gothic" panose="020B0502020202020204" pitchFamily="34" charset="0"/>
              </a:rPr>
              <a:t> his feet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5400" b="1" dirty="0">
                <a:latin typeface="Century Gothic" panose="020B0502020202020204" pitchFamily="34" charset="0"/>
              </a:rPr>
              <a:t> his tail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5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his teeth</a:t>
            </a:r>
          </a:p>
        </p:txBody>
      </p:sp>
    </p:spTree>
    <p:extLst>
      <p:ext uri="{BB962C8B-B14F-4D97-AF65-F5344CB8AC3E}">
        <p14:creationId xmlns:p14="http://schemas.microsoft.com/office/powerpoint/2010/main" val="2445459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C0A1D3-ACB7-49D0-B330-ECA583CC6C36}"/>
              </a:ext>
            </a:extLst>
          </p:cNvPr>
          <p:cNvSpPr txBox="1"/>
          <p:nvPr/>
        </p:nvSpPr>
        <p:spPr>
          <a:xfrm>
            <a:off x="502276" y="450761"/>
            <a:ext cx="10998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Century Gothic" panose="020B0502020202020204" pitchFamily="34" charset="0"/>
              </a:rPr>
              <a:t>What is a beaver’s favorite food?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AA9FD2-1DB4-4920-A940-C30CC5BDEBD6}"/>
              </a:ext>
            </a:extLst>
          </p:cNvPr>
          <p:cNvSpPr txBox="1"/>
          <p:nvPr/>
        </p:nvSpPr>
        <p:spPr>
          <a:xfrm>
            <a:off x="669701" y="2962140"/>
            <a:ext cx="106637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5400" b="1" dirty="0">
                <a:latin typeface="Century Gothic" panose="020B0502020202020204" pitchFamily="34" charset="0"/>
              </a:rPr>
              <a:t> fruits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5400" b="1" dirty="0">
                <a:latin typeface="Century Gothic" panose="020B0502020202020204" pitchFamily="34" charset="0"/>
              </a:rPr>
              <a:t> tree bark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5400" b="1" dirty="0">
                <a:latin typeface="Century Gothic" panose="020B0502020202020204" pitchFamily="34" charset="0"/>
              </a:rPr>
              <a:t> grass</a:t>
            </a:r>
          </a:p>
        </p:txBody>
      </p:sp>
    </p:spTree>
    <p:extLst>
      <p:ext uri="{BB962C8B-B14F-4D97-AF65-F5344CB8AC3E}">
        <p14:creationId xmlns:p14="http://schemas.microsoft.com/office/powerpoint/2010/main" val="2186313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C0A1D3-ACB7-49D0-B330-ECA583CC6C36}"/>
              </a:ext>
            </a:extLst>
          </p:cNvPr>
          <p:cNvSpPr txBox="1"/>
          <p:nvPr/>
        </p:nvSpPr>
        <p:spPr>
          <a:xfrm>
            <a:off x="502276" y="450761"/>
            <a:ext cx="10998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Century Gothic" panose="020B0502020202020204" pitchFamily="34" charset="0"/>
              </a:rPr>
              <a:t>What is a beaver’s favorite food?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AA9FD2-1DB4-4920-A940-C30CC5BDEBD6}"/>
              </a:ext>
            </a:extLst>
          </p:cNvPr>
          <p:cNvSpPr txBox="1"/>
          <p:nvPr/>
        </p:nvSpPr>
        <p:spPr>
          <a:xfrm>
            <a:off x="669701" y="2962140"/>
            <a:ext cx="106637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5400" b="1" dirty="0">
                <a:latin typeface="Century Gothic" panose="020B0502020202020204" pitchFamily="34" charset="0"/>
              </a:rPr>
              <a:t> fruits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5400" b="1" dirty="0">
                <a:latin typeface="Century Gothic" panose="020B0502020202020204" pitchFamily="34" charset="0"/>
              </a:rPr>
              <a:t> </a:t>
            </a:r>
            <a:r>
              <a:rPr lang="en-US" sz="5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tree bark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5400" b="1" dirty="0">
                <a:latin typeface="Century Gothic" panose="020B0502020202020204" pitchFamily="34" charset="0"/>
              </a:rPr>
              <a:t> grass</a:t>
            </a:r>
          </a:p>
        </p:txBody>
      </p:sp>
    </p:spTree>
    <p:extLst>
      <p:ext uri="{BB962C8B-B14F-4D97-AF65-F5344CB8AC3E}">
        <p14:creationId xmlns:p14="http://schemas.microsoft.com/office/powerpoint/2010/main" val="3201911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B9B0CE-950D-4392-B4EC-FC32EC17A41B}"/>
              </a:ext>
            </a:extLst>
          </p:cNvPr>
          <p:cNvSpPr txBox="1"/>
          <p:nvPr/>
        </p:nvSpPr>
        <p:spPr>
          <a:xfrm>
            <a:off x="7160651" y="2133119"/>
            <a:ext cx="48124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entury Gothic" panose="020B0502020202020204" pitchFamily="34" charset="0"/>
              </a:rPr>
              <a:t>Beaver’s home is called lodge.</a:t>
            </a:r>
          </a:p>
        </p:txBody>
      </p:sp>
      <p:pic>
        <p:nvPicPr>
          <p:cNvPr id="1026" name="Picture 2" descr="Beaver House Images, Stock Photos &amp; Vectors | Shutterstock">
            <a:extLst>
              <a:ext uri="{FF2B5EF4-FFF2-40B4-BE49-F238E27FC236}">
                <a16:creationId xmlns:a16="http://schemas.microsoft.com/office/drawing/2014/main" id="{354925F1-4D71-4689-8215-2661816EF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9"/>
          <a:stretch/>
        </p:blipFill>
        <p:spPr bwMode="auto">
          <a:xfrm>
            <a:off x="352291" y="437883"/>
            <a:ext cx="6289182" cy="597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774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69368C-981F-4B1E-B146-A1C7DA014DE4}"/>
              </a:ext>
            </a:extLst>
          </p:cNvPr>
          <p:cNvSpPr txBox="1"/>
          <p:nvPr/>
        </p:nvSpPr>
        <p:spPr>
          <a:xfrm>
            <a:off x="6413679" y="463639"/>
            <a:ext cx="51257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An </a:t>
            </a:r>
            <a:r>
              <a:rPr lang="en-US" sz="5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engineer</a:t>
            </a:r>
            <a:r>
              <a:rPr lang="en-US" sz="5400" dirty="0">
                <a:latin typeface="Century Gothic" panose="020B0502020202020204" pitchFamily="34" charset="0"/>
              </a:rPr>
              <a:t> builds many things.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EB1565-D1E7-4826-B112-5377B971F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82" y="317487"/>
            <a:ext cx="5825650" cy="641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88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eaver Lodge Cutaway Finished | LIFE NEEDS ART | Beaver lodge, Beaver  habitat, Beaver">
            <a:extLst>
              <a:ext uri="{FF2B5EF4-FFF2-40B4-BE49-F238E27FC236}">
                <a16:creationId xmlns:a16="http://schemas.microsoft.com/office/drawing/2014/main" id="{B7AF84D8-24BF-4E50-9D37-505E478F6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2" y="0"/>
            <a:ext cx="11848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675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8FA21B-23C6-48F5-9509-6DE52CF07BD3}"/>
              </a:ext>
            </a:extLst>
          </p:cNvPr>
          <p:cNvSpPr txBox="1"/>
          <p:nvPr/>
        </p:nvSpPr>
        <p:spPr>
          <a:xfrm>
            <a:off x="8126569" y="1287887"/>
            <a:ext cx="40654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To build the lodge, the beaver cuts down hundreds of trees and branches to build a dam across a stream.</a:t>
            </a:r>
          </a:p>
        </p:txBody>
      </p:sp>
      <p:pic>
        <p:nvPicPr>
          <p:cNvPr id="3074" name="Picture 2" descr="N6 220-15-2 Builder Beavers Wood Badge Blog">
            <a:extLst>
              <a:ext uri="{FF2B5EF4-FFF2-40B4-BE49-F238E27FC236}">
                <a16:creationId xmlns:a16="http://schemas.microsoft.com/office/drawing/2014/main" id="{840F3134-C5AF-4C83-BAE6-56E4E07AE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7" y="244698"/>
            <a:ext cx="7796011" cy="638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8021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ree work keeps busiest of beavers busy | Eden Prairie Opinion |  swnewsmedia.com">
            <a:extLst>
              <a:ext uri="{FF2B5EF4-FFF2-40B4-BE49-F238E27FC236}">
                <a16:creationId xmlns:a16="http://schemas.microsoft.com/office/drawing/2014/main" id="{C741925E-5D1F-43E7-9B51-3D4066C14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313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1643C8-D90E-4765-A56E-23F083809A46}"/>
              </a:ext>
            </a:extLst>
          </p:cNvPr>
          <p:cNvSpPr txBox="1"/>
          <p:nvPr/>
        </p:nvSpPr>
        <p:spPr>
          <a:xfrm>
            <a:off x="8663189" y="1166842"/>
            <a:ext cx="35288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Beavers build their lodge out of  mud and branches.</a:t>
            </a:r>
          </a:p>
        </p:txBody>
      </p:sp>
    </p:spTree>
    <p:extLst>
      <p:ext uri="{BB962C8B-B14F-4D97-AF65-F5344CB8AC3E}">
        <p14:creationId xmlns:p14="http://schemas.microsoft.com/office/powerpoint/2010/main" val="17432943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eaver GIF - Find on GIFER">
            <a:extLst>
              <a:ext uri="{FF2B5EF4-FFF2-40B4-BE49-F238E27FC236}">
                <a16:creationId xmlns:a16="http://schemas.microsoft.com/office/drawing/2014/main" id="{04F3E7FB-08D1-48FD-9DED-BA218392CC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5" y="515155"/>
            <a:ext cx="9942490" cy="542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7848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67DE2A-6526-4175-9F95-1DCBF3DE4705}"/>
              </a:ext>
            </a:extLst>
          </p:cNvPr>
          <p:cNvSpPr txBox="1"/>
          <p:nvPr/>
        </p:nvSpPr>
        <p:spPr>
          <a:xfrm>
            <a:off x="90152" y="0"/>
            <a:ext cx="10998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entury Gothic" panose="020B0502020202020204" pitchFamily="34" charset="0"/>
              </a:rPr>
              <a:t>Why is his tail flat?</a:t>
            </a:r>
          </a:p>
        </p:txBody>
      </p:sp>
      <p:pic>
        <p:nvPicPr>
          <p:cNvPr id="6146" name="Picture 2" descr="All sizes | A Beaver Tale | Flickr - Photo Sharing!">
            <a:extLst>
              <a:ext uri="{FF2B5EF4-FFF2-40B4-BE49-F238E27FC236}">
                <a16:creationId xmlns:a16="http://schemas.microsoft.com/office/drawing/2014/main" id="{B8E1C56F-65DC-4D1B-9F05-F27C2A9DB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884788"/>
            <a:ext cx="6362163" cy="611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3810C7-60D6-469E-BC99-42E2C1BBF823}"/>
              </a:ext>
            </a:extLst>
          </p:cNvPr>
          <p:cNvSpPr txBox="1"/>
          <p:nvPr/>
        </p:nvSpPr>
        <p:spPr>
          <a:xfrm>
            <a:off x="6632620" y="1197735"/>
            <a:ext cx="52674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The beaver has a wide, flat tail that helps him stand when he is gnawing the tree.</a:t>
            </a:r>
          </a:p>
        </p:txBody>
      </p:sp>
    </p:spTree>
    <p:extLst>
      <p:ext uri="{BB962C8B-B14F-4D97-AF65-F5344CB8AC3E}">
        <p14:creationId xmlns:p14="http://schemas.microsoft.com/office/powerpoint/2010/main" val="21865564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ll sizes | A Beaver Tale | Flickr - Photo Sharing!">
            <a:extLst>
              <a:ext uri="{FF2B5EF4-FFF2-40B4-BE49-F238E27FC236}">
                <a16:creationId xmlns:a16="http://schemas.microsoft.com/office/drawing/2014/main" id="{B8E1C56F-65DC-4D1B-9F05-F27C2A9DB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45961"/>
            <a:ext cx="6362163" cy="676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Beaver tail texture | Niedlich">
            <a:extLst>
              <a:ext uri="{FF2B5EF4-FFF2-40B4-BE49-F238E27FC236}">
                <a16:creationId xmlns:a16="http://schemas.microsoft.com/office/drawing/2014/main" id="{3AD459FB-54A5-4FD6-B89D-47B47320B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124" y="154546"/>
            <a:ext cx="5778724" cy="659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1858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CD1E12-0144-43A0-9F68-2180ED21E484}"/>
              </a:ext>
            </a:extLst>
          </p:cNvPr>
          <p:cNvSpPr txBox="1"/>
          <p:nvPr/>
        </p:nvSpPr>
        <p:spPr>
          <a:xfrm>
            <a:off x="0" y="0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entury Gothic" panose="020B0502020202020204" pitchFamily="34" charset="0"/>
              </a:rPr>
              <a:t>Why do beavers build their lodges in the middle of ponds?</a:t>
            </a:r>
          </a:p>
        </p:txBody>
      </p:sp>
      <p:pic>
        <p:nvPicPr>
          <p:cNvPr id="8194" name="Picture 2" descr="The Gnawing Question of Saltwater Beavers | Hakai Magazine">
            <a:extLst>
              <a:ext uri="{FF2B5EF4-FFF2-40B4-BE49-F238E27FC236}">
                <a16:creationId xmlns:a16="http://schemas.microsoft.com/office/drawing/2014/main" id="{668596D6-1AAD-4960-82F4-43D30679C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1" y="1446550"/>
            <a:ext cx="7644561" cy="525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A0BD53-A3A3-4A11-8CFB-B1C93F19A09F}"/>
              </a:ext>
            </a:extLst>
          </p:cNvPr>
          <p:cNvSpPr txBox="1"/>
          <p:nvPr/>
        </p:nvSpPr>
        <p:spPr>
          <a:xfrm>
            <a:off x="7931484" y="1064703"/>
            <a:ext cx="42605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Beavers are fast swimmers, but very slow runners. If they lived on land, many animals would be able to catch them and eat them.</a:t>
            </a:r>
          </a:p>
        </p:txBody>
      </p:sp>
    </p:spTree>
    <p:extLst>
      <p:ext uri="{BB962C8B-B14F-4D97-AF65-F5344CB8AC3E}">
        <p14:creationId xmlns:p14="http://schemas.microsoft.com/office/powerpoint/2010/main" val="40293793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921BDF-947C-4E37-B42E-126A56671133}"/>
              </a:ext>
            </a:extLst>
          </p:cNvPr>
          <p:cNvSpPr txBox="1"/>
          <p:nvPr/>
        </p:nvSpPr>
        <p:spPr>
          <a:xfrm>
            <a:off x="0" y="0"/>
            <a:ext cx="11024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entury Gothic" panose="020B0502020202020204" pitchFamily="34" charset="0"/>
              </a:rPr>
              <a:t>Is the beaver your friend?</a:t>
            </a:r>
          </a:p>
        </p:txBody>
      </p:sp>
      <p:pic>
        <p:nvPicPr>
          <p:cNvPr id="5122" name="Picture 2" descr="beaver and his friend so beautiful | Beaver, Sick humor, Beaver shot">
            <a:extLst>
              <a:ext uri="{FF2B5EF4-FFF2-40B4-BE49-F238E27FC236}">
                <a16:creationId xmlns:a16="http://schemas.microsoft.com/office/drawing/2014/main" id="{EF854909-6659-42B2-8C89-CD0626DBB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58" y="769440"/>
            <a:ext cx="5260684" cy="597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839D9B-973F-4D2F-81B7-435C43C937A3}"/>
              </a:ext>
            </a:extLst>
          </p:cNvPr>
          <p:cNvSpPr txBox="1"/>
          <p:nvPr/>
        </p:nvSpPr>
        <p:spPr>
          <a:xfrm>
            <a:off x="6001555" y="1171977"/>
            <a:ext cx="58727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Beaver is a very good friend of  man. Beavers knows how to take good care of land and water. </a:t>
            </a:r>
          </a:p>
        </p:txBody>
      </p:sp>
    </p:spTree>
    <p:extLst>
      <p:ext uri="{BB962C8B-B14F-4D97-AF65-F5344CB8AC3E}">
        <p14:creationId xmlns:p14="http://schemas.microsoft.com/office/powerpoint/2010/main" val="1066244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hesapeake Bay Beaver by amandannolt on emaze">
            <a:extLst>
              <a:ext uri="{FF2B5EF4-FFF2-40B4-BE49-F238E27FC236}">
                <a16:creationId xmlns:a16="http://schemas.microsoft.com/office/drawing/2014/main" id="{7B82A879-8C6B-40F4-9AC4-46D031685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69" y="278902"/>
            <a:ext cx="6667500" cy="571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F50C0F-994B-453A-860E-17BDCCEFD100}"/>
              </a:ext>
            </a:extLst>
          </p:cNvPr>
          <p:cNvSpPr txBox="1"/>
          <p:nvPr/>
        </p:nvSpPr>
        <p:spPr>
          <a:xfrm>
            <a:off x="7057623" y="643944"/>
            <a:ext cx="49326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Wherever beavers builds dams, the grass will become thick and green.</a:t>
            </a:r>
          </a:p>
          <a:p>
            <a:r>
              <a:rPr lang="en-US" sz="4000" b="1" dirty="0">
                <a:latin typeface="Century Gothic" panose="020B0502020202020204" pitchFamily="34" charset="0"/>
              </a:rPr>
              <a:t>The soil around them is better for growing plants.</a:t>
            </a:r>
          </a:p>
        </p:txBody>
      </p:sp>
    </p:spTree>
    <p:extLst>
      <p:ext uri="{BB962C8B-B14F-4D97-AF65-F5344CB8AC3E}">
        <p14:creationId xmlns:p14="http://schemas.microsoft.com/office/powerpoint/2010/main" val="33937367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orld's Largest Beaver Dam – Improvement District No. 24, Alberta - Atlas  Obscura">
            <a:extLst>
              <a:ext uri="{FF2B5EF4-FFF2-40B4-BE49-F238E27FC236}">
                <a16:creationId xmlns:a16="http://schemas.microsoft.com/office/drawing/2014/main" id="{A337E8D7-8EDE-4DB9-913E-896BFF150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6" y="1068410"/>
            <a:ext cx="11127346" cy="548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B9CBC3-48FF-46EB-820C-FA78DA7E9039}"/>
              </a:ext>
            </a:extLst>
          </p:cNvPr>
          <p:cNvSpPr txBox="1"/>
          <p:nvPr/>
        </p:nvSpPr>
        <p:spPr>
          <a:xfrm>
            <a:off x="244699" y="206062"/>
            <a:ext cx="11256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entury Gothic" panose="020B0502020202020204" pitchFamily="34" charset="0"/>
              </a:rPr>
              <a:t>World’s Largest Beaver Dam </a:t>
            </a:r>
          </a:p>
        </p:txBody>
      </p:sp>
    </p:spTree>
    <p:extLst>
      <p:ext uri="{BB962C8B-B14F-4D97-AF65-F5344CB8AC3E}">
        <p14:creationId xmlns:p14="http://schemas.microsoft.com/office/powerpoint/2010/main" val="3073448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CEF9DF-06DB-4CB8-95C3-A04F8653C9CF}"/>
              </a:ext>
            </a:extLst>
          </p:cNvPr>
          <p:cNvSpPr txBox="1"/>
          <p:nvPr/>
        </p:nvSpPr>
        <p:spPr>
          <a:xfrm>
            <a:off x="7349544" y="2073499"/>
            <a:ext cx="4662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Beavers build their homes in the middle of pond.</a:t>
            </a:r>
          </a:p>
        </p:txBody>
      </p:sp>
      <p:pic>
        <p:nvPicPr>
          <p:cNvPr id="1028" name="Picture 4" descr="Chesapeake Bay Beaver by amandannolt on emaze">
            <a:extLst>
              <a:ext uri="{FF2B5EF4-FFF2-40B4-BE49-F238E27FC236}">
                <a16:creationId xmlns:a16="http://schemas.microsoft.com/office/drawing/2014/main" id="{964C4BB3-65DB-4CDD-AF00-B3C4B6B37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59" y="871330"/>
            <a:ext cx="6667500" cy="571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3720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BC - Earth - Beavers are back in the UK and they will reshape the land">
            <a:extLst>
              <a:ext uri="{FF2B5EF4-FFF2-40B4-BE49-F238E27FC236}">
                <a16:creationId xmlns:a16="http://schemas.microsoft.com/office/drawing/2014/main" id="{CD310018-04D7-4AB3-855B-9478D29B5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798740"/>
            <a:ext cx="7832501" cy="489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93D718-D479-49D6-8129-B8992D47063F}"/>
              </a:ext>
            </a:extLst>
          </p:cNvPr>
          <p:cNvSpPr txBox="1"/>
          <p:nvPr/>
        </p:nvSpPr>
        <p:spPr>
          <a:xfrm>
            <a:off x="283335" y="270456"/>
            <a:ext cx="11590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How does the beaver get so much done?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A76E0F-A253-420C-89B0-DCB5F91A0E43}"/>
              </a:ext>
            </a:extLst>
          </p:cNvPr>
          <p:cNvSpPr txBox="1"/>
          <p:nvPr/>
        </p:nvSpPr>
        <p:spPr>
          <a:xfrm>
            <a:off x="8229600" y="2421228"/>
            <a:ext cx="38100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The members of the beaver family work together to build their home. They help each other.</a:t>
            </a:r>
          </a:p>
        </p:txBody>
      </p:sp>
    </p:spTree>
    <p:extLst>
      <p:ext uri="{BB962C8B-B14F-4D97-AF65-F5344CB8AC3E}">
        <p14:creationId xmlns:p14="http://schemas.microsoft.com/office/powerpoint/2010/main" val="22786214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B74AA7-1108-4A5F-9878-05F8ADA7A0FA}"/>
              </a:ext>
            </a:extLst>
          </p:cNvPr>
          <p:cNvSpPr txBox="1"/>
          <p:nvPr/>
        </p:nvSpPr>
        <p:spPr>
          <a:xfrm>
            <a:off x="141668" y="115910"/>
            <a:ext cx="115781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If there is a danger, one beaver will warn the others by slapping his tail on the water.</a:t>
            </a:r>
          </a:p>
        </p:txBody>
      </p:sp>
      <p:pic>
        <p:nvPicPr>
          <p:cNvPr id="3" name="y2mate.com - Angry Beaver Slaps Its Tail_480p">
            <a:hlinkClick r:id="" action="ppaction://media"/>
            <a:extLst>
              <a:ext uri="{FF2B5EF4-FFF2-40B4-BE49-F238E27FC236}">
                <a16:creationId xmlns:a16="http://schemas.microsoft.com/office/drawing/2014/main" id="{09149C0D-CECE-4248-BF11-2780C2F580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1668" y="1070017"/>
            <a:ext cx="11908664" cy="560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1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21F456-894B-45B8-8E13-5137121123BD}"/>
              </a:ext>
            </a:extLst>
          </p:cNvPr>
          <p:cNvSpPr txBox="1"/>
          <p:nvPr/>
        </p:nvSpPr>
        <p:spPr>
          <a:xfrm>
            <a:off x="8332631" y="437882"/>
            <a:ext cx="332274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If a beaver is in trouble, other beavers will come to help him even if the other beaver is stranger.</a:t>
            </a:r>
          </a:p>
        </p:txBody>
      </p:sp>
      <p:pic>
        <p:nvPicPr>
          <p:cNvPr id="12292" name="Picture 4" descr="Why Not Coexist? | Beavers: Wetlands &amp; Wildlife">
            <a:extLst>
              <a:ext uri="{FF2B5EF4-FFF2-40B4-BE49-F238E27FC236}">
                <a16:creationId xmlns:a16="http://schemas.microsoft.com/office/drawing/2014/main" id="{29D3CF0C-6150-4A17-9423-9A4AE49D7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068"/>
            <a:ext cx="8332631" cy="624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886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CFFF02-E866-43CA-BFA3-1CBE08F88B8E}"/>
              </a:ext>
            </a:extLst>
          </p:cNvPr>
          <p:cNvSpPr/>
          <p:nvPr/>
        </p:nvSpPr>
        <p:spPr>
          <a:xfrm>
            <a:off x="2449008" y="782122"/>
            <a:ext cx="729398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Think About It</a:t>
            </a:r>
          </a:p>
        </p:txBody>
      </p:sp>
      <p:pic>
        <p:nvPicPr>
          <p:cNvPr id="13314" name="Picture 2" descr="Animated Question Mark For Powerpoint GIFs | Tenor">
            <a:extLst>
              <a:ext uri="{FF2B5EF4-FFF2-40B4-BE49-F238E27FC236}">
                <a16:creationId xmlns:a16="http://schemas.microsoft.com/office/drawing/2014/main" id="{CC3F6D0C-2EE5-474C-8243-B6A86B137F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36" y="2898685"/>
            <a:ext cx="4694742" cy="375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7760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12F7AB-0DD2-4230-95FC-586A0942182B}"/>
              </a:ext>
            </a:extLst>
          </p:cNvPr>
          <p:cNvSpPr txBox="1"/>
          <p:nvPr/>
        </p:nvSpPr>
        <p:spPr>
          <a:xfrm>
            <a:off x="734096" y="772732"/>
            <a:ext cx="110500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Century Gothic" panose="020B0502020202020204" pitchFamily="34" charset="0"/>
              </a:rPr>
              <a:t>What lessons do you think God wants us to learn?</a:t>
            </a:r>
          </a:p>
        </p:txBody>
      </p:sp>
    </p:spTree>
    <p:extLst>
      <p:ext uri="{BB962C8B-B14F-4D97-AF65-F5344CB8AC3E}">
        <p14:creationId xmlns:p14="http://schemas.microsoft.com/office/powerpoint/2010/main" val="37793209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A55B6C-683F-4D9C-8EE0-66DE0EC47D4D}"/>
              </a:ext>
            </a:extLst>
          </p:cNvPr>
          <p:cNvSpPr txBox="1"/>
          <p:nvPr/>
        </p:nvSpPr>
        <p:spPr>
          <a:xfrm>
            <a:off x="283335" y="450761"/>
            <a:ext cx="11681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entury Gothic" panose="020B0502020202020204" pitchFamily="34" charset="0"/>
              </a:rPr>
              <a:t>What do you called the beaver’s home?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D08DDB-FB60-4BAF-B5B9-FB6C1B8F8AFF}"/>
              </a:ext>
            </a:extLst>
          </p:cNvPr>
          <p:cNvSpPr txBox="1"/>
          <p:nvPr/>
        </p:nvSpPr>
        <p:spPr>
          <a:xfrm>
            <a:off x="540913" y="2730321"/>
            <a:ext cx="107796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6600" b="1" dirty="0">
                <a:latin typeface="Century Gothic" panose="020B0502020202020204" pitchFamily="34" charset="0"/>
              </a:rPr>
              <a:t>burrow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6600" b="1" dirty="0">
                <a:latin typeface="Century Gothic" panose="020B0502020202020204" pitchFamily="34" charset="0"/>
              </a:rPr>
              <a:t>lodge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6600" b="1" dirty="0">
                <a:latin typeface="Century Gothic" panose="020B0502020202020204" pitchFamily="34" charset="0"/>
              </a:rPr>
              <a:t>nest</a:t>
            </a:r>
          </a:p>
        </p:txBody>
      </p:sp>
    </p:spTree>
    <p:extLst>
      <p:ext uri="{BB962C8B-B14F-4D97-AF65-F5344CB8AC3E}">
        <p14:creationId xmlns:p14="http://schemas.microsoft.com/office/powerpoint/2010/main" val="17020179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A55B6C-683F-4D9C-8EE0-66DE0EC47D4D}"/>
              </a:ext>
            </a:extLst>
          </p:cNvPr>
          <p:cNvSpPr txBox="1"/>
          <p:nvPr/>
        </p:nvSpPr>
        <p:spPr>
          <a:xfrm>
            <a:off x="283335" y="450761"/>
            <a:ext cx="11681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entury Gothic" panose="020B0502020202020204" pitchFamily="34" charset="0"/>
              </a:rPr>
              <a:t>What do you called the beaver’s home?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D08DDB-FB60-4BAF-B5B9-FB6C1B8F8AFF}"/>
              </a:ext>
            </a:extLst>
          </p:cNvPr>
          <p:cNvSpPr txBox="1"/>
          <p:nvPr/>
        </p:nvSpPr>
        <p:spPr>
          <a:xfrm>
            <a:off x="540913" y="2730321"/>
            <a:ext cx="107796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6600" b="1" dirty="0">
                <a:latin typeface="Century Gothic" panose="020B0502020202020204" pitchFamily="34" charset="0"/>
              </a:rPr>
              <a:t>burrow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6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lodge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6600" b="1" dirty="0">
                <a:latin typeface="Century Gothic" panose="020B0502020202020204" pitchFamily="34" charset="0"/>
              </a:rPr>
              <a:t>nest</a:t>
            </a:r>
          </a:p>
        </p:txBody>
      </p:sp>
    </p:spTree>
    <p:extLst>
      <p:ext uri="{BB962C8B-B14F-4D97-AF65-F5344CB8AC3E}">
        <p14:creationId xmlns:p14="http://schemas.microsoft.com/office/powerpoint/2010/main" val="29552751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A55B6C-683F-4D9C-8EE0-66DE0EC47D4D}"/>
              </a:ext>
            </a:extLst>
          </p:cNvPr>
          <p:cNvSpPr txBox="1"/>
          <p:nvPr/>
        </p:nvSpPr>
        <p:spPr>
          <a:xfrm>
            <a:off x="283335" y="450761"/>
            <a:ext cx="11681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entury Gothic" panose="020B0502020202020204" pitchFamily="34" charset="0"/>
              </a:rPr>
              <a:t>How does a beaver warn others of danger?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D08DDB-FB60-4BAF-B5B9-FB6C1B8F8AFF}"/>
              </a:ext>
            </a:extLst>
          </p:cNvPr>
          <p:cNvSpPr txBox="1"/>
          <p:nvPr/>
        </p:nvSpPr>
        <p:spPr>
          <a:xfrm>
            <a:off x="540913" y="2730321"/>
            <a:ext cx="107796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4400" b="1" dirty="0">
                <a:latin typeface="Century Gothic" panose="020B0502020202020204" pitchFamily="34" charset="0"/>
              </a:rPr>
              <a:t>He kick it using his feet.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4400" b="1" dirty="0">
                <a:latin typeface="Century Gothic" panose="020B0502020202020204" pitchFamily="34" charset="0"/>
              </a:rPr>
              <a:t>He throw the woods and rocks on the water. 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4400" b="1" dirty="0">
                <a:latin typeface="Century Gothic" panose="020B0502020202020204" pitchFamily="34" charset="0"/>
              </a:rPr>
              <a:t>He slaps his tail on the water.</a:t>
            </a:r>
          </a:p>
        </p:txBody>
      </p:sp>
    </p:spTree>
    <p:extLst>
      <p:ext uri="{BB962C8B-B14F-4D97-AF65-F5344CB8AC3E}">
        <p14:creationId xmlns:p14="http://schemas.microsoft.com/office/powerpoint/2010/main" val="7957836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A55B6C-683F-4D9C-8EE0-66DE0EC47D4D}"/>
              </a:ext>
            </a:extLst>
          </p:cNvPr>
          <p:cNvSpPr txBox="1"/>
          <p:nvPr/>
        </p:nvSpPr>
        <p:spPr>
          <a:xfrm>
            <a:off x="283335" y="450761"/>
            <a:ext cx="11681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entury Gothic" panose="020B0502020202020204" pitchFamily="34" charset="0"/>
              </a:rPr>
              <a:t>How does a beaver warn others of danger?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D08DDB-FB60-4BAF-B5B9-FB6C1B8F8AFF}"/>
              </a:ext>
            </a:extLst>
          </p:cNvPr>
          <p:cNvSpPr txBox="1"/>
          <p:nvPr/>
        </p:nvSpPr>
        <p:spPr>
          <a:xfrm>
            <a:off x="540913" y="2730321"/>
            <a:ext cx="107796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4400" b="1" dirty="0">
                <a:latin typeface="Century Gothic" panose="020B0502020202020204" pitchFamily="34" charset="0"/>
              </a:rPr>
              <a:t>He kick it using his feet.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4400" b="1" dirty="0">
                <a:latin typeface="Century Gothic" panose="020B0502020202020204" pitchFamily="34" charset="0"/>
              </a:rPr>
              <a:t>He throw the woods and rocks on the water. 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4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He slaps his tail on the water.</a:t>
            </a:r>
          </a:p>
        </p:txBody>
      </p:sp>
    </p:spTree>
    <p:extLst>
      <p:ext uri="{BB962C8B-B14F-4D97-AF65-F5344CB8AC3E}">
        <p14:creationId xmlns:p14="http://schemas.microsoft.com/office/powerpoint/2010/main" val="543998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eaver Dams Strengthened by Humans Help Fish Rebound - Scientific American">
            <a:extLst>
              <a:ext uri="{FF2B5EF4-FFF2-40B4-BE49-F238E27FC236}">
                <a16:creationId xmlns:a16="http://schemas.microsoft.com/office/drawing/2014/main" id="{3663B247-B478-4EF6-91F4-4BE8C3190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9" y="1880315"/>
            <a:ext cx="8783661" cy="475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18F5DA-D42E-48A8-AB98-59160594BA84}"/>
              </a:ext>
            </a:extLst>
          </p:cNvPr>
          <p:cNvSpPr txBox="1"/>
          <p:nvPr/>
        </p:nvSpPr>
        <p:spPr>
          <a:xfrm>
            <a:off x="476249" y="0"/>
            <a:ext cx="110457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If they cannot find a pond in which to make a home, they will build a dam across a stream to make a pond.</a:t>
            </a:r>
          </a:p>
        </p:txBody>
      </p:sp>
    </p:spTree>
    <p:extLst>
      <p:ext uri="{BB962C8B-B14F-4D97-AF65-F5344CB8AC3E}">
        <p14:creationId xmlns:p14="http://schemas.microsoft.com/office/powerpoint/2010/main" val="3597261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37C62DB8-2973-446E-8F8B-2A3DA82EB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1" y="578345"/>
            <a:ext cx="11243256" cy="592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454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154B878E-94E2-4CC8-8B08-B16C47C6A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2" y="180304"/>
            <a:ext cx="10934163" cy="64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082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4CC647-4401-4F87-A95A-80697FE37A1D}"/>
              </a:ext>
            </a:extLst>
          </p:cNvPr>
          <p:cNvSpPr txBox="1"/>
          <p:nvPr/>
        </p:nvSpPr>
        <p:spPr>
          <a:xfrm>
            <a:off x="6954593" y="1751527"/>
            <a:ext cx="53919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God made the beaver to be a builder of ponds, That’s why he gave the beaver’s body a special design.</a:t>
            </a:r>
          </a:p>
        </p:txBody>
      </p:sp>
      <p:pic>
        <p:nvPicPr>
          <p:cNvPr id="1028" name="Picture 4" descr="Beaver - Wikipedia">
            <a:extLst>
              <a:ext uri="{FF2B5EF4-FFF2-40B4-BE49-F238E27FC236}">
                <a16:creationId xmlns:a16="http://schemas.microsoft.com/office/drawing/2014/main" id="{93BDF72B-23AC-44DB-AA71-40CA16E98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19" y="161322"/>
            <a:ext cx="6668774" cy="669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591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uropean Beaver Webbed Hind-Foot | Kimballstock">
            <a:extLst>
              <a:ext uri="{FF2B5EF4-FFF2-40B4-BE49-F238E27FC236}">
                <a16:creationId xmlns:a16="http://schemas.microsoft.com/office/drawing/2014/main" id="{AE4BE95B-D876-41CB-A3D8-5A1F9B7EB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30" y="478463"/>
            <a:ext cx="6812924" cy="599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B6085C-7AA1-4880-8822-1F3FC19CF389}"/>
              </a:ext>
            </a:extLst>
          </p:cNvPr>
          <p:cNvSpPr txBox="1"/>
          <p:nvPr/>
        </p:nvSpPr>
        <p:spPr>
          <a:xfrm>
            <a:off x="7456868" y="2459864"/>
            <a:ext cx="43874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Webbed back feet of beaver</a:t>
            </a:r>
          </a:p>
        </p:txBody>
      </p:sp>
    </p:spTree>
    <p:extLst>
      <p:ext uri="{BB962C8B-B14F-4D97-AF65-F5344CB8AC3E}">
        <p14:creationId xmlns:p14="http://schemas.microsoft.com/office/powerpoint/2010/main" val="1885176791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644</Words>
  <Application>Microsoft Office PowerPoint</Application>
  <PresentationFormat>Widescreen</PresentationFormat>
  <Paragraphs>89</Paragraphs>
  <Slides>48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Century Gothic</vt:lpstr>
      <vt:lpstr>Modern Love</vt:lpstr>
      <vt:lpstr>The Hand</vt:lpstr>
      <vt:lpstr>SketchyVTI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Claudine Colinayo</dc:creator>
  <cp:lastModifiedBy>Claudine Colinayo</cp:lastModifiedBy>
  <cp:revision>27</cp:revision>
  <dcterms:created xsi:type="dcterms:W3CDTF">2020-11-15T00:06:27Z</dcterms:created>
  <dcterms:modified xsi:type="dcterms:W3CDTF">2020-11-16T14:26:36Z</dcterms:modified>
</cp:coreProperties>
</file>