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e5caf341ea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e5caf341ea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e5caf341ea_0_1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e5caf341ea_0_1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e5caf341ea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e5caf341ea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e5caf341ea_0_1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e5caf341ea_0_1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e5caf341ea_0_1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e5caf341ea_0_1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e5caf341ea_0_1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e5caf341ea_0_1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4013" y="756700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Google Shape;11;p2"/>
          <p:cNvSpPr/>
          <p:nvPr/>
        </p:nvSpPr>
        <p:spPr>
          <a:xfrm rot="10800000">
            <a:off x="5318350" y="32667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7595938" y="4602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Google Shape;17;p3"/>
          <p:cNvSpPr/>
          <p:nvPr/>
        </p:nvSpPr>
        <p:spPr>
          <a:xfrm flipH="1" rot="10800000">
            <a:off x="466425" y="3558325"/>
            <a:ext cx="1081625" cy="1124950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Google Shape;18;p3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Google Shape;35;p7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Google Shape;36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g"/><Relationship Id="rId4" Type="http://schemas.openxmlformats.org/officeDocument/2006/relationships/hyperlink" Target="https://kot4x.com/" TargetMode="External"/><Relationship Id="rId5" Type="http://schemas.openxmlformats.org/officeDocument/2006/relationships/hyperlink" Target="https://www.icmarkets.com/global/en/" TargetMode="External"/><Relationship Id="rId6" Type="http://schemas.openxmlformats.org/officeDocument/2006/relationships/hyperlink" Target="https://tiger-iye.teachable.com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3"/>
          <p:cNvPicPr preferRelativeResize="0"/>
          <p:nvPr/>
        </p:nvPicPr>
        <p:blipFill>
          <a:blip r:embed="rId3">
            <a:alphaModFix amt="52999"/>
          </a:blip>
          <a:stretch>
            <a:fillRect/>
          </a:stretch>
        </p:blipFill>
        <p:spPr>
          <a:xfrm>
            <a:off x="0" y="2529364"/>
            <a:ext cx="3466500" cy="2557473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3"/>
          <p:cNvSpPr txBox="1"/>
          <p:nvPr>
            <p:ph type="ctrTitle"/>
          </p:nvPr>
        </p:nvSpPr>
        <p:spPr>
          <a:xfrm>
            <a:off x="2909275" y="1944799"/>
            <a:ext cx="3466500" cy="151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/>
              <a:t>TIGER </a:t>
            </a:r>
            <a:r>
              <a:rPr lang="en" sz="5200">
                <a:solidFill>
                  <a:srgbClr val="FF9900"/>
                </a:solidFill>
              </a:rPr>
              <a:t>IYE</a:t>
            </a:r>
            <a:endParaRPr sz="5200">
              <a:solidFill>
                <a:srgbClr val="FF99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/>
              <a:t>EDUCATION </a:t>
            </a:r>
            <a:r>
              <a:rPr lang="en" sz="5200">
                <a:solidFill>
                  <a:srgbClr val="FF9900"/>
                </a:solidFill>
              </a:rPr>
              <a:t>PART 1</a:t>
            </a:r>
            <a:endParaRPr sz="5200">
              <a:solidFill>
                <a:srgbClr val="FF9900"/>
              </a:solidFill>
            </a:endParaRPr>
          </a:p>
        </p:txBody>
      </p:sp>
      <p:sp>
        <p:nvSpPr>
          <p:cNvPr id="64" name="Google Shape;64;p13"/>
          <p:cNvSpPr txBox="1"/>
          <p:nvPr>
            <p:ph idx="1" type="subTitle"/>
          </p:nvPr>
        </p:nvSpPr>
        <p:spPr>
          <a:xfrm>
            <a:off x="3115225" y="3457405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INSTRUCTOR 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QUENN V. GARRIS JR.</a:t>
            </a:r>
            <a:endParaRPr/>
          </a:p>
        </p:txBody>
      </p:sp>
      <p:pic>
        <p:nvPicPr>
          <p:cNvPr id="65" name="Google Shape;6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810250" y="498800"/>
            <a:ext cx="3333750" cy="25003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4"/>
          <p:cNvPicPr preferRelativeResize="0"/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4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FOREX?</a:t>
            </a:r>
            <a:endParaRPr/>
          </a:p>
        </p:txBody>
      </p:sp>
      <p:sp>
        <p:nvSpPr>
          <p:cNvPr id="72" name="Google Shape;72;p14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-334327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OVER THE COUNTER MARKET FOR TRADING CURRENCIES</a:t>
            </a:r>
            <a:endParaRPr/>
          </a:p>
          <a:p>
            <a:pPr indent="-334327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2 DIFFERENT COUNTRIES HAVE A CURRENCY VALUE THAT MERGE INTO ONE CREATING, A SINGLE VALUE CALLED “</a:t>
            </a:r>
            <a:r>
              <a:rPr b="1" i="1" lang="en" u="sng"/>
              <a:t>PAIR</a:t>
            </a:r>
            <a:r>
              <a:rPr lang="en"/>
              <a:t>”</a:t>
            </a:r>
            <a:endParaRPr/>
          </a:p>
          <a:p>
            <a:pPr indent="-334327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ANY CURRENCY PAIR THAT INCLUDES </a:t>
            </a:r>
            <a:r>
              <a:rPr b="1" i="1" lang="en" u="sng"/>
              <a:t>USD</a:t>
            </a:r>
            <a:r>
              <a:rPr lang="en"/>
              <a:t> (XXXUSD,USDXXX) IS CONSIDERED </a:t>
            </a:r>
            <a:r>
              <a:rPr b="1" i="1" lang="en"/>
              <a:t>MAJOR</a:t>
            </a:r>
            <a:endParaRPr b="1" i="1"/>
          </a:p>
          <a:p>
            <a:pPr indent="-334327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ALL OTHER CURRENCIES FOR COUNTRIES ARE CONSIDERED REGULAR</a:t>
            </a:r>
            <a:endParaRPr/>
          </a:p>
          <a:p>
            <a:pPr indent="-334327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THIS ALL APPLIES FOR METALS, EXOTICS, CRYPTO, &amp; </a:t>
            </a:r>
            <a:r>
              <a:rPr lang="en"/>
              <a:t>INDICES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Google Shape;7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92627" y="1103912"/>
            <a:ext cx="3851375" cy="394342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 WHERE DO YOU EVEN START?? 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3" name="Google Shape;83;p16"/>
          <p:cNvPicPr preferRelativeResize="0"/>
          <p:nvPr/>
        </p:nvPicPr>
        <p:blipFill>
          <a:blip r:embed="rId3">
            <a:alphaModFix amt="18000"/>
          </a:blip>
          <a:stretch>
            <a:fillRect/>
          </a:stretch>
        </p:blipFill>
        <p:spPr>
          <a:xfrm>
            <a:off x="0" y="42000"/>
            <a:ext cx="9144000" cy="492305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HERE’S A GOOD BEGINNING...</a:t>
            </a:r>
            <a:endParaRPr/>
          </a:p>
        </p:txBody>
      </p:sp>
      <p:sp>
        <p:nvSpPr>
          <p:cNvPr id="85" name="Google Shape;85;p1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 </a:t>
            </a:r>
            <a:r>
              <a:rPr lang="en"/>
              <a:t>“</a:t>
            </a:r>
            <a:r>
              <a:rPr b="1" i="1" lang="en" u="sng"/>
              <a:t>PIP</a:t>
            </a:r>
            <a:r>
              <a:rPr lang="en"/>
              <a:t>”</a:t>
            </a:r>
            <a:r>
              <a:rPr lang="en"/>
              <a:t> IS THE UNIT OF </a:t>
            </a:r>
            <a:r>
              <a:rPr lang="en"/>
              <a:t>MEASUREMENT</a:t>
            </a:r>
            <a:r>
              <a:rPr lang="en"/>
              <a:t> USED TO READ THE </a:t>
            </a:r>
            <a:r>
              <a:rPr lang="en"/>
              <a:t>CHANGE</a:t>
            </a:r>
            <a:r>
              <a:rPr lang="en"/>
              <a:t> IN VALUE Ex. (1.2345 ~&gt; 1.2349 = 4 pip change)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OPEN TRADING SESSIONS UTC (Universal Time)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NY = (1pm - 10pm) - USD, CAD, US30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Tokyo = (12am - 9am) - JPY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Sydney = (10pm - 7am) - AUD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London = (8am - 5pm) - EUR &amp; GBP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TRY TO MATCH CURRENCY PAIR WITH OPEN SESSIONS WHEN PLACING TRADES!!!</a:t>
            </a:r>
            <a:endParaRPr/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LOT SIZES</a:t>
            </a:r>
            <a:endParaRPr/>
          </a:p>
        </p:txBody>
      </p:sp>
      <p:sp>
        <p:nvSpPr>
          <p:cNvPr id="91" name="Google Shape;91;p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LOTS ARE DIFFERENT TRADING UNITS USED TO EXCHANGE YOUR CURRENCIES IN </a:t>
            </a:r>
            <a:r>
              <a:rPr lang="en"/>
              <a:t>QUANTITIES</a:t>
            </a:r>
            <a:r>
              <a:rPr lang="en"/>
              <a:t> OR MULTIPLES</a:t>
            </a:r>
            <a:endParaRPr/>
          </a:p>
          <a:p>
            <a:pPr indent="-325755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DEPENDING ON WHICH BROKER AND LEVERAGE YOUR ACCOUNT IS SET UP WILL DETERMINE THESE FOLLOWING NUMBERS (BUT THESE ARE UNIVERSAL STANDARD)</a:t>
            </a:r>
            <a:endParaRPr/>
          </a:p>
          <a:p>
            <a:pPr indent="-325755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Standard - 1.0 = $10 / pip</a:t>
            </a:r>
            <a:endParaRPr/>
          </a:p>
          <a:p>
            <a:pPr indent="-325755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Mini - 0.1 = $1 / pip </a:t>
            </a:r>
            <a:endParaRPr/>
          </a:p>
          <a:p>
            <a:pPr indent="-325755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AutoNum type="arabicPeriod"/>
            </a:pPr>
            <a:r>
              <a:rPr lang="en"/>
              <a:t>Micro - 0.01 = $0.1 /pip</a:t>
            </a:r>
            <a:endParaRPr/>
          </a:p>
          <a:p>
            <a:pPr indent="-325755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THE SPREAD IS THE PRICE DIFFERENCE BETWEEN THE BID &amp; ASK (WHERE YOUR BROKER PLACES YOU IN THE TRADE</a:t>
            </a:r>
            <a:endParaRPr/>
          </a:p>
        </p:txBody>
      </p:sp>
      <p:pic>
        <p:nvPicPr>
          <p:cNvPr id="92" name="Google Shape;92;p17"/>
          <p:cNvPicPr preferRelativeResize="0"/>
          <p:nvPr/>
        </p:nvPicPr>
        <p:blipFill>
          <a:blip r:embed="rId3">
            <a:alphaModFix amt="16000"/>
          </a:blip>
          <a:stretch>
            <a:fillRect/>
          </a:stretch>
        </p:blipFill>
        <p:spPr>
          <a:xfrm>
            <a:off x="0" y="0"/>
            <a:ext cx="9144003" cy="50426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18"/>
          <p:cNvPicPr preferRelativeResize="0"/>
          <p:nvPr/>
        </p:nvPicPr>
        <p:blipFill>
          <a:blip r:embed="rId3">
            <a:alphaModFix amt="8000"/>
          </a:blip>
          <a:stretch>
            <a:fillRect/>
          </a:stretch>
        </p:blipFill>
        <p:spPr>
          <a:xfrm>
            <a:off x="0" y="0"/>
            <a:ext cx="9097086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1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RECOMMENDED</a:t>
            </a:r>
            <a:r>
              <a:rPr lang="en"/>
              <a:t> BROKERS</a:t>
            </a:r>
            <a:endParaRPr/>
          </a:p>
        </p:txBody>
      </p:sp>
      <p:sp>
        <p:nvSpPr>
          <p:cNvPr id="99" name="Google Shape;99;p18"/>
          <p:cNvSpPr txBox="1"/>
          <p:nvPr>
            <p:ph idx="1" type="body"/>
          </p:nvPr>
        </p:nvSpPr>
        <p:spPr>
          <a:xfrm>
            <a:off x="452750" y="1846025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KOT4X</a:t>
            </a:r>
            <a:endParaRPr b="1" u="sng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MINIMUM DEPOSIT = $10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https://kot4x.com/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u="sng"/>
              <a:t>ICMARKETS</a:t>
            </a:r>
            <a:endParaRPr b="1" u="sng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MINIMUM DEPOSIT = $200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5"/>
              </a:rPr>
              <a:t>https://www.icmarkets.com/global/en/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8"/>
          <p:cNvSpPr txBox="1"/>
          <p:nvPr/>
        </p:nvSpPr>
        <p:spPr>
          <a:xfrm>
            <a:off x="5429600" y="291200"/>
            <a:ext cx="30000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RECOMMENDED MENTORS</a:t>
            </a:r>
            <a:endParaRPr sz="3000">
              <a:solidFill>
                <a:schemeClr val="dk1"/>
              </a:solidFill>
              <a:latin typeface="Economica"/>
              <a:ea typeface="Economica"/>
              <a:cs typeface="Economica"/>
              <a:sym typeface="Economica"/>
            </a:endParaRPr>
          </a:p>
        </p:txBody>
      </p:sp>
      <p:sp>
        <p:nvSpPr>
          <p:cNvPr id="101" name="Google Shape;101;p18"/>
          <p:cNvSpPr txBox="1"/>
          <p:nvPr>
            <p:ph idx="1" type="body"/>
          </p:nvPr>
        </p:nvSpPr>
        <p:spPr>
          <a:xfrm>
            <a:off x="4953825" y="194005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/>
              <a:t>TIGER IYE</a:t>
            </a:r>
            <a:endParaRPr b="1" u="sng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FOREX, CRYPTO, STOCKS, &amp; OPTIONS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6"/>
              </a:rPr>
              <a:t>https://tiger-iye.teachable.com/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lang="en" u="sng"/>
              <a:t>TIMOTHY SYKES</a:t>
            </a:r>
            <a:endParaRPr b="1" u="sng"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STOCKS, OPTIONS, PENNY STOCKS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TIMOTHYSYKES.COM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3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9"/>
          <p:cNvSpPr txBox="1"/>
          <p:nvPr>
            <p:ph type="title"/>
          </p:nvPr>
        </p:nvSpPr>
        <p:spPr>
          <a:xfrm>
            <a:off x="773700" y="2123775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THANK YOU FOR CHOOSING TIGER IYE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/>
              <a:t>HERE’S THE LINK FOR FULL ACCESS</a:t>
            </a:r>
            <a:endParaRPr sz="37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700"/>
          </a:p>
        </p:txBody>
      </p:sp>
      <p:sp>
        <p:nvSpPr>
          <p:cNvPr id="107" name="Google Shape;107;p19"/>
          <p:cNvSpPr txBox="1"/>
          <p:nvPr/>
        </p:nvSpPr>
        <p:spPr>
          <a:xfrm>
            <a:off x="1522050" y="3913850"/>
            <a:ext cx="6099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1800" u="sng">
                <a:solidFill>
                  <a:srgbClr val="FF9900"/>
                </a:solidFill>
                <a:latin typeface="Open Sans"/>
                <a:ea typeface="Open Sans"/>
                <a:cs typeface="Open Sans"/>
                <a:sym typeface="Open Sans"/>
              </a:rPr>
              <a:t>https://tiger-iye.teachable.com/p/tiger-iye-boot-camp</a:t>
            </a:r>
            <a:endParaRPr b="1" i="1" sz="1800" u="sng">
              <a:solidFill>
                <a:srgbClr val="FF9900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8" name="Google Shape;108;p19"/>
          <p:cNvSpPr txBox="1"/>
          <p:nvPr/>
        </p:nvSpPr>
        <p:spPr>
          <a:xfrm>
            <a:off x="773700" y="857975"/>
            <a:ext cx="7322400" cy="7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7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CHECK OUT THE FOLLOWING PARTS!!!</a:t>
            </a:r>
            <a:endParaRPr/>
          </a:p>
        </p:txBody>
      </p:sp>
      <p:pic>
        <p:nvPicPr>
          <p:cNvPr id="109" name="Google Shape;109;p19"/>
          <p:cNvPicPr preferRelativeResize="0"/>
          <p:nvPr/>
        </p:nvPicPr>
        <p:blipFill>
          <a:blip r:embed="rId3">
            <a:alphaModFix amt="20000"/>
          </a:blip>
          <a:stretch>
            <a:fillRect/>
          </a:stretch>
        </p:blipFill>
        <p:spPr>
          <a:xfrm>
            <a:off x="0" y="2529364"/>
            <a:ext cx="3466500" cy="25574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p19"/>
          <p:cNvPicPr preferRelativeResize="0"/>
          <p:nvPr/>
        </p:nvPicPr>
        <p:blipFill>
          <a:blip r:embed="rId4">
            <a:alphaModFix amt="11000"/>
          </a:blip>
          <a:stretch>
            <a:fillRect/>
          </a:stretch>
        </p:blipFill>
        <p:spPr>
          <a:xfrm>
            <a:off x="5810250" y="498800"/>
            <a:ext cx="3333750" cy="25003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57BB8A"/>
      </a:accent3>
      <a:accent4>
        <a:srgbClr val="78909C"/>
      </a:accent4>
      <a:accent5>
        <a:srgbClr val="607D8B"/>
      </a:accent5>
      <a:accent6>
        <a:srgbClr val="DCE755"/>
      </a:accent6>
      <a:hlink>
        <a:srgbClr val="607D8B"/>
      </a:hlink>
      <a:folHlink>
        <a:srgbClr val="607D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