
<file path=[Content_Types].xml><?xml version="1.0" encoding="utf-8"?>
<Types xmlns="http://schemas.openxmlformats.org/package/2006/content-types">
  <Default Extension="bmp" ContentType="image/bmp"/>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0"/>
  </p:notesMasterIdLst>
  <p:sldIdLst>
    <p:sldId id="256" r:id="rId2"/>
    <p:sldId id="347" r:id="rId3"/>
    <p:sldId id="308" r:id="rId4"/>
    <p:sldId id="272" r:id="rId5"/>
    <p:sldId id="309" r:id="rId6"/>
    <p:sldId id="315" r:id="rId7"/>
    <p:sldId id="335" r:id="rId8"/>
    <p:sldId id="258" r:id="rId9"/>
    <p:sldId id="310" r:id="rId10"/>
    <p:sldId id="318" r:id="rId11"/>
    <p:sldId id="259" r:id="rId12"/>
    <p:sldId id="312" r:id="rId13"/>
    <p:sldId id="311" r:id="rId14"/>
    <p:sldId id="313" r:id="rId15"/>
    <p:sldId id="314" r:id="rId16"/>
    <p:sldId id="260" r:id="rId17"/>
    <p:sldId id="261" r:id="rId18"/>
    <p:sldId id="317" r:id="rId19"/>
    <p:sldId id="319" r:id="rId20"/>
    <p:sldId id="279" r:id="rId21"/>
    <p:sldId id="321" r:id="rId22"/>
    <p:sldId id="271" r:id="rId23"/>
    <p:sldId id="320" r:id="rId24"/>
    <p:sldId id="322" r:id="rId25"/>
    <p:sldId id="336" r:id="rId26"/>
    <p:sldId id="337" r:id="rId27"/>
    <p:sldId id="338" r:id="rId28"/>
    <p:sldId id="326" r:id="rId29"/>
    <p:sldId id="327" r:id="rId30"/>
    <p:sldId id="328" r:id="rId31"/>
    <p:sldId id="329" r:id="rId32"/>
    <p:sldId id="323" r:id="rId33"/>
    <p:sldId id="324" r:id="rId34"/>
    <p:sldId id="325" r:id="rId35"/>
    <p:sldId id="269" r:id="rId36"/>
    <p:sldId id="351" r:id="rId37"/>
    <p:sldId id="276" r:id="rId38"/>
    <p:sldId id="345" r:id="rId39"/>
    <p:sldId id="352" r:id="rId40"/>
    <p:sldId id="296" r:id="rId41"/>
    <p:sldId id="297" r:id="rId42"/>
    <p:sldId id="300" r:id="rId43"/>
    <p:sldId id="301" r:id="rId44"/>
    <p:sldId id="304" r:id="rId45"/>
    <p:sldId id="305" r:id="rId46"/>
    <p:sldId id="306" r:id="rId47"/>
    <p:sldId id="340" r:id="rId48"/>
    <p:sldId id="341" r:id="rId49"/>
    <p:sldId id="342" r:id="rId50"/>
    <p:sldId id="343" r:id="rId51"/>
    <p:sldId id="344" r:id="rId52"/>
    <p:sldId id="350" r:id="rId53"/>
    <p:sldId id="348" r:id="rId54"/>
    <p:sldId id="330" r:id="rId55"/>
    <p:sldId id="331" r:id="rId56"/>
    <p:sldId id="332" r:id="rId57"/>
    <p:sldId id="353" r:id="rId58"/>
    <p:sldId id="333" r:id="rId59"/>
    <p:sldId id="334" r:id="rId60"/>
    <p:sldId id="346" r:id="rId61"/>
    <p:sldId id="257" r:id="rId62"/>
    <p:sldId id="264" r:id="rId63"/>
    <p:sldId id="265" r:id="rId64"/>
    <p:sldId id="267" r:id="rId65"/>
    <p:sldId id="354" r:id="rId66"/>
    <p:sldId id="316" r:id="rId67"/>
    <p:sldId id="349" r:id="rId68"/>
    <p:sldId id="275"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C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sorterViewPr>
    <p:cViewPr>
      <p:scale>
        <a:sx n="100" d="100"/>
        <a:sy n="100" d="100"/>
      </p:scale>
      <p:origin x="0" y="103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298959-B078-472C-ADE6-8A9EE46396F7}" type="datetimeFigureOut">
              <a:rPr lang="en-IN" smtClean="0"/>
              <a:t>26-09-2020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D54CFA-2F4E-411F-B7F5-5DFF43BD66AE}" type="slidenum">
              <a:rPr lang="en-IN" smtClean="0"/>
              <a:t>‹#›</a:t>
            </a:fld>
            <a:endParaRPr lang="en-IN"/>
          </a:p>
        </p:txBody>
      </p:sp>
    </p:spTree>
    <p:extLst>
      <p:ext uri="{BB962C8B-B14F-4D97-AF65-F5344CB8AC3E}">
        <p14:creationId xmlns:p14="http://schemas.microsoft.com/office/powerpoint/2010/main" val="3741220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09143E1A-69D0-49EB-A958-3E28BB89B843}" type="slidenum">
              <a:rPr lang="en-IN" smtClean="0"/>
              <a:t>68</a:t>
            </a:fld>
            <a:endParaRPr lang="en-IN"/>
          </a:p>
        </p:txBody>
      </p:sp>
    </p:spTree>
    <p:extLst>
      <p:ext uri="{BB962C8B-B14F-4D97-AF65-F5344CB8AC3E}">
        <p14:creationId xmlns:p14="http://schemas.microsoft.com/office/powerpoint/2010/main" val="3920371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AD31046-5A1F-44B2-85E5-A43DA929B686}" type="datetimeFigureOut">
              <a:rPr lang="en-IN" smtClean="0"/>
              <a:t>26-09-2020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9E6E07-FCCD-41B0-A34D-691C4B127896}" type="slidenum">
              <a:rPr lang="en-IN" smtClean="0"/>
              <a:t>‹#›</a:t>
            </a:fld>
            <a:endParaRPr lang="en-IN"/>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D31046-5A1F-44B2-85E5-A43DA929B686}" type="datetimeFigureOut">
              <a:rPr lang="en-IN" smtClean="0"/>
              <a:t>26-09-2020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9E6E07-FCCD-41B0-A34D-691C4B127896}" type="slidenum">
              <a:rPr lang="en-IN" smtClean="0"/>
              <a:t>‹#›</a:t>
            </a:fld>
            <a:endParaRPr lang="en-IN"/>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D31046-5A1F-44B2-85E5-A43DA929B686}" type="datetimeFigureOut">
              <a:rPr lang="en-IN" smtClean="0"/>
              <a:t>26-09-2020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9E6E07-FCCD-41B0-A34D-691C4B127896}" type="slidenum">
              <a:rPr lang="en-IN" smtClean="0"/>
              <a:t>‹#›</a:t>
            </a:fld>
            <a:endParaRPr lang="en-IN"/>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AD31046-5A1F-44B2-85E5-A43DA929B686}" type="datetimeFigureOut">
              <a:rPr lang="en-IN" smtClean="0"/>
              <a:t>26-09-2020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9E6E07-FCCD-41B0-A34D-691C4B127896}" type="slidenum">
              <a:rPr lang="en-IN" smtClean="0"/>
              <a:t>‹#›</a:t>
            </a:fld>
            <a:endParaRPr lang="en-IN"/>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D31046-5A1F-44B2-85E5-A43DA929B686}" type="datetimeFigureOut">
              <a:rPr lang="en-IN" smtClean="0"/>
              <a:t>26-09-2020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D9E6E07-FCCD-41B0-A34D-691C4B127896}" type="slidenum">
              <a:rPr lang="en-IN" smtClean="0"/>
              <a:t>‹#›</a:t>
            </a:fld>
            <a:endParaRPr lang="en-IN"/>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D31046-5A1F-44B2-85E5-A43DA929B686}" type="datetimeFigureOut">
              <a:rPr lang="en-IN" smtClean="0"/>
              <a:t>26-09-2020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D9E6E07-FCCD-41B0-A34D-691C4B127896}" type="slidenum">
              <a:rPr lang="en-IN" smtClean="0"/>
              <a:t>‹#›</a:t>
            </a:fld>
            <a:endParaRPr lang="en-IN"/>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D31046-5A1F-44B2-85E5-A43DA929B686}" type="datetimeFigureOut">
              <a:rPr lang="en-IN" smtClean="0"/>
              <a:t>26-09-2020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D9E6E07-FCCD-41B0-A34D-691C4B127896}" type="slidenum">
              <a:rPr lang="en-IN" smtClean="0"/>
              <a:t>‹#›</a:t>
            </a:fld>
            <a:endParaRPr lang="en-IN"/>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D31046-5A1F-44B2-85E5-A43DA929B686}" type="datetimeFigureOut">
              <a:rPr lang="en-IN" smtClean="0"/>
              <a:t>26-09-2020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D9E6E07-FCCD-41B0-A34D-691C4B127896}" type="slidenum">
              <a:rPr lang="en-IN" smtClean="0"/>
              <a:t>‹#›</a:t>
            </a:fld>
            <a:endParaRPr lang="en-IN"/>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D31046-5A1F-44B2-85E5-A43DA929B686}" type="datetimeFigureOut">
              <a:rPr lang="en-IN" smtClean="0"/>
              <a:t>26-09-2020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D9E6E07-FCCD-41B0-A34D-691C4B127896}" type="slidenum">
              <a:rPr lang="en-IN" smtClean="0"/>
              <a:t>‹#›</a:t>
            </a:fld>
            <a:endParaRPr lang="en-IN"/>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D31046-5A1F-44B2-85E5-A43DA929B686}" type="datetimeFigureOut">
              <a:rPr lang="en-IN" smtClean="0"/>
              <a:t>26-09-2020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D9E6E07-FCCD-41B0-A34D-691C4B127896}" type="slidenum">
              <a:rPr lang="en-IN" smtClean="0"/>
              <a:t>‹#›</a:t>
            </a:fld>
            <a:endParaRPr lang="en-IN"/>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D31046-5A1F-44B2-85E5-A43DA929B686}" type="datetimeFigureOut">
              <a:rPr lang="en-IN" smtClean="0"/>
              <a:t>26-09-2020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D9E6E07-FCCD-41B0-A34D-691C4B127896}" type="slidenum">
              <a:rPr lang="en-IN" smtClean="0"/>
              <a:t>‹#›</a:t>
            </a:fld>
            <a:endParaRPr lang="en-IN"/>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AD31046-5A1F-44B2-85E5-A43DA929B686}" type="datetimeFigureOut">
              <a:rPr lang="en-IN" smtClean="0"/>
              <a:t>26-09-2020</a:t>
            </a:fld>
            <a:endParaRPr lang="en-IN"/>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IN"/>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D9E6E07-FCCD-41B0-A34D-691C4B127896}"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info@ripmr.org.in"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bmp"/><Relationship Id="rId2" Type="http://schemas.openxmlformats.org/officeDocument/2006/relationships/image" Target="../media/image16.gif"/><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4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jpg"/></Relationships>
</file>

<file path=ppt/slides/_rels/slide4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4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57.jpg"/><Relationship Id="rId3" Type="http://schemas.openxmlformats.org/officeDocument/2006/relationships/image" Target="../media/image52.jpeg"/><Relationship Id="rId7" Type="http://schemas.openxmlformats.org/officeDocument/2006/relationships/image" Target="../media/image56.jp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jpg"/><Relationship Id="rId5" Type="http://schemas.openxmlformats.org/officeDocument/2006/relationships/image" Target="../media/image54.jpg"/><Relationship Id="rId4" Type="http://schemas.openxmlformats.org/officeDocument/2006/relationships/image" Target="../media/image53.jpg"/><Relationship Id="rId9" Type="http://schemas.openxmlformats.org/officeDocument/2006/relationships/image" Target="../media/image58.jpeg"/></Relationships>
</file>

<file path=ppt/slides/_rels/slide5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8" Type="http://schemas.openxmlformats.org/officeDocument/2006/relationships/image" Target="../media/image66.jpg"/><Relationship Id="rId3" Type="http://schemas.openxmlformats.org/officeDocument/2006/relationships/image" Target="../media/image62.jpg"/><Relationship Id="rId7" Type="http://schemas.openxmlformats.org/officeDocument/2006/relationships/image" Target="../media/image5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10" Type="http://schemas.openxmlformats.org/officeDocument/2006/relationships/image" Target="../media/image68.jpeg"/><Relationship Id="rId4" Type="http://schemas.openxmlformats.org/officeDocument/2006/relationships/image" Target="../media/image63.jpeg"/><Relationship Id="rId9" Type="http://schemas.openxmlformats.org/officeDocument/2006/relationships/image" Target="../media/image67.jpeg"/></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99592" y="4509120"/>
            <a:ext cx="4392488" cy="1656183"/>
          </a:xfrm>
        </p:spPr>
        <p:txBody>
          <a:bodyPr>
            <a:normAutofit/>
          </a:bodyPr>
          <a:lstStyle/>
          <a:p>
            <a:r>
              <a:rPr lang="en-US" sz="2800" b="1" dirty="0" smtClean="0">
                <a:latin typeface="Arial" pitchFamily="34" charset="0"/>
                <a:cs typeface="Arial" pitchFamily="34" charset="0"/>
              </a:rPr>
              <a:t>Dr. Sindhu Vijayakumar</a:t>
            </a:r>
          </a:p>
          <a:p>
            <a:r>
              <a:rPr lang="en-US" sz="2800" b="1" dirty="0" smtClean="0">
                <a:latin typeface="Arial" pitchFamily="34" charset="0"/>
                <a:cs typeface="Arial" pitchFamily="34" charset="0"/>
              </a:rPr>
              <a:t>MD, DNB</a:t>
            </a:r>
          </a:p>
          <a:p>
            <a:r>
              <a:rPr lang="en-US" sz="2800" b="1" dirty="0" smtClean="0">
                <a:latin typeface="Arial" pitchFamily="34" charset="0"/>
                <a:cs typeface="Arial" pitchFamily="34" charset="0"/>
              </a:rPr>
              <a:t>Physiatrist, NIPMR</a:t>
            </a:r>
          </a:p>
        </p:txBody>
      </p:sp>
      <p:sp>
        <p:nvSpPr>
          <p:cNvPr id="2" name="Title 1"/>
          <p:cNvSpPr>
            <a:spLocks noGrp="1"/>
          </p:cNvSpPr>
          <p:nvPr>
            <p:ph type="ctrTitle"/>
          </p:nvPr>
        </p:nvSpPr>
        <p:spPr>
          <a:xfrm>
            <a:off x="611560" y="1340768"/>
            <a:ext cx="7772400" cy="2592288"/>
          </a:xfrm>
        </p:spPr>
        <p:txBody>
          <a:bodyPr>
            <a:normAutofit/>
          </a:bodyPr>
          <a:lstStyle/>
          <a:p>
            <a:r>
              <a:rPr lang="en-US" dirty="0" smtClean="0"/>
              <a:t>Management Of Tone </a:t>
            </a:r>
            <a:r>
              <a:rPr lang="en-US" dirty="0"/>
              <a:t>Abnormalities in Cerebral Palsy</a:t>
            </a:r>
            <a:endParaRPr lang="en-IN" dirty="0"/>
          </a:p>
        </p:txBody>
      </p:sp>
      <p:sp>
        <p:nvSpPr>
          <p:cNvPr id="4" name="TextBox 3"/>
          <p:cNvSpPr txBox="1"/>
          <p:nvPr/>
        </p:nvSpPr>
        <p:spPr>
          <a:xfrm>
            <a:off x="6725344" y="404664"/>
            <a:ext cx="2232248" cy="923330"/>
          </a:xfrm>
          <a:prstGeom prst="rect">
            <a:avLst/>
          </a:prstGeom>
          <a:noFill/>
        </p:spPr>
        <p:txBody>
          <a:bodyPr wrap="square" rtlCol="0">
            <a:spAutoFit/>
          </a:bodyPr>
          <a:lstStyle/>
          <a:p>
            <a:r>
              <a:rPr lang="en-US" dirty="0" err="1" smtClean="0"/>
              <a:t>Paeds</a:t>
            </a:r>
            <a:r>
              <a:rPr lang="en-US" dirty="0" smtClean="0"/>
              <a:t> Rehab Series</a:t>
            </a:r>
          </a:p>
          <a:p>
            <a:r>
              <a:rPr lang="en-US" dirty="0" smtClean="0"/>
              <a:t>NIPMR</a:t>
            </a:r>
          </a:p>
          <a:p>
            <a:r>
              <a:rPr lang="en-US" dirty="0" smtClean="0"/>
              <a:t>Sept 26, 2020</a:t>
            </a:r>
            <a:endParaRPr lang="en-IN"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5344" y="5013176"/>
            <a:ext cx="1397110" cy="869899"/>
          </a:xfrm>
          <a:prstGeom prst="rect">
            <a:avLst/>
          </a:prstGeom>
        </p:spPr>
      </p:pic>
    </p:spTree>
    <p:extLst>
      <p:ext uri="{BB962C8B-B14F-4D97-AF65-F5344CB8AC3E}">
        <p14:creationId xmlns:p14="http://schemas.microsoft.com/office/powerpoint/2010/main" val="2831561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509120"/>
            <a:ext cx="8064895" cy="1872208"/>
          </a:xfrm>
        </p:spPr>
        <p:txBody>
          <a:bodyPr/>
          <a:lstStyle/>
          <a:p>
            <a:pPr marL="0" indent="0">
              <a:buNone/>
            </a:pPr>
            <a:r>
              <a:rPr lang="en-IN" sz="3600" dirty="0" smtClean="0"/>
              <a:t>Early Identification </a:t>
            </a:r>
            <a:r>
              <a:rPr lang="en-IN" sz="3600" dirty="0"/>
              <a:t>and </a:t>
            </a:r>
            <a:r>
              <a:rPr lang="en-IN" sz="3600" dirty="0" smtClean="0"/>
              <a:t>Intervention</a:t>
            </a:r>
            <a:r>
              <a:rPr lang="en-IN" sz="3600" dirty="0"/>
              <a:t/>
            </a:r>
            <a:br>
              <a:rPr lang="en-IN" sz="3600" dirty="0"/>
            </a:br>
            <a:r>
              <a:rPr lang="ml-IN" sz="3600" dirty="0">
                <a:solidFill>
                  <a:srgbClr val="0000CC"/>
                </a:solidFill>
              </a:rPr>
              <a:t>നേരത്തെയുള്ള </a:t>
            </a:r>
            <a:r>
              <a:rPr lang="ml-IN" sz="3600" dirty="0" smtClean="0">
                <a:solidFill>
                  <a:srgbClr val="0000CC"/>
                </a:solidFill>
              </a:rPr>
              <a:t>തിരിച്ചറിയൽ</a:t>
            </a:r>
            <a:r>
              <a:rPr lang="en-IN" sz="3600" dirty="0" smtClean="0">
                <a:solidFill>
                  <a:srgbClr val="0000CC"/>
                </a:solidFill>
              </a:rPr>
              <a:t>,</a:t>
            </a:r>
            <a:r>
              <a:rPr lang="ml-IN" sz="3600" dirty="0" smtClean="0">
                <a:solidFill>
                  <a:srgbClr val="0000CC"/>
                </a:solidFill>
              </a:rPr>
              <a:t> </a:t>
            </a:r>
            <a:r>
              <a:rPr lang="ml-IN" sz="3600" dirty="0">
                <a:solidFill>
                  <a:srgbClr val="0000CC"/>
                </a:solidFill>
              </a:rPr>
              <a:t>ഇടപെടൽ</a:t>
            </a:r>
            <a:endParaRPr lang="en-IN" sz="3600" dirty="0">
              <a:solidFill>
                <a:srgbClr val="0000CC"/>
              </a:solidFill>
            </a:endParaRPr>
          </a:p>
        </p:txBody>
      </p:sp>
      <p:sp>
        <p:nvSpPr>
          <p:cNvPr id="3" name="Content Placeholder 2"/>
          <p:cNvSpPr>
            <a:spLocks noGrp="1"/>
          </p:cNvSpPr>
          <p:nvPr>
            <p:ph sz="quarter" idx="13"/>
          </p:nvPr>
        </p:nvSpPr>
        <p:spPr>
          <a:xfrm>
            <a:off x="611560" y="620688"/>
            <a:ext cx="7776864" cy="2808312"/>
          </a:xfrm>
        </p:spPr>
        <p:txBody>
          <a:bodyPr>
            <a:normAutofit fontScale="92500" lnSpcReduction="10000"/>
          </a:bodyPr>
          <a:lstStyle/>
          <a:p>
            <a:r>
              <a:rPr lang="en-IN" dirty="0" smtClean="0"/>
              <a:t>CP Diagnosis</a:t>
            </a:r>
            <a:r>
              <a:rPr lang="en-IN" dirty="0"/>
              <a:t>, Causes, Mimics, etc</a:t>
            </a:r>
            <a:r>
              <a:rPr lang="en-IN" dirty="0" smtClean="0"/>
              <a:t>. of CP is beyond the scope of this session</a:t>
            </a:r>
          </a:p>
          <a:p>
            <a:r>
              <a:rPr lang="en-IN" dirty="0" smtClean="0"/>
              <a:t>Preventable complications</a:t>
            </a:r>
          </a:p>
          <a:p>
            <a:r>
              <a:rPr lang="ml-IN" b="1" dirty="0">
                <a:solidFill>
                  <a:srgbClr val="0000CC"/>
                </a:solidFill>
              </a:rPr>
              <a:t>ഇന്ന് ഒരു പ്രത്യേക പ്രശ്നത്തെപ്പറ്റി മാത്രമാണ് ചർച്ച കാരണം, അത് </a:t>
            </a:r>
            <a:r>
              <a:rPr lang="ml-IN" b="1" u="sng" dirty="0">
                <a:solidFill>
                  <a:srgbClr val="0000CC"/>
                </a:solidFill>
              </a:rPr>
              <a:t>പ്രത്യക്ഷമാണ്</a:t>
            </a:r>
            <a:r>
              <a:rPr lang="ml-IN" b="1" dirty="0">
                <a:solidFill>
                  <a:srgbClr val="0000CC"/>
                </a:solidFill>
              </a:rPr>
              <a:t>, </a:t>
            </a:r>
            <a:r>
              <a:rPr lang="ml-IN" b="1" u="sng" dirty="0">
                <a:solidFill>
                  <a:srgbClr val="0000CC"/>
                </a:solidFill>
              </a:rPr>
              <a:t>നിയന്ത്രിക്കുവാൻ പല മാർഗ്ഗങ്ങളുണ്ട്</a:t>
            </a:r>
            <a:r>
              <a:rPr lang="ml-IN" b="1" dirty="0">
                <a:solidFill>
                  <a:srgbClr val="0000CC"/>
                </a:solidFill>
              </a:rPr>
              <a:t>, എന്നതിലുപരി, ഇത് മൂലമുണ്ടാകുന്ന </a:t>
            </a:r>
            <a:r>
              <a:rPr lang="ml-IN" b="1" u="sng" dirty="0">
                <a:solidFill>
                  <a:srgbClr val="0000CC"/>
                </a:solidFill>
              </a:rPr>
              <a:t>സങ്കീർണ്ണതകൾ ഒരു പരിധി വരെ തടയുവാൻ സാധിക്കുന്നവയാണ്</a:t>
            </a:r>
            <a:endParaRPr lang="en-IN" b="1" u="sng" dirty="0" smtClean="0">
              <a:solidFill>
                <a:srgbClr val="0000CC"/>
              </a:solidFill>
            </a:endParaRPr>
          </a:p>
        </p:txBody>
      </p:sp>
    </p:spTree>
    <p:extLst>
      <p:ext uri="{BB962C8B-B14F-4D97-AF65-F5344CB8AC3E}">
        <p14:creationId xmlns:p14="http://schemas.microsoft.com/office/powerpoint/2010/main" val="4020432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661248"/>
            <a:ext cx="7056784" cy="998984"/>
          </a:xfrm>
        </p:spPr>
        <p:txBody>
          <a:bodyPr/>
          <a:lstStyle/>
          <a:p>
            <a:r>
              <a:rPr lang="en-US" dirty="0" smtClean="0"/>
              <a:t>Types of CP </a:t>
            </a:r>
            <a:r>
              <a:rPr lang="ml-IN" dirty="0">
                <a:solidFill>
                  <a:srgbClr val="0000CC"/>
                </a:solidFill>
              </a:rPr>
              <a:t>തരങ്ങൾ</a:t>
            </a:r>
            <a:endParaRPr lang="en-IN" dirty="0">
              <a:solidFill>
                <a:srgbClr val="0000CC"/>
              </a:solidFill>
            </a:endParaRPr>
          </a:p>
        </p:txBody>
      </p:sp>
      <p:sp>
        <p:nvSpPr>
          <p:cNvPr id="3" name="Content Placeholder 2"/>
          <p:cNvSpPr>
            <a:spLocks noGrp="1"/>
          </p:cNvSpPr>
          <p:nvPr>
            <p:ph sz="quarter" idx="13"/>
          </p:nvPr>
        </p:nvSpPr>
        <p:spPr>
          <a:xfrm>
            <a:off x="251520" y="731520"/>
            <a:ext cx="8568952" cy="4569688"/>
          </a:xfrm>
        </p:spPr>
        <p:txBody>
          <a:bodyPr>
            <a:normAutofit fontScale="92500" lnSpcReduction="10000"/>
          </a:bodyPr>
          <a:lstStyle/>
          <a:p>
            <a:r>
              <a:rPr lang="en-US" sz="3200" dirty="0" smtClean="0"/>
              <a:t>Spastic (</a:t>
            </a:r>
            <a:r>
              <a:rPr lang="ml-IN" sz="3000" b="1" dirty="0">
                <a:solidFill>
                  <a:srgbClr val="0000CC"/>
                </a:solidFill>
              </a:rPr>
              <a:t>സ്പാസ്റ്റിക്</a:t>
            </a:r>
            <a:r>
              <a:rPr lang="ml-IN" sz="3200" dirty="0"/>
              <a:t> </a:t>
            </a:r>
            <a:r>
              <a:rPr lang="en-US" sz="3200" dirty="0" smtClean="0"/>
              <a:t>)</a:t>
            </a:r>
          </a:p>
          <a:p>
            <a:r>
              <a:rPr lang="en-US" sz="3200" dirty="0" err="1" smtClean="0"/>
              <a:t>Dyskinetic</a:t>
            </a:r>
            <a:r>
              <a:rPr lang="en-US" sz="3200" dirty="0" smtClean="0"/>
              <a:t> (</a:t>
            </a:r>
            <a:r>
              <a:rPr lang="ml-IN" sz="3000" b="1" dirty="0">
                <a:solidFill>
                  <a:srgbClr val="0000CC"/>
                </a:solidFill>
              </a:rPr>
              <a:t>ഡിസ്‌കൈനെറ്റിക്</a:t>
            </a:r>
            <a:r>
              <a:rPr lang="ml-IN" sz="3200" dirty="0"/>
              <a:t> </a:t>
            </a:r>
            <a:r>
              <a:rPr lang="en-US" sz="3200" dirty="0" smtClean="0"/>
              <a:t>)</a:t>
            </a:r>
          </a:p>
          <a:p>
            <a:r>
              <a:rPr lang="en-US" sz="3200" dirty="0" smtClean="0"/>
              <a:t>Ataxic (</a:t>
            </a:r>
            <a:r>
              <a:rPr lang="ml-IN" sz="3000" b="1" dirty="0">
                <a:solidFill>
                  <a:srgbClr val="0000CC"/>
                </a:solidFill>
              </a:rPr>
              <a:t>അറ്റാക്സിക്</a:t>
            </a:r>
            <a:r>
              <a:rPr lang="ml-IN" sz="3200" dirty="0"/>
              <a:t> </a:t>
            </a:r>
            <a:r>
              <a:rPr lang="en-US" sz="3200" dirty="0" smtClean="0"/>
              <a:t>)</a:t>
            </a:r>
          </a:p>
          <a:p>
            <a:r>
              <a:rPr lang="en-US" sz="3200" dirty="0" err="1" smtClean="0"/>
              <a:t>Worster</a:t>
            </a:r>
            <a:r>
              <a:rPr lang="en-US" sz="3200" dirty="0" smtClean="0"/>
              <a:t>-Drought Syndrome (</a:t>
            </a:r>
            <a:r>
              <a:rPr lang="ml-IN" sz="3000" b="1" dirty="0">
                <a:solidFill>
                  <a:srgbClr val="0000CC"/>
                </a:solidFill>
              </a:rPr>
              <a:t>വോർസ്റ്റർ-ഡ്രോട് സിൻഡ്രോം</a:t>
            </a:r>
            <a:r>
              <a:rPr lang="en-US" sz="3200" dirty="0" smtClean="0"/>
              <a:t>)</a:t>
            </a:r>
          </a:p>
          <a:p>
            <a:r>
              <a:rPr lang="en-US" sz="3200" dirty="0" smtClean="0"/>
              <a:t>Other specified CP(</a:t>
            </a:r>
            <a:r>
              <a:rPr lang="ml-IN" sz="3000" b="1" dirty="0">
                <a:solidFill>
                  <a:srgbClr val="0000CC"/>
                </a:solidFill>
              </a:rPr>
              <a:t>മറ്റ് സ്പെസി ഫൈഡ്</a:t>
            </a:r>
            <a:r>
              <a:rPr lang="en-US" sz="3200" dirty="0" smtClean="0"/>
              <a:t>)</a:t>
            </a:r>
          </a:p>
          <a:p>
            <a:r>
              <a:rPr lang="en-US" sz="3200" dirty="0" smtClean="0"/>
              <a:t>CP, Unspecified (</a:t>
            </a:r>
            <a:r>
              <a:rPr lang="ml-IN" sz="2800" b="1" dirty="0" smtClean="0">
                <a:solidFill>
                  <a:srgbClr val="0000CC"/>
                </a:solidFill>
              </a:rPr>
              <a:t>അൺസ്പെസിഫൈഡ്‌</a:t>
            </a:r>
            <a:r>
              <a:rPr lang="en-US" sz="3200" dirty="0" smtClean="0"/>
              <a:t>)</a:t>
            </a:r>
          </a:p>
          <a:p>
            <a:pPr algn="r"/>
            <a:r>
              <a:rPr lang="en-US" sz="2600" b="1" dirty="0" smtClean="0"/>
              <a:t>ICD 11 classification</a:t>
            </a:r>
          </a:p>
          <a:p>
            <a:pPr algn="r"/>
            <a:r>
              <a:rPr lang="en-US" sz="2600" b="1" dirty="0" smtClean="0"/>
              <a:t>Based on tone abnormalities</a:t>
            </a:r>
            <a:endParaRPr lang="en-IN" sz="2600" b="1" dirty="0"/>
          </a:p>
        </p:txBody>
      </p:sp>
    </p:spTree>
    <p:extLst>
      <p:ext uri="{BB962C8B-B14F-4D97-AF65-F5344CB8AC3E}">
        <p14:creationId xmlns:p14="http://schemas.microsoft.com/office/powerpoint/2010/main" val="51493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5577566"/>
            <a:ext cx="6944559" cy="1143000"/>
          </a:xfrm>
        </p:spPr>
        <p:txBody>
          <a:bodyPr/>
          <a:lstStyle/>
          <a:p>
            <a:r>
              <a:rPr lang="en-US" dirty="0"/>
              <a:t>Spastic </a:t>
            </a:r>
            <a:r>
              <a:rPr lang="en-US" dirty="0" smtClean="0"/>
              <a:t>CP </a:t>
            </a:r>
            <a:r>
              <a:rPr lang="ml-IN" sz="4800" dirty="0">
                <a:solidFill>
                  <a:srgbClr val="0000CC"/>
                </a:solidFill>
              </a:rPr>
              <a:t>സ്പാസ്റ്റിക്</a:t>
            </a:r>
            <a:endParaRPr lang="en-IN" dirty="0"/>
          </a:p>
        </p:txBody>
      </p:sp>
      <p:sp>
        <p:nvSpPr>
          <p:cNvPr id="3" name="Content Placeholder 2"/>
          <p:cNvSpPr>
            <a:spLocks noGrp="1"/>
          </p:cNvSpPr>
          <p:nvPr>
            <p:ph sz="quarter" idx="13"/>
          </p:nvPr>
        </p:nvSpPr>
        <p:spPr>
          <a:xfrm>
            <a:off x="755576" y="548680"/>
            <a:ext cx="7807864" cy="3600400"/>
          </a:xfrm>
        </p:spPr>
        <p:txBody>
          <a:bodyPr/>
          <a:lstStyle/>
          <a:p>
            <a:r>
              <a:rPr lang="en-US" dirty="0"/>
              <a:t>Spastic cerebral palsy is </a:t>
            </a:r>
            <a:r>
              <a:rPr lang="en-US" dirty="0" err="1"/>
              <a:t>characterised</a:t>
            </a:r>
            <a:r>
              <a:rPr lang="en-US" dirty="0"/>
              <a:t> by increased muscle tone associated with hyperactive muscle stretch reflexes (deep tendon reflexes) and an increase in resistance to rapid muscle stretch. Extensor plantar responses are commonly present</a:t>
            </a:r>
            <a:r>
              <a:rPr lang="en-US" dirty="0" smtClean="0"/>
              <a:t>.</a:t>
            </a:r>
          </a:p>
          <a:p>
            <a:r>
              <a:rPr lang="ml-IN" b="1" dirty="0">
                <a:solidFill>
                  <a:srgbClr val="0000CC"/>
                </a:solidFill>
              </a:rPr>
              <a:t>പേശികളിൽ കൂടുതൽ ടോൺ / </a:t>
            </a:r>
            <a:r>
              <a:rPr lang="ml-IN" b="1" dirty="0" smtClean="0">
                <a:solidFill>
                  <a:srgbClr val="0000CC"/>
                </a:solidFill>
              </a:rPr>
              <a:t>ഇറുക്കം</a:t>
            </a:r>
            <a:r>
              <a:rPr lang="en-IN" b="1" dirty="0" smtClean="0">
                <a:solidFill>
                  <a:srgbClr val="0000CC"/>
                </a:solidFill>
              </a:rPr>
              <a:t>;</a:t>
            </a:r>
            <a:r>
              <a:rPr lang="ml-IN" dirty="0"/>
              <a:t> </a:t>
            </a:r>
            <a:r>
              <a:rPr lang="ml-IN" b="1" dirty="0">
                <a:solidFill>
                  <a:srgbClr val="0000CC"/>
                </a:solidFill>
              </a:rPr>
              <a:t>ഹൈപ്പർ ആക്ടീവ് മസിൽ സ്ട്രെച്ച് </a:t>
            </a:r>
            <a:r>
              <a:rPr lang="ml-IN" b="1" dirty="0" smtClean="0">
                <a:solidFill>
                  <a:srgbClr val="0000CC"/>
                </a:solidFill>
              </a:rPr>
              <a:t>റിഫ്ലെക്സുകൾ</a:t>
            </a:r>
            <a:r>
              <a:rPr lang="en-IN" dirty="0" smtClean="0"/>
              <a:t>; </a:t>
            </a:r>
            <a:r>
              <a:rPr lang="ml-IN" b="1" dirty="0">
                <a:solidFill>
                  <a:srgbClr val="0000CC"/>
                </a:solidFill>
              </a:rPr>
              <a:t>ദ്രുതഗതിയിൽ പേശി നീട്ടുമ്പോൾ വർദ്ധിച്ച പ്രതിരോധം</a:t>
            </a:r>
            <a:endParaRPr lang="en-US" b="1" dirty="0">
              <a:solidFill>
                <a:srgbClr val="0000CC"/>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3853648"/>
            <a:ext cx="2122101" cy="159157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3853648"/>
            <a:ext cx="1524000" cy="1760220"/>
          </a:xfrm>
          <a:prstGeom prst="rect">
            <a:avLst/>
          </a:prstGeom>
        </p:spPr>
      </p:pic>
    </p:spTree>
    <p:extLst>
      <p:ext uri="{BB962C8B-B14F-4D97-AF65-F5344CB8AC3E}">
        <p14:creationId xmlns:p14="http://schemas.microsoft.com/office/powerpoint/2010/main" val="3436560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742384"/>
            <a:ext cx="8532440" cy="854968"/>
          </a:xfrm>
        </p:spPr>
        <p:txBody>
          <a:bodyPr/>
          <a:lstStyle/>
          <a:p>
            <a:pPr marL="0" indent="0">
              <a:buNone/>
            </a:pPr>
            <a:r>
              <a:rPr lang="en-US" sz="3600" dirty="0" err="1"/>
              <a:t>Dyskinetic</a:t>
            </a:r>
            <a:r>
              <a:rPr lang="en-US" sz="3600" dirty="0"/>
              <a:t> </a:t>
            </a:r>
            <a:r>
              <a:rPr lang="en-US" sz="3600" dirty="0" smtClean="0"/>
              <a:t>CP</a:t>
            </a:r>
            <a:r>
              <a:rPr lang="ml-IN" sz="3600" dirty="0">
                <a:solidFill>
                  <a:srgbClr val="0000CC"/>
                </a:solidFill>
              </a:rPr>
              <a:t> ഡിസ്‌കൈനെറ്റിക്</a:t>
            </a:r>
            <a:endParaRPr lang="en-IN" sz="3600" dirty="0"/>
          </a:p>
        </p:txBody>
      </p:sp>
      <p:sp>
        <p:nvSpPr>
          <p:cNvPr id="3" name="Content Placeholder 2"/>
          <p:cNvSpPr>
            <a:spLocks noGrp="1"/>
          </p:cNvSpPr>
          <p:nvPr>
            <p:ph sz="quarter" idx="13"/>
          </p:nvPr>
        </p:nvSpPr>
        <p:spPr>
          <a:xfrm>
            <a:off x="611560" y="548680"/>
            <a:ext cx="7848872" cy="4752528"/>
          </a:xfrm>
        </p:spPr>
        <p:txBody>
          <a:bodyPr>
            <a:normAutofit lnSpcReduction="10000"/>
          </a:bodyPr>
          <a:lstStyle/>
          <a:p>
            <a:r>
              <a:rPr lang="en-US" dirty="0" err="1" smtClean="0"/>
              <a:t>Dyskinetic</a:t>
            </a:r>
            <a:r>
              <a:rPr lang="en-US" dirty="0" smtClean="0"/>
              <a:t> CP is </a:t>
            </a:r>
            <a:r>
              <a:rPr lang="en-US" dirty="0" err="1"/>
              <a:t>characterised</a:t>
            </a:r>
            <a:r>
              <a:rPr lang="en-US" dirty="0"/>
              <a:t> by impairment of voluntary movement because of the presence of interfering involuntary </a:t>
            </a:r>
            <a:r>
              <a:rPr lang="en-US" dirty="0" smtClean="0"/>
              <a:t>movements (</a:t>
            </a:r>
            <a:r>
              <a:rPr lang="ml-IN" b="1" dirty="0" smtClean="0">
                <a:solidFill>
                  <a:srgbClr val="0000CC"/>
                </a:solidFill>
              </a:rPr>
              <a:t>സ്വമേധയാ </a:t>
            </a:r>
            <a:r>
              <a:rPr lang="ml-IN" b="1" dirty="0">
                <a:solidFill>
                  <a:srgbClr val="0000CC"/>
                </a:solidFill>
              </a:rPr>
              <a:t>അല്ലാത്ത </a:t>
            </a:r>
            <a:r>
              <a:rPr lang="ml-IN" b="1" dirty="0" smtClean="0">
                <a:solidFill>
                  <a:srgbClr val="0000CC"/>
                </a:solidFill>
              </a:rPr>
              <a:t>ചലനങ്ങൾ</a:t>
            </a:r>
            <a:r>
              <a:rPr lang="en-IN" dirty="0" smtClean="0"/>
              <a:t>)</a:t>
            </a:r>
            <a:r>
              <a:rPr lang="en-US" dirty="0" smtClean="0"/>
              <a:t>, </a:t>
            </a:r>
            <a:r>
              <a:rPr lang="en-US" dirty="0"/>
              <a:t>and inappropriate co-contraction of agonist and antagonist muscles (dystonia</a:t>
            </a:r>
            <a:r>
              <a:rPr lang="en-US" dirty="0" smtClean="0"/>
              <a:t>).</a:t>
            </a:r>
          </a:p>
          <a:p>
            <a:r>
              <a:rPr lang="en-US" dirty="0" err="1" smtClean="0"/>
              <a:t>Choreoathetotic</a:t>
            </a:r>
            <a:r>
              <a:rPr lang="en-US" dirty="0" smtClean="0"/>
              <a:t>: large </a:t>
            </a:r>
            <a:r>
              <a:rPr lang="en-US" dirty="0"/>
              <a:t>amplitude, involuntary movements of mainly distal </a:t>
            </a:r>
            <a:r>
              <a:rPr lang="en-US" dirty="0" smtClean="0"/>
              <a:t>limbs(</a:t>
            </a:r>
            <a:r>
              <a:rPr lang="en-US" dirty="0" err="1" smtClean="0"/>
              <a:t>athetosis</a:t>
            </a:r>
            <a:r>
              <a:rPr lang="en-US" dirty="0" smtClean="0"/>
              <a:t> - </a:t>
            </a:r>
            <a:r>
              <a:rPr lang="ml-IN" b="1" dirty="0">
                <a:solidFill>
                  <a:srgbClr val="0000CC"/>
                </a:solidFill>
              </a:rPr>
              <a:t>അതെട്ടോസിസ്</a:t>
            </a:r>
            <a:r>
              <a:rPr lang="en-US" dirty="0" smtClean="0"/>
              <a:t>) </a:t>
            </a:r>
            <a:r>
              <a:rPr lang="en-US" dirty="0"/>
              <a:t>with or without small amplitude, fleeting, asymmetric contractions of individual muscle groups (</a:t>
            </a:r>
            <a:r>
              <a:rPr lang="en-US" dirty="0" smtClean="0"/>
              <a:t>chorea - </a:t>
            </a:r>
            <a:r>
              <a:rPr lang="ml-IN" b="1" dirty="0">
                <a:solidFill>
                  <a:srgbClr val="0000CC"/>
                </a:solidFill>
              </a:rPr>
              <a:t>കൊറിയ</a:t>
            </a:r>
            <a:r>
              <a:rPr lang="en-US" dirty="0" smtClean="0"/>
              <a:t>).</a:t>
            </a:r>
          </a:p>
          <a:p>
            <a:r>
              <a:rPr lang="en-US" dirty="0" smtClean="0"/>
              <a:t>Dystonic (</a:t>
            </a:r>
            <a:r>
              <a:rPr lang="ml-IN" b="1" dirty="0">
                <a:solidFill>
                  <a:srgbClr val="0000CC"/>
                </a:solidFill>
              </a:rPr>
              <a:t>ഡിസ്റ്റോണിയ</a:t>
            </a:r>
            <a:r>
              <a:rPr lang="en-US" dirty="0" smtClean="0"/>
              <a:t>): predominantly </a:t>
            </a:r>
            <a:r>
              <a:rPr lang="en-US" dirty="0"/>
              <a:t>affects proximal trunk and limb muscles, which may show slow, persistent movements, leading to the adoption of unusual postures, such as torticollis.</a:t>
            </a:r>
          </a:p>
          <a:p>
            <a:endParaRPr lang="en-IN" dirty="0"/>
          </a:p>
        </p:txBody>
      </p:sp>
    </p:spTree>
    <p:extLst>
      <p:ext uri="{BB962C8B-B14F-4D97-AF65-F5344CB8AC3E}">
        <p14:creationId xmlns:p14="http://schemas.microsoft.com/office/powerpoint/2010/main" val="566412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5445224"/>
            <a:ext cx="7520623" cy="1143000"/>
          </a:xfrm>
        </p:spPr>
        <p:txBody>
          <a:bodyPr/>
          <a:lstStyle/>
          <a:p>
            <a:r>
              <a:rPr lang="en-IN" dirty="0" smtClean="0"/>
              <a:t>Ataxic CP</a:t>
            </a:r>
            <a:r>
              <a:rPr lang="ml-IN" sz="4800" dirty="0">
                <a:solidFill>
                  <a:srgbClr val="0000CC"/>
                </a:solidFill>
              </a:rPr>
              <a:t> അറ്റാക്സിക്</a:t>
            </a:r>
            <a:endParaRPr lang="en-IN" dirty="0"/>
          </a:p>
        </p:txBody>
      </p:sp>
      <p:sp>
        <p:nvSpPr>
          <p:cNvPr id="3" name="Content Placeholder 2"/>
          <p:cNvSpPr>
            <a:spLocks noGrp="1"/>
          </p:cNvSpPr>
          <p:nvPr>
            <p:ph sz="quarter" idx="13"/>
          </p:nvPr>
        </p:nvSpPr>
        <p:spPr>
          <a:xfrm>
            <a:off x="683568" y="620688"/>
            <a:ext cx="7776864" cy="4176464"/>
          </a:xfrm>
        </p:spPr>
        <p:txBody>
          <a:bodyPr>
            <a:normAutofit/>
          </a:bodyPr>
          <a:lstStyle/>
          <a:p>
            <a:r>
              <a:rPr lang="en-IN" dirty="0" smtClean="0"/>
              <a:t>CP is dominated by signs of cerebellar dysfunction, including </a:t>
            </a:r>
            <a:r>
              <a:rPr lang="en-IN" dirty="0" err="1" smtClean="0"/>
              <a:t>hypotonia</a:t>
            </a:r>
            <a:r>
              <a:rPr lang="en-IN" dirty="0" smtClean="0"/>
              <a:t>, ataxia, </a:t>
            </a:r>
            <a:r>
              <a:rPr lang="en-IN" dirty="0" err="1" smtClean="0"/>
              <a:t>dysdiadochokinesis</a:t>
            </a:r>
            <a:r>
              <a:rPr lang="en-IN" dirty="0" smtClean="0"/>
              <a:t>, </a:t>
            </a:r>
            <a:r>
              <a:rPr lang="en-IN" dirty="0" err="1" smtClean="0"/>
              <a:t>dysmetria</a:t>
            </a:r>
            <a:r>
              <a:rPr lang="en-IN" dirty="0" smtClean="0"/>
              <a:t>, dysarthria and </a:t>
            </a:r>
            <a:r>
              <a:rPr lang="en-IN" dirty="0" err="1" smtClean="0"/>
              <a:t>nystagmus</a:t>
            </a:r>
            <a:r>
              <a:rPr lang="en-IN" dirty="0" smtClean="0"/>
              <a:t>.</a:t>
            </a:r>
          </a:p>
          <a:p>
            <a:r>
              <a:rPr lang="en-IN" dirty="0" smtClean="0"/>
              <a:t>Reflexes may be </a:t>
            </a:r>
            <a:r>
              <a:rPr lang="en-IN" dirty="0" err="1" smtClean="0"/>
              <a:t>pendular</a:t>
            </a:r>
            <a:r>
              <a:rPr lang="en-IN" dirty="0" smtClean="0"/>
              <a:t>, Ataxic although there are often also signs of spasticity.</a:t>
            </a:r>
          </a:p>
          <a:p>
            <a:r>
              <a:rPr lang="en-US" dirty="0" smtClean="0"/>
              <a:t>Ataxia (</a:t>
            </a:r>
            <a:r>
              <a:rPr lang="ml-IN" b="1" dirty="0" smtClean="0">
                <a:solidFill>
                  <a:srgbClr val="0000CC"/>
                </a:solidFill>
              </a:rPr>
              <a:t>അറ്റാക്സിയ</a:t>
            </a:r>
            <a:r>
              <a:rPr lang="en-US" dirty="0" smtClean="0"/>
              <a:t>) is the inability to make smooth, accurate and </a:t>
            </a:r>
            <a:r>
              <a:rPr lang="en-US" dirty="0" err="1" smtClean="0"/>
              <a:t>coordinatetd</a:t>
            </a:r>
            <a:r>
              <a:rPr lang="en-US" dirty="0" smtClean="0"/>
              <a:t> movements - </a:t>
            </a:r>
            <a:r>
              <a:rPr lang="ml-IN" b="1" dirty="0" smtClean="0">
                <a:solidFill>
                  <a:srgbClr val="0000CC"/>
                </a:solidFill>
              </a:rPr>
              <a:t>സുഗമവും കൃത്യവും പല പേശികളെ ഏകോപിപ്പിച്ചുമുള്ള  ചലനങ്ങൾ നടത്താൻ കഴിയാത്ത അവസ്ഥ</a:t>
            </a:r>
            <a:endParaRPr lang="en-IN" b="1" dirty="0" smtClean="0">
              <a:solidFill>
                <a:srgbClr val="0000CC"/>
              </a:solidFill>
            </a:endParaRPr>
          </a:p>
          <a:p>
            <a:r>
              <a:rPr lang="ml-IN" b="1" dirty="0">
                <a:solidFill>
                  <a:srgbClr val="0000CC"/>
                </a:solidFill>
              </a:rPr>
              <a:t>ബാലൻസ് കുറഞ്ഞ പോലെ</a:t>
            </a:r>
            <a:endParaRPr lang="en-IN" b="1" dirty="0">
              <a:solidFill>
                <a:srgbClr val="0000CC"/>
              </a:solidFill>
            </a:endParaRPr>
          </a:p>
        </p:txBody>
      </p:sp>
    </p:spTree>
    <p:extLst>
      <p:ext uri="{BB962C8B-B14F-4D97-AF65-F5344CB8AC3E}">
        <p14:creationId xmlns:p14="http://schemas.microsoft.com/office/powerpoint/2010/main" val="1920025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97152"/>
            <a:ext cx="8640960" cy="1289080"/>
          </a:xfrm>
        </p:spPr>
        <p:txBody>
          <a:bodyPr/>
          <a:lstStyle/>
          <a:p>
            <a:r>
              <a:rPr lang="en-IN" sz="3600" dirty="0" err="1"/>
              <a:t>Worster</a:t>
            </a:r>
            <a:r>
              <a:rPr lang="en-IN" sz="3600" dirty="0"/>
              <a:t>-Drought syndrome (WDS</a:t>
            </a:r>
            <a:r>
              <a:rPr lang="en-IN" sz="3600" dirty="0" smtClean="0"/>
              <a:t>) </a:t>
            </a:r>
            <a:r>
              <a:rPr lang="ml-IN" sz="3600" dirty="0">
                <a:solidFill>
                  <a:srgbClr val="0000CC"/>
                </a:solidFill>
              </a:rPr>
              <a:t>വോർസ്റ്റർ-ഡ്രോട് സിൻഡ്രോം</a:t>
            </a:r>
            <a:endParaRPr lang="en-IN" sz="3600" dirty="0"/>
          </a:p>
        </p:txBody>
      </p:sp>
      <p:sp>
        <p:nvSpPr>
          <p:cNvPr id="3" name="Content Placeholder 2"/>
          <p:cNvSpPr>
            <a:spLocks noGrp="1"/>
          </p:cNvSpPr>
          <p:nvPr>
            <p:ph sz="quarter" idx="13"/>
          </p:nvPr>
        </p:nvSpPr>
        <p:spPr>
          <a:xfrm>
            <a:off x="827584" y="764704"/>
            <a:ext cx="7704856" cy="3474720"/>
          </a:xfrm>
        </p:spPr>
        <p:txBody>
          <a:bodyPr>
            <a:normAutofit lnSpcReduction="10000"/>
          </a:bodyPr>
          <a:lstStyle/>
          <a:p>
            <a:r>
              <a:rPr lang="en-IN" dirty="0" err="1"/>
              <a:t>Worster</a:t>
            </a:r>
            <a:r>
              <a:rPr lang="en-IN" dirty="0"/>
              <a:t>-Drought syndrome (WDS) is a form of cerebral palsy characterised by congenital </a:t>
            </a:r>
            <a:r>
              <a:rPr lang="en-IN" dirty="0" err="1"/>
              <a:t>pseudobulbar</a:t>
            </a:r>
            <a:r>
              <a:rPr lang="en-IN" dirty="0"/>
              <a:t> (</a:t>
            </a:r>
            <a:r>
              <a:rPr lang="en-IN" dirty="0" err="1"/>
              <a:t>suprabulbar</a:t>
            </a:r>
            <a:r>
              <a:rPr lang="en-IN" dirty="0"/>
              <a:t>) paresis manifesting as selective weakness of the lips, tongue and soft palate, dysphagia, dysphonia, drooling and jaw jerking</a:t>
            </a:r>
            <a:r>
              <a:rPr lang="en-IN" dirty="0" smtClean="0"/>
              <a:t>.</a:t>
            </a:r>
          </a:p>
          <a:p>
            <a:r>
              <a:rPr lang="ml-IN" b="1" dirty="0">
                <a:solidFill>
                  <a:srgbClr val="0000CC"/>
                </a:solidFill>
              </a:rPr>
              <a:t>ചുണ്ടുകൾ, നാവ്, മൃദുവായ അണ്ണാക്ക്, എന്നിവയുടെ ബലഹീനത മൂലം വിഴുങ്ങുവാനുള്ള ബുദ്ധിമുട്ട്  (ഡിസ്ഫാജിയ), ശബ്ദ വ്യതിയാനങ്ങൾ (ഡിസ്ഫോണിയ), ഡ്‌റൂളിംഗ് , മുതലായവ </a:t>
            </a:r>
            <a:endParaRPr lang="en-IN" b="1" dirty="0">
              <a:solidFill>
                <a:srgbClr val="0000CC"/>
              </a:solidFill>
            </a:endParaRPr>
          </a:p>
        </p:txBody>
      </p:sp>
    </p:spTree>
    <p:extLst>
      <p:ext uri="{BB962C8B-B14F-4D97-AF65-F5344CB8AC3E}">
        <p14:creationId xmlns:p14="http://schemas.microsoft.com/office/powerpoint/2010/main" val="150122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733256"/>
            <a:ext cx="8024679" cy="926976"/>
          </a:xfrm>
        </p:spPr>
        <p:txBody>
          <a:bodyPr/>
          <a:lstStyle/>
          <a:p>
            <a:r>
              <a:rPr lang="en-US" dirty="0"/>
              <a:t>Types of </a:t>
            </a:r>
            <a:r>
              <a:rPr lang="en-US" dirty="0" smtClean="0"/>
              <a:t>CP </a:t>
            </a:r>
            <a:r>
              <a:rPr lang="ml-IN" dirty="0" smtClean="0">
                <a:solidFill>
                  <a:srgbClr val="0000CC"/>
                </a:solidFill>
              </a:rPr>
              <a:t>തരങ്ങൾ</a:t>
            </a:r>
            <a:endParaRPr lang="en-IN" dirty="0"/>
          </a:p>
        </p:txBody>
      </p:sp>
      <p:sp>
        <p:nvSpPr>
          <p:cNvPr id="3" name="Content Placeholder 2"/>
          <p:cNvSpPr>
            <a:spLocks noGrp="1"/>
          </p:cNvSpPr>
          <p:nvPr>
            <p:ph sz="quarter" idx="13"/>
          </p:nvPr>
        </p:nvSpPr>
        <p:spPr>
          <a:xfrm>
            <a:off x="323528" y="476672"/>
            <a:ext cx="8568952" cy="5256584"/>
          </a:xfrm>
        </p:spPr>
        <p:txBody>
          <a:bodyPr>
            <a:normAutofit/>
          </a:bodyPr>
          <a:lstStyle/>
          <a:p>
            <a:pPr marL="45720" indent="0" fontAlgn="t">
              <a:buNone/>
            </a:pPr>
            <a:r>
              <a:rPr lang="en-US" sz="2600" b="1" dirty="0"/>
              <a:t>Topographical </a:t>
            </a:r>
            <a:r>
              <a:rPr lang="en-US" sz="2600" b="1" dirty="0" smtClean="0"/>
              <a:t>(</a:t>
            </a:r>
            <a:r>
              <a:rPr lang="ml-IN" sz="2400" b="1" dirty="0">
                <a:solidFill>
                  <a:srgbClr val="0000CC"/>
                </a:solidFill>
              </a:rPr>
              <a:t>ടോപ്പോഗ്രാഫിക്കൽ</a:t>
            </a:r>
            <a:r>
              <a:rPr lang="en-US" sz="2600" b="1" dirty="0" smtClean="0"/>
              <a:t>) classification </a:t>
            </a:r>
            <a:r>
              <a:rPr lang="en-US" sz="2600" dirty="0"/>
              <a:t>describes body parts </a:t>
            </a:r>
            <a:r>
              <a:rPr lang="en-US" sz="2600" dirty="0" smtClean="0"/>
              <a:t>affected</a:t>
            </a:r>
          </a:p>
          <a:p>
            <a:pPr fontAlgn="t"/>
            <a:r>
              <a:rPr lang="en-US" b="1" dirty="0" err="1" smtClean="0"/>
              <a:t>Monoplegia</a:t>
            </a:r>
            <a:r>
              <a:rPr lang="en-US" b="1" dirty="0" smtClean="0"/>
              <a:t>/</a:t>
            </a:r>
            <a:r>
              <a:rPr lang="en-US" b="1" dirty="0" err="1" smtClean="0"/>
              <a:t>monoparesis</a:t>
            </a:r>
            <a:r>
              <a:rPr lang="en-US" dirty="0"/>
              <a:t> </a:t>
            </a:r>
            <a:r>
              <a:rPr lang="en-US" dirty="0" smtClean="0"/>
              <a:t>: </a:t>
            </a:r>
            <a:r>
              <a:rPr lang="en-US" dirty="0"/>
              <a:t>only one </a:t>
            </a:r>
            <a:r>
              <a:rPr lang="en-US" dirty="0" smtClean="0"/>
              <a:t>limb</a:t>
            </a:r>
          </a:p>
          <a:p>
            <a:pPr fontAlgn="t"/>
            <a:r>
              <a:rPr lang="en-US" b="1" dirty="0" err="1" smtClean="0"/>
              <a:t>Diplegia</a:t>
            </a:r>
            <a:r>
              <a:rPr lang="en-US" b="1" dirty="0" smtClean="0"/>
              <a:t>/</a:t>
            </a:r>
            <a:r>
              <a:rPr lang="en-US" b="1" dirty="0" err="1" smtClean="0"/>
              <a:t>diparesis</a:t>
            </a:r>
            <a:r>
              <a:rPr lang="en-US" dirty="0"/>
              <a:t> </a:t>
            </a:r>
            <a:r>
              <a:rPr lang="en-US" dirty="0" smtClean="0"/>
              <a:t>: legs than </a:t>
            </a:r>
            <a:r>
              <a:rPr lang="en-US" dirty="0"/>
              <a:t>the </a:t>
            </a:r>
            <a:r>
              <a:rPr lang="en-US" dirty="0" smtClean="0"/>
              <a:t>arms</a:t>
            </a:r>
            <a:endParaRPr lang="en-US" dirty="0"/>
          </a:p>
          <a:p>
            <a:pPr fontAlgn="t"/>
            <a:r>
              <a:rPr lang="en-US" b="1" dirty="0" smtClean="0"/>
              <a:t>Hemiplegia/hemiparesis:</a:t>
            </a:r>
            <a:r>
              <a:rPr lang="en-US" dirty="0"/>
              <a:t> </a:t>
            </a:r>
            <a:r>
              <a:rPr lang="en-US" dirty="0" smtClean="0"/>
              <a:t>arm </a:t>
            </a:r>
            <a:r>
              <a:rPr lang="en-US" dirty="0"/>
              <a:t>and leg on one </a:t>
            </a:r>
            <a:r>
              <a:rPr lang="en-US" dirty="0" smtClean="0"/>
              <a:t>side</a:t>
            </a:r>
            <a:endParaRPr lang="en-US" dirty="0"/>
          </a:p>
          <a:p>
            <a:pPr fontAlgn="t"/>
            <a:r>
              <a:rPr lang="en-US" b="1" dirty="0" smtClean="0"/>
              <a:t>Paraplegia/</a:t>
            </a:r>
            <a:r>
              <a:rPr lang="en-US" b="1" dirty="0" err="1" smtClean="0"/>
              <a:t>paraparesis</a:t>
            </a:r>
            <a:r>
              <a:rPr lang="en-US" b="1" dirty="0" smtClean="0"/>
              <a:t>: </a:t>
            </a:r>
            <a:r>
              <a:rPr lang="en-US" dirty="0" smtClean="0"/>
              <a:t>lower </a:t>
            </a:r>
            <a:r>
              <a:rPr lang="en-US" dirty="0"/>
              <a:t>half of the body, including both </a:t>
            </a:r>
            <a:r>
              <a:rPr lang="en-US" dirty="0" smtClean="0"/>
              <a:t>legs</a:t>
            </a:r>
            <a:endParaRPr lang="en-US" dirty="0"/>
          </a:p>
          <a:p>
            <a:pPr fontAlgn="t"/>
            <a:r>
              <a:rPr lang="en-US" b="1" dirty="0" err="1" smtClean="0"/>
              <a:t>Triplegia</a:t>
            </a:r>
            <a:r>
              <a:rPr lang="en-US" b="1" dirty="0" smtClean="0"/>
              <a:t>/</a:t>
            </a:r>
            <a:r>
              <a:rPr lang="en-US" b="1" dirty="0" err="1" smtClean="0"/>
              <a:t>triparesis</a:t>
            </a:r>
            <a:r>
              <a:rPr lang="en-US" b="1" dirty="0" smtClean="0"/>
              <a:t>: </a:t>
            </a:r>
            <a:r>
              <a:rPr lang="en-US" dirty="0" smtClean="0"/>
              <a:t>three limbs</a:t>
            </a:r>
            <a:endParaRPr lang="en-US" dirty="0"/>
          </a:p>
          <a:p>
            <a:pPr fontAlgn="t"/>
            <a:r>
              <a:rPr lang="en-US" b="1" dirty="0"/>
              <a:t>Double hemiplegia/double </a:t>
            </a:r>
            <a:r>
              <a:rPr lang="en-US" b="1" dirty="0" smtClean="0"/>
              <a:t>hemiparesis:</a:t>
            </a:r>
            <a:r>
              <a:rPr lang="en-US" dirty="0"/>
              <a:t> </a:t>
            </a:r>
            <a:r>
              <a:rPr lang="en-US" dirty="0" smtClean="0"/>
              <a:t>all </a:t>
            </a:r>
            <a:r>
              <a:rPr lang="en-US" dirty="0"/>
              <a:t>four limbs are involved, but one side of the body is more affected than the other.</a:t>
            </a:r>
          </a:p>
          <a:p>
            <a:pPr fontAlgn="t"/>
            <a:r>
              <a:rPr lang="en-US" b="1" dirty="0" smtClean="0"/>
              <a:t>Tetraplegia/</a:t>
            </a:r>
            <a:r>
              <a:rPr lang="en-US" b="1" dirty="0" err="1" smtClean="0"/>
              <a:t>tetraparesis</a:t>
            </a:r>
            <a:r>
              <a:rPr lang="en-US" dirty="0" smtClean="0"/>
              <a:t>: all </a:t>
            </a:r>
            <a:r>
              <a:rPr lang="en-US" dirty="0"/>
              <a:t>four </a:t>
            </a:r>
            <a:r>
              <a:rPr lang="en-US" dirty="0" smtClean="0"/>
              <a:t>limbs</a:t>
            </a:r>
            <a:endParaRPr lang="en-US" dirty="0"/>
          </a:p>
        </p:txBody>
      </p:sp>
    </p:spTree>
    <p:extLst>
      <p:ext uri="{BB962C8B-B14F-4D97-AF65-F5344CB8AC3E}">
        <p14:creationId xmlns:p14="http://schemas.microsoft.com/office/powerpoint/2010/main" val="4148056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45224"/>
            <a:ext cx="7880663" cy="1143000"/>
          </a:xfrm>
        </p:spPr>
        <p:txBody>
          <a:bodyPr/>
          <a:lstStyle/>
          <a:p>
            <a:r>
              <a:rPr lang="en-US" dirty="0"/>
              <a:t>Types of CP </a:t>
            </a:r>
            <a:r>
              <a:rPr lang="ml-IN" dirty="0">
                <a:solidFill>
                  <a:srgbClr val="0000CC"/>
                </a:solidFill>
              </a:rPr>
              <a:t>തരങ്ങൾ</a:t>
            </a:r>
            <a:endParaRPr lang="en-IN" dirty="0"/>
          </a:p>
        </p:txBody>
      </p:sp>
      <p:sp>
        <p:nvSpPr>
          <p:cNvPr id="3" name="Content Placeholder 2"/>
          <p:cNvSpPr>
            <a:spLocks noGrp="1"/>
          </p:cNvSpPr>
          <p:nvPr>
            <p:ph sz="quarter" idx="13"/>
          </p:nvPr>
        </p:nvSpPr>
        <p:spPr>
          <a:xfrm>
            <a:off x="395536" y="476672"/>
            <a:ext cx="8352928" cy="4896544"/>
          </a:xfrm>
        </p:spPr>
        <p:txBody>
          <a:bodyPr>
            <a:noAutofit/>
          </a:bodyPr>
          <a:lstStyle/>
          <a:p>
            <a:pPr fontAlgn="t"/>
            <a:r>
              <a:rPr lang="en-US" sz="2800" b="1" dirty="0"/>
              <a:t>Mild </a:t>
            </a:r>
            <a:r>
              <a:rPr lang="en-US" sz="2800" dirty="0"/>
              <a:t>– Mild Cerebral Palsy means a child can move without assistance; his or her daily activities are not limited.</a:t>
            </a:r>
          </a:p>
          <a:p>
            <a:pPr fontAlgn="t"/>
            <a:r>
              <a:rPr lang="en-US" sz="2800" b="1" dirty="0"/>
              <a:t>Moderate</a:t>
            </a:r>
            <a:r>
              <a:rPr lang="en-US" sz="2800" dirty="0"/>
              <a:t> – Moderate Cerebral Palsy means a child will need braces, medications, and adaptive technology to accomplish daily activities.</a:t>
            </a:r>
          </a:p>
          <a:p>
            <a:pPr fontAlgn="t"/>
            <a:r>
              <a:rPr lang="en-US" sz="2800" b="1" dirty="0"/>
              <a:t>Severe</a:t>
            </a:r>
            <a:r>
              <a:rPr lang="en-US" sz="2800" dirty="0"/>
              <a:t> – Severe Cerebral Palsy means a child will require a wheelchair and will have significant challenges in accomplishing daily activities</a:t>
            </a:r>
            <a:r>
              <a:rPr lang="en-US" sz="2800" dirty="0" smtClean="0"/>
              <a:t>.</a:t>
            </a:r>
            <a:endParaRPr lang="en-US" sz="2800" dirty="0"/>
          </a:p>
        </p:txBody>
      </p:sp>
    </p:spTree>
    <p:extLst>
      <p:ext uri="{BB962C8B-B14F-4D97-AF65-F5344CB8AC3E}">
        <p14:creationId xmlns:p14="http://schemas.microsoft.com/office/powerpoint/2010/main" val="4683177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517232"/>
            <a:ext cx="8280920" cy="864096"/>
          </a:xfrm>
        </p:spPr>
        <p:txBody>
          <a:bodyPr/>
          <a:lstStyle/>
          <a:p>
            <a:pPr marL="0" indent="0">
              <a:buNone/>
            </a:pPr>
            <a:r>
              <a:rPr lang="en-IN" sz="4000" dirty="0" smtClean="0"/>
              <a:t>Classifications Based on Function</a:t>
            </a:r>
            <a:endParaRPr lang="en-IN" sz="4000"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555753983"/>
              </p:ext>
            </p:extLst>
          </p:nvPr>
        </p:nvGraphicFramePr>
        <p:xfrm>
          <a:off x="395536" y="368072"/>
          <a:ext cx="8352927" cy="4880560"/>
        </p:xfrm>
        <a:graphic>
          <a:graphicData uri="http://schemas.openxmlformats.org/drawingml/2006/table">
            <a:tbl>
              <a:tblPr firstRow="1" bandRow="1">
                <a:tableStyleId>{5C22544A-7EE6-4342-B048-85BDC9FD1C3A}</a:tableStyleId>
              </a:tblPr>
              <a:tblGrid>
                <a:gridCol w="2520280"/>
                <a:gridCol w="3024336"/>
                <a:gridCol w="2808311"/>
              </a:tblGrid>
              <a:tr h="504057">
                <a:tc>
                  <a:txBody>
                    <a:bodyPr/>
                    <a:lstStyle/>
                    <a:p>
                      <a:pPr algn="ctr"/>
                      <a:r>
                        <a:rPr lang="en-IN" sz="2400" dirty="0" smtClean="0"/>
                        <a:t>Classification</a:t>
                      </a:r>
                      <a:endParaRPr lang="en-IN" sz="2400" dirty="0"/>
                    </a:p>
                  </a:txBody>
                  <a:tcPr/>
                </a:tc>
                <a:tc>
                  <a:txBody>
                    <a:bodyPr/>
                    <a:lstStyle/>
                    <a:p>
                      <a:pPr algn="ctr"/>
                      <a:r>
                        <a:rPr lang="en-IN" sz="2400" dirty="0" smtClean="0"/>
                        <a:t>Function Assessed</a:t>
                      </a:r>
                      <a:endParaRPr lang="en-IN" sz="2400" dirty="0"/>
                    </a:p>
                  </a:txBody>
                  <a:tcPr/>
                </a:tc>
                <a:tc>
                  <a:txBody>
                    <a:bodyPr/>
                    <a:lstStyle/>
                    <a:p>
                      <a:pPr algn="ctr"/>
                      <a:r>
                        <a:rPr lang="en-IN" sz="2400" dirty="0" smtClean="0"/>
                        <a:t>Levels</a:t>
                      </a:r>
                      <a:endParaRPr lang="en-IN" sz="2400" dirty="0"/>
                    </a:p>
                  </a:txBody>
                  <a:tcPr/>
                </a:tc>
              </a:tr>
              <a:tr h="1528540">
                <a:tc>
                  <a:txBody>
                    <a:bodyPr/>
                    <a:lstStyle/>
                    <a:p>
                      <a:r>
                        <a:rPr lang="en-IN" sz="2400" b="1" dirty="0" smtClean="0">
                          <a:solidFill>
                            <a:srgbClr val="CC0000"/>
                          </a:solidFill>
                        </a:rPr>
                        <a:t>GMFCS </a:t>
                      </a:r>
                      <a:r>
                        <a:rPr lang="en-IN" dirty="0" smtClean="0"/>
                        <a:t>(Gross Motor Function Classification</a:t>
                      </a:r>
                      <a:r>
                        <a:rPr lang="en-IN" baseline="0" dirty="0" smtClean="0"/>
                        <a:t> </a:t>
                      </a:r>
                      <a:r>
                        <a:rPr lang="en-IN" dirty="0" smtClean="0"/>
                        <a:t>System)</a:t>
                      </a:r>
                      <a:endParaRPr lang="en-IN" dirty="0"/>
                    </a:p>
                  </a:txBody>
                  <a:tcPr/>
                </a:tc>
                <a:tc>
                  <a:txBody>
                    <a:bodyPr/>
                    <a:lstStyle/>
                    <a:p>
                      <a:r>
                        <a:rPr lang="en-IN" dirty="0" smtClean="0"/>
                        <a:t>Self-initiated gross motor movements</a:t>
                      </a:r>
                      <a:r>
                        <a:rPr lang="en-IN" baseline="0" dirty="0" smtClean="0"/>
                        <a:t> in their typical environments</a:t>
                      </a:r>
                      <a:endParaRPr lang="en-IN" dirty="0"/>
                    </a:p>
                  </a:txBody>
                  <a:tcPr/>
                </a:tc>
                <a:tc>
                  <a:txBody>
                    <a:bodyPr/>
                    <a:lstStyle/>
                    <a:p>
                      <a:r>
                        <a:rPr lang="en-IN" sz="2400" b="1" dirty="0" smtClean="0">
                          <a:solidFill>
                            <a:srgbClr val="CC0000"/>
                          </a:solidFill>
                        </a:rPr>
                        <a:t>I – V</a:t>
                      </a:r>
                      <a:r>
                        <a:rPr lang="en-IN" sz="2400" b="1" baseline="0" dirty="0" smtClean="0">
                          <a:solidFill>
                            <a:srgbClr val="CC0000"/>
                          </a:solidFill>
                        </a:rPr>
                        <a:t> </a:t>
                      </a:r>
                    </a:p>
                    <a:p>
                      <a:r>
                        <a:rPr lang="en-IN" baseline="0" dirty="0" smtClean="0"/>
                        <a:t>I: Independent</a:t>
                      </a:r>
                    </a:p>
                    <a:p>
                      <a:r>
                        <a:rPr lang="en-IN" baseline="0" dirty="0" smtClean="0"/>
                        <a:t>V: Totally dependent for all functional mobility</a:t>
                      </a:r>
                      <a:endParaRPr lang="en-IN" dirty="0"/>
                    </a:p>
                  </a:txBody>
                  <a:tcPr/>
                </a:tc>
              </a:tr>
              <a:tr h="1567803">
                <a:tc>
                  <a:txBody>
                    <a:bodyPr/>
                    <a:lstStyle/>
                    <a:p>
                      <a:r>
                        <a:rPr lang="en-IN" sz="2400" b="1" dirty="0" smtClean="0">
                          <a:solidFill>
                            <a:srgbClr val="CC0000"/>
                          </a:solidFill>
                        </a:rPr>
                        <a:t>MACS</a:t>
                      </a:r>
                      <a:r>
                        <a:rPr lang="en-IN" baseline="0" dirty="0" smtClean="0"/>
                        <a:t> (Manual Ability </a:t>
                      </a:r>
                      <a:r>
                        <a:rPr lang="en-IN" dirty="0" smtClean="0"/>
                        <a:t>Classification</a:t>
                      </a:r>
                      <a:r>
                        <a:rPr lang="en-IN" baseline="0" dirty="0" smtClean="0"/>
                        <a:t> </a:t>
                      </a:r>
                      <a:r>
                        <a:rPr lang="en-IN" dirty="0" smtClean="0"/>
                        <a:t>System</a:t>
                      </a:r>
                      <a:r>
                        <a:rPr lang="en-IN" baseline="0" dirty="0" smtClean="0"/>
                        <a:t>)</a:t>
                      </a:r>
                      <a:endParaRPr lang="en-IN" dirty="0"/>
                    </a:p>
                  </a:txBody>
                  <a:tcPr/>
                </a:tc>
                <a:tc>
                  <a:txBody>
                    <a:bodyPr/>
                    <a:lstStyle/>
                    <a:p>
                      <a:r>
                        <a:rPr lang="en-IN" dirty="0" smtClean="0"/>
                        <a:t>Ability to handle</a:t>
                      </a:r>
                      <a:r>
                        <a:rPr lang="en-IN" baseline="0" dirty="0" smtClean="0"/>
                        <a:t> objects in everyday activities like self-care skills and play</a:t>
                      </a:r>
                      <a:endParaRPr lang="en-IN" dirty="0"/>
                    </a:p>
                  </a:txBody>
                  <a:tcPr/>
                </a:tc>
                <a:tc>
                  <a:txBody>
                    <a:bodyPr/>
                    <a:lstStyle/>
                    <a:p>
                      <a:r>
                        <a:rPr lang="en-IN" sz="2400" b="1" dirty="0" smtClean="0">
                          <a:solidFill>
                            <a:srgbClr val="CC0000"/>
                          </a:solidFill>
                        </a:rPr>
                        <a:t>I – V</a:t>
                      </a:r>
                      <a:r>
                        <a:rPr lang="en-IN" baseline="0" dirty="0" smtClean="0"/>
                        <a:t> </a:t>
                      </a:r>
                    </a:p>
                    <a:p>
                      <a:r>
                        <a:rPr lang="en-IN" baseline="0" dirty="0" smtClean="0"/>
                        <a:t>I: Easy manipulation of objects</a:t>
                      </a:r>
                    </a:p>
                    <a:p>
                      <a:r>
                        <a:rPr lang="en-IN" baseline="0" dirty="0" smtClean="0"/>
                        <a:t>V: Limited ability to perform simple actions</a:t>
                      </a:r>
                      <a:endParaRPr lang="en-IN" dirty="0" smtClean="0"/>
                    </a:p>
                  </a:txBody>
                  <a:tcPr/>
                </a:tc>
              </a:tr>
              <a:tr h="1187057">
                <a:tc>
                  <a:txBody>
                    <a:bodyPr/>
                    <a:lstStyle/>
                    <a:p>
                      <a:r>
                        <a:rPr lang="en-IN" sz="2400" b="1" dirty="0" smtClean="0">
                          <a:solidFill>
                            <a:srgbClr val="CC0000"/>
                          </a:solidFill>
                        </a:rPr>
                        <a:t>CFCS</a:t>
                      </a:r>
                      <a:r>
                        <a:rPr lang="en-IN" dirty="0" smtClean="0"/>
                        <a:t> (Communication</a:t>
                      </a:r>
                      <a:r>
                        <a:rPr lang="en-IN" baseline="0" dirty="0" smtClean="0"/>
                        <a:t> </a:t>
                      </a:r>
                      <a:r>
                        <a:rPr lang="en-IN" dirty="0" smtClean="0"/>
                        <a:t>Function Classification</a:t>
                      </a:r>
                      <a:r>
                        <a:rPr lang="en-IN" baseline="0" dirty="0" smtClean="0"/>
                        <a:t> </a:t>
                      </a:r>
                      <a:r>
                        <a:rPr lang="en-IN" dirty="0" smtClean="0"/>
                        <a:t>System)</a:t>
                      </a:r>
                      <a:endParaRPr lang="en-IN" dirty="0"/>
                    </a:p>
                  </a:txBody>
                  <a:tcPr/>
                </a:tc>
                <a:tc>
                  <a:txBody>
                    <a:bodyPr/>
                    <a:lstStyle/>
                    <a:p>
                      <a:r>
                        <a:rPr lang="en-IN" dirty="0" smtClean="0"/>
                        <a:t>Everyday</a:t>
                      </a:r>
                      <a:r>
                        <a:rPr lang="en-IN" baseline="0" dirty="0" smtClean="0"/>
                        <a:t> communication performance</a:t>
                      </a:r>
                      <a:endParaRPr lang="en-IN" dirty="0"/>
                    </a:p>
                  </a:txBody>
                  <a:tcPr/>
                </a:tc>
                <a:tc>
                  <a:txBody>
                    <a:bodyPr/>
                    <a:lstStyle/>
                    <a:p>
                      <a:r>
                        <a:rPr lang="en-IN" sz="2400" b="1" dirty="0" smtClean="0">
                          <a:solidFill>
                            <a:srgbClr val="CC0000"/>
                          </a:solidFill>
                        </a:rPr>
                        <a:t>I – V</a:t>
                      </a:r>
                      <a:r>
                        <a:rPr lang="en-IN" sz="2400" b="1" baseline="0" dirty="0" smtClean="0">
                          <a:solidFill>
                            <a:srgbClr val="CC0000"/>
                          </a:solidFill>
                        </a:rPr>
                        <a:t> </a:t>
                      </a:r>
                    </a:p>
                    <a:p>
                      <a:r>
                        <a:rPr lang="en-IN" baseline="0" dirty="0" smtClean="0"/>
                        <a:t>I: most effective level of communication</a:t>
                      </a:r>
                    </a:p>
                    <a:p>
                      <a:r>
                        <a:rPr lang="en-IN" baseline="0" dirty="0" smtClean="0"/>
                        <a:t>V: most ineffective </a:t>
                      </a:r>
                      <a:endParaRPr lang="en-IN" dirty="0" smtClean="0"/>
                    </a:p>
                  </a:txBody>
                  <a:tcPr/>
                </a:tc>
              </a:tr>
            </a:tbl>
          </a:graphicData>
        </a:graphic>
      </p:graphicFrame>
    </p:spTree>
    <p:extLst>
      <p:ext uri="{BB962C8B-B14F-4D97-AF65-F5344CB8AC3E}">
        <p14:creationId xmlns:p14="http://schemas.microsoft.com/office/powerpoint/2010/main" val="169256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5229200"/>
            <a:ext cx="6512511" cy="1143000"/>
          </a:xfrm>
        </p:spPr>
        <p:txBody>
          <a:bodyPr/>
          <a:lstStyle/>
          <a:p>
            <a:r>
              <a:rPr lang="en-US" dirty="0" smtClean="0"/>
              <a:t>Management of CP</a:t>
            </a:r>
            <a:endParaRPr lang="en-IN" dirty="0"/>
          </a:p>
        </p:txBody>
      </p:sp>
      <p:sp>
        <p:nvSpPr>
          <p:cNvPr id="3" name="Content Placeholder 2"/>
          <p:cNvSpPr>
            <a:spLocks noGrp="1"/>
          </p:cNvSpPr>
          <p:nvPr>
            <p:ph sz="quarter" idx="13"/>
          </p:nvPr>
        </p:nvSpPr>
        <p:spPr>
          <a:xfrm>
            <a:off x="1043608" y="620688"/>
            <a:ext cx="7272808" cy="2448272"/>
          </a:xfrm>
        </p:spPr>
        <p:txBody>
          <a:bodyPr>
            <a:normAutofit lnSpcReduction="10000"/>
          </a:bodyPr>
          <a:lstStyle/>
          <a:p>
            <a:r>
              <a:rPr lang="en-US" dirty="0" smtClean="0"/>
              <a:t>Inter-disciplinary Team Approach</a:t>
            </a:r>
          </a:p>
          <a:p>
            <a:r>
              <a:rPr lang="en-US" dirty="0" smtClean="0"/>
              <a:t>All aspects of development to be considered</a:t>
            </a:r>
          </a:p>
          <a:p>
            <a:r>
              <a:rPr lang="en-US" dirty="0" smtClean="0"/>
              <a:t>Regular Follow up</a:t>
            </a:r>
          </a:p>
          <a:p>
            <a:r>
              <a:rPr lang="en-US" dirty="0" smtClean="0"/>
              <a:t>Progress in therapy and function</a:t>
            </a:r>
          </a:p>
          <a:p>
            <a:r>
              <a:rPr lang="en-US" dirty="0" smtClean="0"/>
              <a:t>Give utmost importance to performance of function as close to </a:t>
            </a:r>
            <a:r>
              <a:rPr lang="en-US" dirty="0" err="1" smtClean="0"/>
              <a:t>neurotypical</a:t>
            </a:r>
            <a:r>
              <a:rPr lang="en-US" dirty="0" smtClean="0"/>
              <a:t> as possible</a:t>
            </a:r>
            <a:endParaRPr lang="en-US" dirty="0"/>
          </a:p>
        </p:txBody>
      </p:sp>
      <p:sp>
        <p:nvSpPr>
          <p:cNvPr id="4" name="Rectangle 3"/>
          <p:cNvSpPr/>
          <p:nvPr/>
        </p:nvSpPr>
        <p:spPr>
          <a:xfrm>
            <a:off x="899592" y="3501008"/>
            <a:ext cx="7704856" cy="1509644"/>
          </a:xfrm>
          <a:prstGeom prst="rect">
            <a:avLst/>
          </a:prstGeom>
          <a:solidFill>
            <a:srgbClr val="FFFF00"/>
          </a:solidFill>
          <a:ln w="38100">
            <a:solidFill>
              <a:srgbClr val="800000"/>
            </a:solidFill>
            <a:prstDash val="sysDash"/>
          </a:ln>
        </p:spPr>
        <p:txBody>
          <a:bodyPr wrap="square">
            <a:spAutoFit/>
          </a:bodyPr>
          <a:lstStyle/>
          <a:p>
            <a:pPr marL="45720" lvl="0" algn="ctr">
              <a:spcBef>
                <a:spcPct val="20000"/>
              </a:spcBef>
              <a:spcAft>
                <a:spcPts val="300"/>
              </a:spcAft>
              <a:buClr>
                <a:srgbClr val="F14124">
                  <a:lumMod val="75000"/>
                </a:srgbClr>
              </a:buClr>
              <a:buSzPct val="130000"/>
            </a:pPr>
            <a:r>
              <a:rPr lang="en-US" sz="2800" b="1" dirty="0">
                <a:solidFill>
                  <a:srgbClr val="C00000"/>
                </a:solidFill>
              </a:rPr>
              <a:t>DO NOT WAIT FOR THE CHILD TO WALK</a:t>
            </a:r>
            <a:r>
              <a:rPr lang="en-US" sz="2800" b="1" dirty="0" smtClean="0">
                <a:solidFill>
                  <a:srgbClr val="C00000"/>
                </a:solidFill>
              </a:rPr>
              <a:t>!!!!!</a:t>
            </a:r>
          </a:p>
          <a:p>
            <a:pPr marL="45720" lvl="0" algn="ctr">
              <a:spcBef>
                <a:spcPct val="20000"/>
              </a:spcBef>
              <a:spcAft>
                <a:spcPts val="300"/>
              </a:spcAft>
              <a:buClr>
                <a:srgbClr val="F14124">
                  <a:lumMod val="75000"/>
                </a:srgbClr>
              </a:buClr>
              <a:buSzPct val="130000"/>
            </a:pPr>
            <a:r>
              <a:rPr lang="en-US" sz="2800" b="1" dirty="0" smtClean="0">
                <a:solidFill>
                  <a:srgbClr val="C00000"/>
                </a:solidFill>
              </a:rPr>
              <a:t>TO </a:t>
            </a:r>
            <a:r>
              <a:rPr lang="en-US" sz="2800" b="1" dirty="0">
                <a:solidFill>
                  <a:srgbClr val="C00000"/>
                </a:solidFill>
              </a:rPr>
              <a:t>INITIATE OTHER THERAPIES AND/OR SCHOOLING</a:t>
            </a:r>
            <a:endParaRPr lang="en-IN" sz="2800" b="1" dirty="0">
              <a:solidFill>
                <a:srgbClr val="C00000"/>
              </a:solidFill>
            </a:endParaRPr>
          </a:p>
        </p:txBody>
      </p:sp>
    </p:spTree>
    <p:extLst>
      <p:ext uri="{BB962C8B-B14F-4D97-AF65-F5344CB8AC3E}">
        <p14:creationId xmlns:p14="http://schemas.microsoft.com/office/powerpoint/2010/main" val="1598993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5528" y="5102815"/>
            <a:ext cx="3809886" cy="1143000"/>
          </a:xfrm>
        </p:spPr>
        <p:txBody>
          <a:bodyPr/>
          <a:lstStyle/>
          <a:p>
            <a:r>
              <a:rPr lang="en-IN" dirty="0" smtClean="0"/>
              <a:t>Disclaimer</a:t>
            </a:r>
            <a:endParaRPr lang="en-IN" dirty="0"/>
          </a:p>
        </p:txBody>
      </p:sp>
      <p:sp>
        <p:nvSpPr>
          <p:cNvPr id="3" name="Content Placeholder 2"/>
          <p:cNvSpPr>
            <a:spLocks noGrp="1"/>
          </p:cNvSpPr>
          <p:nvPr>
            <p:ph sz="quarter" idx="13"/>
          </p:nvPr>
        </p:nvSpPr>
        <p:spPr>
          <a:xfrm>
            <a:off x="611560" y="548680"/>
            <a:ext cx="7992888" cy="3474720"/>
          </a:xfrm>
        </p:spPr>
        <p:txBody>
          <a:bodyPr/>
          <a:lstStyle/>
          <a:p>
            <a:r>
              <a:rPr lang="en-IN" dirty="0" smtClean="0"/>
              <a:t>This is a general overview of the topic being discussed and is not intended as a consultation</a:t>
            </a:r>
          </a:p>
          <a:p>
            <a:r>
              <a:rPr lang="en-IN" dirty="0" smtClean="0"/>
              <a:t>All the points may not be applicable to all persons with cerebral palsy</a:t>
            </a:r>
          </a:p>
          <a:p>
            <a:r>
              <a:rPr lang="en-IN" dirty="0" smtClean="0"/>
              <a:t>Many practical points from the presenter’s experience is mentioned which may differ from individual practitioner’s opinion</a:t>
            </a:r>
          </a:p>
          <a:p>
            <a:r>
              <a:rPr lang="en-IN" dirty="0" smtClean="0"/>
              <a:t>Those who would like to consult for individual problems may please contact NIPMR – for a consult or </a:t>
            </a:r>
            <a:r>
              <a:rPr lang="en-IN" dirty="0" err="1" smtClean="0"/>
              <a:t>tele</a:t>
            </a:r>
            <a:r>
              <a:rPr lang="en-IN" dirty="0" smtClean="0"/>
              <a:t>-consult</a:t>
            </a:r>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3930717"/>
            <a:ext cx="1397110" cy="869899"/>
          </a:xfrm>
          <a:prstGeom prst="rect">
            <a:avLst/>
          </a:prstGeom>
        </p:spPr>
      </p:pic>
      <p:sp>
        <p:nvSpPr>
          <p:cNvPr id="5" name="Rectangle 4"/>
          <p:cNvSpPr/>
          <p:nvPr/>
        </p:nvSpPr>
        <p:spPr>
          <a:xfrm>
            <a:off x="323528" y="4797152"/>
            <a:ext cx="4752528" cy="1754326"/>
          </a:xfrm>
          <a:prstGeom prst="rect">
            <a:avLst/>
          </a:prstGeom>
        </p:spPr>
        <p:txBody>
          <a:bodyPr wrap="square">
            <a:spAutoFit/>
          </a:bodyPr>
          <a:lstStyle/>
          <a:p>
            <a:r>
              <a:rPr lang="en-US" dirty="0"/>
              <a:t>Site: www.nipmr.org.in</a:t>
            </a:r>
          </a:p>
          <a:p>
            <a:r>
              <a:rPr lang="en-US" dirty="0"/>
              <a:t>Email: </a:t>
            </a:r>
            <a:r>
              <a:rPr lang="en-US" u="sng" dirty="0">
                <a:hlinkClick r:id="rId3"/>
              </a:rPr>
              <a:t>info@nipmr.org.in</a:t>
            </a:r>
            <a:endParaRPr lang="en-US" dirty="0"/>
          </a:p>
          <a:p>
            <a:r>
              <a:rPr lang="en-US" dirty="0"/>
              <a:t>Phone: 0480-288-1959, </a:t>
            </a:r>
            <a:r>
              <a:rPr lang="en-US" b="1" dirty="0">
                <a:solidFill>
                  <a:srgbClr val="CC0000"/>
                </a:solidFill>
              </a:rPr>
              <a:t>+91 7510870111</a:t>
            </a:r>
          </a:p>
          <a:p>
            <a:r>
              <a:rPr lang="en-US" dirty="0" smtClean="0"/>
              <a:t>National </a:t>
            </a:r>
            <a:r>
              <a:rPr lang="en-US" dirty="0"/>
              <a:t>Institute of Physical</a:t>
            </a:r>
            <a:br>
              <a:rPr lang="en-US" dirty="0"/>
            </a:br>
            <a:r>
              <a:rPr lang="en-US" dirty="0"/>
              <a:t>Medicine and Rehabilitation(NIPMR),</a:t>
            </a:r>
            <a:br>
              <a:rPr lang="en-US" dirty="0"/>
            </a:br>
            <a:r>
              <a:rPr lang="en-US" dirty="0" err="1"/>
              <a:t>Kallettumkara</a:t>
            </a:r>
            <a:r>
              <a:rPr lang="en-US" dirty="0"/>
              <a:t> P.O, Thrissur – 680683.</a:t>
            </a:r>
          </a:p>
        </p:txBody>
      </p:sp>
    </p:spTree>
    <p:extLst>
      <p:ext uri="{BB962C8B-B14F-4D97-AF65-F5344CB8AC3E}">
        <p14:creationId xmlns:p14="http://schemas.microsoft.com/office/powerpoint/2010/main" val="2177791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517232"/>
            <a:ext cx="7992888" cy="1143000"/>
          </a:xfrm>
        </p:spPr>
        <p:txBody>
          <a:bodyPr/>
          <a:lstStyle/>
          <a:p>
            <a:r>
              <a:rPr lang="en-IN" dirty="0" smtClean="0"/>
              <a:t>Representation of the ICF</a:t>
            </a:r>
            <a:endParaRPr lang="en-IN" dirty="0"/>
          </a:p>
        </p:txBody>
      </p:sp>
      <p:pic>
        <p:nvPicPr>
          <p:cNvPr id="3074" name="Picture 2"/>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t="5347" r="8087" b="5109"/>
          <a:stretch/>
        </p:blipFill>
        <p:spPr bwMode="auto">
          <a:xfrm>
            <a:off x="107504" y="134120"/>
            <a:ext cx="8867889" cy="538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2413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5157192"/>
            <a:ext cx="6512511" cy="1143000"/>
          </a:xfrm>
        </p:spPr>
        <p:txBody>
          <a:bodyPr/>
          <a:lstStyle/>
          <a:p>
            <a:r>
              <a:rPr lang="en-US" dirty="0" smtClean="0"/>
              <a:t>Summary</a:t>
            </a:r>
            <a:endParaRPr lang="en-IN" dirty="0"/>
          </a:p>
        </p:txBody>
      </p:sp>
      <p:sp>
        <p:nvSpPr>
          <p:cNvPr id="3" name="Content Placeholder 2"/>
          <p:cNvSpPr>
            <a:spLocks noGrp="1"/>
          </p:cNvSpPr>
          <p:nvPr>
            <p:ph sz="quarter" idx="13"/>
          </p:nvPr>
        </p:nvSpPr>
        <p:spPr>
          <a:xfrm>
            <a:off x="611560" y="764704"/>
            <a:ext cx="7848872" cy="3489568"/>
          </a:xfrm>
        </p:spPr>
        <p:txBody>
          <a:bodyPr>
            <a:normAutofit/>
          </a:bodyPr>
          <a:lstStyle/>
          <a:p>
            <a:r>
              <a:rPr lang="en-US" dirty="0" smtClean="0"/>
              <a:t>Ongoing growth, development, family considerations and the interplay of the child’s condition with the educational setting create a unique milieu in which interventions can be offered.</a:t>
            </a:r>
          </a:p>
          <a:p>
            <a:r>
              <a:rPr lang="en-US" dirty="0" smtClean="0"/>
              <a:t>Using a team approach will ensure that the different stakeholders in the child’s care have an understanding of the goals and effects of these interventions, so that care can be optimized throughout childhood.</a:t>
            </a:r>
            <a:endParaRPr lang="en-IN" dirty="0"/>
          </a:p>
        </p:txBody>
      </p:sp>
    </p:spTree>
    <p:extLst>
      <p:ext uri="{BB962C8B-B14F-4D97-AF65-F5344CB8AC3E}">
        <p14:creationId xmlns:p14="http://schemas.microsoft.com/office/powerpoint/2010/main" val="18375903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733256"/>
            <a:ext cx="8168695" cy="926976"/>
          </a:xfrm>
        </p:spPr>
        <p:txBody>
          <a:bodyPr/>
          <a:lstStyle/>
          <a:p>
            <a:r>
              <a:rPr lang="en-IN" dirty="0" smtClean="0"/>
              <a:t>NICE Guideline algorithm</a:t>
            </a:r>
            <a:endParaRPr lang="en-IN"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39552" y="285520"/>
            <a:ext cx="8206287" cy="5159704"/>
          </a:xfrm>
        </p:spPr>
      </p:pic>
    </p:spTree>
    <p:extLst>
      <p:ext uri="{BB962C8B-B14F-4D97-AF65-F5344CB8AC3E}">
        <p14:creationId xmlns:p14="http://schemas.microsoft.com/office/powerpoint/2010/main" val="1667729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err="1" smtClean="0"/>
              <a:t>Hypotonia</a:t>
            </a:r>
            <a:endParaRPr lang="en-IN" dirty="0"/>
          </a:p>
        </p:txBody>
      </p:sp>
      <p:sp>
        <p:nvSpPr>
          <p:cNvPr id="4" name="Content Placeholder 3"/>
          <p:cNvSpPr>
            <a:spLocks noGrp="1"/>
          </p:cNvSpPr>
          <p:nvPr>
            <p:ph sz="half" idx="2"/>
          </p:nvPr>
        </p:nvSpPr>
        <p:spPr/>
        <p:txBody>
          <a:bodyPr/>
          <a:lstStyle/>
          <a:p>
            <a:r>
              <a:rPr lang="en-US" dirty="0" smtClean="0"/>
              <a:t>Rare</a:t>
            </a:r>
          </a:p>
          <a:p>
            <a:r>
              <a:rPr lang="en-US" dirty="0" smtClean="0"/>
              <a:t>Very important to rule out other causes</a:t>
            </a:r>
          </a:p>
          <a:p>
            <a:r>
              <a:rPr lang="en-US" dirty="0" smtClean="0"/>
              <a:t>Referral to a geneticist </a:t>
            </a:r>
            <a:endParaRPr lang="en-IN" dirty="0"/>
          </a:p>
        </p:txBody>
      </p:sp>
      <p:sp>
        <p:nvSpPr>
          <p:cNvPr id="7" name="Text Placeholder 6"/>
          <p:cNvSpPr>
            <a:spLocks noGrp="1"/>
          </p:cNvSpPr>
          <p:nvPr>
            <p:ph type="body" sz="quarter" idx="3"/>
          </p:nvPr>
        </p:nvSpPr>
        <p:spPr/>
        <p:txBody>
          <a:bodyPr/>
          <a:lstStyle/>
          <a:p>
            <a:r>
              <a:rPr lang="en-US" dirty="0" smtClean="0"/>
              <a:t>Hypertonia</a:t>
            </a:r>
            <a:endParaRPr lang="en-IN" dirty="0"/>
          </a:p>
        </p:txBody>
      </p:sp>
      <p:sp>
        <p:nvSpPr>
          <p:cNvPr id="8" name="Content Placeholder 7"/>
          <p:cNvSpPr>
            <a:spLocks noGrp="1"/>
          </p:cNvSpPr>
          <p:nvPr>
            <p:ph sz="quarter" idx="4"/>
          </p:nvPr>
        </p:nvSpPr>
        <p:spPr/>
        <p:txBody>
          <a:bodyPr/>
          <a:lstStyle/>
          <a:p>
            <a:r>
              <a:rPr lang="en-US" dirty="0" smtClean="0"/>
              <a:t>Most common is spasticity</a:t>
            </a:r>
          </a:p>
          <a:p>
            <a:r>
              <a:rPr lang="en-US" dirty="0" smtClean="0"/>
              <a:t>Spasticity, rigidity and posturing</a:t>
            </a:r>
            <a:endParaRPr lang="en-IN" dirty="0"/>
          </a:p>
        </p:txBody>
      </p:sp>
      <p:sp>
        <p:nvSpPr>
          <p:cNvPr id="2" name="Title 1"/>
          <p:cNvSpPr>
            <a:spLocks noGrp="1"/>
          </p:cNvSpPr>
          <p:nvPr>
            <p:ph type="title"/>
          </p:nvPr>
        </p:nvSpPr>
        <p:spPr>
          <a:xfrm>
            <a:off x="755577" y="4372168"/>
            <a:ext cx="7550224" cy="1143000"/>
          </a:xfrm>
        </p:spPr>
        <p:txBody>
          <a:bodyPr/>
          <a:lstStyle/>
          <a:p>
            <a:r>
              <a:rPr lang="en-US" dirty="0" smtClean="0"/>
              <a:t>Tone Abnormalities in CP</a:t>
            </a:r>
            <a:endParaRPr lang="en-IN" dirty="0"/>
          </a:p>
        </p:txBody>
      </p:sp>
    </p:spTree>
    <p:extLst>
      <p:ext uri="{BB962C8B-B14F-4D97-AF65-F5344CB8AC3E}">
        <p14:creationId xmlns:p14="http://schemas.microsoft.com/office/powerpoint/2010/main" val="1190777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63688" y="5157192"/>
            <a:ext cx="6512511" cy="1143000"/>
          </a:xfrm>
        </p:spPr>
        <p:txBody>
          <a:bodyPr/>
          <a:lstStyle/>
          <a:p>
            <a:r>
              <a:rPr lang="en-US" sz="4800" dirty="0" smtClean="0"/>
              <a:t>Movement </a:t>
            </a:r>
            <a:r>
              <a:rPr lang="en-US" sz="4800" dirty="0"/>
              <a:t>Disorders</a:t>
            </a:r>
            <a:endParaRPr lang="en-IN" dirty="0"/>
          </a:p>
        </p:txBody>
      </p:sp>
      <p:sp>
        <p:nvSpPr>
          <p:cNvPr id="7" name="Content Placeholder 6"/>
          <p:cNvSpPr>
            <a:spLocks noGrp="1"/>
          </p:cNvSpPr>
          <p:nvPr>
            <p:ph sz="quarter" idx="13"/>
          </p:nvPr>
        </p:nvSpPr>
        <p:spPr>
          <a:xfrm>
            <a:off x="755576" y="731520"/>
            <a:ext cx="7200800" cy="3474720"/>
          </a:xfrm>
        </p:spPr>
        <p:txBody>
          <a:bodyPr/>
          <a:lstStyle/>
          <a:p>
            <a:r>
              <a:rPr lang="en-US" dirty="0" smtClean="0"/>
              <a:t>Dystonia </a:t>
            </a:r>
            <a:r>
              <a:rPr lang="ml-IN" b="1" dirty="0">
                <a:solidFill>
                  <a:srgbClr val="0000CC"/>
                </a:solidFill>
              </a:rPr>
              <a:t>ഡിസ്റ്റോണിയ</a:t>
            </a:r>
            <a:endParaRPr lang="en-US" dirty="0" smtClean="0"/>
          </a:p>
          <a:p>
            <a:r>
              <a:rPr lang="en-US" dirty="0" err="1" smtClean="0"/>
              <a:t>Choreoathetosis</a:t>
            </a:r>
            <a:r>
              <a:rPr lang="en-US" dirty="0" smtClean="0"/>
              <a:t> </a:t>
            </a:r>
            <a:r>
              <a:rPr lang="ml-IN" b="1" dirty="0">
                <a:solidFill>
                  <a:srgbClr val="0000CC"/>
                </a:solidFill>
              </a:rPr>
              <a:t>കൊറിയോഅതെട്ടോസിസ്</a:t>
            </a:r>
            <a:r>
              <a:rPr lang="ml-IN" dirty="0"/>
              <a:t> </a:t>
            </a:r>
            <a:endParaRPr lang="en-US" dirty="0" smtClean="0"/>
          </a:p>
          <a:p>
            <a:r>
              <a:rPr lang="en-US" dirty="0" smtClean="0"/>
              <a:t>Ataxia (rare) </a:t>
            </a:r>
            <a:r>
              <a:rPr lang="ml-IN" b="1" dirty="0">
                <a:solidFill>
                  <a:srgbClr val="0000CC"/>
                </a:solidFill>
              </a:rPr>
              <a:t>അറ്റാക്സിയ</a:t>
            </a:r>
            <a:endParaRPr lang="en-IN" dirty="0"/>
          </a:p>
        </p:txBody>
      </p:sp>
    </p:spTree>
    <p:extLst>
      <p:ext uri="{BB962C8B-B14F-4D97-AF65-F5344CB8AC3E}">
        <p14:creationId xmlns:p14="http://schemas.microsoft.com/office/powerpoint/2010/main" val="34420530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373216"/>
            <a:ext cx="8712967" cy="1070992"/>
          </a:xfrm>
        </p:spPr>
        <p:txBody>
          <a:bodyPr/>
          <a:lstStyle/>
          <a:p>
            <a:pPr marL="0" indent="0">
              <a:buNone/>
            </a:pPr>
            <a:r>
              <a:rPr lang="en-IN" sz="4400" dirty="0" smtClean="0"/>
              <a:t>Consequences of Abnormal </a:t>
            </a:r>
            <a:r>
              <a:rPr lang="en-IN" sz="4400" dirty="0" smtClean="0"/>
              <a:t>Tone</a:t>
            </a:r>
            <a:endParaRPr lang="en-IN" sz="4400" dirty="0">
              <a:solidFill>
                <a:srgbClr val="0000CC"/>
              </a:solidFill>
            </a:endParaRPr>
          </a:p>
        </p:txBody>
      </p:sp>
      <p:sp>
        <p:nvSpPr>
          <p:cNvPr id="3" name="Content Placeholder 2"/>
          <p:cNvSpPr>
            <a:spLocks noGrp="1"/>
          </p:cNvSpPr>
          <p:nvPr>
            <p:ph sz="quarter" idx="13"/>
          </p:nvPr>
        </p:nvSpPr>
        <p:spPr>
          <a:xfrm>
            <a:off x="827584" y="731520"/>
            <a:ext cx="7128792" cy="4137640"/>
          </a:xfrm>
        </p:spPr>
        <p:txBody>
          <a:bodyPr>
            <a:normAutofit fontScale="92500"/>
          </a:bodyPr>
          <a:lstStyle/>
          <a:p>
            <a:r>
              <a:rPr lang="en-IN" dirty="0" smtClean="0"/>
              <a:t>Weakness of muscles</a:t>
            </a:r>
          </a:p>
          <a:p>
            <a:r>
              <a:rPr lang="en-IN" dirty="0" smtClean="0"/>
              <a:t>Muscle imbalance</a:t>
            </a:r>
          </a:p>
          <a:p>
            <a:r>
              <a:rPr lang="en-IN" dirty="0" smtClean="0"/>
              <a:t>Abnormal positioning, inability to maintain posture</a:t>
            </a:r>
          </a:p>
          <a:p>
            <a:r>
              <a:rPr lang="en-IN" dirty="0">
                <a:sym typeface="Wingdings" pitchFamily="2" charset="2"/>
              </a:rPr>
              <a:t>Difficulty to perform function or tasks</a:t>
            </a:r>
          </a:p>
          <a:p>
            <a:r>
              <a:rPr lang="en-IN" dirty="0">
                <a:sym typeface="Wingdings" pitchFamily="2" charset="2"/>
              </a:rPr>
              <a:t>Abnormal gait </a:t>
            </a:r>
            <a:r>
              <a:rPr lang="en-IN" dirty="0" smtClean="0">
                <a:sym typeface="Wingdings" pitchFamily="2" charset="2"/>
              </a:rPr>
              <a:t>patterns</a:t>
            </a:r>
          </a:p>
          <a:p>
            <a:r>
              <a:rPr lang="en-IN" dirty="0" smtClean="0">
                <a:sym typeface="Wingdings" pitchFamily="2" charset="2"/>
              </a:rPr>
              <a:t>Pain</a:t>
            </a:r>
            <a:endParaRPr lang="en-IN" dirty="0">
              <a:sym typeface="Wingdings" pitchFamily="2" charset="2"/>
            </a:endParaRPr>
          </a:p>
          <a:p>
            <a:r>
              <a:rPr lang="en-IN" dirty="0">
                <a:sym typeface="Wingdings" pitchFamily="2" charset="2"/>
              </a:rPr>
              <a:t>Increased energy expenditure</a:t>
            </a:r>
          </a:p>
          <a:p>
            <a:r>
              <a:rPr lang="en-IN" dirty="0" smtClean="0"/>
              <a:t>Muscle tightness </a:t>
            </a:r>
            <a:r>
              <a:rPr lang="en-IN" dirty="0" smtClean="0">
                <a:sym typeface="Wingdings" pitchFamily="2" charset="2"/>
              </a:rPr>
              <a:t> muscle Contracture  Joint Deformity</a:t>
            </a:r>
          </a:p>
          <a:p>
            <a:r>
              <a:rPr lang="en-IN" dirty="0" smtClean="0">
                <a:sym typeface="Wingdings" pitchFamily="2" charset="2"/>
              </a:rPr>
              <a:t>Callus formation, skin ulceration, etc.</a:t>
            </a:r>
          </a:p>
          <a:p>
            <a:r>
              <a:rPr lang="en-IN" dirty="0" smtClean="0">
                <a:sym typeface="Wingdings" pitchFamily="2" charset="2"/>
              </a:rPr>
              <a:t>Subluxation or dislocation of joints</a:t>
            </a:r>
          </a:p>
          <a:p>
            <a:endParaRPr lang="en-IN" dirty="0" smtClean="0">
              <a:sym typeface="Wingdings" pitchFamily="2" charset="2"/>
            </a:endParaRPr>
          </a:p>
          <a:p>
            <a:pPr marL="45720" indent="0">
              <a:buNone/>
            </a:pPr>
            <a:endParaRPr lang="en-IN" dirty="0"/>
          </a:p>
        </p:txBody>
      </p:sp>
    </p:spTree>
    <p:extLst>
      <p:ext uri="{BB962C8B-B14F-4D97-AF65-F5344CB8AC3E}">
        <p14:creationId xmlns:p14="http://schemas.microsoft.com/office/powerpoint/2010/main" val="1888053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3568" y="731520"/>
            <a:ext cx="7776864" cy="5289768"/>
          </a:xfrm>
        </p:spPr>
        <p:txBody>
          <a:bodyPr>
            <a:normAutofit lnSpcReduction="10000"/>
          </a:bodyPr>
          <a:lstStyle/>
          <a:p>
            <a:r>
              <a:rPr lang="en-IN" dirty="0" smtClean="0"/>
              <a:t>Consequences that develop depends on the functional level of the child/person</a:t>
            </a:r>
          </a:p>
          <a:p>
            <a:r>
              <a:rPr lang="en-IN" dirty="0" smtClean="0"/>
              <a:t>If confined to bed, tightness causes difficulties with care, </a:t>
            </a:r>
            <a:r>
              <a:rPr lang="en-IN" dirty="0" err="1" smtClean="0"/>
              <a:t>perineal</a:t>
            </a:r>
            <a:r>
              <a:rPr lang="en-IN" dirty="0" smtClean="0"/>
              <a:t> </a:t>
            </a:r>
            <a:r>
              <a:rPr lang="en-IN" dirty="0" err="1" smtClean="0"/>
              <a:t>hygeine</a:t>
            </a:r>
            <a:r>
              <a:rPr lang="en-IN" dirty="0" smtClean="0"/>
              <a:t>, feeding, etc.</a:t>
            </a:r>
          </a:p>
          <a:p>
            <a:r>
              <a:rPr lang="en-IN" dirty="0" smtClean="0"/>
              <a:t>If ambulatory/functional, abnormal forces on joints, pain, increased energy </a:t>
            </a:r>
            <a:r>
              <a:rPr lang="en-IN" dirty="0" err="1" smtClean="0"/>
              <a:t>expnediture</a:t>
            </a:r>
            <a:r>
              <a:rPr lang="en-IN" dirty="0" smtClean="0"/>
              <a:t>, faulty gait </a:t>
            </a:r>
            <a:r>
              <a:rPr lang="en-IN" dirty="0" smtClean="0"/>
              <a:t>patterns</a:t>
            </a:r>
          </a:p>
          <a:p>
            <a:endParaRPr lang="en-US" dirty="0"/>
          </a:p>
          <a:p>
            <a:r>
              <a:rPr lang="ml-IN" sz="2600" b="1" dirty="0">
                <a:solidFill>
                  <a:srgbClr val="0000CC"/>
                </a:solidFill>
              </a:rPr>
              <a:t>പരിണതഫലങ്ങൾകുട്ടിയുടെ പ്രവർത്തനശേഷിയെ ആശ്രയിച്ചിരിക്കുന്നു</a:t>
            </a:r>
            <a:r>
              <a:rPr lang="ml-IN" sz="2600" b="1" dirty="0" smtClean="0">
                <a:solidFill>
                  <a:srgbClr val="0000CC"/>
                </a:solidFill>
              </a:rPr>
              <a:t>.</a:t>
            </a:r>
            <a:endParaRPr lang="en-US" sz="2600" b="1" dirty="0" smtClean="0">
              <a:solidFill>
                <a:srgbClr val="0000CC"/>
              </a:solidFill>
            </a:endParaRPr>
          </a:p>
          <a:p>
            <a:r>
              <a:rPr lang="ml-IN" sz="2600" b="1" dirty="0">
                <a:solidFill>
                  <a:srgbClr val="0000CC"/>
                </a:solidFill>
              </a:rPr>
              <a:t>ബലക്ഷയം, മസിൽ ഇമ്പാലൻസ്, കൺട്രാക്ച്ചർ (ചുരുക്കം), ഡിഫോർമിറ്റി </a:t>
            </a:r>
            <a:r>
              <a:rPr lang="en-US" sz="2600" b="1" dirty="0" smtClean="0">
                <a:solidFill>
                  <a:srgbClr val="0000CC"/>
                </a:solidFill>
              </a:rPr>
              <a:t>, </a:t>
            </a:r>
            <a:r>
              <a:rPr lang="ml-IN" sz="2600" b="1" dirty="0">
                <a:solidFill>
                  <a:srgbClr val="0000CC"/>
                </a:solidFill>
              </a:rPr>
              <a:t>അസാധാരണ നടത്ത </a:t>
            </a:r>
            <a:r>
              <a:rPr lang="ml-IN" sz="2600" b="1" dirty="0" smtClean="0">
                <a:solidFill>
                  <a:srgbClr val="0000CC"/>
                </a:solidFill>
              </a:rPr>
              <a:t>ശൈലി</a:t>
            </a:r>
            <a:endParaRPr lang="en-IN" sz="2600" b="1" dirty="0">
              <a:solidFill>
                <a:srgbClr val="0000CC"/>
              </a:solidFill>
            </a:endParaRPr>
          </a:p>
        </p:txBody>
      </p:sp>
    </p:spTree>
    <p:extLst>
      <p:ext uri="{BB962C8B-B14F-4D97-AF65-F5344CB8AC3E}">
        <p14:creationId xmlns:p14="http://schemas.microsoft.com/office/powerpoint/2010/main" val="1335647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5517232"/>
            <a:ext cx="6512511" cy="1143000"/>
          </a:xfrm>
        </p:spPr>
        <p:txBody>
          <a:bodyPr/>
          <a:lstStyle/>
          <a:p>
            <a:r>
              <a:rPr lang="en-IN" dirty="0" smtClean="0">
                <a:solidFill>
                  <a:srgbClr val="CC0000"/>
                </a:solidFill>
              </a:rPr>
              <a:t>Clarification</a:t>
            </a:r>
            <a:endParaRPr lang="en-IN" dirty="0">
              <a:solidFill>
                <a:srgbClr val="CC0000"/>
              </a:solidFill>
            </a:endParaRPr>
          </a:p>
        </p:txBody>
      </p:sp>
      <p:sp>
        <p:nvSpPr>
          <p:cNvPr id="3" name="Content Placeholder 2"/>
          <p:cNvSpPr>
            <a:spLocks noGrp="1"/>
          </p:cNvSpPr>
          <p:nvPr>
            <p:ph sz="quarter" idx="13"/>
          </p:nvPr>
        </p:nvSpPr>
        <p:spPr>
          <a:xfrm>
            <a:off x="899592" y="731520"/>
            <a:ext cx="7200800" cy="3633584"/>
          </a:xfrm>
        </p:spPr>
        <p:txBody>
          <a:bodyPr>
            <a:normAutofit/>
          </a:bodyPr>
          <a:lstStyle/>
          <a:p>
            <a:r>
              <a:rPr lang="en-IN" dirty="0" smtClean="0"/>
              <a:t>Even though, we call abnormal or faulty patterns of movement, we must understand that the person is actually doing a function in a way that he/she can </a:t>
            </a:r>
            <a:r>
              <a:rPr lang="en-IN" b="1" dirty="0" smtClean="0"/>
              <a:t>do best </a:t>
            </a:r>
            <a:r>
              <a:rPr lang="en-IN" dirty="0" smtClean="0"/>
              <a:t>in the setting of spasticity, muscle imbalance and poor coordination; that pattern may be most efficient/energy conserving for the person</a:t>
            </a:r>
          </a:p>
          <a:p>
            <a:r>
              <a:rPr lang="en-IN" dirty="0" smtClean="0"/>
              <a:t>The tightness may actually be helping the particular movement and the muscle may be much weaker if there were no spasticity</a:t>
            </a:r>
            <a:endParaRPr lang="en-IN" dirty="0"/>
          </a:p>
        </p:txBody>
      </p:sp>
    </p:spTree>
    <p:extLst>
      <p:ext uri="{BB962C8B-B14F-4D97-AF65-F5344CB8AC3E}">
        <p14:creationId xmlns:p14="http://schemas.microsoft.com/office/powerpoint/2010/main" val="2409210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949280"/>
            <a:ext cx="8640960" cy="638944"/>
          </a:xfrm>
        </p:spPr>
        <p:txBody>
          <a:bodyPr/>
          <a:lstStyle/>
          <a:p>
            <a:r>
              <a:rPr lang="en-US" sz="3200" dirty="0" smtClean="0"/>
              <a:t>Common Musculoskeletal Abnormalities</a:t>
            </a:r>
            <a:endParaRPr lang="en-IN" sz="3200" dirty="0"/>
          </a:p>
        </p:txBody>
      </p:sp>
      <p:sp>
        <p:nvSpPr>
          <p:cNvPr id="3" name="Content Placeholder 2"/>
          <p:cNvSpPr>
            <a:spLocks noGrp="1"/>
          </p:cNvSpPr>
          <p:nvPr>
            <p:ph sz="quarter" idx="13"/>
          </p:nvPr>
        </p:nvSpPr>
        <p:spPr>
          <a:xfrm>
            <a:off x="467544" y="731520"/>
            <a:ext cx="6552728" cy="3619896"/>
          </a:xfrm>
        </p:spPr>
        <p:txBody>
          <a:bodyPr>
            <a:normAutofit/>
          </a:bodyPr>
          <a:lstStyle/>
          <a:p>
            <a:r>
              <a:rPr lang="en-US" dirty="0" smtClean="0"/>
              <a:t>Foot – </a:t>
            </a:r>
            <a:r>
              <a:rPr lang="en-US" dirty="0" err="1" smtClean="0"/>
              <a:t>equinus</a:t>
            </a:r>
            <a:r>
              <a:rPr lang="en-US" dirty="0" smtClean="0"/>
              <a:t>, </a:t>
            </a:r>
            <a:r>
              <a:rPr lang="en-US" dirty="0" err="1" smtClean="0"/>
              <a:t>planovalgus</a:t>
            </a:r>
            <a:r>
              <a:rPr lang="en-US" dirty="0" smtClean="0"/>
              <a:t>, and </a:t>
            </a:r>
            <a:r>
              <a:rPr lang="en-US" dirty="0" err="1" smtClean="0"/>
              <a:t>equinovarus</a:t>
            </a:r>
            <a:r>
              <a:rPr lang="en-US" dirty="0" smtClean="0"/>
              <a:t>’</a:t>
            </a:r>
          </a:p>
          <a:p>
            <a:r>
              <a:rPr lang="en-US" dirty="0" smtClean="0"/>
              <a:t>Contractures can occur in any joint but most commonly in muscles that cross two joints – gastrocnemius, medial hamstrings and hip adductors</a:t>
            </a:r>
          </a:p>
          <a:p>
            <a:r>
              <a:rPr lang="en-US" dirty="0" smtClean="0"/>
              <a:t>Typical pattern – hip adduction, hip flexion, knee flexion and ankle plantar flexion</a:t>
            </a:r>
          </a:p>
          <a:p>
            <a:r>
              <a:rPr lang="en-US" dirty="0" smtClean="0"/>
              <a:t>Patella </a:t>
            </a:r>
            <a:r>
              <a:rPr lang="en-US" dirty="0" err="1" smtClean="0"/>
              <a:t>alta</a:t>
            </a:r>
            <a:r>
              <a:rPr lang="en-US" dirty="0" smtClean="0"/>
              <a:t> – rectus </a:t>
            </a:r>
            <a:r>
              <a:rPr lang="en-US" dirty="0" err="1" smtClean="0"/>
              <a:t>femoris</a:t>
            </a:r>
            <a:r>
              <a:rPr lang="en-US" dirty="0" smtClean="0"/>
              <a:t> spasticity </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4221088"/>
            <a:ext cx="1947513" cy="1458755"/>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202" r="54289"/>
          <a:stretch/>
        </p:blipFill>
        <p:spPr>
          <a:xfrm>
            <a:off x="7349659" y="836712"/>
            <a:ext cx="1048746" cy="1941208"/>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5856"/>
          <a:stretch/>
        </p:blipFill>
        <p:spPr>
          <a:xfrm>
            <a:off x="6084168" y="4045996"/>
            <a:ext cx="2524889" cy="1695868"/>
          </a:xfrm>
          <a:prstGeom prst="rect">
            <a:avLst/>
          </a:prstGeom>
        </p:spPr>
      </p:pic>
    </p:spTree>
    <p:extLst>
      <p:ext uri="{BB962C8B-B14F-4D97-AF65-F5344CB8AC3E}">
        <p14:creationId xmlns:p14="http://schemas.microsoft.com/office/powerpoint/2010/main" val="11803403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8" y="3573016"/>
            <a:ext cx="4021832" cy="2081168"/>
          </a:xfrm>
        </p:spPr>
        <p:txBody>
          <a:bodyPr/>
          <a:lstStyle/>
          <a:p>
            <a:r>
              <a:rPr lang="en-US" sz="3600" dirty="0"/>
              <a:t>Common Musculoskeletal Abnormalities</a:t>
            </a:r>
            <a:endParaRPr lang="en-IN" sz="3600" dirty="0"/>
          </a:p>
        </p:txBody>
      </p:sp>
      <p:sp>
        <p:nvSpPr>
          <p:cNvPr id="3" name="Content Placeholder 2"/>
          <p:cNvSpPr>
            <a:spLocks noGrp="1"/>
          </p:cNvSpPr>
          <p:nvPr>
            <p:ph sz="quarter" idx="13"/>
          </p:nvPr>
        </p:nvSpPr>
        <p:spPr>
          <a:xfrm>
            <a:off x="1143000" y="731520"/>
            <a:ext cx="6813376" cy="2337440"/>
          </a:xfrm>
        </p:spPr>
        <p:txBody>
          <a:bodyPr/>
          <a:lstStyle/>
          <a:p>
            <a:r>
              <a:rPr lang="en-US" dirty="0" smtClean="0"/>
              <a:t>Rotational deformities of femur and tibia</a:t>
            </a:r>
          </a:p>
          <a:p>
            <a:r>
              <a:rPr lang="en-US" dirty="0" smtClean="0"/>
              <a:t>Femoral </a:t>
            </a:r>
            <a:r>
              <a:rPr lang="en-US" dirty="0" err="1" smtClean="0"/>
              <a:t>anteversion</a:t>
            </a:r>
            <a:endParaRPr lang="en-US" dirty="0" smtClean="0"/>
          </a:p>
          <a:p>
            <a:r>
              <a:rPr lang="en-US" dirty="0" smtClean="0"/>
              <a:t>History of W-sitting</a:t>
            </a:r>
          </a:p>
          <a:p>
            <a:r>
              <a:rPr lang="en-US" dirty="0" smtClean="0"/>
              <a:t>High risk of hip subluxation or dislocation – Hip Surveillance Protocol</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976" y="3356992"/>
            <a:ext cx="3321520" cy="2736932"/>
          </a:xfrm>
          <a:prstGeom prst="rect">
            <a:avLst/>
          </a:prstGeom>
        </p:spPr>
      </p:pic>
    </p:spTree>
    <p:extLst>
      <p:ext uri="{BB962C8B-B14F-4D97-AF65-F5344CB8AC3E}">
        <p14:creationId xmlns:p14="http://schemas.microsoft.com/office/powerpoint/2010/main" val="4016450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301208"/>
            <a:ext cx="8888775" cy="1287016"/>
          </a:xfrm>
        </p:spPr>
        <p:txBody>
          <a:bodyPr/>
          <a:lstStyle/>
          <a:p>
            <a:r>
              <a:rPr lang="ml-IN" dirty="0"/>
              <a:t>ലക്ഷ്യങ്ങൾ </a:t>
            </a:r>
            <a:r>
              <a:rPr lang="en-IN" dirty="0" smtClean="0"/>
              <a:t>(Objectives)</a:t>
            </a:r>
            <a:endParaRPr lang="en-IN" dirty="0"/>
          </a:p>
        </p:txBody>
      </p:sp>
      <p:sp>
        <p:nvSpPr>
          <p:cNvPr id="3" name="Content Placeholder 2"/>
          <p:cNvSpPr>
            <a:spLocks noGrp="1"/>
          </p:cNvSpPr>
          <p:nvPr>
            <p:ph sz="quarter" idx="13"/>
          </p:nvPr>
        </p:nvSpPr>
        <p:spPr>
          <a:xfrm>
            <a:off x="395536" y="620688"/>
            <a:ext cx="8352928" cy="4608512"/>
          </a:xfrm>
        </p:spPr>
        <p:txBody>
          <a:bodyPr>
            <a:normAutofit lnSpcReduction="10000"/>
          </a:bodyPr>
          <a:lstStyle/>
          <a:p>
            <a:r>
              <a:rPr lang="en-IN" sz="2400" dirty="0" smtClean="0"/>
              <a:t>Understand types of tone abnormalities in Cerebral </a:t>
            </a:r>
            <a:r>
              <a:rPr lang="en-IN" sz="2400" dirty="0"/>
              <a:t>Palsy </a:t>
            </a:r>
            <a:r>
              <a:rPr lang="en-IN" sz="2400" dirty="0" smtClean="0"/>
              <a:t>[</a:t>
            </a:r>
            <a:r>
              <a:rPr lang="ml-IN" sz="2400" b="1" dirty="0">
                <a:solidFill>
                  <a:srgbClr val="0000CC"/>
                </a:solidFill>
              </a:rPr>
              <a:t>സെറിബ്രൽ പാൽസി ബാധിതരുടെ മാംസപേശികളിൽ ഉണ്ടാകാവുന്ന അസ്വാഭാവിക "ടോൺ" (ഇറുക്കം / അയവ്</a:t>
            </a:r>
            <a:r>
              <a:rPr lang="ml-IN" sz="2400" b="1" dirty="0" smtClean="0">
                <a:solidFill>
                  <a:srgbClr val="0000CC"/>
                </a:solidFill>
              </a:rPr>
              <a:t>)</a:t>
            </a:r>
            <a:r>
              <a:rPr lang="en-IN" sz="2400" dirty="0" smtClean="0"/>
              <a:t>]</a:t>
            </a:r>
          </a:p>
          <a:p>
            <a:r>
              <a:rPr lang="en-IN" sz="2400" dirty="0" smtClean="0"/>
              <a:t>Know at least 5 </a:t>
            </a:r>
          </a:p>
          <a:p>
            <a:pPr lvl="1"/>
            <a:r>
              <a:rPr lang="en-IN" sz="2400" dirty="0" smtClean="0"/>
              <a:t>methods of management [</a:t>
            </a:r>
            <a:r>
              <a:rPr lang="ml-IN" sz="2400" b="1" dirty="0" smtClean="0">
                <a:solidFill>
                  <a:srgbClr val="0000CC"/>
                </a:solidFill>
              </a:rPr>
              <a:t>ചികിത്സ</a:t>
            </a:r>
            <a:r>
              <a:rPr lang="en-IN" sz="2400" b="1" dirty="0" smtClean="0">
                <a:solidFill>
                  <a:srgbClr val="0000CC"/>
                </a:solidFill>
              </a:rPr>
              <a:t>/ </a:t>
            </a:r>
            <a:r>
              <a:rPr lang="ml-IN" sz="2400" b="1" dirty="0" smtClean="0">
                <a:solidFill>
                  <a:srgbClr val="0000CC"/>
                </a:solidFill>
              </a:rPr>
              <a:t>നിയന്ത്രിക്കുന്ന രീതികൾ</a:t>
            </a:r>
            <a:r>
              <a:rPr lang="en-IN" sz="2400" dirty="0" smtClean="0"/>
              <a:t>]</a:t>
            </a:r>
          </a:p>
          <a:p>
            <a:pPr lvl="1"/>
            <a:r>
              <a:rPr lang="en-IN" sz="2400" dirty="0" smtClean="0"/>
              <a:t>complications of that can develop due to abnormal tone [</a:t>
            </a:r>
            <a:r>
              <a:rPr lang="ml-IN" sz="2400" b="1" dirty="0" smtClean="0">
                <a:solidFill>
                  <a:srgbClr val="0000CC"/>
                </a:solidFill>
              </a:rPr>
              <a:t>സങ്കീർണ്ണതകൾ</a:t>
            </a:r>
            <a:r>
              <a:rPr lang="en-IN" sz="2400" dirty="0"/>
              <a:t>]</a:t>
            </a:r>
            <a:endParaRPr lang="en-IN" sz="2400" dirty="0" smtClean="0"/>
          </a:p>
          <a:p>
            <a:r>
              <a:rPr lang="en-IN" sz="2400" dirty="0"/>
              <a:t> </a:t>
            </a:r>
            <a:r>
              <a:rPr lang="en-IN" sz="2400" dirty="0" smtClean="0"/>
              <a:t>Transition to adulthood – anticipated </a:t>
            </a:r>
            <a:r>
              <a:rPr lang="en-IN" sz="2400" dirty="0"/>
              <a:t>issues </a:t>
            </a:r>
            <a:r>
              <a:rPr lang="en-IN" sz="2400" dirty="0" smtClean="0"/>
              <a:t>(due </a:t>
            </a:r>
            <a:r>
              <a:rPr lang="en-IN" sz="2400" dirty="0"/>
              <a:t>to abnormal </a:t>
            </a:r>
            <a:r>
              <a:rPr lang="en-IN" sz="2400" dirty="0" smtClean="0"/>
              <a:t>tone)</a:t>
            </a:r>
            <a:r>
              <a:rPr lang="ml-IN" sz="2400" dirty="0"/>
              <a:t> </a:t>
            </a:r>
            <a:r>
              <a:rPr lang="en-IN" sz="2400" dirty="0" smtClean="0"/>
              <a:t>[</a:t>
            </a:r>
            <a:r>
              <a:rPr lang="ml-IN" sz="2400" b="1" dirty="0" smtClean="0">
                <a:solidFill>
                  <a:srgbClr val="0000CC"/>
                </a:solidFill>
              </a:rPr>
              <a:t>പ്രായപൂർത്തിയാകുമ്പോൾ</a:t>
            </a:r>
            <a:r>
              <a:rPr lang="en-IN" sz="2400" b="1" dirty="0" smtClean="0">
                <a:solidFill>
                  <a:srgbClr val="0000CC"/>
                </a:solidFill>
              </a:rPr>
              <a:t> </a:t>
            </a:r>
            <a:r>
              <a:rPr lang="ml-IN" sz="2400" b="1" dirty="0">
                <a:solidFill>
                  <a:srgbClr val="0000CC"/>
                </a:solidFill>
              </a:rPr>
              <a:t>ഉണ്ടായേക്കാവുന്ന </a:t>
            </a:r>
            <a:r>
              <a:rPr lang="ml-IN" sz="2400" b="1" dirty="0" smtClean="0">
                <a:solidFill>
                  <a:srgbClr val="0000CC"/>
                </a:solidFill>
              </a:rPr>
              <a:t>അവസ്ഥകൾ</a:t>
            </a:r>
            <a:r>
              <a:rPr lang="en-IN" sz="2400" dirty="0" smtClean="0"/>
              <a:t>]</a:t>
            </a:r>
          </a:p>
        </p:txBody>
      </p:sp>
    </p:spTree>
    <p:extLst>
      <p:ext uri="{BB962C8B-B14F-4D97-AF65-F5344CB8AC3E}">
        <p14:creationId xmlns:p14="http://schemas.microsoft.com/office/powerpoint/2010/main" val="34125535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5373216"/>
            <a:ext cx="6512511" cy="1143000"/>
          </a:xfrm>
        </p:spPr>
        <p:txBody>
          <a:bodyPr/>
          <a:lstStyle/>
          <a:p>
            <a:r>
              <a:rPr lang="en-US" dirty="0" smtClean="0"/>
              <a:t>Upper limb</a:t>
            </a:r>
            <a:endParaRPr lang="en-IN" dirty="0"/>
          </a:p>
        </p:txBody>
      </p:sp>
      <p:sp>
        <p:nvSpPr>
          <p:cNvPr id="3" name="Content Placeholder 2"/>
          <p:cNvSpPr>
            <a:spLocks noGrp="1"/>
          </p:cNvSpPr>
          <p:nvPr>
            <p:ph sz="quarter" idx="13"/>
          </p:nvPr>
        </p:nvSpPr>
        <p:spPr/>
        <p:txBody>
          <a:bodyPr/>
          <a:lstStyle/>
          <a:p>
            <a:r>
              <a:rPr lang="en-US" dirty="0" smtClean="0"/>
              <a:t>Shoulder adduction and internal rotation</a:t>
            </a:r>
          </a:p>
          <a:p>
            <a:r>
              <a:rPr lang="en-US" dirty="0" smtClean="0"/>
              <a:t>Elbow flexion</a:t>
            </a:r>
          </a:p>
          <a:p>
            <a:r>
              <a:rPr lang="en-US" dirty="0" smtClean="0"/>
              <a:t>Forearm pronation</a:t>
            </a:r>
          </a:p>
          <a:p>
            <a:r>
              <a:rPr lang="en-US" dirty="0" smtClean="0"/>
              <a:t>Wrist flexion, finger flexion, and thumb in palm</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2860573"/>
            <a:ext cx="2299712" cy="1663807"/>
          </a:xfrm>
          <a:prstGeom prst="rect">
            <a:avLst/>
          </a:prstGeom>
        </p:spPr>
      </p:pic>
    </p:spTree>
    <p:extLst>
      <p:ext uri="{BB962C8B-B14F-4D97-AF65-F5344CB8AC3E}">
        <p14:creationId xmlns:p14="http://schemas.microsoft.com/office/powerpoint/2010/main" val="38385185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104" y="4372168"/>
            <a:ext cx="2797696" cy="1143000"/>
          </a:xfrm>
        </p:spPr>
        <p:txBody>
          <a:bodyPr/>
          <a:lstStyle/>
          <a:p>
            <a:r>
              <a:rPr lang="en-US" smtClean="0"/>
              <a:t>Spine</a:t>
            </a:r>
            <a:endParaRPr lang="en-IN"/>
          </a:p>
        </p:txBody>
      </p:sp>
      <p:sp>
        <p:nvSpPr>
          <p:cNvPr id="3" name="Content Placeholder 2"/>
          <p:cNvSpPr>
            <a:spLocks noGrp="1"/>
          </p:cNvSpPr>
          <p:nvPr>
            <p:ph sz="quarter" idx="13"/>
          </p:nvPr>
        </p:nvSpPr>
        <p:spPr/>
        <p:txBody>
          <a:bodyPr/>
          <a:lstStyle/>
          <a:p>
            <a:r>
              <a:rPr lang="en-US" dirty="0" smtClean="0"/>
              <a:t>Scoliosis – sideways curve of spine </a:t>
            </a:r>
            <a:endParaRPr lang="en-US" dirty="0" smtClean="0"/>
          </a:p>
          <a:p>
            <a:r>
              <a:rPr lang="en-US" dirty="0" smtClean="0"/>
              <a:t>Exaggerated lumbar </a:t>
            </a:r>
            <a:r>
              <a:rPr lang="en-US" dirty="0" err="1" smtClean="0"/>
              <a:t>lordosis</a:t>
            </a:r>
            <a:r>
              <a:rPr lang="en-US" dirty="0" smtClean="0"/>
              <a:t>- dynamic deformities</a:t>
            </a:r>
            <a:endParaRPr lang="en-IN"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1000" t="16791" r="22500"/>
          <a:stretch/>
        </p:blipFill>
        <p:spPr>
          <a:xfrm>
            <a:off x="961344" y="2708920"/>
            <a:ext cx="1872208" cy="2449334"/>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4760"/>
          <a:stretch/>
        </p:blipFill>
        <p:spPr>
          <a:xfrm>
            <a:off x="3851920" y="2363867"/>
            <a:ext cx="961640" cy="3139440"/>
          </a:xfrm>
          <a:prstGeom prst="rect">
            <a:avLst/>
          </a:prstGeom>
        </p:spPr>
      </p:pic>
    </p:spTree>
    <p:extLst>
      <p:ext uri="{BB962C8B-B14F-4D97-AF65-F5344CB8AC3E}">
        <p14:creationId xmlns:p14="http://schemas.microsoft.com/office/powerpoint/2010/main" val="15011492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a:t>Hypertonicity</a:t>
            </a:r>
            <a:r>
              <a:rPr lang="en-US" sz="4800" dirty="0"/>
              <a:t> and Movement Disorders</a:t>
            </a:r>
            <a:endParaRPr lang="en-IN" dirty="0"/>
          </a:p>
        </p:txBody>
      </p:sp>
      <p:sp>
        <p:nvSpPr>
          <p:cNvPr id="3" name="Content Placeholder 2"/>
          <p:cNvSpPr>
            <a:spLocks noGrp="1"/>
          </p:cNvSpPr>
          <p:nvPr>
            <p:ph sz="quarter" idx="13"/>
          </p:nvPr>
        </p:nvSpPr>
        <p:spPr/>
        <p:txBody>
          <a:bodyPr/>
          <a:lstStyle/>
          <a:p>
            <a:r>
              <a:rPr lang="en-US" dirty="0" smtClean="0"/>
              <a:t>Affect function – ability to ambulate, manipulate objects, care for themselves, and communicate</a:t>
            </a:r>
          </a:p>
          <a:p>
            <a:r>
              <a:rPr lang="en-US" dirty="0" smtClean="0"/>
              <a:t>Gait is affected by </a:t>
            </a:r>
            <a:r>
              <a:rPr lang="en-US" dirty="0" err="1" smtClean="0"/>
              <a:t>hypertonicity</a:t>
            </a:r>
            <a:r>
              <a:rPr lang="en-US" dirty="0" smtClean="0"/>
              <a:t>, movement disorders as well as weakness and impaired motor control.</a:t>
            </a:r>
          </a:p>
          <a:p>
            <a:r>
              <a:rPr lang="en-US" dirty="0" smtClean="0"/>
              <a:t>Not all requires treatment – some children use </a:t>
            </a:r>
            <a:r>
              <a:rPr lang="en-US" dirty="0" err="1" smtClean="0"/>
              <a:t>hypertonicity</a:t>
            </a:r>
            <a:r>
              <a:rPr lang="en-US" dirty="0" smtClean="0"/>
              <a:t> functionally for standing, transfers and even ambulation</a:t>
            </a:r>
            <a:endParaRPr lang="en-IN" dirty="0"/>
          </a:p>
        </p:txBody>
      </p:sp>
    </p:spTree>
    <p:extLst>
      <p:ext uri="{BB962C8B-B14F-4D97-AF65-F5344CB8AC3E}">
        <p14:creationId xmlns:p14="http://schemas.microsoft.com/office/powerpoint/2010/main" val="18044904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589240"/>
            <a:ext cx="8928992" cy="934040"/>
          </a:xfrm>
        </p:spPr>
        <p:txBody>
          <a:bodyPr/>
          <a:lstStyle/>
          <a:p>
            <a:pPr marL="0" indent="0">
              <a:buNone/>
            </a:pPr>
            <a:r>
              <a:rPr lang="en-US" sz="4400" dirty="0" smtClean="0"/>
              <a:t>Gait patterns in spastic </a:t>
            </a:r>
            <a:r>
              <a:rPr lang="en-US" sz="4400" dirty="0" err="1" smtClean="0"/>
              <a:t>diplegia</a:t>
            </a:r>
            <a:endParaRPr lang="en-IN" sz="4400" dirty="0"/>
          </a:p>
        </p:txBody>
      </p:sp>
      <p:sp>
        <p:nvSpPr>
          <p:cNvPr id="3" name="Content Placeholder 2"/>
          <p:cNvSpPr>
            <a:spLocks noGrp="1"/>
          </p:cNvSpPr>
          <p:nvPr>
            <p:ph sz="quarter" idx="13"/>
          </p:nvPr>
        </p:nvSpPr>
        <p:spPr>
          <a:xfrm>
            <a:off x="1331640" y="692696"/>
            <a:ext cx="3284984" cy="2887980"/>
          </a:xfrm>
        </p:spPr>
        <p:txBody>
          <a:bodyPr/>
          <a:lstStyle/>
          <a:p>
            <a:r>
              <a:rPr lang="en-US" dirty="0" smtClean="0"/>
              <a:t>True </a:t>
            </a:r>
            <a:r>
              <a:rPr lang="en-US" dirty="0" err="1" smtClean="0"/>
              <a:t>equinus</a:t>
            </a:r>
            <a:endParaRPr lang="en-US" dirty="0" smtClean="0"/>
          </a:p>
          <a:p>
            <a:r>
              <a:rPr lang="en-US" dirty="0" smtClean="0"/>
              <a:t>Genu </a:t>
            </a:r>
            <a:r>
              <a:rPr lang="en-US" dirty="0" err="1" smtClean="0"/>
              <a:t>recurvatum</a:t>
            </a:r>
            <a:endParaRPr lang="en-US" dirty="0" smtClean="0"/>
          </a:p>
          <a:p>
            <a:r>
              <a:rPr lang="en-US" dirty="0" smtClean="0"/>
              <a:t>Jump knee pattern</a:t>
            </a:r>
          </a:p>
          <a:p>
            <a:r>
              <a:rPr lang="en-US" dirty="0" smtClean="0"/>
              <a:t>Stiff knee </a:t>
            </a:r>
            <a:r>
              <a:rPr lang="en-US" dirty="0"/>
              <a:t>pattern</a:t>
            </a:r>
          </a:p>
          <a:p>
            <a:r>
              <a:rPr lang="en-US" dirty="0" smtClean="0"/>
              <a:t>Apparent </a:t>
            </a:r>
            <a:r>
              <a:rPr lang="en-US" dirty="0" err="1" smtClean="0"/>
              <a:t>equinus</a:t>
            </a:r>
            <a:endParaRPr lang="en-US" dirty="0"/>
          </a:p>
          <a:p>
            <a:r>
              <a:rPr lang="en-US" dirty="0" smtClean="0"/>
              <a:t>Crouch gait</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764704"/>
            <a:ext cx="2484120" cy="2887980"/>
          </a:xfrm>
          <a:prstGeom prst="rect">
            <a:avLst/>
          </a:prstGeom>
        </p:spPr>
      </p:pic>
    </p:spTree>
    <p:extLst>
      <p:ext uri="{BB962C8B-B14F-4D97-AF65-F5344CB8AC3E}">
        <p14:creationId xmlns:p14="http://schemas.microsoft.com/office/powerpoint/2010/main" val="26391245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Gait patterns in spastic </a:t>
            </a:r>
            <a:r>
              <a:rPr lang="en-US" dirty="0" smtClean="0"/>
              <a:t>hemiplegia</a:t>
            </a:r>
            <a:endParaRPr lang="en-IN" dirty="0"/>
          </a:p>
        </p:txBody>
      </p:sp>
      <p:sp>
        <p:nvSpPr>
          <p:cNvPr id="3" name="Content Placeholder 2"/>
          <p:cNvSpPr>
            <a:spLocks noGrp="1"/>
          </p:cNvSpPr>
          <p:nvPr>
            <p:ph sz="quarter" idx="13"/>
          </p:nvPr>
        </p:nvSpPr>
        <p:spPr/>
        <p:txBody>
          <a:bodyPr/>
          <a:lstStyle/>
          <a:p>
            <a:r>
              <a:rPr lang="en-US" dirty="0" smtClean="0"/>
              <a:t>Type 1 – Compensatory </a:t>
            </a:r>
            <a:r>
              <a:rPr lang="en-US" dirty="0" err="1" smtClean="0"/>
              <a:t>steppage</a:t>
            </a:r>
            <a:r>
              <a:rPr lang="en-US" dirty="0" smtClean="0"/>
              <a:t> pattern</a:t>
            </a:r>
          </a:p>
          <a:p>
            <a:r>
              <a:rPr lang="en-US" dirty="0"/>
              <a:t>Type </a:t>
            </a:r>
            <a:r>
              <a:rPr lang="en-US" dirty="0" smtClean="0"/>
              <a:t>2A - </a:t>
            </a:r>
            <a:r>
              <a:rPr lang="en-US" dirty="0"/>
              <a:t>True </a:t>
            </a:r>
            <a:r>
              <a:rPr lang="en-US" dirty="0" err="1" smtClean="0"/>
              <a:t>equinus</a:t>
            </a:r>
            <a:endParaRPr lang="en-US" dirty="0"/>
          </a:p>
          <a:p>
            <a:r>
              <a:rPr lang="en-US" dirty="0"/>
              <a:t>Type </a:t>
            </a:r>
            <a:r>
              <a:rPr lang="en-US" dirty="0" smtClean="0"/>
              <a:t>2B – includes genu </a:t>
            </a:r>
            <a:r>
              <a:rPr lang="en-US" dirty="0" err="1" smtClean="0"/>
              <a:t>recurvatum</a:t>
            </a:r>
            <a:endParaRPr lang="en-US" dirty="0"/>
          </a:p>
          <a:p>
            <a:r>
              <a:rPr lang="en-US" dirty="0"/>
              <a:t>Type </a:t>
            </a:r>
            <a:r>
              <a:rPr lang="en-US" dirty="0" smtClean="0"/>
              <a:t>3 - </a:t>
            </a:r>
            <a:r>
              <a:rPr lang="en-US" dirty="0"/>
              <a:t>Jump knee </a:t>
            </a:r>
            <a:r>
              <a:rPr lang="en-US" dirty="0" smtClean="0"/>
              <a:t>pattern</a:t>
            </a:r>
            <a:endParaRPr lang="en-US" dirty="0"/>
          </a:p>
          <a:p>
            <a:r>
              <a:rPr lang="en-US" dirty="0"/>
              <a:t>Type </a:t>
            </a:r>
            <a:r>
              <a:rPr lang="en-US" dirty="0" smtClean="0"/>
              <a:t>4 – </a:t>
            </a:r>
            <a:r>
              <a:rPr lang="en-US" dirty="0" err="1" smtClean="0"/>
              <a:t>equinus</a:t>
            </a:r>
            <a:r>
              <a:rPr lang="en-US" dirty="0" smtClean="0"/>
              <a:t> at foot/ankle with a Jump knee and pelvic rotation, hip flexion, adduction and internal rotation</a:t>
            </a:r>
            <a:endParaRPr lang="en-IN" dirty="0"/>
          </a:p>
        </p:txBody>
      </p:sp>
    </p:spTree>
    <p:extLst>
      <p:ext uri="{BB962C8B-B14F-4D97-AF65-F5344CB8AC3E}">
        <p14:creationId xmlns:p14="http://schemas.microsoft.com/office/powerpoint/2010/main" val="17093154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725144"/>
            <a:ext cx="7592631" cy="1791072"/>
          </a:xfrm>
        </p:spPr>
        <p:txBody>
          <a:bodyPr/>
          <a:lstStyle/>
          <a:p>
            <a:r>
              <a:rPr lang="en-US" sz="4000" dirty="0" smtClean="0"/>
              <a:t>Management of </a:t>
            </a:r>
            <a:r>
              <a:rPr lang="en-US" sz="4000" dirty="0" err="1" smtClean="0"/>
              <a:t>Hypertonicity</a:t>
            </a:r>
            <a:r>
              <a:rPr lang="en-US" sz="4000" dirty="0" smtClean="0"/>
              <a:t> and Movement Disorders</a:t>
            </a:r>
            <a:endParaRPr lang="en-IN" sz="4000" dirty="0"/>
          </a:p>
        </p:txBody>
      </p:sp>
      <p:sp>
        <p:nvSpPr>
          <p:cNvPr id="3" name="Content Placeholder 2"/>
          <p:cNvSpPr>
            <a:spLocks noGrp="1"/>
          </p:cNvSpPr>
          <p:nvPr>
            <p:ph sz="quarter" idx="13"/>
          </p:nvPr>
        </p:nvSpPr>
        <p:spPr>
          <a:xfrm>
            <a:off x="611560" y="548680"/>
            <a:ext cx="8136904" cy="3888432"/>
          </a:xfrm>
        </p:spPr>
        <p:txBody>
          <a:bodyPr>
            <a:normAutofit lnSpcReduction="10000"/>
          </a:bodyPr>
          <a:lstStyle/>
          <a:p>
            <a:pPr marL="45720" indent="0">
              <a:buNone/>
            </a:pPr>
            <a:r>
              <a:rPr lang="en-US" dirty="0" smtClean="0"/>
              <a:t>Depends on the impairments, activity limitations and participation restrictions</a:t>
            </a:r>
          </a:p>
          <a:p>
            <a:r>
              <a:rPr lang="en-US" b="1" dirty="0" smtClean="0">
                <a:solidFill>
                  <a:srgbClr val="0000CC"/>
                </a:solidFill>
              </a:rPr>
              <a:t>Reduction of noxious stimuli</a:t>
            </a:r>
          </a:p>
          <a:p>
            <a:r>
              <a:rPr lang="en-US" b="1" dirty="0" smtClean="0">
                <a:solidFill>
                  <a:srgbClr val="0000CC"/>
                </a:solidFill>
              </a:rPr>
              <a:t>Positioning </a:t>
            </a:r>
            <a:r>
              <a:rPr lang="en-US" b="1" dirty="0">
                <a:solidFill>
                  <a:srgbClr val="0000CC"/>
                </a:solidFill>
              </a:rPr>
              <a:t>(carrying, bed, chair)/</a:t>
            </a:r>
            <a:r>
              <a:rPr lang="en-US" b="1" dirty="0" err="1">
                <a:solidFill>
                  <a:srgbClr val="0000CC"/>
                </a:solidFill>
              </a:rPr>
              <a:t>Orthoses</a:t>
            </a:r>
            <a:endParaRPr lang="en-US" b="1" dirty="0">
              <a:solidFill>
                <a:srgbClr val="0000CC"/>
              </a:solidFill>
            </a:endParaRPr>
          </a:p>
          <a:p>
            <a:r>
              <a:rPr lang="en-US" b="1" dirty="0" smtClean="0">
                <a:solidFill>
                  <a:srgbClr val="0000CC"/>
                </a:solidFill>
              </a:rPr>
              <a:t>Therapy – stretching, casting, physical modalities, electrical stimulation (TENS)</a:t>
            </a:r>
            <a:endParaRPr lang="en-US" b="1" dirty="0">
              <a:solidFill>
                <a:srgbClr val="0000CC"/>
              </a:solidFill>
            </a:endParaRPr>
          </a:p>
          <a:p>
            <a:r>
              <a:rPr lang="en-US" b="1" dirty="0">
                <a:solidFill>
                  <a:srgbClr val="0000CC"/>
                </a:solidFill>
              </a:rPr>
              <a:t>Assistive Devices</a:t>
            </a:r>
          </a:p>
          <a:p>
            <a:r>
              <a:rPr lang="en-US" b="1" dirty="0" smtClean="0">
                <a:solidFill>
                  <a:srgbClr val="0000CC"/>
                </a:solidFill>
              </a:rPr>
              <a:t>Medications</a:t>
            </a:r>
          </a:p>
          <a:p>
            <a:r>
              <a:rPr lang="en-US" b="1" dirty="0" err="1" smtClean="0">
                <a:solidFill>
                  <a:srgbClr val="0000CC"/>
                </a:solidFill>
              </a:rPr>
              <a:t>Chemoneurolysis</a:t>
            </a:r>
            <a:endParaRPr lang="en-US" b="1" dirty="0" smtClean="0">
              <a:solidFill>
                <a:srgbClr val="0000CC"/>
              </a:solidFill>
            </a:endParaRPr>
          </a:p>
          <a:p>
            <a:r>
              <a:rPr lang="en-US" b="1" dirty="0" smtClean="0">
                <a:solidFill>
                  <a:srgbClr val="0000CC"/>
                </a:solidFill>
              </a:rPr>
              <a:t>Surgery</a:t>
            </a:r>
          </a:p>
          <a:p>
            <a:endParaRPr lang="en-IN" dirty="0"/>
          </a:p>
        </p:txBody>
      </p:sp>
    </p:spTree>
    <p:extLst>
      <p:ext uri="{BB962C8B-B14F-4D97-AF65-F5344CB8AC3E}">
        <p14:creationId xmlns:p14="http://schemas.microsoft.com/office/powerpoint/2010/main" val="39391785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63688" y="5085184"/>
            <a:ext cx="6512511" cy="1143000"/>
          </a:xfrm>
        </p:spPr>
        <p:txBody>
          <a:bodyPr/>
          <a:lstStyle/>
          <a:p>
            <a:r>
              <a:rPr lang="en-IN" dirty="0" smtClean="0"/>
              <a:t>Examination</a:t>
            </a:r>
            <a:endParaRPr lang="en-IN" dirty="0"/>
          </a:p>
        </p:txBody>
      </p:sp>
      <p:sp>
        <p:nvSpPr>
          <p:cNvPr id="5" name="Content Placeholder 4"/>
          <p:cNvSpPr>
            <a:spLocks noGrp="1"/>
          </p:cNvSpPr>
          <p:nvPr>
            <p:ph sz="quarter" idx="13"/>
          </p:nvPr>
        </p:nvSpPr>
        <p:spPr>
          <a:xfrm>
            <a:off x="544900" y="836712"/>
            <a:ext cx="7200800" cy="4104456"/>
          </a:xfrm>
        </p:spPr>
        <p:txBody>
          <a:bodyPr>
            <a:normAutofit lnSpcReduction="10000"/>
          </a:bodyPr>
          <a:lstStyle/>
          <a:p>
            <a:r>
              <a:rPr lang="en-IN" dirty="0" smtClean="0"/>
              <a:t>Thorough history and physical examination</a:t>
            </a:r>
          </a:p>
          <a:p>
            <a:r>
              <a:rPr lang="en-IN" dirty="0" smtClean="0"/>
              <a:t>Joint range of motion (ROM), Spasticity scales (Modified Ashworth Scale, Tardieu scale)</a:t>
            </a:r>
          </a:p>
          <a:p>
            <a:r>
              <a:rPr lang="en-IN" dirty="0" smtClean="0"/>
              <a:t>Functional Assessment and Classification</a:t>
            </a:r>
          </a:p>
          <a:p>
            <a:r>
              <a:rPr lang="en-IN" dirty="0" smtClean="0"/>
              <a:t>Instrumented gait and motion analysis gives more information</a:t>
            </a:r>
          </a:p>
          <a:p>
            <a:endParaRPr lang="en-IN" dirty="0"/>
          </a:p>
          <a:p>
            <a:r>
              <a:rPr lang="en-IN" dirty="0" smtClean="0"/>
              <a:t>Video recording of activity by parents may be extremely useful in the present clinical scenario</a:t>
            </a:r>
          </a:p>
          <a:p>
            <a:r>
              <a:rPr lang="en-IN" dirty="0" smtClean="0"/>
              <a:t>The activity may be recorded with the same reference points at different times</a:t>
            </a:r>
            <a:endParaRPr lang="en-IN"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3384" y="1052736"/>
            <a:ext cx="1738888" cy="1091490"/>
          </a:xfrm>
          <a:prstGeom prst="rect">
            <a:avLst/>
          </a:prstGeom>
        </p:spPr>
      </p:pic>
    </p:spTree>
    <p:extLst>
      <p:ext uri="{BB962C8B-B14F-4D97-AF65-F5344CB8AC3E}">
        <p14:creationId xmlns:p14="http://schemas.microsoft.com/office/powerpoint/2010/main" val="3084957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332656"/>
            <a:ext cx="4064239" cy="998984"/>
          </a:xfrm>
        </p:spPr>
        <p:txBody>
          <a:bodyPr/>
          <a:lstStyle/>
          <a:p>
            <a:r>
              <a:rPr lang="en-IN" dirty="0" smtClean="0"/>
              <a:t>Gait Analysis</a:t>
            </a:r>
            <a:endParaRPr lang="en-IN"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99592" y="4005064"/>
            <a:ext cx="3793659" cy="253416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4005064"/>
            <a:ext cx="3835209" cy="25202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752" y="1591874"/>
            <a:ext cx="4217944" cy="1081524"/>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8439" t="23553" r="3142" b="10470"/>
          <a:stretch/>
        </p:blipFill>
        <p:spPr>
          <a:xfrm>
            <a:off x="179512" y="1088135"/>
            <a:ext cx="2006003" cy="2718367"/>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5698" t="24654" r="3796" b="12332"/>
          <a:stretch/>
        </p:blipFill>
        <p:spPr>
          <a:xfrm>
            <a:off x="6804248" y="996696"/>
            <a:ext cx="2204815" cy="2729067"/>
          </a:xfrm>
          <a:prstGeom prst="rect">
            <a:avLst/>
          </a:prstGeom>
        </p:spPr>
      </p:pic>
    </p:spTree>
    <p:extLst>
      <p:ext uri="{BB962C8B-B14F-4D97-AF65-F5344CB8AC3E}">
        <p14:creationId xmlns:p14="http://schemas.microsoft.com/office/powerpoint/2010/main" val="35985603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07704" y="5301208"/>
            <a:ext cx="6512511" cy="1143000"/>
          </a:xfrm>
        </p:spPr>
        <p:txBody>
          <a:bodyPr/>
          <a:lstStyle/>
          <a:p>
            <a:r>
              <a:rPr lang="en-IN" dirty="0" smtClean="0"/>
              <a:t>Positioning</a:t>
            </a:r>
            <a:endParaRPr lang="en-IN" dirty="0"/>
          </a:p>
        </p:txBody>
      </p:sp>
      <p:sp>
        <p:nvSpPr>
          <p:cNvPr id="8" name="Content Placeholder 7"/>
          <p:cNvSpPr>
            <a:spLocks noGrp="1"/>
          </p:cNvSpPr>
          <p:nvPr>
            <p:ph sz="quarter" idx="13"/>
          </p:nvPr>
        </p:nvSpPr>
        <p:spPr>
          <a:xfrm>
            <a:off x="827584" y="692696"/>
            <a:ext cx="7704856" cy="4248472"/>
          </a:xfrm>
        </p:spPr>
        <p:txBody>
          <a:bodyPr>
            <a:normAutofit/>
          </a:bodyPr>
          <a:lstStyle/>
          <a:p>
            <a:pPr marL="45720" indent="0">
              <a:buNone/>
            </a:pPr>
            <a:r>
              <a:rPr lang="ml-IN" b="1" dirty="0" smtClean="0">
                <a:solidFill>
                  <a:srgbClr val="0000CC"/>
                </a:solidFill>
              </a:rPr>
              <a:t>പൊസിഷനിംഗ്</a:t>
            </a:r>
            <a:r>
              <a:rPr lang="en-US" b="1" dirty="0" smtClean="0">
                <a:solidFill>
                  <a:srgbClr val="0000CC"/>
                </a:solidFill>
              </a:rPr>
              <a:t> - </a:t>
            </a:r>
            <a:r>
              <a:rPr lang="ml-IN" b="1" dirty="0">
                <a:solidFill>
                  <a:srgbClr val="0000CC"/>
                </a:solidFill>
              </a:rPr>
              <a:t>കുട്ടികളെ എടുക്കുന്ന / കിടത്തുന്ന / ഇരുത്തുന്ന രീതികൾ </a:t>
            </a:r>
            <a:endParaRPr lang="en-US" b="1" dirty="0" smtClean="0">
              <a:solidFill>
                <a:srgbClr val="0000CC"/>
              </a:solidFill>
            </a:endParaRPr>
          </a:p>
          <a:p>
            <a:r>
              <a:rPr lang="en-US" dirty="0" smtClean="0">
                <a:solidFill>
                  <a:schemeClr val="tx1"/>
                </a:solidFill>
              </a:rPr>
              <a:t>Carrying/handling</a:t>
            </a:r>
            <a:endParaRPr lang="en-US" dirty="0" smtClean="0">
              <a:solidFill>
                <a:schemeClr val="tx1"/>
              </a:solidFill>
            </a:endParaRPr>
          </a:p>
          <a:p>
            <a:r>
              <a:rPr lang="en-US" dirty="0" smtClean="0">
                <a:solidFill>
                  <a:schemeClr val="tx1"/>
                </a:solidFill>
              </a:rPr>
              <a:t>Bed</a:t>
            </a:r>
          </a:p>
          <a:p>
            <a:r>
              <a:rPr lang="en-US" dirty="0" smtClean="0">
                <a:solidFill>
                  <a:schemeClr val="tx1"/>
                </a:solidFill>
              </a:rPr>
              <a:t>Chair</a:t>
            </a:r>
          </a:p>
          <a:p>
            <a:r>
              <a:rPr lang="en-US" dirty="0" smtClean="0">
                <a:solidFill>
                  <a:schemeClr val="tx1"/>
                </a:solidFill>
              </a:rPr>
              <a:t>Standing and walking</a:t>
            </a:r>
          </a:p>
          <a:p>
            <a:r>
              <a:rPr lang="en-US" dirty="0" err="1" smtClean="0">
                <a:solidFill>
                  <a:schemeClr val="tx1"/>
                </a:solidFill>
              </a:rPr>
              <a:t>Orthoses</a:t>
            </a:r>
            <a:r>
              <a:rPr lang="en-US" dirty="0" smtClean="0">
                <a:solidFill>
                  <a:schemeClr val="tx1"/>
                </a:solidFill>
              </a:rPr>
              <a:t> (</a:t>
            </a:r>
            <a:r>
              <a:rPr lang="ml-IN" b="1" dirty="0">
                <a:solidFill>
                  <a:srgbClr val="0000CC"/>
                </a:solidFill>
              </a:rPr>
              <a:t>ബാഹ്യ ഉപകരണങ്ങൾ </a:t>
            </a:r>
            <a:r>
              <a:rPr lang="en-US" b="1" dirty="0" smtClean="0">
                <a:solidFill>
                  <a:srgbClr val="0000CC"/>
                </a:solidFill>
              </a:rPr>
              <a:t>/</a:t>
            </a:r>
            <a:r>
              <a:rPr lang="ml-IN" b="1" dirty="0">
                <a:solidFill>
                  <a:srgbClr val="0000CC"/>
                </a:solidFill>
              </a:rPr>
              <a:t>ഓർത്തോസെസ്</a:t>
            </a:r>
            <a:r>
              <a:rPr lang="en-US" dirty="0" smtClean="0">
                <a:solidFill>
                  <a:schemeClr val="tx1"/>
                </a:solidFill>
              </a:rPr>
              <a:t>)</a:t>
            </a:r>
            <a:endParaRPr lang="en-IN" dirty="0">
              <a:solidFill>
                <a:schemeClr val="tx1"/>
              </a:solidFill>
            </a:endParaRPr>
          </a:p>
        </p:txBody>
      </p:sp>
    </p:spTree>
    <p:extLst>
      <p:ext uri="{BB962C8B-B14F-4D97-AF65-F5344CB8AC3E}">
        <p14:creationId xmlns:p14="http://schemas.microsoft.com/office/powerpoint/2010/main" val="25821072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4372168"/>
            <a:ext cx="7243207" cy="1143000"/>
          </a:xfrm>
        </p:spPr>
        <p:txBody>
          <a:bodyPr/>
          <a:lstStyle/>
          <a:p>
            <a:pPr marL="0" indent="0">
              <a:buNone/>
            </a:pPr>
            <a:r>
              <a:rPr lang="ml-IN" sz="4400" dirty="0"/>
              <a:t>ലളിതമായ </a:t>
            </a:r>
            <a:r>
              <a:rPr lang="ml-IN" sz="4400" dirty="0" smtClean="0"/>
              <a:t>രീതികൾ</a:t>
            </a:r>
            <a:endParaRPr lang="en-IN" sz="4400"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403648" y="750092"/>
            <a:ext cx="1604772" cy="283921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5203" y="1124744"/>
            <a:ext cx="2926997" cy="220428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248" y="908720"/>
            <a:ext cx="1672444" cy="259228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3861048"/>
            <a:ext cx="1402080" cy="2087880"/>
          </a:xfrm>
          <a:prstGeom prst="rect">
            <a:avLst/>
          </a:prstGeom>
        </p:spPr>
      </p:pic>
    </p:spTree>
    <p:extLst>
      <p:ext uri="{BB962C8B-B14F-4D97-AF65-F5344CB8AC3E}">
        <p14:creationId xmlns:p14="http://schemas.microsoft.com/office/powerpoint/2010/main" val="2103020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4885441"/>
            <a:ext cx="7632847" cy="1656184"/>
          </a:xfrm>
        </p:spPr>
        <p:txBody>
          <a:bodyPr/>
          <a:lstStyle/>
          <a:p>
            <a:r>
              <a:rPr lang="en-IN" sz="4800" dirty="0"/>
              <a:t>Physical </a:t>
            </a:r>
            <a:r>
              <a:rPr lang="en-IN" sz="4800" dirty="0" smtClean="0"/>
              <a:t>Medicine </a:t>
            </a:r>
            <a:r>
              <a:rPr lang="en-IN" sz="4800" dirty="0"/>
              <a:t>and </a:t>
            </a:r>
            <a:r>
              <a:rPr lang="en-IN" sz="4800" dirty="0" smtClean="0"/>
              <a:t>Rehabilitation </a:t>
            </a:r>
            <a:r>
              <a:rPr lang="en-IN" sz="4800" dirty="0"/>
              <a:t>(PM&amp;R</a:t>
            </a:r>
            <a:r>
              <a:rPr lang="en-IN" sz="4800" dirty="0" smtClean="0"/>
              <a:t>)</a:t>
            </a:r>
            <a:endParaRPr lang="en-IN" dirty="0"/>
          </a:p>
        </p:txBody>
      </p:sp>
      <p:sp>
        <p:nvSpPr>
          <p:cNvPr id="6" name="Content Placeholder 5"/>
          <p:cNvSpPr>
            <a:spLocks noGrp="1"/>
          </p:cNvSpPr>
          <p:nvPr>
            <p:ph sz="quarter" idx="13"/>
          </p:nvPr>
        </p:nvSpPr>
        <p:spPr>
          <a:xfrm>
            <a:off x="323528" y="476672"/>
            <a:ext cx="8568952" cy="1872208"/>
          </a:xfrm>
          <a:prstGeom prst="rect">
            <a:avLst/>
          </a:prstGeom>
        </p:spPr>
        <p:txBody>
          <a:bodyPr>
            <a:normAutofit/>
          </a:bodyPr>
          <a:lstStyle/>
          <a:p>
            <a:pPr marL="45720" indent="0" algn="ctr">
              <a:spcBef>
                <a:spcPts val="0"/>
              </a:spcBef>
              <a:spcAft>
                <a:spcPts val="0"/>
              </a:spcAft>
              <a:buNone/>
            </a:pPr>
            <a:r>
              <a:rPr lang="en-IN" sz="2800" dirty="0" smtClean="0"/>
              <a:t>PMR also known </a:t>
            </a:r>
            <a:r>
              <a:rPr lang="en-IN" sz="2800" dirty="0"/>
              <a:t>as </a:t>
            </a:r>
            <a:r>
              <a:rPr lang="en-IN" sz="3200" b="1" dirty="0" err="1"/>
              <a:t>P</a:t>
            </a:r>
            <a:r>
              <a:rPr lang="en-IN" sz="3200" b="1" dirty="0" err="1" smtClean="0"/>
              <a:t>hysiatry</a:t>
            </a:r>
            <a:endParaRPr lang="en-IN" sz="3200" b="1" dirty="0" smtClean="0"/>
          </a:p>
          <a:p>
            <a:pPr marL="45720" indent="0" algn="ctr">
              <a:spcBef>
                <a:spcPts val="0"/>
              </a:spcBef>
              <a:spcAft>
                <a:spcPts val="0"/>
              </a:spcAft>
              <a:buNone/>
            </a:pPr>
            <a:r>
              <a:rPr lang="en-IN" sz="2800" dirty="0" smtClean="0"/>
              <a:t>A branch </a:t>
            </a:r>
            <a:r>
              <a:rPr lang="en-IN" sz="2800" dirty="0"/>
              <a:t>of medicine that </a:t>
            </a:r>
            <a:r>
              <a:rPr lang="en-IN" sz="2800" b="1" dirty="0">
                <a:solidFill>
                  <a:srgbClr val="FF0000"/>
                </a:solidFill>
              </a:rPr>
              <a:t>aims to enhance and restore functional ability and quality of life </a:t>
            </a:r>
            <a:r>
              <a:rPr lang="en-IN" sz="2800" dirty="0"/>
              <a:t>to those with physical impairments or </a:t>
            </a:r>
            <a:r>
              <a:rPr lang="en-IN" sz="2800" dirty="0" smtClean="0"/>
              <a:t>disabilities</a:t>
            </a:r>
            <a:endParaRPr lang="en-IN" sz="2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2636912"/>
            <a:ext cx="3715678" cy="2237121"/>
          </a:xfrm>
          <a:prstGeom prst="rect">
            <a:avLst/>
          </a:prstGeom>
        </p:spPr>
      </p:pic>
      <p:sp>
        <p:nvSpPr>
          <p:cNvPr id="2" name="Rectangle 1"/>
          <p:cNvSpPr/>
          <p:nvPr/>
        </p:nvSpPr>
        <p:spPr>
          <a:xfrm>
            <a:off x="683568" y="2875214"/>
            <a:ext cx="4535216" cy="1200329"/>
          </a:xfrm>
          <a:prstGeom prst="rect">
            <a:avLst/>
          </a:prstGeom>
          <a:solidFill>
            <a:srgbClr val="FFFF00"/>
          </a:solidFill>
          <a:ln w="38100">
            <a:solidFill>
              <a:srgbClr val="0000CC"/>
            </a:solidFill>
          </a:ln>
        </p:spPr>
        <p:txBody>
          <a:bodyPr wrap="none">
            <a:spAutoFit/>
          </a:bodyPr>
          <a:lstStyle/>
          <a:p>
            <a:pPr algn="ctr"/>
            <a:r>
              <a:rPr lang="ml-IN" sz="3600" b="1" dirty="0" smtClean="0">
                <a:solidFill>
                  <a:srgbClr val="0000CC"/>
                </a:solidFill>
              </a:rPr>
              <a:t>പുനരധിവാസം</a:t>
            </a:r>
            <a:endParaRPr lang="en-IN" sz="3600" b="1" dirty="0" smtClean="0">
              <a:solidFill>
                <a:srgbClr val="0000CC"/>
              </a:solidFill>
            </a:endParaRPr>
          </a:p>
          <a:p>
            <a:pPr algn="ctr"/>
            <a:r>
              <a:rPr lang="ml-IN" sz="3600" b="1" dirty="0" smtClean="0">
                <a:solidFill>
                  <a:srgbClr val="0000CC"/>
                </a:solidFill>
              </a:rPr>
              <a:t>ഫിസയാട്രി </a:t>
            </a:r>
            <a:endParaRPr lang="en-IN" sz="3600" b="1" dirty="0">
              <a:solidFill>
                <a:srgbClr val="0000CC"/>
              </a:solidFill>
            </a:endParaRPr>
          </a:p>
        </p:txBody>
      </p:sp>
    </p:spTree>
    <p:extLst>
      <p:ext uri="{BB962C8B-B14F-4D97-AF65-F5344CB8AC3E}">
        <p14:creationId xmlns:p14="http://schemas.microsoft.com/office/powerpoint/2010/main" val="18194704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589240"/>
            <a:ext cx="8856984" cy="1001048"/>
          </a:xfrm>
        </p:spPr>
        <p:txBody>
          <a:bodyPr/>
          <a:lstStyle/>
          <a:p>
            <a:r>
              <a:rPr lang="en-US" dirty="0"/>
              <a:t>AT for </a:t>
            </a:r>
            <a:r>
              <a:rPr lang="en-US" dirty="0" err="1" smtClean="0"/>
              <a:t>Locomotor</a:t>
            </a:r>
            <a:r>
              <a:rPr lang="en-US" dirty="0" smtClean="0"/>
              <a:t> Impairments</a:t>
            </a:r>
            <a:endParaRPr lang="en-IN"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1529" y="3717033"/>
            <a:ext cx="1672780" cy="1706879"/>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981" y="2708920"/>
            <a:ext cx="1712771" cy="2232248"/>
          </a:xfrm>
          <a:prstGeom prst="rect">
            <a:avLst/>
          </a:prstGeom>
        </p:spPr>
      </p:pic>
      <p:pic>
        <p:nvPicPr>
          <p:cNvPr id="15" name="Content Placeholder 14"/>
          <p:cNvPicPr>
            <a:picLocks noGrp="1" noChangeAspect="1"/>
          </p:cNvPicPr>
          <p:nvPr>
            <p:ph sz="quarter" idx="13"/>
          </p:nvPr>
        </p:nvPicPr>
        <p:blipFill rotWithShape="1">
          <a:blip r:embed="rId4">
            <a:extLst>
              <a:ext uri="{28A0092B-C50C-407E-A947-70E740481C1C}">
                <a14:useLocalDpi xmlns:a14="http://schemas.microsoft.com/office/drawing/2010/main" val="0"/>
              </a:ext>
            </a:extLst>
          </a:blip>
          <a:srcRect l="17343" t="5164" r="27498" b="7051"/>
          <a:stretch/>
        </p:blipFill>
        <p:spPr>
          <a:xfrm>
            <a:off x="6472160" y="3717033"/>
            <a:ext cx="1772248" cy="1706879"/>
          </a:xfr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4232" y="3717032"/>
            <a:ext cx="1870154" cy="1706880"/>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6056" y="733341"/>
            <a:ext cx="1722120" cy="1699260"/>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31780" y="855360"/>
            <a:ext cx="1958340" cy="1493520"/>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120" y="620688"/>
            <a:ext cx="1691640" cy="1729740"/>
          </a:xfrm>
          <a:prstGeom prst="rect">
            <a:avLst/>
          </a:prstGeom>
        </p:spPr>
      </p:pic>
      <p:sp>
        <p:nvSpPr>
          <p:cNvPr id="3" name="TextBox 2"/>
          <p:cNvSpPr txBox="1"/>
          <p:nvPr/>
        </p:nvSpPr>
        <p:spPr>
          <a:xfrm>
            <a:off x="2267744" y="2780928"/>
            <a:ext cx="5616624" cy="830997"/>
          </a:xfrm>
          <a:prstGeom prst="rect">
            <a:avLst/>
          </a:prstGeom>
          <a:noFill/>
        </p:spPr>
        <p:txBody>
          <a:bodyPr wrap="square" rtlCol="0">
            <a:spAutoFit/>
          </a:bodyPr>
          <a:lstStyle/>
          <a:p>
            <a:r>
              <a:rPr lang="en-IN" sz="2400" dirty="0" smtClean="0"/>
              <a:t>Appropriate Device can reduce tone abnormalities and dynamic deformities</a:t>
            </a:r>
            <a:endParaRPr lang="en-IN" sz="2400" dirty="0"/>
          </a:p>
        </p:txBody>
      </p:sp>
    </p:spTree>
    <p:extLst>
      <p:ext uri="{BB962C8B-B14F-4D97-AF65-F5344CB8AC3E}">
        <p14:creationId xmlns:p14="http://schemas.microsoft.com/office/powerpoint/2010/main" val="114882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491" y="4662264"/>
            <a:ext cx="7236309" cy="1143000"/>
          </a:xfrm>
        </p:spPr>
        <p:txBody>
          <a:bodyPr/>
          <a:lstStyle/>
          <a:p>
            <a:pPr marL="0" indent="0" algn="l">
              <a:buNone/>
            </a:pPr>
            <a:r>
              <a:rPr lang="en-IN" sz="3200" b="0" dirty="0" smtClean="0"/>
              <a:t>Wheelchair, Standing Frame</a:t>
            </a:r>
            <a:br>
              <a:rPr lang="en-IN" sz="3200" b="0" dirty="0" smtClean="0"/>
            </a:br>
            <a:r>
              <a:rPr lang="en-IN" sz="3200" b="0" dirty="0" smtClean="0"/>
              <a:t>other seating and transport systems</a:t>
            </a:r>
            <a:r>
              <a:rPr lang="en-IN" dirty="0" smtClean="0"/>
              <a:t/>
            </a:r>
            <a:br>
              <a:rPr lang="en-IN" dirty="0" smtClean="0"/>
            </a:br>
            <a:endParaRPr lang="en-IN"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0828" r="5145" b="9226"/>
          <a:stretch/>
        </p:blipFill>
        <p:spPr>
          <a:xfrm>
            <a:off x="3851920" y="405991"/>
            <a:ext cx="1909652" cy="1798873"/>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8014" b="12040"/>
          <a:stretch/>
        </p:blipFill>
        <p:spPr>
          <a:xfrm>
            <a:off x="1409092" y="447960"/>
            <a:ext cx="2078523" cy="1857202"/>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9246" r="7993"/>
          <a:stretch/>
        </p:blipFill>
        <p:spPr>
          <a:xfrm>
            <a:off x="6207745" y="405991"/>
            <a:ext cx="1388591" cy="1877289"/>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4895" r="4647"/>
          <a:stretch/>
        </p:blipFill>
        <p:spPr>
          <a:xfrm>
            <a:off x="1410480" y="2518993"/>
            <a:ext cx="1865376" cy="2062135"/>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8289" r="17210"/>
          <a:stretch/>
        </p:blipFill>
        <p:spPr>
          <a:xfrm>
            <a:off x="3635896" y="2326030"/>
            <a:ext cx="1800200" cy="225509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6136" y="2445672"/>
            <a:ext cx="1979650" cy="2135456"/>
          </a:xfrm>
          <a:prstGeom prst="rect">
            <a:avLst/>
          </a:prstGeom>
        </p:spPr>
      </p:pic>
    </p:spTree>
    <p:extLst>
      <p:ext uri="{BB962C8B-B14F-4D97-AF65-F5344CB8AC3E}">
        <p14:creationId xmlns:p14="http://schemas.microsoft.com/office/powerpoint/2010/main" val="20549791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5517232"/>
            <a:ext cx="6512511" cy="1143000"/>
          </a:xfrm>
        </p:spPr>
        <p:txBody>
          <a:bodyPr/>
          <a:lstStyle/>
          <a:p>
            <a:r>
              <a:rPr lang="en-US" dirty="0" smtClean="0"/>
              <a:t>Orthotics</a:t>
            </a:r>
            <a:endParaRPr lang="en-IN" dirty="0"/>
          </a:p>
        </p:txBody>
      </p:sp>
      <p:sp>
        <p:nvSpPr>
          <p:cNvPr id="4" name="Content Placeholder 3"/>
          <p:cNvSpPr>
            <a:spLocks noGrp="1"/>
          </p:cNvSpPr>
          <p:nvPr>
            <p:ph sz="quarter" idx="13"/>
          </p:nvPr>
        </p:nvSpPr>
        <p:spPr>
          <a:xfrm>
            <a:off x="467544" y="260648"/>
            <a:ext cx="8208912" cy="3672408"/>
          </a:xfrm>
        </p:spPr>
        <p:txBody>
          <a:bodyPr>
            <a:normAutofit/>
          </a:bodyPr>
          <a:lstStyle/>
          <a:p>
            <a:r>
              <a:rPr lang="en-US" dirty="0" smtClean="0"/>
              <a:t>Branch of allied health specialty that focuses on the design and application of </a:t>
            </a:r>
            <a:r>
              <a:rPr lang="en-US" dirty="0" err="1" smtClean="0"/>
              <a:t>orthoses</a:t>
            </a:r>
            <a:r>
              <a:rPr lang="en-US" dirty="0" smtClean="0"/>
              <a:t> (single: </a:t>
            </a:r>
            <a:r>
              <a:rPr lang="en-US" b="1" dirty="0" err="1" smtClean="0">
                <a:solidFill>
                  <a:srgbClr val="0000FF"/>
                </a:solidFill>
              </a:rPr>
              <a:t>orthosis</a:t>
            </a:r>
            <a:r>
              <a:rPr lang="en-US" dirty="0" smtClean="0"/>
              <a:t>)</a:t>
            </a:r>
            <a:endParaRPr lang="en-US" dirty="0"/>
          </a:p>
          <a:p>
            <a:r>
              <a:rPr lang="en-US" dirty="0" smtClean="0"/>
              <a:t>Orthotics </a:t>
            </a:r>
            <a:r>
              <a:rPr lang="en-US" dirty="0"/>
              <a:t>combines knowledge </a:t>
            </a:r>
            <a:r>
              <a:rPr lang="en-US" dirty="0" smtClean="0"/>
              <a:t>of </a:t>
            </a:r>
            <a:r>
              <a:rPr lang="en-US" dirty="0" smtClean="0">
                <a:solidFill>
                  <a:srgbClr val="0000FF"/>
                </a:solidFill>
              </a:rPr>
              <a:t>anatomy and physiology, pathophysiology, biomechanics and engineering</a:t>
            </a:r>
            <a:r>
              <a:rPr lang="en-US" dirty="0" smtClean="0"/>
              <a:t>.</a:t>
            </a:r>
          </a:p>
          <a:p>
            <a:r>
              <a:rPr lang="en-US" dirty="0"/>
              <a:t> </a:t>
            </a:r>
            <a:r>
              <a:rPr lang="en-US" dirty="0" smtClean="0"/>
              <a:t>Although practiced together, </a:t>
            </a:r>
            <a:r>
              <a:rPr lang="en-US" b="1" dirty="0" smtClean="0">
                <a:solidFill>
                  <a:srgbClr val="0000FF"/>
                </a:solidFill>
              </a:rPr>
              <a:t>Prosthetics</a:t>
            </a:r>
            <a:r>
              <a:rPr lang="en-US" dirty="0" smtClean="0"/>
              <a:t> is the branch that deals with artificial limbs</a:t>
            </a:r>
            <a:endParaRPr lang="en-IN"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573016"/>
            <a:ext cx="3567222" cy="1997644"/>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4969" t="22640" r="15246" b="21651"/>
          <a:stretch/>
        </p:blipFill>
        <p:spPr>
          <a:xfrm rot="20811028">
            <a:off x="323528" y="4450087"/>
            <a:ext cx="3563888" cy="1094261"/>
          </a:xfrm>
          <a:prstGeom prst="rect">
            <a:avLst/>
          </a:prstGeom>
        </p:spPr>
      </p:pic>
    </p:spTree>
    <p:extLst>
      <p:ext uri="{BB962C8B-B14F-4D97-AF65-F5344CB8AC3E}">
        <p14:creationId xmlns:p14="http://schemas.microsoft.com/office/powerpoint/2010/main" val="18030182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704" y="5517232"/>
            <a:ext cx="6512511" cy="1143000"/>
          </a:xfrm>
        </p:spPr>
        <p:txBody>
          <a:bodyPr/>
          <a:lstStyle/>
          <a:p>
            <a:r>
              <a:rPr lang="en-US" dirty="0" err="1" smtClean="0"/>
              <a:t>Orthosis</a:t>
            </a:r>
            <a:endParaRPr lang="en-IN" dirty="0"/>
          </a:p>
        </p:txBody>
      </p:sp>
      <p:sp>
        <p:nvSpPr>
          <p:cNvPr id="3" name="Content Placeholder 2"/>
          <p:cNvSpPr>
            <a:spLocks noGrp="1"/>
          </p:cNvSpPr>
          <p:nvPr>
            <p:ph sz="quarter" idx="13"/>
          </p:nvPr>
        </p:nvSpPr>
        <p:spPr>
          <a:xfrm>
            <a:off x="467544" y="404664"/>
            <a:ext cx="8280920" cy="4392488"/>
          </a:xfrm>
        </p:spPr>
        <p:txBody>
          <a:bodyPr>
            <a:normAutofit/>
          </a:bodyPr>
          <a:lstStyle/>
          <a:p>
            <a:pPr lvl="1"/>
            <a:r>
              <a:rPr lang="en-US" sz="2400" dirty="0" smtClean="0">
                <a:solidFill>
                  <a:srgbClr val="0000FF"/>
                </a:solidFill>
              </a:rPr>
              <a:t>Control </a:t>
            </a:r>
            <a:r>
              <a:rPr lang="en-US" sz="2400" dirty="0">
                <a:solidFill>
                  <a:srgbClr val="0000FF"/>
                </a:solidFill>
              </a:rPr>
              <a:t>biomechanical </a:t>
            </a:r>
            <a:r>
              <a:rPr lang="en-US" sz="2400" dirty="0" smtClean="0">
                <a:solidFill>
                  <a:srgbClr val="0000FF"/>
                </a:solidFill>
              </a:rPr>
              <a:t>alignment</a:t>
            </a:r>
            <a:endParaRPr lang="en-US" sz="2400" dirty="0" smtClean="0"/>
          </a:p>
          <a:p>
            <a:pPr lvl="1"/>
            <a:r>
              <a:rPr lang="en-US" sz="2400" dirty="0" smtClean="0">
                <a:solidFill>
                  <a:srgbClr val="0000FF"/>
                </a:solidFill>
              </a:rPr>
              <a:t>Correct </a:t>
            </a:r>
            <a:r>
              <a:rPr lang="en-US" sz="2400" dirty="0">
                <a:solidFill>
                  <a:srgbClr val="0000FF"/>
                </a:solidFill>
              </a:rPr>
              <a:t>or accommodate </a:t>
            </a:r>
            <a:r>
              <a:rPr lang="en-US" sz="2400" dirty="0" smtClean="0">
                <a:solidFill>
                  <a:srgbClr val="0000FF"/>
                </a:solidFill>
              </a:rPr>
              <a:t>deformity</a:t>
            </a:r>
            <a:r>
              <a:rPr lang="en-US" sz="2400" dirty="0" smtClean="0"/>
              <a:t> - </a:t>
            </a:r>
            <a:r>
              <a:rPr lang="en-US" sz="2400" dirty="0"/>
              <a:t>correct the shape and/or function of the body</a:t>
            </a:r>
            <a:endParaRPr lang="en-US" sz="2400" dirty="0" smtClean="0"/>
          </a:p>
          <a:p>
            <a:pPr lvl="1"/>
            <a:r>
              <a:rPr lang="en-US" sz="2400" dirty="0" smtClean="0">
                <a:solidFill>
                  <a:srgbClr val="0000FF"/>
                </a:solidFill>
              </a:rPr>
              <a:t>Protect </a:t>
            </a:r>
            <a:r>
              <a:rPr lang="en-US" sz="2400" dirty="0">
                <a:solidFill>
                  <a:srgbClr val="0000FF"/>
                </a:solidFill>
              </a:rPr>
              <a:t>and support an </a:t>
            </a:r>
            <a:r>
              <a:rPr lang="en-US" sz="2400" dirty="0" smtClean="0">
                <a:solidFill>
                  <a:srgbClr val="0000FF"/>
                </a:solidFill>
              </a:rPr>
              <a:t>injury</a:t>
            </a:r>
            <a:r>
              <a:rPr lang="en-US" sz="2400" dirty="0" smtClean="0"/>
              <a:t>.</a:t>
            </a:r>
          </a:p>
          <a:p>
            <a:pPr lvl="1"/>
            <a:r>
              <a:rPr lang="en-US" sz="2400" dirty="0" smtClean="0">
                <a:solidFill>
                  <a:srgbClr val="0000FF"/>
                </a:solidFill>
              </a:rPr>
              <a:t>Restrict </a:t>
            </a:r>
            <a:r>
              <a:rPr lang="en-US" sz="2400" dirty="0">
                <a:solidFill>
                  <a:srgbClr val="0000FF"/>
                </a:solidFill>
              </a:rPr>
              <a:t>movement </a:t>
            </a:r>
            <a:r>
              <a:rPr lang="en-US" sz="2400" dirty="0"/>
              <a:t>in a given </a:t>
            </a:r>
            <a:r>
              <a:rPr lang="en-US" sz="2400" dirty="0" smtClean="0"/>
              <a:t>direction</a:t>
            </a:r>
          </a:p>
          <a:p>
            <a:pPr lvl="1"/>
            <a:r>
              <a:rPr lang="en-US" sz="2400" dirty="0" smtClean="0">
                <a:solidFill>
                  <a:srgbClr val="0000FF"/>
                </a:solidFill>
              </a:rPr>
              <a:t>Assist movement</a:t>
            </a:r>
          </a:p>
          <a:p>
            <a:pPr lvl="1"/>
            <a:r>
              <a:rPr lang="en-US" sz="2400" dirty="0" smtClean="0">
                <a:solidFill>
                  <a:srgbClr val="0000FF"/>
                </a:solidFill>
              </a:rPr>
              <a:t>Reduce weight bearing </a:t>
            </a:r>
            <a:r>
              <a:rPr lang="en-US" sz="2400" dirty="0" smtClean="0"/>
              <a:t>forces </a:t>
            </a:r>
            <a:r>
              <a:rPr lang="en-US" sz="2400" dirty="0"/>
              <a:t>for a particular </a:t>
            </a:r>
            <a:r>
              <a:rPr lang="en-US" sz="2400" dirty="0" smtClean="0"/>
              <a:t>purpose</a:t>
            </a:r>
          </a:p>
          <a:p>
            <a:pPr lvl="1"/>
            <a:r>
              <a:rPr lang="en-US" sz="2400" dirty="0" smtClean="0">
                <a:solidFill>
                  <a:srgbClr val="0000CC"/>
                </a:solidFill>
              </a:rPr>
              <a:t>Night </a:t>
            </a:r>
            <a:r>
              <a:rPr lang="en-US" sz="2400" dirty="0">
                <a:solidFill>
                  <a:srgbClr val="0000CC"/>
                </a:solidFill>
              </a:rPr>
              <a:t>splinting</a:t>
            </a:r>
          </a:p>
          <a:p>
            <a:pPr lvl="1"/>
            <a:r>
              <a:rPr lang="en-US" sz="2400" dirty="0">
                <a:solidFill>
                  <a:srgbClr val="0000CC"/>
                </a:solidFill>
              </a:rPr>
              <a:t>Tone </a:t>
            </a:r>
            <a:r>
              <a:rPr lang="en-US" sz="2400" dirty="0" smtClean="0">
                <a:solidFill>
                  <a:srgbClr val="0000CC"/>
                </a:solidFill>
              </a:rPr>
              <a:t>reduction</a:t>
            </a:r>
            <a:endParaRPr lang="en-US" sz="2400" dirty="0">
              <a:solidFill>
                <a:srgbClr val="0000CC"/>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5221891"/>
            <a:ext cx="2736304" cy="1355286"/>
          </a:xfrm>
          <a:prstGeom prst="rect">
            <a:avLst/>
          </a:prstGeom>
        </p:spPr>
      </p:pic>
    </p:spTree>
    <p:extLst>
      <p:ext uri="{BB962C8B-B14F-4D97-AF65-F5344CB8AC3E}">
        <p14:creationId xmlns:p14="http://schemas.microsoft.com/office/powerpoint/2010/main" val="6040247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661248"/>
            <a:ext cx="7766248" cy="926976"/>
          </a:xfrm>
        </p:spPr>
        <p:txBody>
          <a:bodyPr/>
          <a:lstStyle/>
          <a:p>
            <a:r>
              <a:rPr lang="en-IN" dirty="0" smtClean="0"/>
              <a:t>Lower Extremity </a:t>
            </a:r>
            <a:r>
              <a:rPr lang="en-IN" dirty="0" err="1" smtClean="0"/>
              <a:t>Orthoses</a:t>
            </a:r>
            <a:endParaRPr lang="en-IN" dirty="0"/>
          </a:p>
        </p:txBody>
      </p:sp>
      <p:sp>
        <p:nvSpPr>
          <p:cNvPr id="3" name="Content Placeholder 2"/>
          <p:cNvSpPr>
            <a:spLocks noGrp="1"/>
          </p:cNvSpPr>
          <p:nvPr>
            <p:ph sz="quarter" idx="13"/>
          </p:nvPr>
        </p:nvSpPr>
        <p:spPr>
          <a:xfrm>
            <a:off x="611560" y="476672"/>
            <a:ext cx="8064896" cy="4824536"/>
          </a:xfrm>
        </p:spPr>
        <p:txBody>
          <a:bodyPr>
            <a:normAutofit/>
          </a:bodyPr>
          <a:lstStyle/>
          <a:p>
            <a:r>
              <a:rPr lang="en-US" dirty="0"/>
              <a:t>Shoes and Foot </a:t>
            </a:r>
            <a:r>
              <a:rPr lang="en-US" dirty="0" err="1" smtClean="0"/>
              <a:t>Orthoses</a:t>
            </a:r>
            <a:r>
              <a:rPr lang="en-US" dirty="0" smtClean="0"/>
              <a:t> (FO)</a:t>
            </a:r>
          </a:p>
          <a:p>
            <a:r>
              <a:rPr lang="en-US" dirty="0" smtClean="0"/>
              <a:t>SMO (</a:t>
            </a:r>
            <a:r>
              <a:rPr lang="en-US" dirty="0" err="1" smtClean="0"/>
              <a:t>supramalleolar</a:t>
            </a:r>
            <a:r>
              <a:rPr lang="en-US" dirty="0" smtClean="0"/>
              <a:t> </a:t>
            </a:r>
            <a:r>
              <a:rPr lang="en-US" dirty="0" err="1" smtClean="0"/>
              <a:t>orthosis</a:t>
            </a:r>
            <a:r>
              <a:rPr lang="en-US" dirty="0" smtClean="0"/>
              <a:t>)</a:t>
            </a:r>
          </a:p>
          <a:p>
            <a:r>
              <a:rPr lang="en-US" dirty="0" smtClean="0"/>
              <a:t>AFO</a:t>
            </a:r>
          </a:p>
          <a:p>
            <a:r>
              <a:rPr lang="en-US" dirty="0" smtClean="0"/>
              <a:t>KAFO</a:t>
            </a:r>
          </a:p>
          <a:p>
            <a:r>
              <a:rPr lang="en-US" dirty="0" smtClean="0"/>
              <a:t>KO</a:t>
            </a:r>
          </a:p>
          <a:p>
            <a:r>
              <a:rPr lang="en-US" dirty="0" smtClean="0"/>
              <a:t>HKAFO</a:t>
            </a:r>
          </a:p>
          <a:p>
            <a:r>
              <a:rPr lang="en-US" dirty="0" smtClean="0"/>
              <a:t>RGO, </a:t>
            </a:r>
            <a:r>
              <a:rPr lang="en-US" dirty="0" err="1" smtClean="0"/>
              <a:t>Parapodium</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620688"/>
            <a:ext cx="3931927" cy="17281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0" y="3996690"/>
            <a:ext cx="2423160" cy="12115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6980" y="2689860"/>
            <a:ext cx="1973580" cy="147828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2200" y="4184790"/>
            <a:ext cx="2118360" cy="1379220"/>
          </a:xfrm>
          <a:prstGeom prst="rect">
            <a:avLst/>
          </a:prstGeom>
        </p:spPr>
      </p:pic>
    </p:spTree>
    <p:extLst>
      <p:ext uri="{BB962C8B-B14F-4D97-AF65-F5344CB8AC3E}">
        <p14:creationId xmlns:p14="http://schemas.microsoft.com/office/powerpoint/2010/main" val="18204583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301208"/>
            <a:ext cx="7880663" cy="1143000"/>
          </a:xfrm>
        </p:spPr>
        <p:txBody>
          <a:bodyPr/>
          <a:lstStyle/>
          <a:p>
            <a:r>
              <a:rPr lang="en-US" dirty="0" smtClean="0"/>
              <a:t>Upper </a:t>
            </a:r>
            <a:r>
              <a:rPr lang="en-IN" dirty="0"/>
              <a:t>Extremity </a:t>
            </a:r>
            <a:r>
              <a:rPr lang="en-IN" dirty="0" err="1"/>
              <a:t>Orthoses</a:t>
            </a:r>
            <a:endParaRPr lang="en-IN" dirty="0"/>
          </a:p>
        </p:txBody>
      </p:sp>
      <p:sp>
        <p:nvSpPr>
          <p:cNvPr id="3" name="Content Placeholder 2"/>
          <p:cNvSpPr>
            <a:spLocks noGrp="1"/>
          </p:cNvSpPr>
          <p:nvPr>
            <p:ph sz="quarter" idx="13"/>
          </p:nvPr>
        </p:nvSpPr>
        <p:spPr>
          <a:xfrm>
            <a:off x="827584" y="404664"/>
            <a:ext cx="4824536" cy="3240360"/>
          </a:xfrm>
        </p:spPr>
        <p:txBody>
          <a:bodyPr>
            <a:normAutofit/>
          </a:bodyPr>
          <a:lstStyle/>
          <a:p>
            <a:r>
              <a:rPr lang="en-US" dirty="0" smtClean="0"/>
              <a:t>HO / Finger </a:t>
            </a:r>
            <a:r>
              <a:rPr lang="en-US" dirty="0" err="1" smtClean="0"/>
              <a:t>orthoses</a:t>
            </a:r>
            <a:endParaRPr lang="en-US" dirty="0" smtClean="0"/>
          </a:p>
          <a:p>
            <a:r>
              <a:rPr lang="en-US" dirty="0" smtClean="0"/>
              <a:t>WHO</a:t>
            </a:r>
          </a:p>
          <a:p>
            <a:r>
              <a:rPr lang="en-US" dirty="0" smtClean="0"/>
              <a:t>EWHO</a:t>
            </a:r>
          </a:p>
          <a:p>
            <a:r>
              <a:rPr lang="en-US" dirty="0" smtClean="0"/>
              <a:t>EO – Gaiters for elbow</a:t>
            </a:r>
          </a:p>
          <a:p>
            <a:r>
              <a:rPr lang="en-US" dirty="0" smtClean="0"/>
              <a:t>SEWHO – </a:t>
            </a:r>
            <a:r>
              <a:rPr lang="en-US" dirty="0" err="1" smtClean="0"/>
              <a:t>aeroplane</a:t>
            </a:r>
            <a:r>
              <a:rPr lang="en-US" dirty="0" smtClean="0"/>
              <a:t> splint</a:t>
            </a:r>
          </a:p>
          <a:p>
            <a:endParaRPr lang="en-US" dirty="0"/>
          </a:p>
          <a:p>
            <a:r>
              <a:rPr lang="en-US" dirty="0" smtClean="0"/>
              <a:t>Functional </a:t>
            </a:r>
            <a:r>
              <a:rPr lang="en-US" dirty="0" err="1" smtClean="0"/>
              <a:t>vs</a:t>
            </a:r>
            <a:r>
              <a:rPr lang="en-US" dirty="0" smtClean="0"/>
              <a:t> Nonfunctional</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0020" y="692696"/>
            <a:ext cx="1973580" cy="147828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0020" y="3068960"/>
            <a:ext cx="1912620" cy="153162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21667" b="33533"/>
          <a:stretch/>
        </p:blipFill>
        <p:spPr>
          <a:xfrm>
            <a:off x="2339752" y="4206240"/>
            <a:ext cx="1714500" cy="768096"/>
          </a:xfrm>
          <a:prstGeom prst="rect">
            <a:avLst/>
          </a:prstGeom>
        </p:spPr>
      </p:pic>
    </p:spTree>
    <p:extLst>
      <p:ext uri="{BB962C8B-B14F-4D97-AF65-F5344CB8AC3E}">
        <p14:creationId xmlns:p14="http://schemas.microsoft.com/office/powerpoint/2010/main" val="13956727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4869160"/>
            <a:ext cx="6512511" cy="1143000"/>
          </a:xfrm>
        </p:spPr>
        <p:txBody>
          <a:bodyPr/>
          <a:lstStyle/>
          <a:p>
            <a:r>
              <a:rPr lang="en-US" dirty="0" smtClean="0"/>
              <a:t>Spinal O</a:t>
            </a:r>
            <a:r>
              <a:rPr lang="en-IN" dirty="0" err="1" smtClean="0"/>
              <a:t>rthoses</a:t>
            </a:r>
            <a:endParaRPr lang="en-IN" dirty="0"/>
          </a:p>
        </p:txBody>
      </p:sp>
      <p:sp>
        <p:nvSpPr>
          <p:cNvPr id="3" name="Content Placeholder 2"/>
          <p:cNvSpPr>
            <a:spLocks noGrp="1"/>
          </p:cNvSpPr>
          <p:nvPr>
            <p:ph sz="quarter" idx="13"/>
          </p:nvPr>
        </p:nvSpPr>
        <p:spPr/>
        <p:txBody>
          <a:bodyPr>
            <a:normAutofit/>
          </a:bodyPr>
          <a:lstStyle/>
          <a:p>
            <a:r>
              <a:rPr lang="en-US" dirty="0" smtClean="0"/>
              <a:t>TLSO – </a:t>
            </a:r>
            <a:r>
              <a:rPr lang="en-US" dirty="0" err="1" smtClean="0"/>
              <a:t>thoracolumbosacral</a:t>
            </a:r>
            <a:r>
              <a:rPr lang="en-US" dirty="0" smtClean="0"/>
              <a:t> </a:t>
            </a:r>
            <a:r>
              <a:rPr lang="en-US" dirty="0" err="1" smtClean="0"/>
              <a:t>orthosis</a:t>
            </a:r>
            <a:r>
              <a:rPr lang="en-US" dirty="0" smtClean="0"/>
              <a:t> – spinal brace for scoliosis</a:t>
            </a:r>
          </a:p>
          <a:p>
            <a:r>
              <a:rPr lang="en-US" dirty="0" smtClean="0"/>
              <a:t>CTO</a:t>
            </a:r>
          </a:p>
          <a:p>
            <a:r>
              <a:rPr lang="en-US" dirty="0" smtClean="0"/>
              <a:t>CTLSO</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1969542"/>
            <a:ext cx="1714500" cy="1714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368" y="1302792"/>
            <a:ext cx="922020" cy="304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8750" y="3088920"/>
            <a:ext cx="2286000" cy="1280160"/>
          </a:xfrm>
          <a:prstGeom prst="rect">
            <a:avLst/>
          </a:prstGeom>
        </p:spPr>
      </p:pic>
    </p:spTree>
    <p:extLst>
      <p:ext uri="{BB962C8B-B14F-4D97-AF65-F5344CB8AC3E}">
        <p14:creationId xmlns:p14="http://schemas.microsoft.com/office/powerpoint/2010/main" val="25922087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63688" y="5157192"/>
            <a:ext cx="6512511" cy="1143000"/>
          </a:xfrm>
        </p:spPr>
        <p:txBody>
          <a:bodyPr/>
          <a:lstStyle/>
          <a:p>
            <a:r>
              <a:rPr lang="en-IN" dirty="0" smtClean="0"/>
              <a:t>Therapy </a:t>
            </a:r>
            <a:r>
              <a:rPr lang="ml-IN" dirty="0">
                <a:solidFill>
                  <a:srgbClr val="0000CC"/>
                </a:solidFill>
              </a:rPr>
              <a:t>തെറാപ്പി</a:t>
            </a:r>
            <a:r>
              <a:rPr lang="ml-IN" dirty="0"/>
              <a:t> </a:t>
            </a:r>
            <a:endParaRPr lang="en-IN" dirty="0"/>
          </a:p>
        </p:txBody>
      </p:sp>
      <p:sp>
        <p:nvSpPr>
          <p:cNvPr id="8" name="Content Placeholder 7"/>
          <p:cNvSpPr>
            <a:spLocks noGrp="1"/>
          </p:cNvSpPr>
          <p:nvPr>
            <p:ph sz="quarter" idx="13"/>
          </p:nvPr>
        </p:nvSpPr>
        <p:spPr>
          <a:xfrm>
            <a:off x="1143000" y="731520"/>
            <a:ext cx="6741368" cy="4209648"/>
          </a:xfrm>
        </p:spPr>
        <p:txBody>
          <a:bodyPr>
            <a:normAutofit/>
          </a:bodyPr>
          <a:lstStyle/>
          <a:p>
            <a:r>
              <a:rPr lang="en-IN" dirty="0" smtClean="0"/>
              <a:t>Sensory </a:t>
            </a:r>
            <a:r>
              <a:rPr lang="en-IN" dirty="0" smtClean="0"/>
              <a:t>stimulation</a:t>
            </a:r>
          </a:p>
          <a:p>
            <a:r>
              <a:rPr lang="en-IN" dirty="0" smtClean="0"/>
              <a:t>Exercises – passive </a:t>
            </a:r>
            <a:r>
              <a:rPr lang="en-IN" dirty="0" smtClean="0">
                <a:sym typeface="Wingdings" pitchFamily="2" charset="2"/>
              </a:rPr>
              <a:t> active assisted  </a:t>
            </a:r>
            <a:r>
              <a:rPr lang="en-IN" dirty="0" smtClean="0"/>
              <a:t>active</a:t>
            </a:r>
          </a:p>
          <a:p>
            <a:r>
              <a:rPr lang="en-IN" dirty="0" smtClean="0"/>
              <a:t>Stretching the tight muscles</a:t>
            </a:r>
          </a:p>
          <a:p>
            <a:r>
              <a:rPr lang="en-IN" dirty="0" smtClean="0"/>
              <a:t>Strengthening the antagonists/opposite muscles</a:t>
            </a:r>
          </a:p>
          <a:p>
            <a:r>
              <a:rPr lang="en-IN" dirty="0" smtClean="0"/>
              <a:t>Facilitating </a:t>
            </a:r>
            <a:r>
              <a:rPr lang="en-IN" dirty="0" err="1" smtClean="0"/>
              <a:t>cocontractions</a:t>
            </a:r>
            <a:endParaRPr lang="en-IN" dirty="0" smtClean="0"/>
          </a:p>
          <a:p>
            <a:r>
              <a:rPr lang="en-IN" dirty="0" smtClean="0"/>
              <a:t>Breaking up the activities to smaller steps – repetitions</a:t>
            </a:r>
          </a:p>
          <a:p>
            <a:r>
              <a:rPr lang="en-IN" dirty="0" smtClean="0"/>
              <a:t>Encourage active movements and participation</a:t>
            </a:r>
          </a:p>
          <a:p>
            <a:r>
              <a:rPr lang="en-IN" dirty="0" smtClean="0"/>
              <a:t>Constant reminders/verbal cues</a:t>
            </a:r>
          </a:p>
        </p:txBody>
      </p:sp>
    </p:spTree>
    <p:extLst>
      <p:ext uri="{BB962C8B-B14F-4D97-AF65-F5344CB8AC3E}">
        <p14:creationId xmlns:p14="http://schemas.microsoft.com/office/powerpoint/2010/main" val="18097190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373216"/>
            <a:ext cx="8208912" cy="998984"/>
          </a:xfrm>
        </p:spPr>
        <p:txBody>
          <a:bodyPr/>
          <a:lstStyle/>
          <a:p>
            <a:pPr marL="0" indent="0">
              <a:buNone/>
            </a:pPr>
            <a:r>
              <a:rPr lang="en-IN" dirty="0" smtClean="0"/>
              <a:t>Specific Therapy Techniques</a:t>
            </a:r>
            <a:endParaRPr lang="en-IN" dirty="0"/>
          </a:p>
        </p:txBody>
      </p:sp>
      <p:sp>
        <p:nvSpPr>
          <p:cNvPr id="3" name="Content Placeholder 2"/>
          <p:cNvSpPr>
            <a:spLocks noGrp="1"/>
          </p:cNvSpPr>
          <p:nvPr>
            <p:ph sz="quarter" idx="13"/>
          </p:nvPr>
        </p:nvSpPr>
        <p:spPr>
          <a:xfrm>
            <a:off x="899592" y="548680"/>
            <a:ext cx="6768752" cy="4464496"/>
          </a:xfrm>
        </p:spPr>
        <p:txBody>
          <a:bodyPr>
            <a:normAutofit/>
          </a:bodyPr>
          <a:lstStyle/>
          <a:p>
            <a:r>
              <a:rPr lang="en-US" dirty="0" smtClean="0">
                <a:solidFill>
                  <a:schemeClr val="tx1"/>
                </a:solidFill>
              </a:rPr>
              <a:t>Serial casting</a:t>
            </a:r>
          </a:p>
          <a:p>
            <a:r>
              <a:rPr lang="en-US" dirty="0" smtClean="0">
                <a:solidFill>
                  <a:schemeClr val="tx1"/>
                </a:solidFill>
              </a:rPr>
              <a:t>Physical modalities –cooling/</a:t>
            </a:r>
            <a:r>
              <a:rPr lang="en-US" dirty="0" err="1" smtClean="0">
                <a:solidFill>
                  <a:schemeClr val="tx1"/>
                </a:solidFill>
              </a:rPr>
              <a:t>cryotherapy</a:t>
            </a:r>
            <a:r>
              <a:rPr lang="en-US" dirty="0" smtClean="0">
                <a:solidFill>
                  <a:schemeClr val="tx1"/>
                </a:solidFill>
              </a:rPr>
              <a:t>; heat </a:t>
            </a:r>
          </a:p>
          <a:p>
            <a:r>
              <a:rPr lang="en-US" dirty="0" smtClean="0">
                <a:solidFill>
                  <a:schemeClr val="tx1"/>
                </a:solidFill>
              </a:rPr>
              <a:t>Electrical stimulation </a:t>
            </a:r>
            <a:r>
              <a:rPr lang="en-US" dirty="0">
                <a:solidFill>
                  <a:schemeClr val="tx1"/>
                </a:solidFill>
              </a:rPr>
              <a:t>(TENS)</a:t>
            </a:r>
          </a:p>
          <a:p>
            <a:r>
              <a:rPr lang="en-US" dirty="0" smtClean="0"/>
              <a:t>Vibration, </a:t>
            </a:r>
            <a:r>
              <a:rPr lang="en-US" dirty="0" err="1" smtClean="0"/>
              <a:t>Hippotherapy</a:t>
            </a:r>
            <a:endParaRPr lang="en-US" dirty="0" smtClean="0"/>
          </a:p>
          <a:p>
            <a:endParaRPr lang="en-IN" dirty="0" smtClean="0"/>
          </a:p>
          <a:p>
            <a:r>
              <a:rPr lang="en-IN" dirty="0" smtClean="0"/>
              <a:t>CIMT</a:t>
            </a:r>
            <a:endParaRPr lang="en-IN" dirty="0" smtClean="0"/>
          </a:p>
          <a:p>
            <a:r>
              <a:rPr lang="en-IN" dirty="0" smtClean="0"/>
              <a:t>NDT – PNF, </a:t>
            </a:r>
            <a:r>
              <a:rPr lang="en-IN" dirty="0" err="1" smtClean="0"/>
              <a:t>Bobath</a:t>
            </a:r>
            <a:r>
              <a:rPr lang="en-IN" dirty="0" smtClean="0"/>
              <a:t>, Rood</a:t>
            </a:r>
          </a:p>
          <a:p>
            <a:endParaRPr lang="en-IN" dirty="0" smtClean="0"/>
          </a:p>
          <a:p>
            <a:r>
              <a:rPr lang="en-IN" dirty="0" smtClean="0"/>
              <a:t>PT, OT, Hydrotherapy, Recreation, Sports</a:t>
            </a:r>
          </a:p>
          <a:p>
            <a:r>
              <a:rPr lang="en-IN" dirty="0" smtClean="0"/>
              <a:t>Dance, Martial arts</a:t>
            </a:r>
            <a:endParaRPr lang="en-IN" dirty="0"/>
          </a:p>
        </p:txBody>
      </p:sp>
    </p:spTree>
    <p:extLst>
      <p:ext uri="{BB962C8B-B14F-4D97-AF65-F5344CB8AC3E}">
        <p14:creationId xmlns:p14="http://schemas.microsoft.com/office/powerpoint/2010/main" val="2347060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5229200"/>
            <a:ext cx="6512511" cy="1143000"/>
          </a:xfrm>
        </p:spPr>
        <p:txBody>
          <a:bodyPr/>
          <a:lstStyle/>
          <a:p>
            <a:r>
              <a:rPr lang="en-IN" dirty="0" smtClean="0"/>
              <a:t>Progress Therapy</a:t>
            </a:r>
            <a:endParaRPr lang="en-IN" dirty="0"/>
          </a:p>
        </p:txBody>
      </p:sp>
      <p:sp>
        <p:nvSpPr>
          <p:cNvPr id="3" name="Content Placeholder 2"/>
          <p:cNvSpPr>
            <a:spLocks noGrp="1"/>
          </p:cNvSpPr>
          <p:nvPr>
            <p:ph sz="quarter" idx="13"/>
          </p:nvPr>
        </p:nvSpPr>
        <p:spPr>
          <a:xfrm>
            <a:off x="827584" y="692696"/>
            <a:ext cx="7416824" cy="4392488"/>
          </a:xfrm>
        </p:spPr>
        <p:txBody>
          <a:bodyPr/>
          <a:lstStyle/>
          <a:p>
            <a:r>
              <a:rPr lang="en-IN" dirty="0" smtClean="0"/>
              <a:t>Set goals </a:t>
            </a:r>
            <a:r>
              <a:rPr lang="en-IN" dirty="0" smtClean="0">
                <a:sym typeface="Wingdings" pitchFamily="2" charset="2"/>
              </a:rPr>
              <a:t> progress as child achieves each goal</a:t>
            </a:r>
          </a:p>
          <a:p>
            <a:r>
              <a:rPr lang="en-IN" dirty="0" err="1" smtClean="0">
                <a:sym typeface="Wingdings" pitchFamily="2" charset="2"/>
              </a:rPr>
              <a:t>Eg</a:t>
            </a:r>
            <a:r>
              <a:rPr lang="en-IN" dirty="0" smtClean="0">
                <a:sym typeface="Wingdings" pitchFamily="2" charset="2"/>
              </a:rPr>
              <a:t>: - if the child attains sitting balance, improve the sitting and trunk balance by higher level balance activities in sitting position itself, while also progressing to standing balance training.</a:t>
            </a:r>
          </a:p>
          <a:p>
            <a:r>
              <a:rPr lang="en-IN" dirty="0" smtClean="0">
                <a:sym typeface="Wingdings" pitchFamily="2" charset="2"/>
              </a:rPr>
              <a:t>Sits with support  sits without support  lifts up one arm in unsupported sitting  </a:t>
            </a:r>
            <a:r>
              <a:rPr lang="en-IN" dirty="0">
                <a:sym typeface="Wingdings" pitchFamily="2" charset="2"/>
              </a:rPr>
              <a:t>lifts up </a:t>
            </a:r>
            <a:r>
              <a:rPr lang="en-IN" dirty="0" smtClean="0">
                <a:sym typeface="Wingdings" pitchFamily="2" charset="2"/>
              </a:rPr>
              <a:t>both arms </a:t>
            </a:r>
            <a:r>
              <a:rPr lang="en-IN" dirty="0">
                <a:sym typeface="Wingdings" pitchFamily="2" charset="2"/>
              </a:rPr>
              <a:t>in unsupported </a:t>
            </a:r>
            <a:r>
              <a:rPr lang="en-IN" dirty="0" smtClean="0">
                <a:sym typeface="Wingdings" pitchFamily="2" charset="2"/>
              </a:rPr>
              <a:t>sitting position  throws ball </a:t>
            </a:r>
            <a:r>
              <a:rPr lang="en-IN" dirty="0">
                <a:sym typeface="Wingdings" pitchFamily="2" charset="2"/>
              </a:rPr>
              <a:t>in unsupported sitting </a:t>
            </a:r>
            <a:r>
              <a:rPr lang="en-IN" dirty="0" smtClean="0">
                <a:sym typeface="Wingdings" pitchFamily="2" charset="2"/>
              </a:rPr>
              <a:t>position  catches ball from left and back side </a:t>
            </a:r>
            <a:r>
              <a:rPr lang="en-IN" dirty="0">
                <a:sym typeface="Wingdings" pitchFamily="2" charset="2"/>
              </a:rPr>
              <a:t>in unsupported sitting position</a:t>
            </a:r>
            <a:r>
              <a:rPr lang="en-IN" dirty="0" smtClean="0">
                <a:sym typeface="Wingdings" pitchFamily="2" charset="2"/>
              </a:rPr>
              <a:t> </a:t>
            </a:r>
            <a:endParaRPr lang="en-IN" dirty="0"/>
          </a:p>
        </p:txBody>
      </p:sp>
    </p:spTree>
    <p:extLst>
      <p:ext uri="{BB962C8B-B14F-4D97-AF65-F5344CB8AC3E}">
        <p14:creationId xmlns:p14="http://schemas.microsoft.com/office/powerpoint/2010/main" val="825394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941168"/>
            <a:ext cx="8136904" cy="1505104"/>
          </a:xfrm>
        </p:spPr>
        <p:txBody>
          <a:bodyPr/>
          <a:lstStyle/>
          <a:p>
            <a:r>
              <a:rPr lang="en-IN" dirty="0" smtClean="0"/>
              <a:t>What is Muscle Tone?</a:t>
            </a:r>
            <a:br>
              <a:rPr lang="en-IN" dirty="0" smtClean="0"/>
            </a:br>
            <a:r>
              <a:rPr lang="ml-IN" sz="4000" dirty="0">
                <a:solidFill>
                  <a:srgbClr val="0000CC"/>
                </a:solidFill>
              </a:rPr>
              <a:t>മസിൽ ടോൺ </a:t>
            </a:r>
            <a:r>
              <a:rPr lang="ml-IN" sz="4000" dirty="0" smtClean="0">
                <a:solidFill>
                  <a:srgbClr val="0000CC"/>
                </a:solidFill>
              </a:rPr>
              <a:t>എന്താണ്</a:t>
            </a:r>
            <a:r>
              <a:rPr lang="en-IN" sz="4000" dirty="0">
                <a:solidFill>
                  <a:srgbClr val="0000CC"/>
                </a:solidFill>
              </a:rPr>
              <a:t>?</a:t>
            </a:r>
            <a:r>
              <a:rPr lang="ml-IN" sz="4000" dirty="0" smtClean="0"/>
              <a:t> </a:t>
            </a:r>
            <a:endParaRPr lang="en-IN" dirty="0"/>
          </a:p>
        </p:txBody>
      </p:sp>
      <p:sp>
        <p:nvSpPr>
          <p:cNvPr id="3" name="Content Placeholder 2"/>
          <p:cNvSpPr>
            <a:spLocks noGrp="1"/>
          </p:cNvSpPr>
          <p:nvPr>
            <p:ph sz="quarter" idx="13"/>
          </p:nvPr>
        </p:nvSpPr>
        <p:spPr>
          <a:xfrm>
            <a:off x="611560" y="731520"/>
            <a:ext cx="8208912" cy="3921616"/>
          </a:xfrm>
        </p:spPr>
        <p:txBody>
          <a:bodyPr>
            <a:normAutofit lnSpcReduction="10000"/>
          </a:bodyPr>
          <a:lstStyle/>
          <a:p>
            <a:r>
              <a:rPr lang="en-IN" sz="2400" dirty="0" smtClean="0"/>
              <a:t>Resistance offered by a muscle to passive stretch</a:t>
            </a:r>
          </a:p>
          <a:p>
            <a:pPr marL="45720" indent="0">
              <a:buNone/>
            </a:pPr>
            <a:r>
              <a:rPr lang="ml-IN" b="1" dirty="0">
                <a:solidFill>
                  <a:srgbClr val="0000CC"/>
                </a:solidFill>
              </a:rPr>
              <a:t>വിശ്രമാവസ്ഥയിൽ - പരിശോധിക്കുന്നയാൾ മാംസപേശിയെ (കുട്ടിയുടെ യാതൊരു ശ്രമവും കൂടാതെ) ചലിപ്പിക്കുമ്പോൾ  അനുഭവപ്പെടുന്ന </a:t>
            </a:r>
            <a:r>
              <a:rPr lang="ml-IN" b="1" dirty="0" smtClean="0">
                <a:solidFill>
                  <a:srgbClr val="0000CC"/>
                </a:solidFill>
              </a:rPr>
              <a:t>പ്രതിരോധം</a:t>
            </a:r>
            <a:endParaRPr lang="en-IN" b="1" dirty="0" smtClean="0">
              <a:solidFill>
                <a:srgbClr val="0000CC"/>
              </a:solidFill>
            </a:endParaRPr>
          </a:p>
          <a:p>
            <a:r>
              <a:rPr lang="ml-IN" sz="2000" b="1" dirty="0">
                <a:solidFill>
                  <a:srgbClr val="0000CC"/>
                </a:solidFill>
              </a:rPr>
              <a:t>കൂടുതൽ </a:t>
            </a:r>
            <a:r>
              <a:rPr lang="en-IN" sz="2000" b="1" dirty="0" smtClean="0">
                <a:solidFill>
                  <a:srgbClr val="0000CC"/>
                </a:solidFill>
              </a:rPr>
              <a:t>- </a:t>
            </a:r>
            <a:r>
              <a:rPr lang="ml-IN" sz="2000" b="1" dirty="0" smtClean="0">
                <a:solidFill>
                  <a:srgbClr val="0000CC"/>
                </a:solidFill>
              </a:rPr>
              <a:t>ഇറുക്കം</a:t>
            </a:r>
            <a:r>
              <a:rPr lang="en-IN" sz="2000" b="1" dirty="0" smtClean="0">
                <a:solidFill>
                  <a:srgbClr val="0000CC"/>
                </a:solidFill>
              </a:rPr>
              <a:t> - </a:t>
            </a:r>
            <a:r>
              <a:rPr lang="en-IN" sz="2400" dirty="0" smtClean="0">
                <a:solidFill>
                  <a:schemeClr val="tx1"/>
                </a:solidFill>
              </a:rPr>
              <a:t>Increased Tone / </a:t>
            </a:r>
            <a:r>
              <a:rPr lang="en-IN" sz="2400" dirty="0" err="1" smtClean="0">
                <a:solidFill>
                  <a:schemeClr val="tx1"/>
                </a:solidFill>
              </a:rPr>
              <a:t>Hypertonicity</a:t>
            </a:r>
            <a:r>
              <a:rPr lang="en-IN" sz="2400" dirty="0" smtClean="0">
                <a:solidFill>
                  <a:schemeClr val="tx1"/>
                </a:solidFill>
              </a:rPr>
              <a:t> </a:t>
            </a:r>
            <a:r>
              <a:rPr lang="en-IN" sz="2000" dirty="0" smtClean="0">
                <a:solidFill>
                  <a:schemeClr val="tx1"/>
                </a:solidFill>
              </a:rPr>
              <a:t>(</a:t>
            </a:r>
            <a:r>
              <a:rPr lang="en-IN" sz="2400" dirty="0" smtClean="0">
                <a:solidFill>
                  <a:schemeClr val="tx1"/>
                </a:solidFill>
              </a:rPr>
              <a:t>Spasticity</a:t>
            </a:r>
            <a:r>
              <a:rPr lang="en-IN" sz="2000" dirty="0" smtClean="0">
                <a:solidFill>
                  <a:schemeClr val="tx1"/>
                </a:solidFill>
              </a:rPr>
              <a:t> </a:t>
            </a:r>
            <a:r>
              <a:rPr lang="ml-IN" sz="2000" b="1" dirty="0">
                <a:solidFill>
                  <a:srgbClr val="0000CC"/>
                </a:solidFill>
              </a:rPr>
              <a:t>സ്പാസ്റ്റിസിറ്റി</a:t>
            </a:r>
            <a:r>
              <a:rPr lang="ml-IN" sz="2000" dirty="0">
                <a:solidFill>
                  <a:schemeClr val="tx1"/>
                </a:solidFill>
              </a:rPr>
              <a:t> </a:t>
            </a:r>
            <a:r>
              <a:rPr lang="en-IN" sz="2000" dirty="0" smtClean="0">
                <a:solidFill>
                  <a:schemeClr val="tx1"/>
                </a:solidFill>
              </a:rPr>
              <a:t>)</a:t>
            </a:r>
            <a:endParaRPr lang="en-IN" sz="2000" b="1" dirty="0" smtClean="0">
              <a:solidFill>
                <a:srgbClr val="0000CC"/>
              </a:solidFill>
            </a:endParaRPr>
          </a:p>
          <a:p>
            <a:r>
              <a:rPr lang="ml-IN" sz="2000" b="1" dirty="0">
                <a:solidFill>
                  <a:srgbClr val="0000CC"/>
                </a:solidFill>
              </a:rPr>
              <a:t>കുറവ് </a:t>
            </a:r>
            <a:r>
              <a:rPr lang="en-IN" sz="2000" b="1" dirty="0" smtClean="0">
                <a:solidFill>
                  <a:srgbClr val="0000CC"/>
                </a:solidFill>
              </a:rPr>
              <a:t>– </a:t>
            </a:r>
            <a:r>
              <a:rPr lang="ml-IN" sz="2000" b="1" dirty="0" smtClean="0">
                <a:solidFill>
                  <a:srgbClr val="0000CC"/>
                </a:solidFill>
              </a:rPr>
              <a:t>അയവ്</a:t>
            </a:r>
            <a:r>
              <a:rPr lang="en-IN" sz="2000" b="1" dirty="0" smtClean="0">
                <a:solidFill>
                  <a:srgbClr val="0000CC"/>
                </a:solidFill>
              </a:rPr>
              <a:t> - </a:t>
            </a:r>
            <a:r>
              <a:rPr lang="en-IN" sz="2400" dirty="0" smtClean="0">
                <a:solidFill>
                  <a:schemeClr val="tx1"/>
                </a:solidFill>
              </a:rPr>
              <a:t>Decreased </a:t>
            </a:r>
            <a:r>
              <a:rPr lang="en-IN" sz="2400" dirty="0">
                <a:solidFill>
                  <a:schemeClr val="tx1"/>
                </a:solidFill>
              </a:rPr>
              <a:t>Tone / </a:t>
            </a:r>
            <a:r>
              <a:rPr lang="en-IN" sz="2400" dirty="0" err="1" smtClean="0">
                <a:solidFill>
                  <a:schemeClr val="tx1"/>
                </a:solidFill>
              </a:rPr>
              <a:t>Hypotonia</a:t>
            </a:r>
            <a:r>
              <a:rPr lang="en-IN" sz="2400" dirty="0" smtClean="0">
                <a:solidFill>
                  <a:schemeClr val="tx1"/>
                </a:solidFill>
              </a:rPr>
              <a:t> (Flaccid</a:t>
            </a:r>
            <a:r>
              <a:rPr lang="en-IN" sz="2400" b="1" dirty="0" smtClean="0">
                <a:solidFill>
                  <a:srgbClr val="0000CC"/>
                </a:solidFill>
              </a:rPr>
              <a:t> </a:t>
            </a:r>
            <a:r>
              <a:rPr lang="ml-IN" sz="2000" b="1" dirty="0" smtClean="0">
                <a:solidFill>
                  <a:srgbClr val="0000CC"/>
                </a:solidFill>
              </a:rPr>
              <a:t>ഫ്ലാസിഡ്</a:t>
            </a:r>
            <a:r>
              <a:rPr lang="en-IN" sz="2000" dirty="0" smtClean="0">
                <a:solidFill>
                  <a:schemeClr val="tx1"/>
                </a:solidFill>
              </a:rPr>
              <a:t>)</a:t>
            </a:r>
            <a:endParaRPr lang="en-IN" sz="2000" b="1" dirty="0">
              <a:solidFill>
                <a:srgbClr val="0000CC"/>
              </a:solidFill>
            </a:endParaRPr>
          </a:p>
          <a:p>
            <a:r>
              <a:rPr lang="ml-IN" b="1" dirty="0" smtClean="0">
                <a:solidFill>
                  <a:srgbClr val="0000CC"/>
                </a:solidFill>
              </a:rPr>
              <a:t>സ്വാഭാവികം/സാധാരണം</a:t>
            </a:r>
            <a:r>
              <a:rPr lang="en-IN" dirty="0" smtClean="0"/>
              <a:t> - </a:t>
            </a:r>
            <a:r>
              <a:rPr lang="en-IN" sz="2400" dirty="0" smtClean="0"/>
              <a:t>Normal Tone</a:t>
            </a:r>
            <a:endParaRPr lang="en-IN" sz="2400" dirty="0"/>
          </a:p>
        </p:txBody>
      </p:sp>
    </p:spTree>
    <p:extLst>
      <p:ext uri="{BB962C8B-B14F-4D97-AF65-F5344CB8AC3E}">
        <p14:creationId xmlns:p14="http://schemas.microsoft.com/office/powerpoint/2010/main" val="25783100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013176"/>
            <a:ext cx="8352928" cy="1296144"/>
          </a:xfrm>
        </p:spPr>
        <p:txBody>
          <a:bodyPr/>
          <a:lstStyle/>
          <a:p>
            <a:pPr marL="0" indent="0">
              <a:buNone/>
            </a:pPr>
            <a:r>
              <a:rPr lang="en-IN" sz="4000" dirty="0" smtClean="0"/>
              <a:t>Fine tune the activity, increase the level of complication</a:t>
            </a:r>
            <a:endParaRPr lang="en-IN" sz="4000" dirty="0"/>
          </a:p>
        </p:txBody>
      </p:sp>
      <p:sp>
        <p:nvSpPr>
          <p:cNvPr id="3" name="Content Placeholder 2"/>
          <p:cNvSpPr>
            <a:spLocks noGrp="1"/>
          </p:cNvSpPr>
          <p:nvPr>
            <p:ph sz="quarter" idx="13"/>
          </p:nvPr>
        </p:nvSpPr>
        <p:spPr/>
        <p:txBody>
          <a:bodyPr/>
          <a:lstStyle/>
          <a:p>
            <a:r>
              <a:rPr lang="en-IN" dirty="0" smtClean="0"/>
              <a:t>Every task or goal may be performed in a basic manner and may add higher level balance, coordination </a:t>
            </a:r>
            <a:r>
              <a:rPr lang="en-IN" dirty="0"/>
              <a:t>and </a:t>
            </a:r>
            <a:r>
              <a:rPr lang="en-IN" dirty="0" smtClean="0"/>
              <a:t>complication levels to the same task and goal</a:t>
            </a:r>
          </a:p>
          <a:p>
            <a:r>
              <a:rPr lang="en-IN" dirty="0" smtClean="0"/>
              <a:t>Also, proceed to the next activity/goal</a:t>
            </a:r>
          </a:p>
          <a:p>
            <a:r>
              <a:rPr lang="en-IN" dirty="0" smtClean="0"/>
              <a:t>So, as the child attains standing balance, ideally, the child would have excellent sitting balance – however, this is often not stressed in clinical practice</a:t>
            </a:r>
            <a:endParaRPr lang="en-IN" dirty="0"/>
          </a:p>
        </p:txBody>
      </p:sp>
    </p:spTree>
    <p:extLst>
      <p:ext uri="{BB962C8B-B14F-4D97-AF65-F5344CB8AC3E}">
        <p14:creationId xmlns:p14="http://schemas.microsoft.com/office/powerpoint/2010/main" val="16481865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869160"/>
            <a:ext cx="8136903" cy="1433096"/>
          </a:xfrm>
        </p:spPr>
        <p:txBody>
          <a:bodyPr/>
          <a:lstStyle/>
          <a:p>
            <a:r>
              <a:rPr lang="en-IN" sz="4000" dirty="0"/>
              <a:t>Fine tune the activity, increase the level of complication</a:t>
            </a:r>
          </a:p>
        </p:txBody>
      </p:sp>
      <p:sp>
        <p:nvSpPr>
          <p:cNvPr id="3" name="Content Placeholder 2"/>
          <p:cNvSpPr>
            <a:spLocks noGrp="1"/>
          </p:cNvSpPr>
          <p:nvPr>
            <p:ph sz="quarter" idx="13"/>
          </p:nvPr>
        </p:nvSpPr>
        <p:spPr>
          <a:xfrm>
            <a:off x="467544" y="731520"/>
            <a:ext cx="7992888" cy="3474720"/>
          </a:xfrm>
        </p:spPr>
        <p:txBody>
          <a:bodyPr>
            <a:normAutofit lnSpcReduction="10000"/>
          </a:bodyPr>
          <a:lstStyle/>
          <a:p>
            <a:r>
              <a:rPr lang="en-IN" dirty="0" smtClean="0"/>
              <a:t>Example: Child is walking independently – but has tendency to fall</a:t>
            </a:r>
          </a:p>
          <a:p>
            <a:r>
              <a:rPr lang="en-IN" dirty="0" smtClean="0"/>
              <a:t>Standing with feet together, standing on one leg, standing with eyes closed, standing on one leg with eyes closed, standing on one leg with arms raised, standing on one leg and lifting up only hip and keeping back (breaking up the walking activity), simulated slow motion walking, walking in a straight line, walking backwards, walking on a beam, specific strengthening exercises for specific muscles, walking training in water, virtual reality games, </a:t>
            </a:r>
            <a:r>
              <a:rPr lang="en-IN" dirty="0" err="1" smtClean="0"/>
              <a:t>etc</a:t>
            </a:r>
            <a:endParaRPr lang="en-IN" dirty="0"/>
          </a:p>
        </p:txBody>
      </p:sp>
    </p:spTree>
    <p:extLst>
      <p:ext uri="{BB962C8B-B14F-4D97-AF65-F5344CB8AC3E}">
        <p14:creationId xmlns:p14="http://schemas.microsoft.com/office/powerpoint/2010/main" val="10279667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1398" y="6055681"/>
            <a:ext cx="5449581" cy="769847"/>
          </a:xfrm>
        </p:spPr>
        <p:txBody>
          <a:bodyPr/>
          <a:lstStyle/>
          <a:p>
            <a:r>
              <a:rPr lang="en-IN" dirty="0" smtClean="0"/>
              <a:t>Self help devices</a:t>
            </a:r>
            <a:endParaRPr lang="en-IN" dirty="0"/>
          </a:p>
        </p:txBody>
      </p:sp>
      <p:pic>
        <p:nvPicPr>
          <p:cNvPr id="5" name="Picture 4" descr="Buttoning"/>
          <p:cNvPicPr>
            <a:picLocks noChangeAspect="1" noChangeArrowheads="1"/>
          </p:cNvPicPr>
          <p:nvPr/>
        </p:nvPicPr>
        <p:blipFill>
          <a:blip r:embed="rId2">
            <a:extLst>
              <a:ext uri="{28A0092B-C50C-407E-A947-70E740481C1C}">
                <a14:useLocalDpi xmlns:a14="http://schemas.microsoft.com/office/drawing/2010/main" val="0"/>
              </a:ext>
            </a:extLst>
          </a:blip>
          <a:srcRect r="10938"/>
          <a:stretch>
            <a:fillRect/>
          </a:stretch>
        </p:blipFill>
        <p:spPr bwMode="auto">
          <a:xfrm>
            <a:off x="6444208" y="116632"/>
            <a:ext cx="2623592" cy="2209341"/>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3" descr="adaptive equip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564458"/>
            <a:ext cx="3360373"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2509" y="2996953"/>
            <a:ext cx="2781936" cy="278193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8639" y="2060612"/>
            <a:ext cx="3113534" cy="1338273"/>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t="2154"/>
          <a:stretch/>
        </p:blipFill>
        <p:spPr>
          <a:xfrm>
            <a:off x="350152" y="4416388"/>
            <a:ext cx="2133616" cy="2329965"/>
          </a:xfrm>
          <a:prstGeom prst="rect">
            <a:avLst/>
          </a:prstGeom>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t="5044"/>
          <a:stretch/>
        </p:blipFill>
        <p:spPr>
          <a:xfrm>
            <a:off x="179512" y="2381381"/>
            <a:ext cx="2143125" cy="2035008"/>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29322" y="166421"/>
            <a:ext cx="2667000" cy="1657350"/>
          </a:xfrm>
          <a:prstGeom prst="rect">
            <a:avLst/>
          </a:prstGeom>
        </p:spPr>
      </p:pic>
      <p:pic>
        <p:nvPicPr>
          <p:cNvPr id="4" name="Content Placeholder 3" descr="SHD spoon"/>
          <p:cNvPicPr>
            <a:picLocks noGrp="1" noChangeAspect="1" noChangeArrowheads="1"/>
          </p:cNvPicPr>
          <p:nvPr>
            <p:ph sz="quarter" idx="4294967295"/>
          </p:nvPr>
        </p:nvPicPr>
        <p:blipFill rotWithShape="1">
          <a:blip r:embed="rId9">
            <a:extLst>
              <a:ext uri="{28A0092B-C50C-407E-A947-70E740481C1C}">
                <a14:useLocalDpi xmlns:a14="http://schemas.microsoft.com/office/drawing/2010/main" val="0"/>
              </a:ext>
            </a:extLst>
          </a:blip>
          <a:srcRect l="15625" t="41121" r="26563" b="6448"/>
          <a:stretch/>
        </p:blipFill>
        <p:spPr bwMode="auto">
          <a:xfrm>
            <a:off x="107504" y="402335"/>
            <a:ext cx="2828043" cy="1923637"/>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6536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716016" y="4581128"/>
            <a:ext cx="4379246" cy="195502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694283"/>
            <a:ext cx="4520941" cy="1841865"/>
          </a:xfrm>
          <a:prstGeom prst="rect">
            <a:avLst/>
          </a:prstGeom>
        </p:spPr>
      </p:pic>
      <p:sp>
        <p:nvSpPr>
          <p:cNvPr id="7" name="TextBox 6"/>
          <p:cNvSpPr txBox="1"/>
          <p:nvPr/>
        </p:nvSpPr>
        <p:spPr>
          <a:xfrm>
            <a:off x="866169" y="4005063"/>
            <a:ext cx="2509555" cy="461665"/>
          </a:xfrm>
          <a:prstGeom prst="rect">
            <a:avLst/>
          </a:prstGeom>
          <a:noFill/>
        </p:spPr>
        <p:txBody>
          <a:bodyPr wrap="square" rtlCol="0">
            <a:spAutoFit/>
          </a:bodyPr>
          <a:lstStyle/>
          <a:p>
            <a:r>
              <a:rPr lang="en-IN" sz="2400" b="1" dirty="0" smtClean="0">
                <a:solidFill>
                  <a:srgbClr val="0000CC"/>
                </a:solidFill>
              </a:rPr>
              <a:t>Virtual Reality</a:t>
            </a:r>
            <a:endParaRPr lang="en-IN" sz="2400" b="1" dirty="0">
              <a:solidFill>
                <a:srgbClr val="0000CC"/>
              </a:solidFill>
            </a:endParaRPr>
          </a:p>
        </p:txBody>
      </p:sp>
      <p:sp>
        <p:nvSpPr>
          <p:cNvPr id="8" name="TextBox 7"/>
          <p:cNvSpPr txBox="1"/>
          <p:nvPr/>
        </p:nvSpPr>
        <p:spPr>
          <a:xfrm>
            <a:off x="5364089" y="4005064"/>
            <a:ext cx="3013610" cy="461665"/>
          </a:xfrm>
          <a:prstGeom prst="rect">
            <a:avLst/>
          </a:prstGeom>
          <a:noFill/>
        </p:spPr>
        <p:txBody>
          <a:bodyPr wrap="square" rtlCol="0">
            <a:spAutoFit/>
          </a:bodyPr>
          <a:lstStyle/>
          <a:p>
            <a:r>
              <a:rPr lang="en-IN" sz="2400" b="1" dirty="0" smtClean="0">
                <a:solidFill>
                  <a:srgbClr val="0000CC"/>
                </a:solidFill>
              </a:rPr>
              <a:t>Robotic Therapy</a:t>
            </a:r>
            <a:endParaRPr lang="en-IN" sz="2400" b="1" dirty="0">
              <a:solidFill>
                <a:srgbClr val="0000CC"/>
              </a:solidFill>
            </a:endParaRPr>
          </a:p>
        </p:txBody>
      </p:sp>
    </p:spTree>
    <p:extLst>
      <p:ext uri="{BB962C8B-B14F-4D97-AF65-F5344CB8AC3E}">
        <p14:creationId xmlns:p14="http://schemas.microsoft.com/office/powerpoint/2010/main" val="25935964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013176"/>
            <a:ext cx="7478216" cy="1510104"/>
          </a:xfrm>
        </p:spPr>
        <p:txBody>
          <a:bodyPr/>
          <a:lstStyle/>
          <a:p>
            <a:r>
              <a:rPr lang="en-IN" dirty="0" smtClean="0"/>
              <a:t>Enteral </a:t>
            </a:r>
            <a:r>
              <a:rPr lang="en-IN" dirty="0" smtClean="0"/>
              <a:t>Medications</a:t>
            </a:r>
            <a:br>
              <a:rPr lang="en-IN" dirty="0" smtClean="0"/>
            </a:br>
            <a:r>
              <a:rPr lang="ml-IN" dirty="0">
                <a:solidFill>
                  <a:srgbClr val="0000CC"/>
                </a:solidFill>
              </a:rPr>
              <a:t>മരുന്നുകൾ</a:t>
            </a:r>
            <a:endParaRPr lang="en-IN" dirty="0">
              <a:solidFill>
                <a:srgbClr val="0000CC"/>
              </a:solidFill>
            </a:endParaRPr>
          </a:p>
        </p:txBody>
      </p:sp>
      <p:sp>
        <p:nvSpPr>
          <p:cNvPr id="3" name="Content Placeholder 2"/>
          <p:cNvSpPr>
            <a:spLocks noGrp="1"/>
          </p:cNvSpPr>
          <p:nvPr>
            <p:ph sz="quarter" idx="13"/>
          </p:nvPr>
        </p:nvSpPr>
        <p:spPr>
          <a:xfrm>
            <a:off x="1043608" y="731520"/>
            <a:ext cx="7128792" cy="4065632"/>
          </a:xfrm>
        </p:spPr>
        <p:txBody>
          <a:bodyPr>
            <a:normAutofit/>
          </a:bodyPr>
          <a:lstStyle/>
          <a:p>
            <a:pPr marL="45720" indent="0">
              <a:buNone/>
            </a:pPr>
            <a:r>
              <a:rPr lang="en-IN" dirty="0" smtClean="0"/>
              <a:t>Enteral medications - systemic effects</a:t>
            </a:r>
          </a:p>
          <a:p>
            <a:pPr marL="45720" indent="0">
              <a:buNone/>
            </a:pPr>
            <a:r>
              <a:rPr lang="en-IN" dirty="0" smtClean="0"/>
              <a:t>Reasons:</a:t>
            </a:r>
          </a:p>
          <a:p>
            <a:r>
              <a:rPr lang="en-IN" dirty="0" smtClean="0"/>
              <a:t>For generalised </a:t>
            </a:r>
            <a:r>
              <a:rPr lang="en-IN" dirty="0" err="1" smtClean="0"/>
              <a:t>hypertonicity</a:t>
            </a:r>
            <a:r>
              <a:rPr lang="en-IN" dirty="0" smtClean="0"/>
              <a:t> and movement disorder</a:t>
            </a:r>
          </a:p>
          <a:p>
            <a:r>
              <a:rPr lang="en-IN" dirty="0" smtClean="0"/>
              <a:t>Impairment of function, pain, or difficulty with care</a:t>
            </a:r>
          </a:p>
          <a:p>
            <a:pPr marL="45720" indent="0">
              <a:buNone/>
            </a:pPr>
            <a:endParaRPr lang="en-IN" dirty="0"/>
          </a:p>
          <a:p>
            <a:r>
              <a:rPr lang="en-IN" dirty="0" smtClean="0"/>
              <a:t>Carefully chosen by Physician – </a:t>
            </a:r>
          </a:p>
          <a:p>
            <a:pPr lvl="1"/>
            <a:r>
              <a:rPr lang="en-IN" dirty="0" smtClean="0"/>
              <a:t>Baclofen, Diazepam for spasticity. Less commonly, </a:t>
            </a:r>
            <a:r>
              <a:rPr lang="en-IN" dirty="0" err="1" smtClean="0"/>
              <a:t>dantrolene</a:t>
            </a:r>
            <a:r>
              <a:rPr lang="en-IN" dirty="0" smtClean="0"/>
              <a:t>, clonidine and </a:t>
            </a:r>
            <a:r>
              <a:rPr lang="en-IN" dirty="0" err="1" smtClean="0"/>
              <a:t>tizanidine</a:t>
            </a:r>
            <a:endParaRPr lang="en-IN" dirty="0" smtClean="0"/>
          </a:p>
          <a:p>
            <a:pPr lvl="1"/>
            <a:r>
              <a:rPr lang="en-IN" dirty="0" err="1" smtClean="0"/>
              <a:t>Trihexyphenidyl</a:t>
            </a:r>
            <a:r>
              <a:rPr lang="en-IN" dirty="0" smtClean="0"/>
              <a:t>, </a:t>
            </a:r>
            <a:r>
              <a:rPr lang="en-IN" dirty="0" err="1" smtClean="0"/>
              <a:t>carbidopa</a:t>
            </a:r>
            <a:r>
              <a:rPr lang="en-IN" dirty="0"/>
              <a:t>/</a:t>
            </a:r>
            <a:r>
              <a:rPr lang="en-IN" dirty="0" smtClean="0"/>
              <a:t>levodopa for dystonia</a:t>
            </a:r>
            <a:endParaRPr lang="en-IN" dirty="0"/>
          </a:p>
        </p:txBody>
      </p:sp>
    </p:spTree>
    <p:extLst>
      <p:ext uri="{BB962C8B-B14F-4D97-AF65-F5344CB8AC3E}">
        <p14:creationId xmlns:p14="http://schemas.microsoft.com/office/powerpoint/2010/main" val="16806061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869160"/>
            <a:ext cx="7704856" cy="1143000"/>
          </a:xfrm>
        </p:spPr>
        <p:txBody>
          <a:bodyPr/>
          <a:lstStyle/>
          <a:p>
            <a:r>
              <a:rPr lang="en-IN" dirty="0" err="1" smtClean="0"/>
              <a:t>Chemodenervation</a:t>
            </a:r>
            <a:r>
              <a:rPr lang="en-IN" dirty="0" smtClean="0"/>
              <a:t/>
            </a:r>
            <a:br>
              <a:rPr lang="en-IN" dirty="0" smtClean="0"/>
            </a:br>
            <a:endParaRPr lang="en-IN" dirty="0">
              <a:solidFill>
                <a:srgbClr val="0000CC"/>
              </a:solidFill>
            </a:endParaRPr>
          </a:p>
        </p:txBody>
      </p:sp>
      <p:sp>
        <p:nvSpPr>
          <p:cNvPr id="3" name="Content Placeholder 2"/>
          <p:cNvSpPr>
            <a:spLocks noGrp="1"/>
          </p:cNvSpPr>
          <p:nvPr>
            <p:ph sz="quarter" idx="13"/>
          </p:nvPr>
        </p:nvSpPr>
        <p:spPr>
          <a:xfrm>
            <a:off x="1143000" y="731520"/>
            <a:ext cx="6957392" cy="3777600"/>
          </a:xfrm>
        </p:spPr>
        <p:txBody>
          <a:bodyPr/>
          <a:lstStyle/>
          <a:p>
            <a:r>
              <a:rPr lang="en-IN" dirty="0" smtClean="0"/>
              <a:t>Focal areas treated</a:t>
            </a:r>
          </a:p>
          <a:p>
            <a:r>
              <a:rPr lang="en-IN" dirty="0" err="1" smtClean="0"/>
              <a:t>Chemodenervation</a:t>
            </a:r>
            <a:r>
              <a:rPr lang="en-IN" dirty="0" smtClean="0"/>
              <a:t> – </a:t>
            </a:r>
            <a:r>
              <a:rPr lang="en-IN" dirty="0" err="1" smtClean="0"/>
              <a:t>botulinum</a:t>
            </a:r>
            <a:r>
              <a:rPr lang="en-IN" dirty="0" smtClean="0"/>
              <a:t> toxin </a:t>
            </a:r>
            <a:r>
              <a:rPr lang="en-IN" dirty="0" err="1" smtClean="0"/>
              <a:t>denervates</a:t>
            </a:r>
            <a:r>
              <a:rPr lang="en-IN" dirty="0" smtClean="0"/>
              <a:t> the muscle into which it is </a:t>
            </a:r>
            <a:r>
              <a:rPr lang="en-IN" dirty="0" smtClean="0"/>
              <a:t>injected</a:t>
            </a:r>
          </a:p>
          <a:p>
            <a:r>
              <a:rPr lang="ml-IN" sz="2800" b="1" dirty="0">
                <a:solidFill>
                  <a:srgbClr val="0000CC"/>
                </a:solidFill>
              </a:rPr>
              <a:t>ബോട്ടുലിനം ടോക്സിൻ ഇഞ്ചക്ഷൻ</a:t>
            </a:r>
            <a:endParaRPr lang="en-IN" sz="2800" b="1" dirty="0" smtClean="0"/>
          </a:p>
          <a:p>
            <a:r>
              <a:rPr lang="en-IN" dirty="0" smtClean="0"/>
              <a:t>Onset of action in about 3 days, peak effect in 3 weeks and lasts 3 months – 6 months</a:t>
            </a:r>
          </a:p>
        </p:txBody>
      </p:sp>
    </p:spTree>
    <p:extLst>
      <p:ext uri="{BB962C8B-B14F-4D97-AF65-F5344CB8AC3E}">
        <p14:creationId xmlns:p14="http://schemas.microsoft.com/office/powerpoint/2010/main" val="40448336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5301208"/>
            <a:ext cx="6512511" cy="1143000"/>
          </a:xfrm>
        </p:spPr>
        <p:txBody>
          <a:bodyPr/>
          <a:lstStyle/>
          <a:p>
            <a:r>
              <a:rPr lang="en-IN" dirty="0" err="1"/>
              <a:t>Chemoneurolysis</a:t>
            </a:r>
            <a:endParaRPr lang="en-IN" dirty="0"/>
          </a:p>
        </p:txBody>
      </p:sp>
      <p:sp>
        <p:nvSpPr>
          <p:cNvPr id="3" name="Content Placeholder 2"/>
          <p:cNvSpPr>
            <a:spLocks noGrp="1"/>
          </p:cNvSpPr>
          <p:nvPr>
            <p:ph sz="quarter" idx="13"/>
          </p:nvPr>
        </p:nvSpPr>
        <p:spPr>
          <a:xfrm>
            <a:off x="899592" y="731520"/>
            <a:ext cx="7416824" cy="3921616"/>
          </a:xfrm>
        </p:spPr>
        <p:txBody>
          <a:bodyPr/>
          <a:lstStyle/>
          <a:p>
            <a:r>
              <a:rPr lang="en-IN" dirty="0" err="1"/>
              <a:t>Chemoneurolysis</a:t>
            </a:r>
            <a:r>
              <a:rPr lang="en-IN" dirty="0"/>
              <a:t> – phenol or alcohol injected into a purely motor peripheral </a:t>
            </a:r>
            <a:r>
              <a:rPr lang="en-IN" dirty="0" smtClean="0"/>
              <a:t>nerve</a:t>
            </a:r>
          </a:p>
          <a:p>
            <a:r>
              <a:rPr lang="ml-IN" sz="2400" b="1" dirty="0">
                <a:solidFill>
                  <a:srgbClr val="0000CC"/>
                </a:solidFill>
              </a:rPr>
              <a:t>ഫിനോൾ / ആൽക്കഹോൾ </a:t>
            </a:r>
            <a:r>
              <a:rPr lang="ml-IN" sz="2400" b="1" dirty="0" smtClean="0">
                <a:solidFill>
                  <a:srgbClr val="0000CC"/>
                </a:solidFill>
              </a:rPr>
              <a:t>ഇഞ്ചക്ഷൻ</a:t>
            </a:r>
            <a:endParaRPr lang="en-IN" dirty="0"/>
          </a:p>
          <a:p>
            <a:r>
              <a:rPr lang="en-IN" dirty="0" smtClean="0"/>
              <a:t>Immediate effect, lasts 6 months</a:t>
            </a:r>
          </a:p>
          <a:p>
            <a:r>
              <a:rPr lang="en-IN" dirty="0"/>
              <a:t>Side </a:t>
            </a:r>
            <a:r>
              <a:rPr lang="en-IN" dirty="0" smtClean="0"/>
              <a:t>effects/complications: Potential side effect of painful </a:t>
            </a:r>
            <a:r>
              <a:rPr lang="en-IN" dirty="0" err="1" smtClean="0"/>
              <a:t>dysesthesias</a:t>
            </a:r>
            <a:r>
              <a:rPr lang="en-IN" dirty="0" smtClean="0"/>
              <a:t> if sensory nerve involved</a:t>
            </a:r>
            <a:endParaRPr lang="en-IN" dirty="0"/>
          </a:p>
          <a:p>
            <a:endParaRPr lang="en-IN" dirty="0"/>
          </a:p>
        </p:txBody>
      </p:sp>
    </p:spTree>
    <p:extLst>
      <p:ext uri="{BB962C8B-B14F-4D97-AF65-F5344CB8AC3E}">
        <p14:creationId xmlns:p14="http://schemas.microsoft.com/office/powerpoint/2010/main" val="24997719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4725144"/>
            <a:ext cx="6512511" cy="1584176"/>
          </a:xfrm>
        </p:spPr>
        <p:txBody>
          <a:bodyPr/>
          <a:lstStyle/>
          <a:p>
            <a:r>
              <a:rPr lang="en-US" dirty="0" smtClean="0"/>
              <a:t>Specific </a:t>
            </a:r>
            <a:r>
              <a:rPr lang="en-US" dirty="0" smtClean="0"/>
              <a:t>Surgeries</a:t>
            </a:r>
            <a:br>
              <a:rPr lang="en-US" dirty="0" smtClean="0"/>
            </a:br>
            <a:r>
              <a:rPr lang="ml-IN" dirty="0">
                <a:solidFill>
                  <a:srgbClr val="0000CC"/>
                </a:solidFill>
              </a:rPr>
              <a:t>ശസ്ത്രക്രിയകൾ</a:t>
            </a:r>
            <a:r>
              <a:rPr lang="ml-IN" dirty="0"/>
              <a:t> </a:t>
            </a:r>
            <a:endParaRPr lang="en-IN" dirty="0"/>
          </a:p>
        </p:txBody>
      </p:sp>
      <p:sp>
        <p:nvSpPr>
          <p:cNvPr id="3" name="Content Placeholder 2"/>
          <p:cNvSpPr>
            <a:spLocks noGrp="1"/>
          </p:cNvSpPr>
          <p:nvPr>
            <p:ph sz="quarter" idx="13"/>
          </p:nvPr>
        </p:nvSpPr>
        <p:spPr>
          <a:xfrm>
            <a:off x="1143000" y="731520"/>
            <a:ext cx="5157192" cy="3474720"/>
          </a:xfrm>
        </p:spPr>
        <p:txBody>
          <a:bodyPr/>
          <a:lstStyle/>
          <a:p>
            <a:r>
              <a:rPr lang="en-US" dirty="0" smtClean="0"/>
              <a:t>Tendon </a:t>
            </a:r>
            <a:r>
              <a:rPr lang="en-US" dirty="0" smtClean="0"/>
              <a:t>release/lengthening/</a:t>
            </a:r>
            <a:r>
              <a:rPr lang="en-US" dirty="0" err="1" smtClean="0"/>
              <a:t>Tenotomies</a:t>
            </a:r>
            <a:endParaRPr lang="en-US" dirty="0" smtClean="0"/>
          </a:p>
          <a:p>
            <a:r>
              <a:rPr lang="en-US" dirty="0" err="1" smtClean="0"/>
              <a:t>Neurotomies</a:t>
            </a:r>
            <a:endParaRPr lang="en-US" dirty="0" smtClean="0"/>
          </a:p>
          <a:p>
            <a:r>
              <a:rPr lang="en-US" dirty="0" smtClean="0"/>
              <a:t>Tendon </a:t>
            </a:r>
            <a:r>
              <a:rPr lang="en-US" dirty="0" smtClean="0"/>
              <a:t>transfers</a:t>
            </a:r>
          </a:p>
          <a:p>
            <a:r>
              <a:rPr lang="en-US" dirty="0" smtClean="0"/>
              <a:t>Deformity corrections/osteotomies</a:t>
            </a:r>
          </a:p>
          <a:p>
            <a:r>
              <a:rPr lang="en-US" dirty="0" smtClean="0"/>
              <a:t>Arthrodesis/joint fusion</a:t>
            </a:r>
            <a:endParaRPr lang="en-IN" dirty="0"/>
          </a:p>
        </p:txBody>
      </p:sp>
    </p:spTree>
    <p:extLst>
      <p:ext uri="{BB962C8B-B14F-4D97-AF65-F5344CB8AC3E}">
        <p14:creationId xmlns:p14="http://schemas.microsoft.com/office/powerpoint/2010/main" val="27406884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365104"/>
            <a:ext cx="7992888" cy="1584176"/>
          </a:xfrm>
        </p:spPr>
        <p:txBody>
          <a:bodyPr/>
          <a:lstStyle/>
          <a:p>
            <a:r>
              <a:rPr lang="en-IN" sz="4400" dirty="0" err="1" smtClean="0"/>
              <a:t>Intrathecal</a:t>
            </a:r>
            <a:r>
              <a:rPr lang="en-IN" sz="4400" dirty="0" smtClean="0"/>
              <a:t> Baclofen </a:t>
            </a:r>
            <a:r>
              <a:rPr lang="en-IN" sz="4400" dirty="0" smtClean="0"/>
              <a:t>Pump</a:t>
            </a:r>
            <a:r>
              <a:rPr lang="en-IN" sz="2800" dirty="0" smtClean="0"/>
              <a:t/>
            </a:r>
            <a:br>
              <a:rPr lang="en-IN" sz="2800" dirty="0" smtClean="0"/>
            </a:br>
            <a:r>
              <a:rPr lang="ml-IN" sz="2800" dirty="0">
                <a:solidFill>
                  <a:srgbClr val="0000CC"/>
                </a:solidFill>
              </a:rPr>
              <a:t>ഇൻട്രാതീകൽ ബാക്ലോഫെൻ പമ്പ്</a:t>
            </a:r>
            <a:r>
              <a:rPr lang="ml-IN" sz="2800" dirty="0"/>
              <a:t> </a:t>
            </a:r>
            <a:endParaRPr lang="en-IN" sz="2800" dirty="0"/>
          </a:p>
        </p:txBody>
      </p:sp>
      <p:sp>
        <p:nvSpPr>
          <p:cNvPr id="3" name="Content Placeholder 2"/>
          <p:cNvSpPr>
            <a:spLocks noGrp="1"/>
          </p:cNvSpPr>
          <p:nvPr>
            <p:ph sz="quarter" idx="13"/>
          </p:nvPr>
        </p:nvSpPr>
        <p:spPr>
          <a:xfrm>
            <a:off x="1143000" y="731520"/>
            <a:ext cx="6597352" cy="3489568"/>
          </a:xfrm>
        </p:spPr>
        <p:txBody>
          <a:bodyPr/>
          <a:lstStyle/>
          <a:p>
            <a:r>
              <a:rPr lang="en-IN" dirty="0" smtClean="0"/>
              <a:t>ITB pump delivers baclofen directly into the </a:t>
            </a:r>
            <a:r>
              <a:rPr lang="en-IN" dirty="0" err="1" smtClean="0"/>
              <a:t>intrathecal</a:t>
            </a:r>
            <a:r>
              <a:rPr lang="en-IN" dirty="0" smtClean="0"/>
              <a:t> space/CSF</a:t>
            </a:r>
          </a:p>
          <a:p>
            <a:r>
              <a:rPr lang="en-IN" dirty="0" smtClean="0"/>
              <a:t>Programmable pump implanted </a:t>
            </a:r>
            <a:r>
              <a:rPr lang="en-IN" dirty="0" err="1" smtClean="0"/>
              <a:t>subfascially</a:t>
            </a:r>
            <a:r>
              <a:rPr lang="en-IN" dirty="0" smtClean="0"/>
              <a:t> into the abdomen and connected to a catheter</a:t>
            </a:r>
          </a:p>
          <a:p>
            <a:r>
              <a:rPr lang="en-IN" dirty="0" smtClean="0"/>
              <a:t>Simple continuous dosing or bolus dosing</a:t>
            </a:r>
          </a:p>
          <a:p>
            <a:r>
              <a:rPr lang="en-IN" dirty="0" smtClean="0"/>
              <a:t>Requires lesser doses of baclofen than the enteral route</a:t>
            </a:r>
          </a:p>
          <a:p>
            <a:r>
              <a:rPr lang="en-IN" dirty="0" smtClean="0"/>
              <a:t>Side effects/complications</a:t>
            </a:r>
            <a:endParaRPr lang="en-IN" dirty="0"/>
          </a:p>
        </p:txBody>
      </p:sp>
    </p:spTree>
    <p:extLst>
      <p:ext uri="{BB962C8B-B14F-4D97-AF65-F5344CB8AC3E}">
        <p14:creationId xmlns:p14="http://schemas.microsoft.com/office/powerpoint/2010/main" val="30902798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301208"/>
            <a:ext cx="8136904" cy="1143000"/>
          </a:xfrm>
        </p:spPr>
        <p:txBody>
          <a:bodyPr/>
          <a:lstStyle/>
          <a:p>
            <a:r>
              <a:rPr lang="en-IN" dirty="0" smtClean="0"/>
              <a:t>Selective Dorsal </a:t>
            </a:r>
            <a:r>
              <a:rPr lang="en-IN" dirty="0" err="1" smtClean="0"/>
              <a:t>Rhizotomy</a:t>
            </a:r>
            <a:r>
              <a:rPr lang="en-IN" dirty="0" smtClean="0"/>
              <a:t/>
            </a:r>
            <a:br>
              <a:rPr lang="en-IN" dirty="0" smtClean="0"/>
            </a:br>
            <a:r>
              <a:rPr lang="ml-IN" sz="2400" dirty="0">
                <a:solidFill>
                  <a:srgbClr val="0000CC"/>
                </a:solidFill>
              </a:rPr>
              <a:t>സെലെക്ടിവ് ഡോർസൽ  റൈസോടമി </a:t>
            </a:r>
            <a:endParaRPr lang="en-IN" sz="2400" dirty="0">
              <a:solidFill>
                <a:srgbClr val="0000CC"/>
              </a:solidFill>
            </a:endParaRPr>
          </a:p>
        </p:txBody>
      </p:sp>
      <p:sp>
        <p:nvSpPr>
          <p:cNvPr id="3" name="Content Placeholder 2"/>
          <p:cNvSpPr>
            <a:spLocks noGrp="1"/>
          </p:cNvSpPr>
          <p:nvPr>
            <p:ph sz="quarter" idx="13"/>
          </p:nvPr>
        </p:nvSpPr>
        <p:spPr>
          <a:xfrm>
            <a:off x="899592" y="731520"/>
            <a:ext cx="6644208" cy="2193424"/>
          </a:xfrm>
        </p:spPr>
        <p:txBody>
          <a:bodyPr/>
          <a:lstStyle/>
          <a:p>
            <a:r>
              <a:rPr lang="en-US" dirty="0" smtClean="0"/>
              <a:t>Goals of surgery: better </a:t>
            </a:r>
            <a:r>
              <a:rPr lang="en-US" dirty="0"/>
              <a:t>gait and leg </a:t>
            </a:r>
            <a:r>
              <a:rPr lang="en-US" dirty="0" smtClean="0"/>
              <a:t>function</a:t>
            </a:r>
          </a:p>
          <a:p>
            <a:r>
              <a:rPr lang="en-US" dirty="0" smtClean="0"/>
              <a:t>Surgical </a:t>
            </a:r>
            <a:r>
              <a:rPr lang="en-US" dirty="0"/>
              <a:t>procedure performed on the lower spinal </a:t>
            </a:r>
            <a:r>
              <a:rPr lang="en-US" dirty="0" smtClean="0"/>
              <a:t>cord - nerves </a:t>
            </a:r>
            <a:r>
              <a:rPr lang="en-US" dirty="0"/>
              <a:t>are separated then identified via an electrical </a:t>
            </a:r>
            <a:r>
              <a:rPr lang="en-US" dirty="0" smtClean="0"/>
              <a:t>stimulation; certain </a:t>
            </a:r>
            <a:r>
              <a:rPr lang="en-US" dirty="0"/>
              <a:t>sensory nerve fibers </a:t>
            </a:r>
            <a:r>
              <a:rPr lang="en-US" dirty="0" smtClean="0"/>
              <a:t>are cut that </a:t>
            </a:r>
            <a:r>
              <a:rPr lang="en-US" dirty="0"/>
              <a:t>lead to too much muscle </a:t>
            </a:r>
            <a:r>
              <a:rPr lang="en-US" dirty="0" smtClean="0"/>
              <a:t>tone</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2996952"/>
            <a:ext cx="2667000" cy="2232660"/>
          </a:xfrm>
          <a:prstGeom prst="rect">
            <a:avLst/>
          </a:prstGeom>
        </p:spPr>
      </p:pic>
    </p:spTree>
    <p:extLst>
      <p:ext uri="{BB962C8B-B14F-4D97-AF65-F5344CB8AC3E}">
        <p14:creationId xmlns:p14="http://schemas.microsoft.com/office/powerpoint/2010/main" val="2810362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5517232"/>
            <a:ext cx="6512511" cy="1143000"/>
          </a:xfrm>
        </p:spPr>
        <p:txBody>
          <a:bodyPr/>
          <a:lstStyle/>
          <a:p>
            <a:r>
              <a:rPr lang="en-IN" dirty="0" smtClean="0"/>
              <a:t>Tone Abnormalities</a:t>
            </a:r>
            <a:endParaRPr lang="en-IN" dirty="0"/>
          </a:p>
        </p:txBody>
      </p:sp>
      <p:sp>
        <p:nvSpPr>
          <p:cNvPr id="3" name="Content Placeholder 2"/>
          <p:cNvSpPr>
            <a:spLocks noGrp="1"/>
          </p:cNvSpPr>
          <p:nvPr>
            <p:ph sz="quarter" idx="13"/>
          </p:nvPr>
        </p:nvSpPr>
        <p:spPr>
          <a:xfrm>
            <a:off x="683568" y="476672"/>
            <a:ext cx="7848872" cy="4752528"/>
          </a:xfrm>
        </p:spPr>
        <p:txBody>
          <a:bodyPr>
            <a:normAutofit lnSpcReduction="10000"/>
          </a:bodyPr>
          <a:lstStyle/>
          <a:p>
            <a:pPr marL="45720" indent="0">
              <a:buNone/>
            </a:pPr>
            <a:r>
              <a:rPr lang="en-IN" dirty="0" smtClean="0"/>
              <a:t>Muscle tone abnormalities occur in many disease conditions</a:t>
            </a:r>
          </a:p>
          <a:p>
            <a:pPr marL="45720" indent="0">
              <a:buNone/>
            </a:pPr>
            <a:r>
              <a:rPr lang="ml-IN" b="1" i="1" dirty="0">
                <a:solidFill>
                  <a:srgbClr val="0000CC"/>
                </a:solidFill>
              </a:rPr>
              <a:t>പേശികളുടെ അവസ്ഥയിൽ കാണപ്പെടുന്ന വ്യതിയാനങ്ങൾ സാധാരണയായി ഇങ്ങനെ തരം തിരിക്കാം</a:t>
            </a:r>
            <a:endParaRPr lang="en-IN" b="1" i="1" dirty="0" smtClean="0">
              <a:solidFill>
                <a:srgbClr val="0000CC"/>
              </a:solidFill>
            </a:endParaRPr>
          </a:p>
          <a:p>
            <a:pPr marL="45720" indent="0">
              <a:buNone/>
            </a:pPr>
            <a:r>
              <a:rPr lang="en-IN" dirty="0" smtClean="0"/>
              <a:t>Generally,</a:t>
            </a:r>
          </a:p>
          <a:p>
            <a:r>
              <a:rPr lang="en-IN" dirty="0" smtClean="0"/>
              <a:t>Increased muscle tone (</a:t>
            </a:r>
            <a:r>
              <a:rPr lang="ml-IN" sz="2000" b="1" dirty="0">
                <a:solidFill>
                  <a:srgbClr val="0000CC"/>
                </a:solidFill>
              </a:rPr>
              <a:t>ഇറുക്കം</a:t>
            </a:r>
            <a:r>
              <a:rPr lang="en-IN" sz="2000" b="1" dirty="0">
                <a:solidFill>
                  <a:srgbClr val="0000CC"/>
                </a:solidFill>
              </a:rPr>
              <a:t>/</a:t>
            </a:r>
            <a:r>
              <a:rPr lang="ml-IN" sz="2000" b="1" dirty="0">
                <a:solidFill>
                  <a:srgbClr val="0000CC"/>
                </a:solidFill>
              </a:rPr>
              <a:t>സ്പാസ്റ്റിസിറ്റി</a:t>
            </a:r>
            <a:r>
              <a:rPr lang="en-IN" sz="2000" b="1" dirty="0">
                <a:solidFill>
                  <a:srgbClr val="0000CC"/>
                </a:solidFill>
              </a:rPr>
              <a:t>)</a:t>
            </a:r>
            <a:r>
              <a:rPr lang="en-IN" dirty="0"/>
              <a:t>  </a:t>
            </a:r>
            <a:r>
              <a:rPr lang="en-IN" dirty="0" smtClean="0"/>
              <a:t>in upper motor neuron (UMN) lesions– brain and spinal cord (</a:t>
            </a:r>
            <a:r>
              <a:rPr lang="ml-IN" b="1" dirty="0">
                <a:solidFill>
                  <a:srgbClr val="0000CC"/>
                </a:solidFill>
              </a:rPr>
              <a:t>നട്ടെല്ല്, തലച്ചോറ് എന്നിവയുടെ ക്ഷതങ്ങളിൽ</a:t>
            </a:r>
            <a:r>
              <a:rPr lang="en-IN" dirty="0" smtClean="0"/>
              <a:t>).</a:t>
            </a:r>
          </a:p>
          <a:p>
            <a:r>
              <a:rPr lang="en-IN" dirty="0" smtClean="0"/>
              <a:t>Decreased </a:t>
            </a:r>
            <a:r>
              <a:rPr lang="en-IN" dirty="0"/>
              <a:t>muscle </a:t>
            </a:r>
            <a:r>
              <a:rPr lang="en-IN" dirty="0" smtClean="0"/>
              <a:t>tone (</a:t>
            </a:r>
            <a:r>
              <a:rPr lang="ml-IN" sz="2400" b="1" dirty="0" smtClean="0">
                <a:solidFill>
                  <a:srgbClr val="0000CC"/>
                </a:solidFill>
              </a:rPr>
              <a:t>അയവ്</a:t>
            </a:r>
            <a:r>
              <a:rPr lang="en-IN" sz="2400" b="1" dirty="0" smtClean="0">
                <a:solidFill>
                  <a:srgbClr val="0000CC"/>
                </a:solidFill>
              </a:rPr>
              <a:t>/</a:t>
            </a:r>
            <a:r>
              <a:rPr lang="ml-IN" sz="2400" b="1" dirty="0">
                <a:solidFill>
                  <a:srgbClr val="0000CC"/>
                </a:solidFill>
              </a:rPr>
              <a:t> ഫ്ലാസിഡിറ്റി</a:t>
            </a:r>
            <a:r>
              <a:rPr lang="en-IN" dirty="0" smtClean="0"/>
              <a:t>) </a:t>
            </a:r>
            <a:r>
              <a:rPr lang="en-IN" dirty="0"/>
              <a:t>in </a:t>
            </a:r>
            <a:r>
              <a:rPr lang="en-IN" dirty="0" smtClean="0"/>
              <a:t>lower </a:t>
            </a:r>
            <a:r>
              <a:rPr lang="en-IN" dirty="0"/>
              <a:t>motor neuron </a:t>
            </a:r>
            <a:r>
              <a:rPr lang="en-IN" dirty="0" smtClean="0"/>
              <a:t>(LMN</a:t>
            </a:r>
            <a:r>
              <a:rPr lang="en-IN" dirty="0"/>
              <a:t>) </a:t>
            </a:r>
            <a:r>
              <a:rPr lang="en-IN" dirty="0" smtClean="0"/>
              <a:t>lesions – peripheral nerves, muscles, </a:t>
            </a:r>
            <a:r>
              <a:rPr lang="en-IN" dirty="0" err="1" smtClean="0"/>
              <a:t>etc</a:t>
            </a:r>
            <a:r>
              <a:rPr lang="en-IN" dirty="0" smtClean="0"/>
              <a:t> (</a:t>
            </a:r>
            <a:r>
              <a:rPr lang="ml-IN" b="1" dirty="0">
                <a:solidFill>
                  <a:srgbClr val="0000CC"/>
                </a:solidFill>
              </a:rPr>
              <a:t>നാഡികൾ, പേശികൾ എന്നിവയുടെ ക്ഷതങ്ങളിൽ</a:t>
            </a:r>
            <a:r>
              <a:rPr lang="en-IN" dirty="0" smtClean="0"/>
              <a:t>).</a:t>
            </a:r>
            <a:endParaRPr lang="en-IN" dirty="0"/>
          </a:p>
        </p:txBody>
      </p:sp>
    </p:spTree>
    <p:extLst>
      <p:ext uri="{BB962C8B-B14F-4D97-AF65-F5344CB8AC3E}">
        <p14:creationId xmlns:p14="http://schemas.microsoft.com/office/powerpoint/2010/main" val="40155893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4725144"/>
            <a:ext cx="6512511" cy="1287016"/>
          </a:xfrm>
        </p:spPr>
        <p:txBody>
          <a:bodyPr/>
          <a:lstStyle/>
          <a:p>
            <a:r>
              <a:rPr lang="en-IN" dirty="0" smtClean="0"/>
              <a:t>Alternative Medicine</a:t>
            </a:r>
            <a:endParaRPr lang="en-IN" dirty="0"/>
          </a:p>
        </p:txBody>
      </p:sp>
      <p:sp>
        <p:nvSpPr>
          <p:cNvPr id="3" name="Content Placeholder 2"/>
          <p:cNvSpPr>
            <a:spLocks noGrp="1"/>
          </p:cNvSpPr>
          <p:nvPr>
            <p:ph sz="quarter" idx="13"/>
          </p:nvPr>
        </p:nvSpPr>
        <p:spPr/>
        <p:txBody>
          <a:bodyPr/>
          <a:lstStyle/>
          <a:p>
            <a:r>
              <a:rPr lang="en-IN" dirty="0" smtClean="0"/>
              <a:t>I do not have expertise to comment on other systems of medicine</a:t>
            </a:r>
          </a:p>
          <a:p>
            <a:r>
              <a:rPr lang="en-IN" dirty="0" smtClean="0"/>
              <a:t>However, understanding the physiology of dysfunction is mandatory</a:t>
            </a:r>
          </a:p>
          <a:p>
            <a:r>
              <a:rPr lang="en-IN" dirty="0" smtClean="0"/>
              <a:t>Passive measures like massage, cold, heat, etc. do have specific effects</a:t>
            </a:r>
            <a:endParaRPr lang="en-IN" dirty="0"/>
          </a:p>
        </p:txBody>
      </p:sp>
    </p:spTree>
    <p:extLst>
      <p:ext uri="{BB962C8B-B14F-4D97-AF65-F5344CB8AC3E}">
        <p14:creationId xmlns:p14="http://schemas.microsoft.com/office/powerpoint/2010/main" val="6240396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589240"/>
            <a:ext cx="8568952" cy="998984"/>
          </a:xfrm>
        </p:spPr>
        <p:txBody>
          <a:bodyPr/>
          <a:lstStyle/>
          <a:p>
            <a:r>
              <a:rPr lang="en-US" dirty="0" smtClean="0"/>
              <a:t>What to expect in Adulthood</a:t>
            </a:r>
            <a:endParaRPr lang="en-IN" dirty="0"/>
          </a:p>
        </p:txBody>
      </p:sp>
      <p:sp>
        <p:nvSpPr>
          <p:cNvPr id="3" name="Content Placeholder 2"/>
          <p:cNvSpPr>
            <a:spLocks noGrp="1"/>
          </p:cNvSpPr>
          <p:nvPr>
            <p:ph sz="quarter" idx="13"/>
          </p:nvPr>
        </p:nvSpPr>
        <p:spPr>
          <a:xfrm>
            <a:off x="827584" y="731520"/>
            <a:ext cx="7416824" cy="4425672"/>
          </a:xfrm>
        </p:spPr>
        <p:txBody>
          <a:bodyPr/>
          <a:lstStyle/>
          <a:p>
            <a:r>
              <a:rPr lang="en-US" dirty="0"/>
              <a:t>There is no condition known as late-onset CP. You can’t develop this condition as an adult. </a:t>
            </a:r>
            <a:endParaRPr lang="en-US" dirty="0" smtClean="0"/>
          </a:p>
          <a:p>
            <a:r>
              <a:rPr lang="en-US" dirty="0" smtClean="0"/>
              <a:t>CP </a:t>
            </a:r>
            <a:r>
              <a:rPr lang="en-US" dirty="0"/>
              <a:t>is non-progressive. That means it doesn’t worsen over a person’s </a:t>
            </a:r>
            <a:r>
              <a:rPr lang="en-US" dirty="0" smtClean="0"/>
              <a:t>lifetime.</a:t>
            </a:r>
          </a:p>
          <a:p>
            <a:r>
              <a:rPr lang="en-US" dirty="0" smtClean="0"/>
              <a:t>However</a:t>
            </a:r>
            <a:r>
              <a:rPr lang="en-US" dirty="0"/>
              <a:t>, as a person living with CP ages, the condition can cause new challenges and issues</a:t>
            </a:r>
            <a:r>
              <a:rPr lang="en-US" dirty="0" smtClean="0"/>
              <a:t>.</a:t>
            </a:r>
            <a:endParaRPr lang="en-US" dirty="0"/>
          </a:p>
        </p:txBody>
      </p:sp>
    </p:spTree>
    <p:extLst>
      <p:ext uri="{BB962C8B-B14F-4D97-AF65-F5344CB8AC3E}">
        <p14:creationId xmlns:p14="http://schemas.microsoft.com/office/powerpoint/2010/main" val="40415583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5373216"/>
            <a:ext cx="6512511" cy="1143000"/>
          </a:xfrm>
        </p:spPr>
        <p:txBody>
          <a:bodyPr/>
          <a:lstStyle/>
          <a:p>
            <a:r>
              <a:rPr lang="en-IN" dirty="0"/>
              <a:t>Higher incidence </a:t>
            </a:r>
            <a:r>
              <a:rPr lang="en-IN" dirty="0" smtClean="0"/>
              <a:t>of</a:t>
            </a:r>
            <a:endParaRPr lang="en-IN" dirty="0"/>
          </a:p>
        </p:txBody>
      </p:sp>
      <p:sp>
        <p:nvSpPr>
          <p:cNvPr id="3" name="Content Placeholder 2"/>
          <p:cNvSpPr>
            <a:spLocks noGrp="1"/>
          </p:cNvSpPr>
          <p:nvPr>
            <p:ph sz="quarter" idx="13"/>
          </p:nvPr>
        </p:nvSpPr>
        <p:spPr>
          <a:xfrm>
            <a:off x="1143000" y="731520"/>
            <a:ext cx="6597352" cy="4137640"/>
          </a:xfrm>
        </p:spPr>
        <p:txBody>
          <a:bodyPr>
            <a:normAutofit fontScale="92500" lnSpcReduction="10000"/>
          </a:bodyPr>
          <a:lstStyle/>
          <a:p>
            <a:r>
              <a:rPr lang="en-IN" dirty="0" smtClean="0"/>
              <a:t>High blood pressure (Hypertension)</a:t>
            </a:r>
          </a:p>
          <a:p>
            <a:r>
              <a:rPr lang="en-IN" dirty="0"/>
              <a:t>Joint </a:t>
            </a:r>
            <a:r>
              <a:rPr lang="en-IN" dirty="0" smtClean="0"/>
              <a:t>pain</a:t>
            </a:r>
            <a:r>
              <a:rPr lang="en-IN" dirty="0"/>
              <a:t> </a:t>
            </a:r>
            <a:r>
              <a:rPr lang="en-IN" dirty="0" smtClean="0"/>
              <a:t>/ Arthritis</a:t>
            </a:r>
          </a:p>
          <a:p>
            <a:r>
              <a:rPr lang="en-IN" dirty="0" smtClean="0"/>
              <a:t>Speech problems</a:t>
            </a:r>
          </a:p>
          <a:p>
            <a:r>
              <a:rPr lang="en-IN" dirty="0" smtClean="0"/>
              <a:t>Swallowing difficulty</a:t>
            </a:r>
          </a:p>
          <a:p>
            <a:r>
              <a:rPr lang="en-IN" dirty="0" smtClean="0"/>
              <a:t>Diabetes</a:t>
            </a:r>
          </a:p>
          <a:p>
            <a:r>
              <a:rPr lang="en-IN" dirty="0" smtClean="0"/>
              <a:t>Heart conditions</a:t>
            </a:r>
          </a:p>
          <a:p>
            <a:r>
              <a:rPr lang="en-IN" dirty="0"/>
              <a:t>Stroke</a:t>
            </a:r>
          </a:p>
          <a:p>
            <a:r>
              <a:rPr lang="en-IN" dirty="0" smtClean="0"/>
              <a:t>Seizures</a:t>
            </a:r>
          </a:p>
          <a:p>
            <a:endParaRPr lang="en-IN" dirty="0"/>
          </a:p>
          <a:p>
            <a:r>
              <a:rPr lang="en-US" sz="2400" dirty="0"/>
              <a:t>changes in the spine (such as scoliosis); or joint problems (such as contractures)</a:t>
            </a:r>
            <a:endParaRPr lang="en-IN" sz="2400" dirty="0"/>
          </a:p>
          <a:p>
            <a:endParaRPr lang="en-IN" dirty="0" smtClean="0"/>
          </a:p>
        </p:txBody>
      </p:sp>
    </p:spTree>
    <p:extLst>
      <p:ext uri="{BB962C8B-B14F-4D97-AF65-F5344CB8AC3E}">
        <p14:creationId xmlns:p14="http://schemas.microsoft.com/office/powerpoint/2010/main" val="28470318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17232"/>
            <a:ext cx="9036496" cy="1143000"/>
          </a:xfrm>
        </p:spPr>
        <p:txBody>
          <a:bodyPr/>
          <a:lstStyle/>
          <a:p>
            <a:pPr marL="0" indent="0">
              <a:buNone/>
            </a:pPr>
            <a:r>
              <a:rPr lang="en-US" sz="4000" dirty="0" smtClean="0"/>
              <a:t>Earlier onset </a:t>
            </a:r>
            <a:r>
              <a:rPr lang="en-US" sz="4000" dirty="0"/>
              <a:t>of age-related changes</a:t>
            </a:r>
            <a:endParaRPr lang="en-IN" sz="4000" dirty="0"/>
          </a:p>
        </p:txBody>
      </p:sp>
      <p:sp>
        <p:nvSpPr>
          <p:cNvPr id="3" name="Content Placeholder 2"/>
          <p:cNvSpPr>
            <a:spLocks noGrp="1"/>
          </p:cNvSpPr>
          <p:nvPr>
            <p:ph sz="quarter" idx="13"/>
          </p:nvPr>
        </p:nvSpPr>
        <p:spPr>
          <a:xfrm>
            <a:off x="611560" y="731520"/>
            <a:ext cx="8064896" cy="4497680"/>
          </a:xfrm>
        </p:spPr>
        <p:txBody>
          <a:bodyPr>
            <a:normAutofit lnSpcReduction="10000"/>
          </a:bodyPr>
          <a:lstStyle/>
          <a:p>
            <a:r>
              <a:rPr lang="en-US" dirty="0" smtClean="0"/>
              <a:t>Premature aging</a:t>
            </a:r>
            <a:r>
              <a:rPr lang="en-US" dirty="0"/>
              <a:t> </a:t>
            </a:r>
            <a:r>
              <a:rPr lang="en-US" dirty="0" smtClean="0"/>
              <a:t>or earlier onset of age-related changes</a:t>
            </a:r>
            <a:endParaRPr lang="en-US" dirty="0"/>
          </a:p>
          <a:p>
            <a:r>
              <a:rPr lang="en-US" dirty="0"/>
              <a:t>People with CP </a:t>
            </a:r>
            <a:r>
              <a:rPr lang="en-US" dirty="0" smtClean="0"/>
              <a:t>use 3-5 times the </a:t>
            </a:r>
            <a:r>
              <a:rPr lang="en-US" dirty="0"/>
              <a:t>energy of people without the disorder to complete everyday tasks.</a:t>
            </a:r>
          </a:p>
          <a:p>
            <a:r>
              <a:rPr lang="en-US" dirty="0"/>
              <a:t>Over time, that strain and demand on muscles and bones can begin to wear down the body. Eventually, the overuse of joints like those in the knees, ankles, hips, and arms can lead </a:t>
            </a:r>
            <a:r>
              <a:rPr lang="en-US" dirty="0" smtClean="0"/>
              <a:t>to osteoarthritis, also </a:t>
            </a:r>
            <a:r>
              <a:rPr lang="en-US" dirty="0"/>
              <a:t>called degenerative arthritis.</a:t>
            </a:r>
          </a:p>
          <a:p>
            <a:r>
              <a:rPr lang="en-US" dirty="0"/>
              <a:t>For some individuals, premature aging may require the use of mobility aids, such as wheelchairs or crutches. For others, the ability to walk may be lost </a:t>
            </a:r>
            <a:r>
              <a:rPr lang="en-US" dirty="0" smtClean="0"/>
              <a:t>entirely.</a:t>
            </a:r>
          </a:p>
          <a:p>
            <a:r>
              <a:rPr lang="en-US" dirty="0" smtClean="0"/>
              <a:t>Other </a:t>
            </a:r>
            <a:r>
              <a:rPr lang="en-US" dirty="0"/>
              <a:t>signs of premature aging include increased pain, stiff muscles, and problems with the heart or lungs.</a:t>
            </a:r>
          </a:p>
          <a:p>
            <a:endParaRPr lang="en-IN" dirty="0"/>
          </a:p>
        </p:txBody>
      </p:sp>
    </p:spTree>
    <p:extLst>
      <p:ext uri="{BB962C8B-B14F-4D97-AF65-F5344CB8AC3E}">
        <p14:creationId xmlns:p14="http://schemas.microsoft.com/office/powerpoint/2010/main" val="15540924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373216"/>
            <a:ext cx="7808655" cy="1143000"/>
          </a:xfrm>
        </p:spPr>
        <p:txBody>
          <a:bodyPr/>
          <a:lstStyle/>
          <a:p>
            <a:r>
              <a:rPr lang="en-US" dirty="0"/>
              <a:t>Challenges related to pain</a:t>
            </a:r>
            <a:br>
              <a:rPr lang="en-US" dirty="0"/>
            </a:br>
            <a:endParaRPr lang="en-IN" dirty="0"/>
          </a:p>
        </p:txBody>
      </p:sp>
      <p:sp>
        <p:nvSpPr>
          <p:cNvPr id="3" name="Content Placeholder 2"/>
          <p:cNvSpPr>
            <a:spLocks noGrp="1"/>
          </p:cNvSpPr>
          <p:nvPr>
            <p:ph sz="quarter" idx="13"/>
          </p:nvPr>
        </p:nvSpPr>
        <p:spPr>
          <a:xfrm>
            <a:off x="827584" y="692696"/>
            <a:ext cx="7200800" cy="4248472"/>
          </a:xfrm>
        </p:spPr>
        <p:txBody>
          <a:bodyPr>
            <a:normAutofit/>
          </a:bodyPr>
          <a:lstStyle/>
          <a:p>
            <a:r>
              <a:rPr lang="en-US" dirty="0" smtClean="0"/>
              <a:t>Abnormalities </a:t>
            </a:r>
            <a:r>
              <a:rPr lang="en-US" dirty="0"/>
              <a:t>with muscles, joints, and bones can produce discomfort during childhood, but as a person with CP ages, this discomfort can turn into pain.</a:t>
            </a:r>
          </a:p>
          <a:p>
            <a:r>
              <a:rPr lang="en-US" dirty="0" smtClean="0"/>
              <a:t>This </a:t>
            </a:r>
            <a:r>
              <a:rPr lang="en-US" dirty="0"/>
              <a:t>pain is most common in the body’s major joints, including the hips, knees, ankles, and upper and lower </a:t>
            </a:r>
            <a:r>
              <a:rPr lang="en-US" dirty="0" smtClean="0"/>
              <a:t>back.</a:t>
            </a:r>
          </a:p>
          <a:p>
            <a:r>
              <a:rPr lang="en-US" dirty="0" smtClean="0"/>
              <a:t>Managed with </a:t>
            </a:r>
            <a:r>
              <a:rPr lang="en-US" dirty="0"/>
              <a:t>preventative </a:t>
            </a:r>
            <a:r>
              <a:rPr lang="en-US" dirty="0" smtClean="0"/>
              <a:t>measures – Medication, physical </a:t>
            </a:r>
            <a:r>
              <a:rPr lang="en-US" dirty="0"/>
              <a:t>and occupational </a:t>
            </a:r>
            <a:r>
              <a:rPr lang="en-US" dirty="0" smtClean="0"/>
              <a:t>therapy, injections, surgery.</a:t>
            </a:r>
            <a:endParaRPr lang="en-US" dirty="0"/>
          </a:p>
        </p:txBody>
      </p:sp>
    </p:spTree>
    <p:extLst>
      <p:ext uri="{BB962C8B-B14F-4D97-AF65-F5344CB8AC3E}">
        <p14:creationId xmlns:p14="http://schemas.microsoft.com/office/powerpoint/2010/main" val="405683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869160"/>
            <a:ext cx="8424935" cy="1505104"/>
          </a:xfrm>
        </p:spPr>
        <p:txBody>
          <a:bodyPr/>
          <a:lstStyle/>
          <a:p>
            <a:r>
              <a:rPr lang="en-US" sz="3600" dirty="0" smtClean="0"/>
              <a:t>Key Points</a:t>
            </a:r>
            <a:br>
              <a:rPr lang="en-US" sz="3600" dirty="0" smtClean="0"/>
            </a:br>
            <a:r>
              <a:rPr lang="ml-IN" sz="3600" dirty="0" smtClean="0">
                <a:solidFill>
                  <a:srgbClr val="0000CC"/>
                </a:solidFill>
              </a:rPr>
              <a:t>പ്രധാന </a:t>
            </a:r>
            <a:r>
              <a:rPr lang="ml-IN" sz="3600" dirty="0">
                <a:solidFill>
                  <a:srgbClr val="0000CC"/>
                </a:solidFill>
              </a:rPr>
              <a:t>കാര്യങ്ങൾ </a:t>
            </a:r>
            <a:endParaRPr lang="en-IN" sz="3600" dirty="0">
              <a:solidFill>
                <a:srgbClr val="0000CC"/>
              </a:solidFill>
            </a:endParaRPr>
          </a:p>
        </p:txBody>
      </p:sp>
      <p:sp>
        <p:nvSpPr>
          <p:cNvPr id="3" name="Content Placeholder 2"/>
          <p:cNvSpPr>
            <a:spLocks noGrp="1"/>
          </p:cNvSpPr>
          <p:nvPr>
            <p:ph sz="quarter" idx="13"/>
          </p:nvPr>
        </p:nvSpPr>
        <p:spPr/>
        <p:txBody>
          <a:bodyPr/>
          <a:lstStyle/>
          <a:p>
            <a:r>
              <a:rPr lang="en-US" dirty="0" smtClean="0"/>
              <a:t>Many ways to manage tone abnormalities – a combination of techniques and modalities can be used</a:t>
            </a:r>
          </a:p>
          <a:p>
            <a:r>
              <a:rPr lang="ml-IN" b="1" dirty="0">
                <a:solidFill>
                  <a:srgbClr val="0000CC"/>
                </a:solidFill>
              </a:rPr>
              <a:t>ഒന്നിലധികം രീതികളിലൂടെ ടോൺ </a:t>
            </a:r>
            <a:r>
              <a:rPr lang="ml-IN" b="1" dirty="0" smtClean="0">
                <a:solidFill>
                  <a:srgbClr val="0000CC"/>
                </a:solidFill>
              </a:rPr>
              <a:t>നിയന്ത്രിക്കാവുന്നതാണ് </a:t>
            </a:r>
            <a:endParaRPr lang="en-US" b="1" dirty="0" smtClean="0">
              <a:solidFill>
                <a:srgbClr val="0000CC"/>
              </a:solidFill>
            </a:endParaRPr>
          </a:p>
          <a:p>
            <a:r>
              <a:rPr lang="en-US" dirty="0" smtClean="0">
                <a:solidFill>
                  <a:schemeClr val="tx1"/>
                </a:solidFill>
              </a:rPr>
              <a:t>Regular follow up is necessary - </a:t>
            </a:r>
            <a:r>
              <a:rPr lang="ml-IN" b="1" dirty="0">
                <a:solidFill>
                  <a:srgbClr val="0000CC"/>
                </a:solidFill>
              </a:rPr>
              <a:t>റെഗുലർ ഫോളോ അപ്പ് </a:t>
            </a:r>
            <a:endParaRPr lang="en-IN" b="1" dirty="0">
              <a:solidFill>
                <a:srgbClr val="0000CC"/>
              </a:solidFill>
            </a:endParaRPr>
          </a:p>
        </p:txBody>
      </p:sp>
    </p:spTree>
    <p:extLst>
      <p:ext uri="{BB962C8B-B14F-4D97-AF65-F5344CB8AC3E}">
        <p14:creationId xmlns:p14="http://schemas.microsoft.com/office/powerpoint/2010/main" val="6075060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5661248"/>
            <a:ext cx="6512511" cy="926976"/>
          </a:xfrm>
        </p:spPr>
        <p:txBody>
          <a:bodyPr/>
          <a:lstStyle/>
          <a:p>
            <a:r>
              <a:rPr lang="en-IN" dirty="0" smtClean="0"/>
              <a:t>Hip Surveillance</a:t>
            </a:r>
            <a:endParaRPr lang="en-IN" dirty="0"/>
          </a:p>
        </p:txBody>
      </p:sp>
      <p:sp>
        <p:nvSpPr>
          <p:cNvPr id="3" name="Content Placeholder 2"/>
          <p:cNvSpPr>
            <a:spLocks noGrp="1"/>
          </p:cNvSpPr>
          <p:nvPr>
            <p:ph sz="quarter" idx="13"/>
          </p:nvPr>
        </p:nvSpPr>
        <p:spPr>
          <a:xfrm>
            <a:off x="683568" y="476672"/>
            <a:ext cx="7920880" cy="4968552"/>
          </a:xfrm>
        </p:spPr>
        <p:txBody>
          <a:bodyPr>
            <a:normAutofit/>
          </a:bodyPr>
          <a:lstStyle/>
          <a:p>
            <a:r>
              <a:rPr lang="en-US" dirty="0" smtClean="0"/>
              <a:t>“</a:t>
            </a:r>
            <a:r>
              <a:rPr lang="en-US" dirty="0"/>
              <a:t>The process of monitoring and identifying the critical early indicators of hip displacement</a:t>
            </a:r>
            <a:r>
              <a:rPr lang="en-US" dirty="0" smtClean="0"/>
              <a:t>.”</a:t>
            </a:r>
          </a:p>
          <a:p>
            <a:r>
              <a:rPr lang="en-US" dirty="0"/>
              <a:t>Surveillance consists of two components: a clinical examination and a radiographic </a:t>
            </a:r>
            <a:r>
              <a:rPr lang="en-US" dirty="0" smtClean="0"/>
              <a:t>examination</a:t>
            </a:r>
          </a:p>
          <a:p>
            <a:r>
              <a:rPr lang="en-US" dirty="0" smtClean="0"/>
              <a:t>Surveillance intervals vary </a:t>
            </a:r>
            <a:r>
              <a:rPr lang="en-US" dirty="0"/>
              <a:t>according to risk</a:t>
            </a:r>
            <a:r>
              <a:rPr lang="en-US" dirty="0" smtClean="0"/>
              <a:t>.</a:t>
            </a:r>
          </a:p>
          <a:p>
            <a:r>
              <a:rPr lang="en-US" dirty="0" smtClean="0"/>
              <a:t>Clinical examination: determining/re-confirming</a:t>
            </a:r>
            <a:r>
              <a:rPr lang="en-US" dirty="0"/>
              <a:t>, age, Gross Motor Function Classification System (GMFCS) level </a:t>
            </a:r>
            <a:r>
              <a:rPr lang="en-US" dirty="0" smtClean="0"/>
              <a:t>and </a:t>
            </a:r>
            <a:r>
              <a:rPr lang="en-US" dirty="0"/>
              <a:t>gait type at each surveillance </a:t>
            </a:r>
            <a:r>
              <a:rPr lang="en-US" dirty="0" smtClean="0"/>
              <a:t>interval, history of pain; Hip </a:t>
            </a:r>
            <a:r>
              <a:rPr lang="en-US" dirty="0"/>
              <a:t>abduction passive range of motion (PROM) </a:t>
            </a:r>
            <a:endParaRPr lang="en-US" dirty="0" smtClean="0"/>
          </a:p>
          <a:p>
            <a:r>
              <a:rPr lang="en-US" dirty="0" smtClean="0"/>
              <a:t>Radiographic examination: measurement </a:t>
            </a:r>
            <a:r>
              <a:rPr lang="en-US" dirty="0"/>
              <a:t>of migration percentage (MP) from a supine AP pelvis radiograph with standardized positioning</a:t>
            </a:r>
            <a:r>
              <a:rPr lang="en-US" dirty="0" smtClean="0"/>
              <a:t>.</a:t>
            </a:r>
            <a:endParaRPr lang="en-IN" dirty="0"/>
          </a:p>
        </p:txBody>
      </p:sp>
    </p:spTree>
    <p:extLst>
      <p:ext uri="{BB962C8B-B14F-4D97-AF65-F5344CB8AC3E}">
        <p14:creationId xmlns:p14="http://schemas.microsoft.com/office/powerpoint/2010/main" val="17230477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IN" dirty="0" smtClean="0"/>
              <a:t>Focal</a:t>
            </a:r>
            <a:endParaRPr lang="en-IN" dirty="0"/>
          </a:p>
        </p:txBody>
      </p:sp>
      <p:sp>
        <p:nvSpPr>
          <p:cNvPr id="6" name="Content Placeholder 5"/>
          <p:cNvSpPr>
            <a:spLocks noGrp="1"/>
          </p:cNvSpPr>
          <p:nvPr>
            <p:ph sz="half" idx="2"/>
          </p:nvPr>
        </p:nvSpPr>
        <p:spPr>
          <a:xfrm>
            <a:off x="755576" y="1400326"/>
            <a:ext cx="3747575" cy="3036785"/>
          </a:xfrm>
        </p:spPr>
        <p:txBody>
          <a:bodyPr>
            <a:normAutofit/>
          </a:bodyPr>
          <a:lstStyle/>
          <a:p>
            <a:r>
              <a:rPr lang="en-IN" dirty="0" smtClean="0"/>
              <a:t>Therapy</a:t>
            </a:r>
          </a:p>
          <a:p>
            <a:r>
              <a:rPr lang="en-IN" dirty="0" smtClean="0"/>
              <a:t>Cold application or </a:t>
            </a:r>
            <a:r>
              <a:rPr lang="en-IN" dirty="0" err="1" smtClean="0"/>
              <a:t>cryotherapy</a:t>
            </a:r>
            <a:endParaRPr lang="en-IN" dirty="0" smtClean="0"/>
          </a:p>
          <a:p>
            <a:r>
              <a:rPr lang="en-IN" dirty="0" err="1" smtClean="0"/>
              <a:t>Orthosis</a:t>
            </a:r>
            <a:endParaRPr lang="en-IN" dirty="0" smtClean="0"/>
          </a:p>
          <a:p>
            <a:r>
              <a:rPr lang="en-IN" dirty="0" smtClean="0"/>
              <a:t>Function training</a:t>
            </a:r>
          </a:p>
          <a:p>
            <a:r>
              <a:rPr lang="en-IN" dirty="0" err="1" smtClean="0"/>
              <a:t>Chemoneurolysis</a:t>
            </a:r>
            <a:endParaRPr lang="en-IN" dirty="0" smtClean="0"/>
          </a:p>
          <a:p>
            <a:r>
              <a:rPr lang="en-IN" dirty="0" smtClean="0"/>
              <a:t>Surgery</a:t>
            </a:r>
          </a:p>
          <a:p>
            <a:r>
              <a:rPr lang="en-IN" dirty="0" smtClean="0"/>
              <a:t>Regular follow up</a:t>
            </a:r>
          </a:p>
          <a:p>
            <a:r>
              <a:rPr lang="en-IN" dirty="0" smtClean="0"/>
              <a:t>Compensatory strategies</a:t>
            </a:r>
            <a:endParaRPr lang="en-IN" dirty="0"/>
          </a:p>
        </p:txBody>
      </p:sp>
      <p:sp>
        <p:nvSpPr>
          <p:cNvPr id="7" name="Text Placeholder 6"/>
          <p:cNvSpPr>
            <a:spLocks noGrp="1"/>
          </p:cNvSpPr>
          <p:nvPr>
            <p:ph type="body" sz="quarter" idx="3"/>
          </p:nvPr>
        </p:nvSpPr>
        <p:spPr/>
        <p:txBody>
          <a:bodyPr/>
          <a:lstStyle/>
          <a:p>
            <a:r>
              <a:rPr lang="en-IN" dirty="0" smtClean="0"/>
              <a:t>Generalised</a:t>
            </a:r>
            <a:endParaRPr lang="en-IN" dirty="0"/>
          </a:p>
        </p:txBody>
      </p:sp>
      <p:sp>
        <p:nvSpPr>
          <p:cNvPr id="8" name="Content Placeholder 7"/>
          <p:cNvSpPr>
            <a:spLocks noGrp="1"/>
          </p:cNvSpPr>
          <p:nvPr>
            <p:ph sz="quarter" idx="4"/>
          </p:nvPr>
        </p:nvSpPr>
        <p:spPr>
          <a:xfrm>
            <a:off x="4645024" y="1399032"/>
            <a:ext cx="3815408" cy="3470128"/>
          </a:xfrm>
        </p:spPr>
        <p:txBody>
          <a:bodyPr>
            <a:normAutofit/>
          </a:bodyPr>
          <a:lstStyle/>
          <a:p>
            <a:r>
              <a:rPr lang="en-IN" dirty="0" smtClean="0"/>
              <a:t>Therapy</a:t>
            </a:r>
          </a:p>
          <a:p>
            <a:r>
              <a:rPr lang="en-IN" dirty="0" smtClean="0"/>
              <a:t>Positioning</a:t>
            </a:r>
          </a:p>
          <a:p>
            <a:r>
              <a:rPr lang="en-IN" dirty="0" smtClean="0"/>
              <a:t>Function training</a:t>
            </a:r>
          </a:p>
          <a:p>
            <a:r>
              <a:rPr lang="en-IN" dirty="0" smtClean="0"/>
              <a:t>Enteral medications</a:t>
            </a:r>
          </a:p>
          <a:p>
            <a:r>
              <a:rPr lang="en-IN" dirty="0" smtClean="0"/>
              <a:t>ITB Pump</a:t>
            </a:r>
          </a:p>
          <a:p>
            <a:r>
              <a:rPr lang="en-IN" dirty="0"/>
              <a:t>Selective Dorsal </a:t>
            </a:r>
            <a:r>
              <a:rPr lang="en-IN" dirty="0" err="1"/>
              <a:t>Rhizotomy</a:t>
            </a:r>
            <a:endParaRPr lang="en-IN" dirty="0" smtClean="0"/>
          </a:p>
          <a:p>
            <a:r>
              <a:rPr lang="en-IN" dirty="0"/>
              <a:t>Regular follow </a:t>
            </a:r>
            <a:r>
              <a:rPr lang="en-IN" dirty="0" smtClean="0"/>
              <a:t>up</a:t>
            </a:r>
          </a:p>
          <a:p>
            <a:r>
              <a:rPr lang="en-IN" dirty="0" smtClean="0"/>
              <a:t>Deep brain stimulation (DBS) for dystonia – more research needed</a:t>
            </a:r>
            <a:endParaRPr lang="en-IN" dirty="0"/>
          </a:p>
        </p:txBody>
      </p:sp>
    </p:spTree>
    <p:extLst>
      <p:ext uri="{BB962C8B-B14F-4D97-AF65-F5344CB8AC3E}">
        <p14:creationId xmlns:p14="http://schemas.microsoft.com/office/powerpoint/2010/main" val="1179947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51520" y="188640"/>
            <a:ext cx="8640960" cy="504056"/>
          </a:xfrm>
        </p:spPr>
        <p:txBody>
          <a:bodyPr/>
          <a:lstStyle/>
          <a:p>
            <a:pPr marL="0" indent="0" algn="ctr">
              <a:buNone/>
              <a:defRPr/>
            </a:pPr>
            <a:r>
              <a:rPr lang="en-US" sz="2800" dirty="0" smtClean="0">
                <a:solidFill>
                  <a:srgbClr val="0000CC"/>
                </a:solidFill>
                <a:effectLst/>
              </a:rPr>
              <a:t>Rehab Interventions- </a:t>
            </a:r>
            <a:r>
              <a:rPr lang="ml-IN" sz="2400" dirty="0">
                <a:solidFill>
                  <a:srgbClr val="0000CC"/>
                </a:solidFill>
                <a:effectLst/>
              </a:rPr>
              <a:t>പുനരധിവാസ </a:t>
            </a:r>
            <a:r>
              <a:rPr lang="ml-IN" sz="2400" dirty="0" smtClean="0">
                <a:solidFill>
                  <a:srgbClr val="0000CC"/>
                </a:solidFill>
                <a:effectLst/>
              </a:rPr>
              <a:t>രീതികൾ</a:t>
            </a:r>
            <a:endParaRPr lang="en-US" sz="2800" dirty="0" smtClean="0">
              <a:solidFill>
                <a:srgbClr val="0000CC"/>
              </a:solidFill>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212839542"/>
              </p:ext>
            </p:extLst>
          </p:nvPr>
        </p:nvGraphicFramePr>
        <p:xfrm>
          <a:off x="179512" y="856882"/>
          <a:ext cx="8856984" cy="5596454"/>
        </p:xfrm>
        <a:graphic>
          <a:graphicData uri="http://schemas.openxmlformats.org/drawingml/2006/table">
            <a:tbl>
              <a:tblPr firstRow="1" bandRow="1">
                <a:tableStyleId>{69CF1AB2-1976-4502-BF36-3FF5EA218861}</a:tableStyleId>
              </a:tblPr>
              <a:tblGrid>
                <a:gridCol w="4428492"/>
                <a:gridCol w="4428492"/>
              </a:tblGrid>
              <a:tr h="902229">
                <a:tc>
                  <a:txBody>
                    <a:bodyPr/>
                    <a:lstStyle/>
                    <a:p>
                      <a:pPr marL="0" indent="0">
                        <a:buFont typeface="Arial" pitchFamily="34" charset="0"/>
                        <a:buNone/>
                      </a:pPr>
                      <a:r>
                        <a:rPr lang="ml-IN" sz="2000" b="0" i="0" kern="1200" dirty="0" smtClean="0">
                          <a:solidFill>
                            <a:schemeClr val="dk1"/>
                          </a:solidFill>
                          <a:effectLst/>
                          <a:latin typeface="+mn-lt"/>
                          <a:ea typeface="+mn-ea"/>
                          <a:cs typeface="+mn-cs"/>
                        </a:rPr>
                        <a:t>മരുന്നുകൾ</a:t>
                      </a:r>
                      <a:endParaRPr lang="en-IN" sz="2000" b="0" i="0" kern="1200" dirty="0" smtClean="0">
                        <a:solidFill>
                          <a:schemeClr val="dk1"/>
                        </a:solidFill>
                        <a:effectLst/>
                        <a:latin typeface="+mn-lt"/>
                        <a:ea typeface="+mn-ea"/>
                        <a:cs typeface="+mn-cs"/>
                      </a:endParaRPr>
                    </a:p>
                    <a:p>
                      <a:pPr marL="0" indent="0">
                        <a:buFont typeface="Arial" pitchFamily="34" charset="0"/>
                        <a:buNone/>
                      </a:pPr>
                      <a:r>
                        <a:rPr lang="en-US" sz="2000" b="0" i="0" kern="1200" dirty="0" smtClean="0">
                          <a:solidFill>
                            <a:schemeClr val="dk1"/>
                          </a:solidFill>
                          <a:effectLst/>
                          <a:latin typeface="+mn-lt"/>
                          <a:ea typeface="+mn-ea"/>
                          <a:cs typeface="+mn-cs"/>
                        </a:rPr>
                        <a:t>Medications</a:t>
                      </a:r>
                      <a:endParaRPr lang="en-IN" sz="2000" dirty="0"/>
                    </a:p>
                  </a:txBody>
                  <a:tcPr/>
                </a:tc>
                <a:tc>
                  <a:txBody>
                    <a:bodyPr/>
                    <a:lstStyle/>
                    <a:p>
                      <a:pPr marL="0" indent="0">
                        <a:buFont typeface="Arial" pitchFamily="34" charset="0"/>
                        <a:buNone/>
                      </a:pPr>
                      <a:r>
                        <a:rPr lang="ml-IN" sz="2000" b="0" i="0" kern="1200" dirty="0" smtClean="0">
                          <a:solidFill>
                            <a:schemeClr val="dk1"/>
                          </a:solidFill>
                          <a:effectLst/>
                          <a:latin typeface="+mn-lt"/>
                          <a:ea typeface="+mn-ea"/>
                          <a:cs typeface="+mn-cs"/>
                        </a:rPr>
                        <a:t>വ്യായാമം</a:t>
                      </a:r>
                      <a:endParaRPr lang="en-IN" sz="2000" b="0" i="0" kern="1200" dirty="0" smtClean="0">
                        <a:solidFill>
                          <a:schemeClr val="dk1"/>
                        </a:solidFill>
                        <a:effectLst/>
                        <a:latin typeface="+mn-lt"/>
                        <a:ea typeface="+mn-ea"/>
                        <a:cs typeface="+mn-cs"/>
                      </a:endParaRPr>
                    </a:p>
                    <a:p>
                      <a:pPr marL="0" indent="0">
                        <a:buFont typeface="Arial" pitchFamily="34" charset="0"/>
                        <a:buNone/>
                      </a:pPr>
                      <a:r>
                        <a:rPr lang="en-US" sz="2000" b="0" i="0" kern="1200" dirty="0" smtClean="0">
                          <a:solidFill>
                            <a:schemeClr val="dk1"/>
                          </a:solidFill>
                          <a:effectLst/>
                          <a:latin typeface="+mn-lt"/>
                          <a:ea typeface="+mn-ea"/>
                          <a:cs typeface="+mn-cs"/>
                        </a:rPr>
                        <a:t>Exercises, Therapy</a:t>
                      </a:r>
                      <a:endParaRPr lang="en-IN" sz="2000" dirty="0"/>
                    </a:p>
                  </a:txBody>
                  <a:tcPr/>
                </a:tc>
              </a:tr>
              <a:tr h="1309849">
                <a:tc>
                  <a:txBody>
                    <a:bodyPr/>
                    <a:lstStyle/>
                    <a:p>
                      <a:pPr marL="0" indent="0">
                        <a:buFont typeface="Arial" pitchFamily="34" charset="0"/>
                        <a:buNone/>
                      </a:pPr>
                      <a:r>
                        <a:rPr lang="ml-IN" sz="2000" b="0" i="0" kern="1200" dirty="0" smtClean="0">
                          <a:solidFill>
                            <a:schemeClr val="dk1"/>
                          </a:solidFill>
                          <a:effectLst/>
                          <a:latin typeface="+mn-lt"/>
                          <a:ea typeface="+mn-ea"/>
                          <a:cs typeface="+mn-cs"/>
                        </a:rPr>
                        <a:t>പ്രവൃത്തി</a:t>
                      </a:r>
                      <a:r>
                        <a:rPr lang="en-IN" sz="2000" b="0" i="0" kern="1200" dirty="0" smtClean="0">
                          <a:solidFill>
                            <a:schemeClr val="dk1"/>
                          </a:solidFill>
                          <a:effectLst/>
                          <a:latin typeface="+mn-lt"/>
                          <a:ea typeface="+mn-ea"/>
                          <a:cs typeface="+mn-cs"/>
                        </a:rPr>
                        <a:t>/</a:t>
                      </a:r>
                      <a:r>
                        <a:rPr lang="ml-IN" sz="2000" b="0" i="0" kern="1200" dirty="0" smtClean="0">
                          <a:solidFill>
                            <a:schemeClr val="dk1"/>
                          </a:solidFill>
                          <a:effectLst/>
                          <a:latin typeface="+mn-lt"/>
                          <a:ea typeface="+mn-ea"/>
                          <a:cs typeface="+mn-cs"/>
                        </a:rPr>
                        <a:t>ദിനചര്യകളിൽ പരിശീലനം</a:t>
                      </a:r>
                      <a:r>
                        <a:rPr lang="en-US" sz="2000" b="0" i="0" kern="1200" dirty="0" smtClean="0">
                          <a:solidFill>
                            <a:schemeClr val="dk1"/>
                          </a:solidFill>
                          <a:effectLst/>
                          <a:latin typeface="+mn-lt"/>
                          <a:ea typeface="+mn-ea"/>
                          <a:cs typeface="+mn-cs"/>
                        </a:rPr>
                        <a:t> – Functional Assessment and Training</a:t>
                      </a:r>
                      <a:endParaRPr lang="en-IN"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ml-IN" sz="2000" b="0" i="0" kern="1200" dirty="0" smtClean="0">
                          <a:solidFill>
                            <a:schemeClr val="dk1"/>
                          </a:solidFill>
                          <a:effectLst/>
                          <a:latin typeface="+mn-lt"/>
                          <a:ea typeface="+mn-ea"/>
                          <a:cs typeface="+mn-cs"/>
                        </a:rPr>
                        <a:t>ശസ്ത്രക്രിയ/മറ്റു ഉപാധികൾ </a:t>
                      </a:r>
                      <a:r>
                        <a:rPr lang="en-IN" sz="2000" b="0" i="0" kern="1200" dirty="0" smtClean="0">
                          <a:solidFill>
                            <a:schemeClr val="dk1"/>
                          </a:solidFill>
                          <a:effectLst/>
                          <a:latin typeface="+mn-lt"/>
                          <a:ea typeface="+mn-ea"/>
                          <a:cs typeface="+mn-cs"/>
                        </a:rPr>
                        <a:t>Surgical/</a:t>
                      </a:r>
                      <a:r>
                        <a:rPr lang="en-IN" sz="2000" b="0" i="0" kern="1200" baseline="0" dirty="0" smtClean="0">
                          <a:solidFill>
                            <a:schemeClr val="dk1"/>
                          </a:solidFill>
                          <a:effectLst/>
                          <a:latin typeface="+mn-lt"/>
                          <a:ea typeface="+mn-ea"/>
                          <a:cs typeface="+mn-cs"/>
                        </a:rPr>
                        <a:t>other interventions</a:t>
                      </a:r>
                      <a:endParaRPr lang="en-IN" sz="2000" dirty="0" smtClean="0"/>
                    </a:p>
                  </a:txBody>
                  <a:tcPr/>
                </a:tc>
              </a:tr>
              <a:tr h="1296144">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ml-IN" sz="2000" b="0" i="0" kern="1200" dirty="0" smtClean="0">
                          <a:solidFill>
                            <a:schemeClr val="dk1"/>
                          </a:solidFill>
                          <a:effectLst/>
                          <a:latin typeface="+mn-lt"/>
                          <a:ea typeface="+mn-ea"/>
                          <a:cs typeface="+mn-cs"/>
                        </a:rPr>
                        <a:t>ബാഹ്യ ഉപകരണങ്ങൾ</a:t>
                      </a:r>
                      <a:r>
                        <a:rPr lang="en-IN" sz="2000" b="0" i="0" kern="1200" dirty="0" smtClean="0">
                          <a:solidFill>
                            <a:schemeClr val="dk1"/>
                          </a:solidFill>
                          <a:effectLst/>
                          <a:latin typeface="+mn-lt"/>
                          <a:ea typeface="+mn-ea"/>
                          <a:cs typeface="+mn-cs"/>
                        </a:rPr>
                        <a:t> </a:t>
                      </a:r>
                      <a:r>
                        <a:rPr lang="en-US" sz="2000" dirty="0" smtClean="0"/>
                        <a:t>(</a:t>
                      </a:r>
                      <a:r>
                        <a:rPr lang="en-US" sz="2000" dirty="0" err="1" smtClean="0"/>
                        <a:t>Orthosis</a:t>
                      </a:r>
                      <a:r>
                        <a:rPr lang="en-US" sz="2000" dirty="0" smtClean="0"/>
                        <a:t>)</a:t>
                      </a:r>
                      <a:endParaRPr lang="en-IN" sz="2000" dirty="0" smtClean="0"/>
                    </a:p>
                  </a:txBody>
                  <a:tcPr/>
                </a:tc>
                <a:tc>
                  <a:txBody>
                    <a:bodyPr/>
                    <a:lstStyle/>
                    <a:p>
                      <a:pPr marL="0" indent="0">
                        <a:buFont typeface="Arial" pitchFamily="34" charset="0"/>
                        <a:buNone/>
                      </a:pPr>
                      <a:r>
                        <a:rPr lang="ml-IN" sz="1800" b="0" i="0" kern="1200" dirty="0" smtClean="0">
                          <a:solidFill>
                            <a:schemeClr val="dk1"/>
                          </a:solidFill>
                          <a:effectLst/>
                          <a:latin typeface="+mn-lt"/>
                          <a:ea typeface="+mn-ea"/>
                          <a:cs typeface="+mn-cs"/>
                        </a:rPr>
                        <a:t>സഹായ ഉപകരണങ്ങൾ</a:t>
                      </a:r>
                      <a:endParaRPr lang="en-US" sz="1800" b="0" i="0" kern="1200" dirty="0" smtClean="0">
                        <a:solidFill>
                          <a:schemeClr val="dk1"/>
                        </a:solidFill>
                        <a:effectLst/>
                        <a:latin typeface="+mn-lt"/>
                        <a:ea typeface="+mn-ea"/>
                        <a:cs typeface="+mn-cs"/>
                      </a:endParaRPr>
                    </a:p>
                    <a:p>
                      <a:pPr marL="0" indent="0">
                        <a:buFont typeface="Arial" pitchFamily="34" charset="0"/>
                        <a:buNone/>
                      </a:pPr>
                      <a:r>
                        <a:rPr lang="en-US" sz="1800" b="0" i="0" kern="1200" dirty="0" smtClean="0">
                          <a:solidFill>
                            <a:schemeClr val="dk1"/>
                          </a:solidFill>
                          <a:effectLst/>
                          <a:latin typeface="+mn-lt"/>
                          <a:ea typeface="+mn-ea"/>
                          <a:cs typeface="+mn-cs"/>
                        </a:rPr>
                        <a:t>Assistive</a:t>
                      </a:r>
                      <a:r>
                        <a:rPr lang="en-US" sz="1800" b="0" i="0" kern="1200" baseline="0" dirty="0" smtClean="0">
                          <a:solidFill>
                            <a:schemeClr val="dk1"/>
                          </a:solidFill>
                          <a:effectLst/>
                          <a:latin typeface="+mn-lt"/>
                          <a:ea typeface="+mn-ea"/>
                          <a:cs typeface="+mn-cs"/>
                        </a:rPr>
                        <a:t> devices</a:t>
                      </a:r>
                      <a:endParaRPr lang="en-IN" sz="2000" dirty="0" smtClean="0"/>
                    </a:p>
                    <a:p>
                      <a:pPr marL="0" indent="0">
                        <a:buFont typeface="Arial" pitchFamily="34" charset="0"/>
                        <a:buNone/>
                      </a:pPr>
                      <a:endParaRPr lang="en-IN" sz="1800" b="0" i="0" kern="1200" dirty="0" smtClean="0">
                        <a:solidFill>
                          <a:schemeClr val="dk1"/>
                        </a:solidFill>
                        <a:effectLst/>
                        <a:latin typeface="+mn-lt"/>
                        <a:ea typeface="+mn-ea"/>
                        <a:cs typeface="+mn-cs"/>
                      </a:endParaRPr>
                    </a:p>
                  </a:txBody>
                  <a:tcPr/>
                </a:tc>
              </a:tr>
              <a:tr h="1224136">
                <a:tc>
                  <a:txBody>
                    <a:bodyPr/>
                    <a:lstStyle/>
                    <a:p>
                      <a:pPr marL="0" indent="0">
                        <a:buFont typeface="Arial" pitchFamily="34" charset="0"/>
                        <a:buNone/>
                      </a:pPr>
                      <a:r>
                        <a:rPr lang="ml-IN" sz="2000" b="0" i="0" kern="1200" dirty="0" smtClean="0">
                          <a:solidFill>
                            <a:schemeClr val="dk1"/>
                          </a:solidFill>
                          <a:effectLst/>
                          <a:latin typeface="+mn-lt"/>
                          <a:ea typeface="+mn-ea"/>
                          <a:cs typeface="+mn-cs"/>
                        </a:rPr>
                        <a:t>ബോധവൽക്കരണം</a:t>
                      </a:r>
                      <a:endParaRPr lang="en-IN" sz="2000" b="0" i="0" kern="1200" dirty="0" smtClean="0">
                        <a:solidFill>
                          <a:schemeClr val="dk1"/>
                        </a:solidFill>
                        <a:effectLst/>
                        <a:latin typeface="+mn-lt"/>
                        <a:ea typeface="+mn-ea"/>
                        <a:cs typeface="+mn-cs"/>
                      </a:endParaRPr>
                    </a:p>
                    <a:p>
                      <a:pPr marL="0" indent="0">
                        <a:buFont typeface="Arial" pitchFamily="34" charset="0"/>
                        <a:buNone/>
                      </a:pPr>
                      <a:r>
                        <a:rPr lang="en-US" sz="2000" b="0" i="0" kern="1200" dirty="0" smtClean="0">
                          <a:solidFill>
                            <a:schemeClr val="dk1"/>
                          </a:solidFill>
                          <a:effectLst/>
                          <a:latin typeface="+mn-lt"/>
                          <a:ea typeface="+mn-ea"/>
                          <a:cs typeface="+mn-cs"/>
                        </a:rPr>
                        <a:t>Education</a:t>
                      </a:r>
                      <a:endParaRPr lang="en-IN" sz="2400" dirty="0" smtClean="0"/>
                    </a:p>
                    <a:p>
                      <a:pPr marL="0" indent="0">
                        <a:buFont typeface="Arial" pitchFamily="34" charset="0"/>
                        <a:buNone/>
                      </a:pPr>
                      <a:endParaRPr lang="en-IN" sz="2000" dirty="0"/>
                    </a:p>
                  </a:txBody>
                  <a:tcPr/>
                </a:tc>
                <a:tc>
                  <a:txBody>
                    <a:bodyPr/>
                    <a:lstStyle/>
                    <a:p>
                      <a:pPr marL="0" indent="0">
                        <a:buFont typeface="Arial" pitchFamily="34" charset="0"/>
                        <a:buNone/>
                      </a:pPr>
                      <a:r>
                        <a:rPr lang="ml-IN" sz="1800" b="0" i="0" kern="1200" dirty="0" smtClean="0">
                          <a:solidFill>
                            <a:schemeClr val="dk1"/>
                          </a:solidFill>
                          <a:effectLst/>
                          <a:latin typeface="+mn-lt"/>
                          <a:ea typeface="+mn-ea"/>
                          <a:cs typeface="+mn-cs"/>
                        </a:rPr>
                        <a:t>തടസ്സങ്ങൾ ഇല്ലാത്ത ചുറ്റുപാട്</a:t>
                      </a:r>
                      <a:endParaRPr lang="en-US" sz="1800" b="0" i="0" kern="1200" dirty="0" smtClean="0">
                        <a:solidFill>
                          <a:schemeClr val="dk1"/>
                        </a:solidFill>
                        <a:effectLst/>
                        <a:latin typeface="+mn-lt"/>
                        <a:ea typeface="+mn-ea"/>
                        <a:cs typeface="+mn-cs"/>
                      </a:endParaRPr>
                    </a:p>
                    <a:p>
                      <a:pPr marL="0" indent="0">
                        <a:buFont typeface="Arial" pitchFamily="34" charset="0"/>
                        <a:buNone/>
                      </a:pPr>
                      <a:r>
                        <a:rPr lang="en-US" sz="1800" b="0" i="0" kern="1200" dirty="0" smtClean="0">
                          <a:solidFill>
                            <a:schemeClr val="dk1"/>
                          </a:solidFill>
                          <a:effectLst/>
                          <a:latin typeface="+mn-lt"/>
                          <a:ea typeface="+mn-ea"/>
                          <a:cs typeface="+mn-cs"/>
                        </a:rPr>
                        <a:t>Barrier-free environment</a:t>
                      </a:r>
                      <a:endParaRPr lang="en-IN" sz="2000" dirty="0"/>
                    </a:p>
                  </a:txBody>
                  <a:tcPr/>
                </a:tc>
              </a:tr>
              <a:tr h="864096">
                <a:tc gridSpan="2">
                  <a:txBody>
                    <a:bodyPr/>
                    <a:lstStyle/>
                    <a:p>
                      <a:r>
                        <a:rPr lang="en-US" sz="2000" dirty="0" smtClean="0"/>
                        <a:t>Psychosocial and vocational counseling and interventions (</a:t>
                      </a:r>
                      <a:r>
                        <a:rPr lang="ml-IN" sz="1800" b="0" i="0" kern="1200" dirty="0" smtClean="0">
                          <a:solidFill>
                            <a:schemeClr val="dk1"/>
                          </a:solidFill>
                          <a:effectLst/>
                          <a:latin typeface="+mn-lt"/>
                          <a:ea typeface="+mn-ea"/>
                          <a:cs typeface="+mn-cs"/>
                        </a:rPr>
                        <a:t>മാനസിക</a:t>
                      </a:r>
                      <a:r>
                        <a:rPr lang="en-IN" sz="1800" b="0" i="0" kern="1200" dirty="0" smtClean="0">
                          <a:solidFill>
                            <a:schemeClr val="dk1"/>
                          </a:solidFill>
                          <a:effectLst/>
                          <a:latin typeface="+mn-lt"/>
                          <a:ea typeface="+mn-ea"/>
                          <a:cs typeface="+mn-cs"/>
                        </a:rPr>
                        <a:t>-</a:t>
                      </a:r>
                      <a:endParaRPr lang="ml-IN" sz="1800" b="0" i="0" kern="1200" dirty="0" smtClean="0">
                        <a:solidFill>
                          <a:schemeClr val="dk1"/>
                        </a:solidFill>
                        <a:effectLst/>
                        <a:latin typeface="+mn-lt"/>
                        <a:ea typeface="+mn-ea"/>
                        <a:cs typeface="+mn-cs"/>
                      </a:endParaRPr>
                    </a:p>
                    <a:p>
                      <a:r>
                        <a:rPr lang="ml-IN" sz="1800" b="0" i="0" kern="1200" dirty="0" smtClean="0">
                          <a:solidFill>
                            <a:schemeClr val="dk1"/>
                          </a:solidFill>
                          <a:effectLst/>
                          <a:latin typeface="+mn-lt"/>
                          <a:ea typeface="+mn-ea"/>
                          <a:cs typeface="+mn-cs"/>
                        </a:rPr>
                        <a:t>സാമൂഹിക</a:t>
                      </a:r>
                      <a:r>
                        <a:rPr lang="en-IN" sz="1800" b="0" i="0" kern="1200" dirty="0" smtClean="0">
                          <a:solidFill>
                            <a:schemeClr val="dk1"/>
                          </a:solidFill>
                          <a:effectLst/>
                          <a:latin typeface="+mn-lt"/>
                          <a:ea typeface="+mn-ea"/>
                          <a:cs typeface="+mn-cs"/>
                        </a:rPr>
                        <a:t>-</a:t>
                      </a:r>
                      <a:r>
                        <a:rPr lang="ml-IN" sz="1800" b="0" i="0" kern="1200" dirty="0" smtClean="0">
                          <a:solidFill>
                            <a:schemeClr val="dk1"/>
                          </a:solidFill>
                          <a:effectLst/>
                          <a:latin typeface="+mn-lt"/>
                          <a:ea typeface="+mn-ea"/>
                          <a:cs typeface="+mn-cs"/>
                        </a:rPr>
                        <a:t>തൊഴിൽ സംബന്ധിച്ച  ഉപദേശങ്ങൾ</a:t>
                      </a:r>
                      <a:r>
                        <a:rPr lang="en-IN" sz="1800" b="0" i="0" kern="1200" dirty="0" smtClean="0">
                          <a:solidFill>
                            <a:schemeClr val="dk1"/>
                          </a:solidFill>
                          <a:effectLst/>
                          <a:latin typeface="+mn-lt"/>
                          <a:ea typeface="+mn-ea"/>
                          <a:cs typeface="+mn-cs"/>
                        </a:rPr>
                        <a:t>/</a:t>
                      </a:r>
                      <a:r>
                        <a:rPr lang="ml-IN" dirty="0" smtClean="0"/>
                        <a:t>ഇടപെടലുകൾ</a:t>
                      </a:r>
                      <a:r>
                        <a:rPr lang="en-IN" sz="1800" b="0" i="0" kern="1200" dirty="0" smtClean="0">
                          <a:solidFill>
                            <a:schemeClr val="dk1"/>
                          </a:solidFill>
                          <a:effectLst/>
                          <a:latin typeface="+mn-lt"/>
                          <a:ea typeface="+mn-ea"/>
                          <a:cs typeface="+mn-cs"/>
                        </a:rPr>
                        <a:t>)</a:t>
                      </a:r>
                      <a:endParaRPr lang="ml-IN" sz="1800" b="0" i="0" kern="1200" dirty="0" smtClean="0">
                        <a:solidFill>
                          <a:schemeClr val="dk1"/>
                        </a:solidFill>
                        <a:effectLst/>
                        <a:latin typeface="+mn-lt"/>
                        <a:ea typeface="+mn-ea"/>
                        <a:cs typeface="+mn-cs"/>
                      </a:endParaRPr>
                    </a:p>
                  </a:txBody>
                  <a:tcPr/>
                </a:tc>
                <a:tc hMerge="1">
                  <a:txBody>
                    <a:bodyPr/>
                    <a:lstStyle/>
                    <a:p>
                      <a:pPr marL="342900" indent="-342900">
                        <a:buFont typeface="Arial" pitchFamily="34" charset="0"/>
                        <a:buChar char="•"/>
                      </a:pPr>
                      <a:endParaRPr lang="en-IN" sz="2400" dirty="0"/>
                    </a:p>
                  </a:txBody>
                  <a:tcPr anchor="ctr"/>
                </a:tc>
              </a:tr>
            </a:tbl>
          </a:graphicData>
        </a:graphic>
      </p:graphicFrame>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872" y="939835"/>
            <a:ext cx="986351" cy="64807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5770" y="938556"/>
            <a:ext cx="975750" cy="649351"/>
          </a:xfrm>
          <a:prstGeom prst="rect">
            <a:avLst/>
          </a:prstGeom>
        </p:spPr>
      </p:pic>
      <p:pic>
        <p:nvPicPr>
          <p:cNvPr id="8" name="Picture 2" descr="Cock up"/>
          <p:cNvPicPr>
            <a:picLocks noChangeAspect="1" noChangeArrowheads="1"/>
          </p:cNvPicPr>
          <p:nvPr/>
        </p:nvPicPr>
        <p:blipFill rotWithShape="1">
          <a:blip r:embed="rId5" cstate="print">
            <a:lum bright="24000" contrast="36000"/>
            <a:extLst>
              <a:ext uri="{28A0092B-C50C-407E-A947-70E740481C1C}">
                <a14:useLocalDpi xmlns:a14="http://schemas.microsoft.com/office/drawing/2010/main" val="0"/>
              </a:ext>
            </a:extLst>
          </a:blip>
          <a:srcRect l="2422" t="10766" r="20881" b="35765"/>
          <a:stretch/>
        </p:blipFill>
        <p:spPr bwMode="auto">
          <a:xfrm>
            <a:off x="2267744" y="3499029"/>
            <a:ext cx="1152128" cy="60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3" descr="SHD spoon"/>
          <p:cNvPicPr>
            <a:picLocks noChangeAspect="1" noChangeArrowheads="1"/>
          </p:cNvPicPr>
          <p:nvPr/>
        </p:nvPicPr>
        <p:blipFill>
          <a:blip r:embed="rId6" cstate="print">
            <a:extLst>
              <a:ext uri="{28A0092B-C50C-407E-A947-70E740481C1C}">
                <a14:useLocalDpi xmlns:a14="http://schemas.microsoft.com/office/drawing/2010/main" val="0"/>
              </a:ext>
            </a:extLst>
          </a:blip>
          <a:srcRect l="15625" t="33333" r="26563" b="6448"/>
          <a:stretch>
            <a:fillRect/>
          </a:stretch>
        </p:blipFill>
        <p:spPr bwMode="auto">
          <a:xfrm>
            <a:off x="5858036" y="3660997"/>
            <a:ext cx="755308" cy="590067"/>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t="2154"/>
          <a:stretch/>
        </p:blipFill>
        <p:spPr>
          <a:xfrm>
            <a:off x="5076056" y="3715158"/>
            <a:ext cx="490744" cy="535906"/>
          </a:xfrm>
          <a:prstGeom prst="rect">
            <a:avLst/>
          </a:prstGeom>
        </p:spPr>
      </p:pic>
      <p:pic>
        <p:nvPicPr>
          <p:cNvPr id="14" name="Picture 13"/>
          <p:cNvPicPr>
            <a:picLocks noChangeAspect="1"/>
          </p:cNvPicPr>
          <p:nvPr/>
        </p:nvPicPr>
        <p:blipFill rotWithShape="1">
          <a:blip r:embed="rId8">
            <a:extLst>
              <a:ext uri="{28A0092B-C50C-407E-A947-70E740481C1C}">
                <a14:useLocalDpi xmlns:a14="http://schemas.microsoft.com/office/drawing/2010/main" val="0"/>
              </a:ext>
            </a:extLst>
          </a:blip>
          <a:srcRect t="4831" b="5160"/>
          <a:stretch/>
        </p:blipFill>
        <p:spPr>
          <a:xfrm>
            <a:off x="8100392" y="3341897"/>
            <a:ext cx="899372" cy="892732"/>
          </a:xfrm>
          <a:prstGeom prst="rect">
            <a:avLst/>
          </a:prstGeom>
        </p:spPr>
      </p:pic>
      <p:pic>
        <p:nvPicPr>
          <p:cNvPr id="15" name="Content Placeholder 3" descr="Walker foldable"/>
          <p:cNvPicPr>
            <a:picLocks noChangeAspect="1" noChangeArrowheads="1"/>
          </p:cNvPicPr>
          <p:nvPr/>
        </p:nvPicPr>
        <p:blipFill>
          <a:blip r:embed="rId9" cstate="print">
            <a:lum bright="42000" contrast="48000"/>
            <a:extLst>
              <a:ext uri="{28A0092B-C50C-407E-A947-70E740481C1C}">
                <a14:useLocalDpi xmlns:a14="http://schemas.microsoft.com/office/drawing/2010/main" val="0"/>
              </a:ext>
            </a:extLst>
          </a:blip>
          <a:srcRect/>
          <a:stretch>
            <a:fillRect/>
          </a:stretch>
        </p:blipFill>
        <p:spPr>
          <a:xfrm>
            <a:off x="7345993" y="3469566"/>
            <a:ext cx="555527" cy="7163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83742" y="4754980"/>
            <a:ext cx="1033299" cy="690244"/>
          </a:xfrm>
          <a:prstGeom prst="rect">
            <a:avLst/>
          </a:prstGeom>
        </p:spPr>
      </p:pic>
    </p:spTree>
    <p:extLst>
      <p:ext uri="{BB962C8B-B14F-4D97-AF65-F5344CB8AC3E}">
        <p14:creationId xmlns:p14="http://schemas.microsoft.com/office/powerpoint/2010/main" val="352203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373216"/>
            <a:ext cx="7381328" cy="1143000"/>
          </a:xfrm>
        </p:spPr>
        <p:txBody>
          <a:bodyPr/>
          <a:lstStyle/>
          <a:p>
            <a:r>
              <a:rPr lang="en-IN" sz="4400" dirty="0" smtClean="0"/>
              <a:t>Spasticity </a:t>
            </a:r>
            <a:r>
              <a:rPr lang="ml-IN" sz="4400" dirty="0">
                <a:solidFill>
                  <a:srgbClr val="0000CC"/>
                </a:solidFill>
              </a:rPr>
              <a:t>സ്പാസ്റ്റിസിറ്റി</a:t>
            </a:r>
            <a:endParaRPr lang="en-IN" sz="4400" dirty="0"/>
          </a:p>
        </p:txBody>
      </p:sp>
      <p:sp>
        <p:nvSpPr>
          <p:cNvPr id="3" name="Content Placeholder 2"/>
          <p:cNvSpPr>
            <a:spLocks noGrp="1"/>
          </p:cNvSpPr>
          <p:nvPr>
            <p:ph sz="quarter" idx="13"/>
          </p:nvPr>
        </p:nvSpPr>
        <p:spPr>
          <a:xfrm>
            <a:off x="611560" y="692696"/>
            <a:ext cx="7776864" cy="2625472"/>
          </a:xfrm>
        </p:spPr>
        <p:txBody>
          <a:bodyPr/>
          <a:lstStyle/>
          <a:p>
            <a:r>
              <a:rPr lang="en-IN" dirty="0" smtClean="0"/>
              <a:t>Velocity dependent increase in tone</a:t>
            </a:r>
          </a:p>
          <a:p>
            <a:r>
              <a:rPr lang="ml-IN" sz="2400" b="1" dirty="0" smtClean="0">
                <a:solidFill>
                  <a:srgbClr val="0000CC"/>
                </a:solidFill>
              </a:rPr>
              <a:t>വേഗതയെ ആശ്രയിച്ചുള്ള</a:t>
            </a:r>
            <a:r>
              <a:rPr lang="en-IN" sz="2400" b="1" dirty="0" smtClean="0">
                <a:solidFill>
                  <a:srgbClr val="0000CC"/>
                </a:solidFill>
              </a:rPr>
              <a:t> </a:t>
            </a:r>
            <a:r>
              <a:rPr lang="ml-IN" sz="2400" b="1" dirty="0" smtClean="0">
                <a:solidFill>
                  <a:srgbClr val="0000CC"/>
                </a:solidFill>
              </a:rPr>
              <a:t>ടോണിലെ  വർദ്ധനവ്</a:t>
            </a:r>
            <a:endParaRPr lang="en-IN" sz="2400" b="1" dirty="0" smtClean="0">
              <a:solidFill>
                <a:srgbClr val="0000CC"/>
              </a:solidFill>
            </a:endParaRPr>
          </a:p>
          <a:p>
            <a:r>
              <a:rPr lang="en-IN" sz="2400" b="1" dirty="0" smtClean="0">
                <a:solidFill>
                  <a:schemeClr val="tx1"/>
                </a:solidFill>
              </a:rPr>
              <a:t>It masks the true strength of the muscle - </a:t>
            </a:r>
            <a:r>
              <a:rPr lang="ml-IN" sz="2400" b="1" dirty="0">
                <a:solidFill>
                  <a:srgbClr val="0000CC"/>
                </a:solidFill>
              </a:rPr>
              <a:t>പേശിയുടെ യഥാർത്ഥ ശക്തി മറയ്ക്കുന്നു </a:t>
            </a:r>
            <a:endParaRPr lang="en-IN" sz="2400" b="1" dirty="0">
              <a:solidFill>
                <a:srgbClr val="0000CC"/>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4218" y="3140968"/>
            <a:ext cx="2788613" cy="1567820"/>
          </a:xfrm>
          <a:prstGeom prst="rect">
            <a:avLst/>
          </a:prstGeom>
        </p:spPr>
      </p:pic>
      <p:sp>
        <p:nvSpPr>
          <p:cNvPr id="5" name="TextBox 4"/>
          <p:cNvSpPr txBox="1"/>
          <p:nvPr/>
        </p:nvSpPr>
        <p:spPr>
          <a:xfrm>
            <a:off x="3851920" y="4756502"/>
            <a:ext cx="4907771" cy="369332"/>
          </a:xfrm>
          <a:prstGeom prst="rect">
            <a:avLst/>
          </a:prstGeom>
          <a:noFill/>
        </p:spPr>
        <p:txBody>
          <a:bodyPr wrap="square" rtlCol="0">
            <a:spAutoFit/>
          </a:bodyPr>
          <a:lstStyle/>
          <a:p>
            <a:r>
              <a:rPr lang="en-IN" dirty="0" smtClean="0"/>
              <a:t>Picture depicts sustained clonus </a:t>
            </a:r>
            <a:r>
              <a:rPr lang="ml-IN" sz="1600" b="1" dirty="0" smtClean="0">
                <a:solidFill>
                  <a:srgbClr val="0000CC"/>
                </a:solidFill>
              </a:rPr>
              <a:t>ക്ലോണസ്</a:t>
            </a:r>
            <a:endParaRPr lang="en-IN" sz="1600" b="1" dirty="0">
              <a:solidFill>
                <a:srgbClr val="0000CC"/>
              </a:solidFill>
            </a:endParaRPr>
          </a:p>
        </p:txBody>
      </p:sp>
    </p:spTree>
    <p:extLst>
      <p:ext uri="{BB962C8B-B14F-4D97-AF65-F5344CB8AC3E}">
        <p14:creationId xmlns:p14="http://schemas.microsoft.com/office/powerpoint/2010/main" val="1790179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013176"/>
            <a:ext cx="8240703" cy="1431032"/>
          </a:xfrm>
        </p:spPr>
        <p:txBody>
          <a:bodyPr/>
          <a:lstStyle/>
          <a:p>
            <a:r>
              <a:rPr lang="en-US" dirty="0" smtClean="0"/>
              <a:t>Cerebral Palsy (</a:t>
            </a:r>
            <a:r>
              <a:rPr lang="en-US" dirty="0"/>
              <a:t>CP</a:t>
            </a:r>
            <a:r>
              <a:rPr lang="en-US" dirty="0" smtClean="0"/>
              <a:t>)</a:t>
            </a:r>
            <a:br>
              <a:rPr lang="en-US" dirty="0" smtClean="0"/>
            </a:br>
            <a:r>
              <a:rPr lang="ml-IN" sz="4400" dirty="0">
                <a:solidFill>
                  <a:srgbClr val="0000CC"/>
                </a:solidFill>
              </a:rPr>
              <a:t>സെറിബ്രൽ പാൽസി</a:t>
            </a:r>
            <a:endParaRPr lang="en-IN" dirty="0"/>
          </a:p>
        </p:txBody>
      </p:sp>
      <p:sp>
        <p:nvSpPr>
          <p:cNvPr id="3" name="Content Placeholder 2"/>
          <p:cNvSpPr>
            <a:spLocks noGrp="1"/>
          </p:cNvSpPr>
          <p:nvPr>
            <p:ph sz="quarter" idx="13"/>
          </p:nvPr>
        </p:nvSpPr>
        <p:spPr>
          <a:xfrm>
            <a:off x="395536" y="548680"/>
            <a:ext cx="8496944" cy="4392488"/>
          </a:xfrm>
        </p:spPr>
        <p:txBody>
          <a:bodyPr>
            <a:normAutofit fontScale="92500"/>
          </a:bodyPr>
          <a:lstStyle/>
          <a:p>
            <a:r>
              <a:rPr lang="en-US" sz="2400" dirty="0" smtClean="0"/>
              <a:t>A group of permanent disorders of the </a:t>
            </a:r>
            <a:r>
              <a:rPr lang="en-US" sz="2400" dirty="0"/>
              <a:t>development </a:t>
            </a:r>
            <a:r>
              <a:rPr lang="en-US" sz="2400" dirty="0" smtClean="0"/>
              <a:t>of movement </a:t>
            </a:r>
            <a:r>
              <a:rPr lang="en-US" sz="2400" dirty="0"/>
              <a:t>and </a:t>
            </a:r>
            <a:r>
              <a:rPr lang="en-US" sz="2400" dirty="0" smtClean="0"/>
              <a:t>posture, causing activity limitation, that are attributed to </a:t>
            </a:r>
            <a:r>
              <a:rPr lang="en-US" sz="2400" b="1" u="sng" dirty="0" smtClean="0">
                <a:solidFill>
                  <a:srgbClr val="CC0000"/>
                </a:solidFill>
              </a:rPr>
              <a:t>non-progressive</a:t>
            </a:r>
            <a:r>
              <a:rPr lang="en-US" sz="2400" dirty="0" smtClean="0">
                <a:solidFill>
                  <a:srgbClr val="CC0000"/>
                </a:solidFill>
              </a:rPr>
              <a:t> </a:t>
            </a:r>
            <a:r>
              <a:rPr lang="en-US" sz="2400" dirty="0" smtClean="0"/>
              <a:t>disturbances that occurred in the  </a:t>
            </a:r>
            <a:r>
              <a:rPr lang="en-US" sz="2400" u="sng" dirty="0" smtClean="0"/>
              <a:t>developing fetal or infant brain</a:t>
            </a:r>
          </a:p>
          <a:p>
            <a:r>
              <a:rPr lang="ml-IN" sz="2400" b="1" dirty="0">
                <a:solidFill>
                  <a:srgbClr val="0000CC"/>
                </a:solidFill>
              </a:rPr>
              <a:t>വളർന്നു വരുന്ന മസ്തിഷ്കത്തിന് സംഭവിക്കുന്ന  </a:t>
            </a:r>
            <a:r>
              <a:rPr lang="ml-IN" sz="2400" b="1" dirty="0" smtClean="0">
                <a:solidFill>
                  <a:srgbClr val="0000CC"/>
                </a:solidFill>
              </a:rPr>
              <a:t>ഹാനി</a:t>
            </a:r>
            <a:r>
              <a:rPr lang="en-IN" sz="2400" b="1" dirty="0" smtClean="0">
                <a:solidFill>
                  <a:srgbClr val="0000CC"/>
                </a:solidFill>
              </a:rPr>
              <a:t>	 </a:t>
            </a:r>
            <a:r>
              <a:rPr lang="ml-IN" sz="2400" b="1" dirty="0">
                <a:solidFill>
                  <a:srgbClr val="0000CC"/>
                </a:solidFill>
              </a:rPr>
              <a:t>മൂലം</a:t>
            </a:r>
            <a:r>
              <a:rPr lang="en-IN" sz="2400" b="1" dirty="0">
                <a:solidFill>
                  <a:srgbClr val="0000CC"/>
                </a:solidFill>
              </a:rPr>
              <a:t> </a:t>
            </a:r>
            <a:r>
              <a:rPr lang="ml-IN" sz="2400" b="1" dirty="0">
                <a:solidFill>
                  <a:srgbClr val="0000CC"/>
                </a:solidFill>
              </a:rPr>
              <a:t>ഉണ്ടാകുന്ന </a:t>
            </a:r>
            <a:endParaRPr lang="en-IN" sz="2400" b="1" dirty="0">
              <a:solidFill>
                <a:srgbClr val="0000CC"/>
              </a:solidFill>
            </a:endParaRPr>
          </a:p>
          <a:p>
            <a:r>
              <a:rPr lang="ml-IN" sz="2400" b="1" dirty="0">
                <a:solidFill>
                  <a:srgbClr val="0000CC"/>
                </a:solidFill>
              </a:rPr>
              <a:t>പുരോഗമിക്കാത്ത അവസ്ഥ</a:t>
            </a:r>
            <a:r>
              <a:rPr lang="en-IN" sz="2400" b="1" dirty="0">
                <a:solidFill>
                  <a:srgbClr val="0000CC"/>
                </a:solidFill>
              </a:rPr>
              <a:t> </a:t>
            </a:r>
          </a:p>
          <a:p>
            <a:r>
              <a:rPr lang="ml-IN" sz="2400" b="1" dirty="0">
                <a:solidFill>
                  <a:srgbClr val="0000CC"/>
                </a:solidFill>
              </a:rPr>
              <a:t>ചലനത്തിന്റെയും പോസ്ചർ  ന്റെയും </a:t>
            </a:r>
            <a:r>
              <a:rPr lang="ml-IN" sz="2400" b="1" dirty="0" smtClean="0">
                <a:solidFill>
                  <a:srgbClr val="0000CC"/>
                </a:solidFill>
              </a:rPr>
              <a:t>തകരാറ്</a:t>
            </a:r>
            <a:endParaRPr lang="en-IN" sz="2400" b="1" dirty="0" smtClean="0">
              <a:solidFill>
                <a:srgbClr val="0000CC"/>
              </a:solidFill>
            </a:endParaRPr>
          </a:p>
          <a:p>
            <a:r>
              <a:rPr lang="en-IN" sz="2600" dirty="0" smtClean="0">
                <a:solidFill>
                  <a:schemeClr val="tx1"/>
                </a:solidFill>
              </a:rPr>
              <a:t>Most common motor disability of childhood </a:t>
            </a:r>
            <a:r>
              <a:rPr lang="ml-IN" sz="2400" b="1" dirty="0">
                <a:solidFill>
                  <a:srgbClr val="0000CC"/>
                </a:solidFill>
              </a:rPr>
              <a:t>കുട്ടിക്കാലത്തെ ഏറ്റവും സാധാരണമായ മോട്ടോർ/ ചലനസംബദ്ധമായ പ്രത്യേകത</a:t>
            </a:r>
            <a:endParaRPr lang="en-IN" sz="2400" b="1" dirty="0">
              <a:solidFill>
                <a:srgbClr val="0000CC"/>
              </a:solidFill>
            </a:endParaRPr>
          </a:p>
        </p:txBody>
      </p:sp>
    </p:spTree>
    <p:extLst>
      <p:ext uri="{BB962C8B-B14F-4D97-AF65-F5344CB8AC3E}">
        <p14:creationId xmlns:p14="http://schemas.microsoft.com/office/powerpoint/2010/main" val="3598253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085184"/>
            <a:ext cx="8640960" cy="1431032"/>
          </a:xfrm>
        </p:spPr>
        <p:txBody>
          <a:bodyPr/>
          <a:lstStyle/>
          <a:p>
            <a:r>
              <a:rPr lang="en-IN" dirty="0" smtClean="0"/>
              <a:t>Associated Conditions</a:t>
            </a:r>
            <a:br>
              <a:rPr lang="en-IN" dirty="0" smtClean="0"/>
            </a:br>
            <a:r>
              <a:rPr lang="ml-IN" sz="4000" dirty="0">
                <a:solidFill>
                  <a:srgbClr val="0000CC"/>
                </a:solidFill>
              </a:rPr>
              <a:t>അനുബന്ധ അവസ്ഥകൾ</a:t>
            </a:r>
            <a:endParaRPr lang="en-IN" sz="4000" dirty="0">
              <a:solidFill>
                <a:srgbClr val="0000CC"/>
              </a:solidFill>
            </a:endParaRPr>
          </a:p>
        </p:txBody>
      </p:sp>
      <p:sp>
        <p:nvSpPr>
          <p:cNvPr id="3" name="Content Placeholder 2"/>
          <p:cNvSpPr>
            <a:spLocks noGrp="1"/>
          </p:cNvSpPr>
          <p:nvPr>
            <p:ph sz="quarter" idx="13"/>
          </p:nvPr>
        </p:nvSpPr>
        <p:spPr>
          <a:xfrm>
            <a:off x="475488" y="692696"/>
            <a:ext cx="8344984" cy="4248472"/>
          </a:xfrm>
        </p:spPr>
        <p:txBody>
          <a:bodyPr>
            <a:normAutofit/>
          </a:bodyPr>
          <a:lstStyle/>
          <a:p>
            <a:r>
              <a:rPr lang="en-US" sz="2400" dirty="0" smtClean="0"/>
              <a:t>Intellectual disability (</a:t>
            </a:r>
            <a:r>
              <a:rPr lang="ml-IN" sz="2400" b="1" dirty="0" smtClean="0">
                <a:solidFill>
                  <a:srgbClr val="0000CC"/>
                </a:solidFill>
              </a:rPr>
              <a:t>ബുദ്ധിപരമായ പ്രശ്നങ്ങൾ</a:t>
            </a:r>
            <a:r>
              <a:rPr lang="en-IN" sz="2400" dirty="0" smtClean="0"/>
              <a:t>)</a:t>
            </a:r>
            <a:r>
              <a:rPr lang="ml-IN" sz="2400" dirty="0" smtClean="0"/>
              <a:t> </a:t>
            </a:r>
            <a:r>
              <a:rPr lang="en-US" sz="2400" dirty="0" smtClean="0"/>
              <a:t>– 30%</a:t>
            </a:r>
          </a:p>
          <a:p>
            <a:r>
              <a:rPr lang="en-US" sz="2400" dirty="0" smtClean="0"/>
              <a:t>Seizures (</a:t>
            </a:r>
            <a:r>
              <a:rPr lang="ml-IN" sz="2400" b="1" dirty="0" smtClean="0">
                <a:solidFill>
                  <a:srgbClr val="0000CC"/>
                </a:solidFill>
              </a:rPr>
              <a:t>അപസ്മാരം</a:t>
            </a:r>
            <a:r>
              <a:rPr lang="en-US" sz="2400" dirty="0" smtClean="0"/>
              <a:t>) – 17 – 28%</a:t>
            </a:r>
          </a:p>
          <a:p>
            <a:r>
              <a:rPr lang="en-US" sz="2400" dirty="0" smtClean="0"/>
              <a:t>Problems with vision, </a:t>
            </a:r>
            <a:r>
              <a:rPr lang="en-US" sz="2400" dirty="0"/>
              <a:t>hearing, or </a:t>
            </a:r>
            <a:r>
              <a:rPr lang="en-US" sz="2400" dirty="0" smtClean="0"/>
              <a:t>speech (</a:t>
            </a:r>
            <a:r>
              <a:rPr lang="ml-IN" sz="2400" b="1" dirty="0" smtClean="0">
                <a:solidFill>
                  <a:srgbClr val="0000CC"/>
                </a:solidFill>
              </a:rPr>
              <a:t>കാഴ്ച</a:t>
            </a:r>
            <a:r>
              <a:rPr lang="en-IN" sz="2400" b="1" dirty="0" smtClean="0">
                <a:solidFill>
                  <a:srgbClr val="0000CC"/>
                </a:solidFill>
              </a:rPr>
              <a:t> </a:t>
            </a:r>
            <a:r>
              <a:rPr lang="en-IN" sz="2400" b="1" dirty="0" smtClean="0">
                <a:solidFill>
                  <a:srgbClr val="CC0000"/>
                </a:solidFill>
              </a:rPr>
              <a:t>[CVI </a:t>
            </a:r>
            <a:r>
              <a:rPr lang="en-IN" sz="2400" b="1" dirty="0">
                <a:solidFill>
                  <a:srgbClr val="CC0000"/>
                </a:solidFill>
              </a:rPr>
              <a:t>– Cortical vision </a:t>
            </a:r>
            <a:r>
              <a:rPr lang="en-IN" sz="2400" b="1" dirty="0" smtClean="0">
                <a:solidFill>
                  <a:srgbClr val="CC0000"/>
                </a:solidFill>
              </a:rPr>
              <a:t>impairment]</a:t>
            </a:r>
            <a:r>
              <a:rPr lang="ml-IN" sz="2400" b="1" dirty="0" smtClean="0">
                <a:solidFill>
                  <a:srgbClr val="0000CC"/>
                </a:solidFill>
              </a:rPr>
              <a:t>, </a:t>
            </a:r>
            <a:r>
              <a:rPr lang="ml-IN" sz="2400" b="1" dirty="0">
                <a:solidFill>
                  <a:srgbClr val="0000CC"/>
                </a:solidFill>
              </a:rPr>
              <a:t>കേൾവി, സംസാരം എന്നിവയിലെ പ്രശ്നങ്ങൾ</a:t>
            </a:r>
            <a:r>
              <a:rPr lang="en-US" sz="2400" dirty="0" smtClean="0"/>
              <a:t>)</a:t>
            </a:r>
            <a:endParaRPr lang="en-IN" dirty="0"/>
          </a:p>
          <a:p>
            <a:r>
              <a:rPr lang="en-IN" sz="2400" dirty="0" smtClean="0"/>
              <a:t>Feeding difficulties/dysphagia (</a:t>
            </a:r>
            <a:r>
              <a:rPr lang="ml-IN" sz="2400" b="1" dirty="0">
                <a:solidFill>
                  <a:srgbClr val="0000CC"/>
                </a:solidFill>
              </a:rPr>
              <a:t>ഭക്ഷണം നൽകുന്നതിനുള്ള ബുദ്ധിമുട്ടുകൾ  / </a:t>
            </a:r>
            <a:r>
              <a:rPr lang="ml-IN" sz="2400" b="1" dirty="0" smtClean="0">
                <a:solidFill>
                  <a:srgbClr val="0000CC"/>
                </a:solidFill>
              </a:rPr>
              <a:t>ഡിസ്‌ഫേജിയ</a:t>
            </a:r>
            <a:r>
              <a:rPr lang="en-IN" sz="2400" dirty="0" smtClean="0"/>
              <a:t>)</a:t>
            </a:r>
            <a:endParaRPr lang="en-US" sz="2400" dirty="0" smtClean="0"/>
          </a:p>
        </p:txBody>
      </p:sp>
    </p:spTree>
    <p:extLst>
      <p:ext uri="{BB962C8B-B14F-4D97-AF65-F5344CB8AC3E}">
        <p14:creationId xmlns:p14="http://schemas.microsoft.com/office/powerpoint/2010/main" val="961567704"/>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1452</TotalTime>
  <Words>2967</Words>
  <Application>Microsoft Office PowerPoint</Application>
  <PresentationFormat>On-screen Show (4:3)</PresentationFormat>
  <Paragraphs>399</Paragraphs>
  <Slides>68</Slides>
  <Notes>1</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Slipstream</vt:lpstr>
      <vt:lpstr>Management Of Tone Abnormalities in Cerebral Palsy</vt:lpstr>
      <vt:lpstr>Disclaimer</vt:lpstr>
      <vt:lpstr>ലക്ഷ്യങ്ങൾ (Objectives)</vt:lpstr>
      <vt:lpstr>Physical Medicine and Rehabilitation (PM&amp;R)</vt:lpstr>
      <vt:lpstr>What is Muscle Tone? മസിൽ ടോൺ എന്താണ്? </vt:lpstr>
      <vt:lpstr>Tone Abnormalities</vt:lpstr>
      <vt:lpstr>Spasticity സ്പാസ്റ്റിസിറ്റി</vt:lpstr>
      <vt:lpstr>Cerebral Palsy (CP) സെറിബ്രൽ പാൽസി</vt:lpstr>
      <vt:lpstr>Associated Conditions അനുബന്ധ അവസ്ഥകൾ</vt:lpstr>
      <vt:lpstr>Early Identification and Intervention നേരത്തെയുള്ള തിരിച്ചറിയൽ, ഇടപെടൽ</vt:lpstr>
      <vt:lpstr>Types of CP തരങ്ങൾ</vt:lpstr>
      <vt:lpstr>Spastic CP സ്പാസ്റ്റിക്</vt:lpstr>
      <vt:lpstr>Dyskinetic CP ഡിസ്‌കൈനെറ്റിക്</vt:lpstr>
      <vt:lpstr>Ataxic CP അറ്റാക്സിക്</vt:lpstr>
      <vt:lpstr>Worster-Drought syndrome (WDS) വോർസ്റ്റർ-ഡ്രോട് സിൻഡ്രോം</vt:lpstr>
      <vt:lpstr>Types of CP തരങ്ങൾ</vt:lpstr>
      <vt:lpstr>Types of CP തരങ്ങൾ</vt:lpstr>
      <vt:lpstr>Classifications Based on Function</vt:lpstr>
      <vt:lpstr>Management of CP</vt:lpstr>
      <vt:lpstr>Representation of the ICF</vt:lpstr>
      <vt:lpstr>Summary</vt:lpstr>
      <vt:lpstr>NICE Guideline algorithm</vt:lpstr>
      <vt:lpstr>Tone Abnormalities in CP</vt:lpstr>
      <vt:lpstr>Movement Disorders</vt:lpstr>
      <vt:lpstr>Consequences of Abnormal Tone</vt:lpstr>
      <vt:lpstr>PowerPoint Presentation</vt:lpstr>
      <vt:lpstr>Clarification</vt:lpstr>
      <vt:lpstr>Common Musculoskeletal Abnormalities</vt:lpstr>
      <vt:lpstr>Common Musculoskeletal Abnormalities</vt:lpstr>
      <vt:lpstr>Upper limb</vt:lpstr>
      <vt:lpstr>Spine</vt:lpstr>
      <vt:lpstr>Hypertonicity and Movement Disorders</vt:lpstr>
      <vt:lpstr>Gait patterns in spastic diplegia</vt:lpstr>
      <vt:lpstr>Gait patterns in spastic hemiplegia</vt:lpstr>
      <vt:lpstr>Management of Hypertonicity and Movement Disorders</vt:lpstr>
      <vt:lpstr>Examination</vt:lpstr>
      <vt:lpstr>Gait Analysis</vt:lpstr>
      <vt:lpstr>Positioning</vt:lpstr>
      <vt:lpstr>ലളിതമായ രീതികൾ</vt:lpstr>
      <vt:lpstr>AT for Locomotor Impairments</vt:lpstr>
      <vt:lpstr>Wheelchair, Standing Frame other seating and transport systems </vt:lpstr>
      <vt:lpstr>Orthotics</vt:lpstr>
      <vt:lpstr>Orthosis</vt:lpstr>
      <vt:lpstr>Lower Extremity Orthoses</vt:lpstr>
      <vt:lpstr>Upper Extremity Orthoses</vt:lpstr>
      <vt:lpstr>Spinal Orthoses</vt:lpstr>
      <vt:lpstr>Therapy തെറാപ്പി </vt:lpstr>
      <vt:lpstr>Specific Therapy Techniques</vt:lpstr>
      <vt:lpstr>Progress Therapy</vt:lpstr>
      <vt:lpstr>Fine tune the activity, increase the level of complication</vt:lpstr>
      <vt:lpstr>Fine tune the activity, increase the level of complication</vt:lpstr>
      <vt:lpstr>Self help devices</vt:lpstr>
      <vt:lpstr>PowerPoint Presentation</vt:lpstr>
      <vt:lpstr>Enteral Medications മരുന്നുകൾ</vt:lpstr>
      <vt:lpstr>Chemodenervation </vt:lpstr>
      <vt:lpstr>Chemoneurolysis</vt:lpstr>
      <vt:lpstr>Specific Surgeries ശസ്ത്രക്രിയകൾ </vt:lpstr>
      <vt:lpstr>Intrathecal Baclofen Pump ഇൻട്രാതീകൽ ബാക്ലോഫെൻ പമ്പ് </vt:lpstr>
      <vt:lpstr>Selective Dorsal Rhizotomy സെലെക്ടിവ് ഡോർസൽ  റൈസോടമി </vt:lpstr>
      <vt:lpstr>Alternative Medicine</vt:lpstr>
      <vt:lpstr>What to expect in Adulthood</vt:lpstr>
      <vt:lpstr>Higher incidence of</vt:lpstr>
      <vt:lpstr>Earlier onset of age-related changes</vt:lpstr>
      <vt:lpstr>Challenges related to pain </vt:lpstr>
      <vt:lpstr>Key Points പ്രധാന കാര്യങ്ങൾ </vt:lpstr>
      <vt:lpstr>Hip Surveillance</vt:lpstr>
      <vt:lpstr>PowerPoint Presentation</vt:lpstr>
      <vt:lpstr>Rehab Interventions- പുനരധിവാസ രീതികൾ</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Cerebral Palsy Management</dc:title>
  <dc:creator>USER</dc:creator>
  <cp:lastModifiedBy>USER</cp:lastModifiedBy>
  <cp:revision>167</cp:revision>
  <dcterms:created xsi:type="dcterms:W3CDTF">2020-09-17T00:40:28Z</dcterms:created>
  <dcterms:modified xsi:type="dcterms:W3CDTF">2020-09-26T08:21:22Z</dcterms:modified>
</cp:coreProperties>
</file>