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9FEB51-6BD8-4C6E-BB5E-7AC4363B0626}">
          <p14:sldIdLst>
            <p14:sldId id="256"/>
            <p14:sldId id="258"/>
          </p14:sldIdLst>
        </p14:section>
        <p14:section name="Untitled Section" id="{ECEDEA26-C65F-40C2-98A2-9F4B5488F1F7}">
          <p14:sldIdLst>
            <p14:sldId id="264"/>
            <p14:sldId id="265"/>
            <p14:sldId id="266"/>
            <p14:sldId id="267"/>
          </p14:sldIdLst>
        </p14:section>
        <p14:section name="Untitled Section" id="{E2260F0C-8C51-4EF0-9F28-DDDA99A1163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ofton" initials="ML" lastIdx="1" clrIdx="0">
    <p:extLst>
      <p:ext uri="{19B8F6BF-5375-455C-9EA6-DF929625EA0E}">
        <p15:presenceInfo xmlns:p15="http://schemas.microsoft.com/office/powerpoint/2012/main" userId="375e7ca5bd5929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24CAB-7EA9-4727-B8D8-A1513D94645F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1747-35D4-4CFA-B71F-CABAB43B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86D-E27A-4B04-BEA8-34A2AAEB4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73F26-E480-4474-B75B-5A525D44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C5485-112F-4B47-A787-053CAEC2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922DB-573E-4FE9-B312-1E371790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83DF6-A0D1-4442-8043-036A70C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3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3A0-A76A-46E0-B366-4F9F77CFC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AFD8E-C4E8-4739-9E49-C9D063914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9CC17-ED24-4B95-8DAD-CFA344E9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1E57F-91A1-4A5F-BBE2-B95AD843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9AF17-4AEE-4BB1-A8A2-A3EDB9A4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BFC04-8012-445D-B3D7-BEF581407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D41FC-5A9F-493A-BC77-B339A2590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E9504-D23D-43D3-936F-321958B8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1BFD-1FCC-4125-A1D8-2D3442C3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0831A-3DC9-4981-BA5B-7F3A3009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2EBA-4F8B-4B5B-A884-EF4A5846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EA35-6650-4EE8-81D0-DCA6047A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3B41-9BBA-4963-9256-D9676FD2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3E17-C978-404E-9344-E42FCF4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21A75-9B1D-4AED-8CC0-542FF8F9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7966-C873-44C7-BDD4-E3ABDA6B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5D8D-1114-4BA1-A2CE-39E2B17FE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791F9-E9AF-4F41-BB61-C057291B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4987-4A41-4842-973B-DDA4A896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503F-6881-456E-BCCC-7B812E03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1D55-0D09-4871-9846-22CFD8CD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8F5F-07CE-486F-81AA-5E6E0B67C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DB171-4411-44D6-AAA7-FFE570CD0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3D15F-16D6-465A-989E-6961F18E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29171-C871-4103-9305-0E252949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ADF8-D71A-4D25-A0CD-41B75C14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3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02D3-B740-4169-A917-56509845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3E932-8E33-474F-A282-4CCDB405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1FB4C-5417-4240-974D-A7BC201C2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C0E36-2DB6-4234-A62A-F6190D287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B3264-0C71-4AAF-AE72-F41899BF3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C1AAC-0A84-410E-8595-0DD5760D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D9E6A-BF5C-4A82-B424-5445EC5A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F2941-DE8A-4F34-811E-4BD2FB4D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3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7750-877C-4110-937F-FE39F0B3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8C062-CF75-444D-83C4-F6F6E00D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DF826-7414-43E3-B8C1-6D069224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61DA9-B253-4B13-954B-C0111FCC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BA8F5E-D977-49C3-8FB3-0E80F50F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1DF38-6E51-45E2-8EE6-1E56BB5C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90AC8-C867-4722-938C-703EF28C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6B17-3CDE-4529-ABE5-BC6F3AE1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00BE3-A935-41DD-96CA-7D22D7DB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67AA2-DEF6-44F8-9F0E-7CB4157FD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E442-8015-4466-A9D6-913A8D01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DAAEA-B671-4FF8-9EE7-D9E68EA9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3BCF8-83F0-43E8-9327-A5B13A4D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53CE-89D3-49BF-B390-42D6D715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74223-16A5-4693-996B-8D25624F9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B744F-8B68-4D0B-B361-7CF1D16A0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05B31-0D5F-486A-AB02-8D5BFC85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B2B35-D9FC-4834-9E6C-6A053EDD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CBD5B-B286-40FC-98A8-DF28DE13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81BE9-DCF9-43FE-A3FF-701C1004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98E50-ACF6-452C-BFAA-17A49178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8E10-2123-48C7-A1B3-C45F836BA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2372-2CB3-4EED-9446-88109716A0E8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4E5F-819A-4630-BC43-C53A7D6DD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E4D6-D0EA-4E89-85D5-52A2935F5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20D6-FFF5-4530-B164-B2910F9B2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A5F-8A7E-4547-94B9-4E35E548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2EF5-65BE-4545-86F9-ECB67F1B6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80353-DB02-4B0A-9D13-7DA834EC0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3E50F4-92B4-4755-9EA3-8CEFD668CC8B}"/>
              </a:ext>
            </a:extLst>
          </p:cNvPr>
          <p:cNvSpPr txBox="1"/>
          <p:nvPr/>
        </p:nvSpPr>
        <p:spPr>
          <a:xfrm>
            <a:off x="766233" y="925512"/>
            <a:ext cx="1065953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EXAMINING MAGISTERIAL PROPOSITIONS</a:t>
            </a:r>
            <a:endParaRPr lang="en-US" sz="7200" b="0" i="0" u="none" strike="noStrike" dirty="0">
              <a:solidFill>
                <a:srgbClr val="FFFFFF"/>
              </a:solidFill>
              <a:effectLst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With Michael Lofton</a:t>
            </a:r>
          </a:p>
          <a:p>
            <a:pPr algn="ctr"/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DD05B-BA2A-5BCC-0EFD-3BE10CAD9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99" y="3923981"/>
            <a:ext cx="1600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A5F-8A7E-4547-94B9-4E35E548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2EF5-65BE-4545-86F9-ECB67F1B6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8747F-1CDC-4858-B545-D6B96B189010}"/>
              </a:ext>
            </a:extLst>
          </p:cNvPr>
          <p:cNvSpPr txBox="1"/>
          <p:nvPr/>
        </p:nvSpPr>
        <p:spPr>
          <a:xfrm>
            <a:off x="1524000" y="51542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Nolan B. Harmon, The Interpreters Bible: The Holy Scripture in the King James and Revised Standard Version with General Articles and Introduction, Exegesis, Exposition for Each Book of the Bible in 12 Volumes, vol. 1 (Abington Press, 1952).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Robert Jamieson, A. R. Fausset, and David Brown, A Commentary, Critical, Experimental and Practical on the Old and New Testaments, vol. 1 (Grand Rapids, MI: William B. Eerdmans, 1993).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Raymond E. Brown, Joseph A. </a:t>
            </a:r>
            <a:r>
              <a:rPr lang="en-US" sz="1200" b="0" i="0" u="none" strike="noStrike" baseline="30000" dirty="0" err="1">
                <a:solidFill>
                  <a:srgbClr val="FFFFFF"/>
                </a:solidFill>
                <a:effectLst/>
              </a:rPr>
              <a:t>Fitzmyer</a:t>
            </a: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, and Roland E. Murphy, The Jerome Biblical Commentary, vol. 1 (Englewood Cliffs, NJ: Prentice-Hall, Inc., 1968).</a:t>
            </a:r>
          </a:p>
          <a:p>
            <a:pPr marL="228600" indent="-228600">
              <a:buFontTx/>
              <a:buAutoNum type="arabicPeriod"/>
            </a:pPr>
            <a:r>
              <a:rPr lang="en-US" sz="1200" baseline="30000" dirty="0">
                <a:solidFill>
                  <a:srgbClr val="FFFFFF"/>
                </a:solidFill>
              </a:rPr>
              <a:t>W. Gunther </a:t>
            </a:r>
            <a:r>
              <a:rPr lang="en-US" sz="1200" baseline="30000" dirty="0" err="1">
                <a:solidFill>
                  <a:srgbClr val="FFFFFF"/>
                </a:solidFill>
              </a:rPr>
              <a:t>Plaut</a:t>
            </a:r>
            <a:r>
              <a:rPr lang="en-US" sz="1200" baseline="30000" dirty="0">
                <a:solidFill>
                  <a:srgbClr val="FFFFFF"/>
                </a:solidFill>
              </a:rPr>
              <a:t> and Bernard J. Bamberger, The Torah: A Modern Commentary. (New York, NY: Union of American Hebrew Congregations, 1981).</a:t>
            </a:r>
            <a:endParaRPr lang="en-US" sz="1200" b="0" i="0" u="none" strike="noStrike" baseline="30000" dirty="0">
              <a:solidFill>
                <a:srgbClr val="FFFFFF"/>
              </a:solidFill>
              <a:effectLst/>
            </a:endParaRPr>
          </a:p>
          <a:p>
            <a:pPr marL="228600" indent="-228600">
              <a:buFontTx/>
              <a:buAutoNum type="arabicPeriod"/>
            </a:pPr>
            <a:endParaRPr lang="en-US" sz="1200" baseline="30000" dirty="0"/>
          </a:p>
          <a:p>
            <a:pPr marL="228600" indent="-228600">
              <a:buAutoNum type="arabicPeriod"/>
            </a:pPr>
            <a:endParaRPr lang="en-US" sz="1200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8A716-D784-46C5-B50D-CDA79B8A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8699BE-0B4A-41AD-B7A1-70F982BF4125}"/>
              </a:ext>
            </a:extLst>
          </p:cNvPr>
          <p:cNvSpPr txBox="1"/>
          <p:nvPr/>
        </p:nvSpPr>
        <p:spPr>
          <a:xfrm>
            <a:off x="660400" y="735558"/>
            <a:ext cx="107272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LECTURE OUTLINE</a:t>
            </a:r>
          </a:p>
          <a:p>
            <a:pPr algn="ctr"/>
            <a:endParaRPr lang="en-US" sz="3600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4800" b="0" u="none" strike="noStrike" dirty="0">
                <a:solidFill>
                  <a:schemeClr val="bg1"/>
                </a:solidFill>
                <a:effectLst/>
              </a:rPr>
              <a:t>Evaluating a Magisterial document.</a:t>
            </a:r>
          </a:p>
          <a:p>
            <a:pPr marL="342900" indent="-342900">
              <a:buAutoNum type="arabicPeriod"/>
            </a:pPr>
            <a:r>
              <a:rPr lang="en-US" sz="4800" b="0" u="none" strike="noStrike" dirty="0">
                <a:solidFill>
                  <a:schemeClr val="bg1"/>
                </a:solidFill>
                <a:effectLst/>
              </a:rPr>
              <a:t>Interpreting a Magisterial document.</a:t>
            </a:r>
          </a:p>
          <a:p>
            <a:pPr marL="342900" indent="-342900"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Comparing Magisterial propositions.</a:t>
            </a:r>
            <a:endParaRPr lang="en-US" sz="2800" b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06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A5F-8A7E-4547-94B9-4E35E548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2EF5-65BE-4545-86F9-ECB67F1B6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8747F-1CDC-4858-B545-D6B96B189010}"/>
              </a:ext>
            </a:extLst>
          </p:cNvPr>
          <p:cNvSpPr txBox="1"/>
          <p:nvPr/>
        </p:nvSpPr>
        <p:spPr>
          <a:xfrm>
            <a:off x="1524000" y="51542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Nolan B. Harmon, The Interpreters Bible: The Holy Scripture in the King James and Revised Standard Version with General Articles and Introduction, Exegesis, Exposition for Each Book of the Bible in 12 Volumes, vol. 1 (Abington Press, 1952).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Robert Jamieson, A. R. Fausset, and David Brown, A Commentary, Critical, Experimental and Practical on the Old and New Testaments, vol. 1 (Grand Rapids, MI: William B. Eerdmans, 1993).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Raymond E. Brown, Joseph A. </a:t>
            </a:r>
            <a:r>
              <a:rPr lang="en-US" sz="1200" b="0" i="0" u="none" strike="noStrike" baseline="30000" dirty="0" err="1">
                <a:solidFill>
                  <a:srgbClr val="FFFFFF"/>
                </a:solidFill>
                <a:effectLst/>
              </a:rPr>
              <a:t>Fitzmyer</a:t>
            </a: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, and Roland E. Murphy, The Jerome Biblical Commentary, vol. 1 (Englewood Cliffs, NJ: Prentice-Hall, Inc., 1968).</a:t>
            </a:r>
          </a:p>
          <a:p>
            <a:pPr marL="228600" indent="-228600">
              <a:buFontTx/>
              <a:buAutoNum type="arabicPeriod"/>
            </a:pPr>
            <a:r>
              <a:rPr lang="en-US" sz="1200" baseline="30000" dirty="0">
                <a:solidFill>
                  <a:srgbClr val="FFFFFF"/>
                </a:solidFill>
              </a:rPr>
              <a:t>W. Gunther </a:t>
            </a:r>
            <a:r>
              <a:rPr lang="en-US" sz="1200" baseline="30000" dirty="0" err="1">
                <a:solidFill>
                  <a:srgbClr val="FFFFFF"/>
                </a:solidFill>
              </a:rPr>
              <a:t>Plaut</a:t>
            </a:r>
            <a:r>
              <a:rPr lang="en-US" sz="1200" baseline="30000" dirty="0">
                <a:solidFill>
                  <a:srgbClr val="FFFFFF"/>
                </a:solidFill>
              </a:rPr>
              <a:t> and Bernard J. Bamberger, The Torah: A Modern Commentary. (New York, NY: Union of American Hebrew Congregations, 1981).</a:t>
            </a:r>
            <a:endParaRPr lang="en-US" sz="1200" b="0" i="0" u="none" strike="noStrike" baseline="30000" dirty="0">
              <a:solidFill>
                <a:srgbClr val="FFFFFF"/>
              </a:solidFill>
              <a:effectLst/>
            </a:endParaRPr>
          </a:p>
          <a:p>
            <a:pPr marL="228600" indent="-228600">
              <a:buFontTx/>
              <a:buAutoNum type="arabicPeriod"/>
            </a:pPr>
            <a:endParaRPr lang="en-US" sz="1200" baseline="30000" dirty="0"/>
          </a:p>
          <a:p>
            <a:pPr marL="228600" indent="-228600">
              <a:buAutoNum type="arabicPeriod"/>
            </a:pPr>
            <a:endParaRPr lang="en-US" sz="1200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8A716-D784-46C5-B50D-CDA79B8A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8699BE-0B4A-41AD-B7A1-70F982BF4125}"/>
              </a:ext>
            </a:extLst>
          </p:cNvPr>
          <p:cNvSpPr txBox="1"/>
          <p:nvPr/>
        </p:nvSpPr>
        <p:spPr>
          <a:xfrm>
            <a:off x="594659" y="730082"/>
            <a:ext cx="107272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Evaluating a Magisterial Document?</a:t>
            </a:r>
            <a:r>
              <a:rPr lang="en-US" sz="4800" baseline="30000" dirty="0">
                <a:solidFill>
                  <a:schemeClr val="bg1"/>
                </a:solidFill>
              </a:rPr>
              <a:t>1</a:t>
            </a:r>
          </a:p>
          <a:p>
            <a:pPr marL="914400" indent="-9144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kind of doctrines are involved?</a:t>
            </a:r>
          </a:p>
          <a:p>
            <a:pPr marL="1371600" lvl="1" indent="-914400">
              <a:buAutoNum type="arabicPeriod"/>
            </a:pPr>
            <a:r>
              <a:rPr lang="en-US" sz="3200" b="0" u="none" strike="noStrike" dirty="0">
                <a:solidFill>
                  <a:schemeClr val="bg1"/>
                </a:solidFill>
                <a:effectLst/>
              </a:rPr>
              <a:t>Divinely revealed?</a:t>
            </a:r>
          </a:p>
          <a:p>
            <a:pPr marL="914400" indent="-9144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How are they taught?</a:t>
            </a:r>
          </a:p>
          <a:p>
            <a:pPr marL="1371600" lvl="1" indent="-914400">
              <a:buAutoNum type="arabicPeriod"/>
            </a:pPr>
            <a:r>
              <a:rPr lang="en-US" sz="3200" b="0" u="none" strike="noStrike" dirty="0">
                <a:solidFill>
                  <a:schemeClr val="bg1"/>
                </a:solidFill>
                <a:effectLst/>
              </a:rPr>
              <a:t>Solemn judgement?</a:t>
            </a:r>
          </a:p>
          <a:p>
            <a:pPr marL="1371600" lvl="1" indent="-9144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Ordinary and Universal?</a:t>
            </a:r>
          </a:p>
          <a:p>
            <a:pPr marL="1371600" lvl="1" indent="-914400"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Non-definitive?</a:t>
            </a:r>
          </a:p>
          <a:p>
            <a:pPr marL="914400" indent="-914400">
              <a:buAutoNum type="arabicPeriod"/>
            </a:pPr>
            <a:r>
              <a:rPr lang="en-US" sz="3200" b="0" u="none" strike="noStrike" dirty="0">
                <a:solidFill>
                  <a:schemeClr val="bg1"/>
                </a:solidFill>
                <a:effectLst/>
              </a:rPr>
              <a:t>What kind of assent is required?</a:t>
            </a:r>
          </a:p>
          <a:p>
            <a:r>
              <a:rPr lang="en-US" sz="2800" b="0" u="none" strike="noStrike" dirty="0">
                <a:solidFill>
                  <a:schemeClr val="bg1"/>
                </a:solidFill>
                <a:effectLst/>
              </a:rPr>
              <a:t>________________________________________</a:t>
            </a:r>
          </a:p>
          <a:p>
            <a:r>
              <a:rPr lang="en-US" sz="2800" dirty="0">
                <a:solidFill>
                  <a:schemeClr val="bg1"/>
                </a:solidFill>
              </a:rPr>
              <a:t>1. Taken from Fr. Francis Sullivan’s </a:t>
            </a:r>
            <a:r>
              <a:rPr lang="en-US" sz="2800" i="1" dirty="0">
                <a:solidFill>
                  <a:schemeClr val="bg1"/>
                </a:solidFill>
              </a:rPr>
              <a:t>Creative Fidelity, chapter 2.</a:t>
            </a:r>
            <a:endParaRPr lang="en-US" sz="3200" b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254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A5F-8A7E-4547-94B9-4E35E548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2EF5-65BE-4545-86F9-ECB67F1B6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8747F-1CDC-4858-B545-D6B96B189010}"/>
              </a:ext>
            </a:extLst>
          </p:cNvPr>
          <p:cNvSpPr txBox="1"/>
          <p:nvPr/>
        </p:nvSpPr>
        <p:spPr>
          <a:xfrm>
            <a:off x="1524000" y="51542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Nolan B. Harmon, The Interpreters Bible: The Holy Scripture in the King James and Revised Standard Version with General Articles and Introduction, Exegesis, Exposition for Each Book of the Bible in 12 Volumes, vol. 1 (Abington Press, 1952).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Robert Jamieson, A. R. Fausset, and David Brown, A Commentary, Critical, Experimental and Practical on the Old and New Testaments, vol. 1 (Grand Rapids, MI: William B. Eerdmans, 1993).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Raymond E. Brown, Joseph A. </a:t>
            </a:r>
            <a:r>
              <a:rPr lang="en-US" sz="1200" b="0" i="0" u="none" strike="noStrike" baseline="30000" dirty="0" err="1">
                <a:solidFill>
                  <a:srgbClr val="FFFFFF"/>
                </a:solidFill>
                <a:effectLst/>
              </a:rPr>
              <a:t>Fitzmyer</a:t>
            </a: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, and Roland E. Murphy, The Jerome Biblical Commentary, vol. 1 (Englewood Cliffs, NJ: Prentice-Hall, Inc., 1968).</a:t>
            </a:r>
          </a:p>
          <a:p>
            <a:pPr marL="228600" indent="-228600">
              <a:buFontTx/>
              <a:buAutoNum type="arabicPeriod"/>
            </a:pPr>
            <a:r>
              <a:rPr lang="en-US" sz="1200" baseline="30000" dirty="0">
                <a:solidFill>
                  <a:srgbClr val="FFFFFF"/>
                </a:solidFill>
              </a:rPr>
              <a:t>W. Gunther </a:t>
            </a:r>
            <a:r>
              <a:rPr lang="en-US" sz="1200" baseline="30000" dirty="0" err="1">
                <a:solidFill>
                  <a:srgbClr val="FFFFFF"/>
                </a:solidFill>
              </a:rPr>
              <a:t>Plaut</a:t>
            </a:r>
            <a:r>
              <a:rPr lang="en-US" sz="1200" baseline="30000" dirty="0">
                <a:solidFill>
                  <a:srgbClr val="FFFFFF"/>
                </a:solidFill>
              </a:rPr>
              <a:t> and Bernard J. Bamberger, The Torah: A Modern Commentary. (New York, NY: Union of American Hebrew Congregations, 1981).</a:t>
            </a:r>
            <a:endParaRPr lang="en-US" sz="1200" b="0" i="0" u="none" strike="noStrike" baseline="30000" dirty="0">
              <a:solidFill>
                <a:srgbClr val="FFFFFF"/>
              </a:solidFill>
              <a:effectLst/>
            </a:endParaRPr>
          </a:p>
          <a:p>
            <a:pPr marL="228600" indent="-228600">
              <a:buFontTx/>
              <a:buAutoNum type="arabicPeriod"/>
            </a:pPr>
            <a:endParaRPr lang="en-US" sz="1200" baseline="30000" dirty="0"/>
          </a:p>
          <a:p>
            <a:pPr marL="228600" indent="-228600">
              <a:buAutoNum type="arabicPeriod"/>
            </a:pPr>
            <a:endParaRPr lang="en-US" sz="1200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8A716-D784-46C5-B50D-CDA79B8A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8699BE-0B4A-41AD-B7A1-70F982BF4125}"/>
              </a:ext>
            </a:extLst>
          </p:cNvPr>
          <p:cNvSpPr txBox="1"/>
          <p:nvPr/>
        </p:nvSpPr>
        <p:spPr>
          <a:xfrm>
            <a:off x="594659" y="730082"/>
            <a:ext cx="1072726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Evaluating a Magisterial Document?</a:t>
            </a:r>
            <a:r>
              <a:rPr lang="en-US" sz="4800" baseline="30000" dirty="0">
                <a:solidFill>
                  <a:schemeClr val="bg1"/>
                </a:solidFill>
              </a:rPr>
              <a:t>1</a:t>
            </a:r>
          </a:p>
          <a:p>
            <a:pPr marL="914400" indent="-9144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Non-Definitive Teachings.</a:t>
            </a:r>
          </a:p>
          <a:p>
            <a:pPr marL="1371600" lvl="1" indent="-914400">
              <a:buAutoNum type="arabicPeriod"/>
            </a:pPr>
            <a:r>
              <a:rPr lang="en-US" sz="3600" b="0" u="none" strike="noStrike" dirty="0">
                <a:solidFill>
                  <a:schemeClr val="bg1"/>
                </a:solidFill>
                <a:effectLst/>
              </a:rPr>
              <a:t>Who is speaking?</a:t>
            </a:r>
          </a:p>
          <a:p>
            <a:pPr marL="1371600" lvl="1" indent="-9144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To whom is the teaching addressed?</a:t>
            </a:r>
          </a:p>
          <a:p>
            <a:pPr marL="1371600" lvl="1" indent="-914400">
              <a:buAutoNum type="arabicPeriod"/>
            </a:pPr>
            <a:r>
              <a:rPr lang="en-US" sz="3600" b="0" u="none" strike="noStrike" dirty="0">
                <a:solidFill>
                  <a:schemeClr val="bg1"/>
                </a:solidFill>
                <a:effectLst/>
              </a:rPr>
              <a:t>What kind of document is issued?</a:t>
            </a:r>
          </a:p>
          <a:p>
            <a:pPr marL="1371600" lvl="1" indent="-9144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Are there contingent elements involved?</a:t>
            </a:r>
            <a:endParaRPr lang="en-US" sz="3600" b="0" u="none" strike="noStrike" dirty="0">
              <a:solidFill>
                <a:schemeClr val="bg1"/>
              </a:solidFill>
              <a:effectLst/>
            </a:endParaRPr>
          </a:p>
          <a:p>
            <a:pPr marL="1371600" lvl="1" indent="-9144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How strong is the language?</a:t>
            </a:r>
            <a:endParaRPr lang="en-US" sz="3600" b="0" u="none" strike="noStrike" dirty="0">
              <a:solidFill>
                <a:schemeClr val="bg1"/>
              </a:solidFill>
              <a:effectLst/>
            </a:endParaRPr>
          </a:p>
          <a:p>
            <a:r>
              <a:rPr lang="en-US" sz="3200" b="0" u="none" strike="noStrike" dirty="0">
                <a:solidFill>
                  <a:schemeClr val="bg1"/>
                </a:solidFill>
                <a:effectLst/>
              </a:rPr>
              <a:t>________________________________________</a:t>
            </a:r>
          </a:p>
          <a:p>
            <a:r>
              <a:rPr lang="en-US" sz="3200" dirty="0">
                <a:solidFill>
                  <a:schemeClr val="bg1"/>
                </a:solidFill>
              </a:rPr>
              <a:t>1. Taken from Fr. Francis Sullivan’s </a:t>
            </a:r>
            <a:r>
              <a:rPr lang="en-US" sz="3200" i="1" dirty="0">
                <a:solidFill>
                  <a:schemeClr val="bg1"/>
                </a:solidFill>
              </a:rPr>
              <a:t>Creative Fidelity, chapter 2.</a:t>
            </a:r>
            <a:endParaRPr lang="en-US" sz="3200" b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224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A5F-8A7E-4547-94B9-4E35E548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2EF5-65BE-4545-86F9-ECB67F1B6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8747F-1CDC-4858-B545-D6B96B189010}"/>
              </a:ext>
            </a:extLst>
          </p:cNvPr>
          <p:cNvSpPr txBox="1"/>
          <p:nvPr/>
        </p:nvSpPr>
        <p:spPr>
          <a:xfrm>
            <a:off x="1524000" y="51542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Nolan B. Harmon, The Interpreters Bible: The Holy Scripture in the King James and Revised Standard Version with General Articles and Introduction, Exegesis, Exposition for Each Book of the Bible in 12 Volumes, vol. 1 (Abington Press, 1952).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Robert Jamieson, A. R. Fausset, and David Brown, A Commentary, Critical, Experimental and Practical on the Old and New Testaments, vol. 1 (Grand Rapids, MI: William B. Eerdmans, 1993).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Raymond E. Brown, Joseph A. </a:t>
            </a:r>
            <a:r>
              <a:rPr lang="en-US" sz="1200" b="0" i="0" u="none" strike="noStrike" baseline="30000" dirty="0" err="1">
                <a:solidFill>
                  <a:srgbClr val="FFFFFF"/>
                </a:solidFill>
                <a:effectLst/>
              </a:rPr>
              <a:t>Fitzmyer</a:t>
            </a: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, and Roland E. Murphy, The Jerome Biblical Commentary, vol. 1 (Englewood Cliffs, NJ: Prentice-Hall, Inc., 1968).</a:t>
            </a:r>
          </a:p>
          <a:p>
            <a:pPr marL="228600" indent="-228600">
              <a:buFontTx/>
              <a:buAutoNum type="arabicPeriod"/>
            </a:pPr>
            <a:r>
              <a:rPr lang="en-US" sz="1200" baseline="30000" dirty="0">
                <a:solidFill>
                  <a:srgbClr val="FFFFFF"/>
                </a:solidFill>
              </a:rPr>
              <a:t>W. Gunther </a:t>
            </a:r>
            <a:r>
              <a:rPr lang="en-US" sz="1200" baseline="30000" dirty="0" err="1">
                <a:solidFill>
                  <a:srgbClr val="FFFFFF"/>
                </a:solidFill>
              </a:rPr>
              <a:t>Plaut</a:t>
            </a:r>
            <a:r>
              <a:rPr lang="en-US" sz="1200" baseline="30000" dirty="0">
                <a:solidFill>
                  <a:srgbClr val="FFFFFF"/>
                </a:solidFill>
              </a:rPr>
              <a:t> and Bernard J. Bamberger, The Torah: A Modern Commentary. (New York, NY: Union of American Hebrew Congregations, 1981).</a:t>
            </a:r>
            <a:endParaRPr lang="en-US" sz="1200" b="0" i="0" u="none" strike="noStrike" baseline="30000" dirty="0">
              <a:solidFill>
                <a:srgbClr val="FFFFFF"/>
              </a:solidFill>
              <a:effectLst/>
            </a:endParaRPr>
          </a:p>
          <a:p>
            <a:pPr marL="228600" indent="-228600">
              <a:buFontTx/>
              <a:buAutoNum type="arabicPeriod"/>
            </a:pPr>
            <a:endParaRPr lang="en-US" sz="1200" baseline="30000" dirty="0"/>
          </a:p>
          <a:p>
            <a:pPr marL="228600" indent="-228600">
              <a:buAutoNum type="arabicPeriod"/>
            </a:pPr>
            <a:endParaRPr lang="en-US" sz="1200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8A716-D784-46C5-B50D-CDA79B8A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8699BE-0B4A-41AD-B7A1-70F982BF4125}"/>
              </a:ext>
            </a:extLst>
          </p:cNvPr>
          <p:cNvSpPr txBox="1"/>
          <p:nvPr/>
        </p:nvSpPr>
        <p:spPr>
          <a:xfrm>
            <a:off x="594659" y="730082"/>
            <a:ext cx="10727266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Interpreting a Magisterial Document?</a:t>
            </a:r>
            <a:r>
              <a:rPr lang="en-US" sz="4800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3200" baseline="300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are the historical factors involved? This will give context to the document.</a:t>
            </a:r>
          </a:p>
          <a:p>
            <a:pPr marL="914400" indent="-9144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Apply the rules of Biblical exegesis to the magisterial text.</a:t>
            </a:r>
          </a:p>
          <a:p>
            <a:pPr marL="914400" indent="-9144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How does this document relate to revelation, as a whole?</a:t>
            </a:r>
          </a:p>
          <a:p>
            <a:pPr marL="914400" indent="-9144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What is the subsequent history of the document and teaching?</a:t>
            </a:r>
          </a:p>
          <a:p>
            <a:pPr marL="914400" indent="-9144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How does this apply to the faithful today?</a:t>
            </a:r>
          </a:p>
          <a:p>
            <a:r>
              <a:rPr lang="en-US" sz="3200" b="0" u="none" strike="noStrike" dirty="0">
                <a:solidFill>
                  <a:schemeClr val="bg1"/>
                </a:solidFill>
                <a:effectLst/>
              </a:rPr>
              <a:t>________________________________________</a:t>
            </a:r>
          </a:p>
          <a:p>
            <a:r>
              <a:rPr lang="en-US" sz="3200" dirty="0">
                <a:solidFill>
                  <a:schemeClr val="bg1"/>
                </a:solidFill>
              </a:rPr>
              <a:t>1. Taken from Fr. Francis Sullivan’s </a:t>
            </a:r>
            <a:r>
              <a:rPr lang="en-US" sz="3200" i="1" dirty="0">
                <a:solidFill>
                  <a:schemeClr val="bg1"/>
                </a:solidFill>
              </a:rPr>
              <a:t>Creative Fidelity,</a:t>
            </a:r>
            <a:r>
              <a:rPr lang="en-US" sz="3200" dirty="0">
                <a:solidFill>
                  <a:schemeClr val="bg1"/>
                </a:solidFill>
              </a:rPr>
              <a:t> chapter 8.</a:t>
            </a:r>
            <a:endParaRPr lang="en-US" sz="3200" b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870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27A5F-8A7E-4547-94B9-4E35E5489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2EF5-65BE-4545-86F9-ECB67F1B6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88747F-1CDC-4858-B545-D6B96B189010}"/>
              </a:ext>
            </a:extLst>
          </p:cNvPr>
          <p:cNvSpPr txBox="1"/>
          <p:nvPr/>
        </p:nvSpPr>
        <p:spPr>
          <a:xfrm>
            <a:off x="1524000" y="51542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________________________________________________________________________________________________________________________________________________________________________________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Nolan B. Harmon, The Interpreters Bible: The Holy Scripture in the King James and Revised Standard Version with General Articles and Introduction, Exegesis, Exposition for Each Book of the Bible in 12 Volumes, vol. 1 (Abington Press, 1952).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Robert Jamieson, A. R. Fausset, and David Brown, A Commentary, Critical, Experimental and Practical on the Old and New Testaments, vol. 1 (Grand Rapids, MI: William B. Eerdmans, 1993).</a:t>
            </a:r>
          </a:p>
          <a:p>
            <a:pPr marL="228600" indent="-228600">
              <a:buFontTx/>
              <a:buAutoNum type="arabicPeriod"/>
            </a:pP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Raymond E. Brown, Joseph A. </a:t>
            </a:r>
            <a:r>
              <a:rPr lang="en-US" sz="1200" b="0" i="0" u="none" strike="noStrike" baseline="30000" dirty="0" err="1">
                <a:solidFill>
                  <a:srgbClr val="FFFFFF"/>
                </a:solidFill>
                <a:effectLst/>
              </a:rPr>
              <a:t>Fitzmyer</a:t>
            </a:r>
            <a:r>
              <a:rPr lang="en-US" sz="1200" b="0" i="0" u="none" strike="noStrike" baseline="30000" dirty="0">
                <a:solidFill>
                  <a:srgbClr val="FFFFFF"/>
                </a:solidFill>
                <a:effectLst/>
              </a:rPr>
              <a:t>, and Roland E. Murphy, The Jerome Biblical Commentary, vol. 1 (Englewood Cliffs, NJ: Prentice-Hall, Inc., 1968).</a:t>
            </a:r>
          </a:p>
          <a:p>
            <a:pPr marL="228600" indent="-228600">
              <a:buFontTx/>
              <a:buAutoNum type="arabicPeriod"/>
            </a:pPr>
            <a:r>
              <a:rPr lang="en-US" sz="1200" baseline="30000" dirty="0">
                <a:solidFill>
                  <a:srgbClr val="FFFFFF"/>
                </a:solidFill>
              </a:rPr>
              <a:t>W. Gunther </a:t>
            </a:r>
            <a:r>
              <a:rPr lang="en-US" sz="1200" baseline="30000" dirty="0" err="1">
                <a:solidFill>
                  <a:srgbClr val="FFFFFF"/>
                </a:solidFill>
              </a:rPr>
              <a:t>Plaut</a:t>
            </a:r>
            <a:r>
              <a:rPr lang="en-US" sz="1200" baseline="30000" dirty="0">
                <a:solidFill>
                  <a:srgbClr val="FFFFFF"/>
                </a:solidFill>
              </a:rPr>
              <a:t> and Bernard J. Bamberger, The Torah: A Modern Commentary. (New York, NY: Union of American Hebrew Congregations, 1981).</a:t>
            </a:r>
            <a:endParaRPr lang="en-US" sz="1200" b="0" i="0" u="none" strike="noStrike" baseline="30000" dirty="0">
              <a:solidFill>
                <a:srgbClr val="FFFFFF"/>
              </a:solidFill>
              <a:effectLst/>
            </a:endParaRPr>
          </a:p>
          <a:p>
            <a:pPr marL="228600" indent="-228600">
              <a:buFontTx/>
              <a:buAutoNum type="arabicPeriod"/>
            </a:pPr>
            <a:endParaRPr lang="en-US" sz="1200" baseline="30000" dirty="0"/>
          </a:p>
          <a:p>
            <a:pPr marL="228600" indent="-228600">
              <a:buAutoNum type="arabicPeriod"/>
            </a:pPr>
            <a:endParaRPr lang="en-US" sz="1200" baseline="30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8A716-D784-46C5-B50D-CDA79B8A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8699BE-0B4A-41AD-B7A1-70F982BF4125}"/>
              </a:ext>
            </a:extLst>
          </p:cNvPr>
          <p:cNvSpPr txBox="1"/>
          <p:nvPr/>
        </p:nvSpPr>
        <p:spPr>
          <a:xfrm>
            <a:off x="594659" y="730082"/>
            <a:ext cx="1072726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Comparing Magisterial Propositions?</a:t>
            </a:r>
            <a:r>
              <a:rPr lang="en-US" sz="4800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2400" baseline="30000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How central is the proposition to the document?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the author’s authority invoked?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the authority of the doctrine itself stated?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the doctrine repeated in the document?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rhetorical force use?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Does the teaching settle an open question?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there involvement of the pope and/or bishops?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it a hermeneutical key to other teachings?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What is the intrinsic importance of the topic?</a:t>
            </a:r>
          </a:p>
          <a:p>
            <a:pPr marL="914400" indent="-9144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Is it purely doctrinal, purely contingent or mixed?</a:t>
            </a:r>
          </a:p>
          <a:p>
            <a:r>
              <a:rPr lang="en-US" sz="3200" b="0" u="none" strike="noStrike" dirty="0">
                <a:solidFill>
                  <a:schemeClr val="bg1"/>
                </a:solidFill>
                <a:effectLst/>
              </a:rPr>
              <a:t>________________________________________</a:t>
            </a:r>
          </a:p>
          <a:p>
            <a:r>
              <a:rPr lang="en-US" sz="2400" dirty="0">
                <a:solidFill>
                  <a:schemeClr val="bg1"/>
                </a:solidFill>
              </a:rPr>
              <a:t>1. Taken from Lawrence Jerome King, </a:t>
            </a:r>
            <a:r>
              <a:rPr lang="en-US" sz="2400" i="1" dirty="0">
                <a:solidFill>
                  <a:schemeClr val="bg1"/>
                </a:solidFill>
              </a:rPr>
              <a:t>Authoritative Weight, p. 374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b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818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1112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Lofton</dc:creator>
  <cp:lastModifiedBy>Michael Lofton</cp:lastModifiedBy>
  <cp:revision>329</cp:revision>
  <dcterms:created xsi:type="dcterms:W3CDTF">2022-04-29T14:26:51Z</dcterms:created>
  <dcterms:modified xsi:type="dcterms:W3CDTF">2022-06-13T21:49:21Z</dcterms:modified>
</cp:coreProperties>
</file>