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notesMasterIdLst>
    <p:notesMasterId r:id="rId17"/>
  </p:notesMasterIdLst>
  <p:sldIdLst>
    <p:sldId id="256" r:id="rId16"/>
    <p:sldId id="257" r:id="rId20"/>
    <p:sldId id="258" r:id="rId21"/>
    <p:sldId id="259" r:id="rId22"/>
    <p:sldId id="260" r:id="rId23"/>
    <p:sldId id="261" r:id="rId24"/>
    <p:sldId id="262" r:id="rId25"/>
    <p:sldId id="263" r:id="rId26"/>
    <p:sldId id="264" r:id="rId28"/>
    <p:sldId id="265" r:id="rId30"/>
    <p:sldId id="266" r:id="rId32"/>
    <p:sldId id="267" r:id="rId34"/>
    <p:sldId id="268" r:id="rId35"/>
    <p:sldId id="269" r:id="rId36"/>
    <p:sldId id="270" r:id="rId37"/>
    <p:sldId id="271" r:id="rId38"/>
    <p:sldId id="272" r:id="rId39"/>
    <p:sldId id="273" r:id="rId40"/>
    <p:sldId id="274" r:id="rId41"/>
    <p:sldId id="275" r:id="rId42"/>
    <p:sldId id="276" r:id="rId43"/>
    <p:sldId id="277" r:id="rId44"/>
    <p:sldId id="278" r:id="rId45"/>
    <p:sldId id="279" r:id="rId46"/>
    <p:sldId id="280" r:id="rId47"/>
    <p:sldId id="281" r:id="rId48"/>
    <p:sldId id="282" r:id="rId49"/>
    <p:sldId id="283" r:id="rId50"/>
    <p:sldId id="284" r:id="rId51"/>
    <p:sldId id="285" r:id="rId52"/>
  </p:sldIdLst>
  <p:sldSz cx="18288000" cy="10287000"/>
  <p:notesSz cx="6858000" cy="9144000"/>
  <p:embeddedFontLst>
    <p:embeddedFont>
      <p:font typeface="Arimo" charset="1" panose="020B0604020202020204"/>
      <p:regular r:id="rId6"/>
    </p:embeddedFont>
    <p:embeddedFont>
      <p:font typeface="Arimo Bold" charset="1" panose="020B0704020202020204"/>
      <p:regular r:id="rId7"/>
    </p:embeddedFont>
    <p:embeddedFont>
      <p:font typeface="Arimo Italics" charset="1" panose="020B0604020202090204"/>
      <p:regular r:id="rId8"/>
    </p:embeddedFont>
    <p:embeddedFont>
      <p:font typeface="Arimo Bold Italics" charset="1" panose="020B0704020202090204"/>
      <p:regular r:id="rId9"/>
    </p:embeddedFont>
    <p:embeddedFont>
      <p:font typeface="Assistant Regular" charset="1" panose="00000500000000000000"/>
      <p:regular r:id="rId10"/>
    </p:embeddedFont>
    <p:embeddedFont>
      <p:font typeface="Assistant Regular Bold" charset="1" panose="00000700000000000000"/>
      <p:regular r:id="rId11"/>
    </p:embeddedFont>
    <p:embeddedFont>
      <p:font typeface="Assistant Bold" charset="1" panose="00000800000000000000"/>
      <p:regular r:id="rId12"/>
    </p:embeddedFont>
    <p:embeddedFont>
      <p:font typeface="Assistant Bold Bold" charset="1" panose="00000900000000000000"/>
      <p:regular r:id="rId13"/>
    </p:embeddedFont>
    <p:embeddedFont>
      <p:font typeface="Telegraf" charset="1" panose="00000500000000000000"/>
      <p:regular r:id="rId14"/>
    </p:embeddedFont>
    <p:embeddedFont>
      <p:font typeface="Telegraf Bold" charset="1" panose="0000080000000000000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fonts/font10.fntdata" Type="http://schemas.openxmlformats.org/officeDocument/2006/relationships/font"/><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15" Target="fonts/font15.fntdata" Type="http://schemas.openxmlformats.org/officeDocument/2006/relationships/font"/><Relationship Id="rId16" Target="slides/slide1.xml" Type="http://schemas.openxmlformats.org/officeDocument/2006/relationships/slide"/><Relationship Id="rId17" Target="notesMasters/notesMaster1.xml" Type="http://schemas.openxmlformats.org/officeDocument/2006/relationships/notesMaster"/><Relationship Id="rId18" Target="theme/theme2.xml" Type="http://schemas.openxmlformats.org/officeDocument/2006/relationships/theme"/><Relationship Id="rId19" Target="notesSlides/notesSlide1.xml" Type="http://schemas.openxmlformats.org/officeDocument/2006/relationships/notesSlide"/><Relationship Id="rId2" Target="presProps.xml" Type="http://schemas.openxmlformats.org/officeDocument/2006/relationships/presProps"/><Relationship Id="rId20" Target="slides/slide2.xml" Type="http://schemas.openxmlformats.org/officeDocument/2006/relationships/slide"/><Relationship Id="rId21" Target="slides/slide3.xml" Type="http://schemas.openxmlformats.org/officeDocument/2006/relationships/slide"/><Relationship Id="rId22" Target="slides/slide4.xml" Type="http://schemas.openxmlformats.org/officeDocument/2006/relationships/slide"/><Relationship Id="rId23" Target="slides/slide5.xml" Type="http://schemas.openxmlformats.org/officeDocument/2006/relationships/slide"/><Relationship Id="rId24" Target="slides/slide6.xml" Type="http://schemas.openxmlformats.org/officeDocument/2006/relationships/slide"/><Relationship Id="rId25" Target="slides/slide7.xml" Type="http://schemas.openxmlformats.org/officeDocument/2006/relationships/slide"/><Relationship Id="rId26" Target="slides/slide8.xml" Type="http://schemas.openxmlformats.org/officeDocument/2006/relationships/slide"/><Relationship Id="rId27" Target="notesSlides/notesSlide2.xml" Type="http://schemas.openxmlformats.org/officeDocument/2006/relationships/notesSlide"/><Relationship Id="rId28" Target="slides/slide9.xml" Type="http://schemas.openxmlformats.org/officeDocument/2006/relationships/slide"/><Relationship Id="rId29" Target="notesSlides/notesSlide3.xml" Type="http://schemas.openxmlformats.org/officeDocument/2006/relationships/notesSlide"/><Relationship Id="rId3" Target="viewProps.xml" Type="http://schemas.openxmlformats.org/officeDocument/2006/relationships/viewProps"/><Relationship Id="rId30" Target="slides/slide10.xml" Type="http://schemas.openxmlformats.org/officeDocument/2006/relationships/slide"/><Relationship Id="rId31" Target="notesSlides/notesSlide4.xml" Type="http://schemas.openxmlformats.org/officeDocument/2006/relationships/notesSlide"/><Relationship Id="rId32" Target="slides/slide11.xml" Type="http://schemas.openxmlformats.org/officeDocument/2006/relationships/slide"/><Relationship Id="rId33" Target="notesSlides/notesSlide5.xml" Type="http://schemas.openxmlformats.org/officeDocument/2006/relationships/notesSlide"/><Relationship Id="rId34" Target="slides/slide12.xml" Type="http://schemas.openxmlformats.org/officeDocument/2006/relationships/slide"/><Relationship Id="rId35" Target="slides/slide13.xml" Type="http://schemas.openxmlformats.org/officeDocument/2006/relationships/slide"/><Relationship Id="rId36" Target="slides/slide14.xml" Type="http://schemas.openxmlformats.org/officeDocument/2006/relationships/slide"/><Relationship Id="rId37" Target="slides/slide15.xml" Type="http://schemas.openxmlformats.org/officeDocument/2006/relationships/slide"/><Relationship Id="rId38" Target="slides/slide16.xml" Type="http://schemas.openxmlformats.org/officeDocument/2006/relationships/slide"/><Relationship Id="rId39" Target="slides/slide17.xml" Type="http://schemas.openxmlformats.org/officeDocument/2006/relationships/slide"/><Relationship Id="rId4" Target="theme/theme1.xml" Type="http://schemas.openxmlformats.org/officeDocument/2006/relationships/theme"/><Relationship Id="rId40" Target="slides/slide18.xml" Type="http://schemas.openxmlformats.org/officeDocument/2006/relationships/slide"/><Relationship Id="rId41" Target="slides/slide19.xml" Type="http://schemas.openxmlformats.org/officeDocument/2006/relationships/slide"/><Relationship Id="rId42" Target="slides/slide20.xml" Type="http://schemas.openxmlformats.org/officeDocument/2006/relationships/slide"/><Relationship Id="rId43" Target="slides/slide21.xml" Type="http://schemas.openxmlformats.org/officeDocument/2006/relationships/slide"/><Relationship Id="rId44" Target="slides/slide22.xml" Type="http://schemas.openxmlformats.org/officeDocument/2006/relationships/slide"/><Relationship Id="rId45" Target="slides/slide23.xml" Type="http://schemas.openxmlformats.org/officeDocument/2006/relationships/slide"/><Relationship Id="rId46" Target="slides/slide24.xml" Type="http://schemas.openxmlformats.org/officeDocument/2006/relationships/slide"/><Relationship Id="rId47" Target="slides/slide25.xml" Type="http://schemas.openxmlformats.org/officeDocument/2006/relationships/slide"/><Relationship Id="rId48" Target="slides/slide26.xml" Type="http://schemas.openxmlformats.org/officeDocument/2006/relationships/slide"/><Relationship Id="rId49" Target="slides/slide27.xml" Type="http://schemas.openxmlformats.org/officeDocument/2006/relationships/slide"/><Relationship Id="rId5" Target="tableStyles.xml" Type="http://schemas.openxmlformats.org/officeDocument/2006/relationships/tableStyles"/><Relationship Id="rId50" Target="slides/slide28.xml" Type="http://schemas.openxmlformats.org/officeDocument/2006/relationships/slide"/><Relationship Id="rId51" Target="slides/slide29.xml" Type="http://schemas.openxmlformats.org/officeDocument/2006/relationships/slide"/><Relationship Id="rId52" Target="slides/slide30.xml" Type="http://schemas.openxmlformats.org/officeDocument/2006/relationships/slide"/><Relationship Id="rId6" Target="fonts/font6.fntdata" Type="http://schemas.openxmlformats.org/officeDocument/2006/relationships/font"/><Relationship Id="rId7" Target="fonts/font7.fntdata" Type="http://schemas.openxmlformats.org/officeDocument/2006/relationships/font"/><Relationship Id="rId8" Target="fonts/font8.fntdata" Type="http://schemas.openxmlformats.org/officeDocument/2006/relationships/font"/><Relationship Id="rId9" Target="fonts/font9.fntdata" Type="http://schemas.openxmlformats.org/officeDocument/2006/relationships/font"/></Relationships>
</file>

<file path=ppt/notesMasters/_rels/notesMaster1.xml.rels><?xml version="1.0" encoding="UTF-8" standalone="yes"?><Relationships xmlns="http://schemas.openxmlformats.org/package/2006/relationships"><Relationship Id="rId1" Target="../theme/theme2.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cs-CZ"/>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extLst>
      <p:ext uri="{BB962C8B-B14F-4D97-AF65-F5344CB8AC3E}">
        <p14:creationId xmlns:p14="http://schemas.microsoft.com/office/powerpoint/2010/main" val="1798889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0.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notesSlide1.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2.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DATA[https://discoverybehavioralhealth.sharepoint.com/teams/CSQMTeam/Shared%20Documents/Forms/AllItems.aspx?id=%2Fteams%2FCSQMTeam%2FShared%20Documents%2F5%2E%20Clinical%20Quality%20%28%26%20Documentation%29%2F5%2E%20Clinical%20Supervision%2F1%2E%20Clinicians%20Desk%20Reference%202021%2Epdf&parent=%2Fteams%2FCSQMTeam%2FShared%20Documents%2F5%2E%20Clinical%20Quality%20%28%26%20Documentation%29%2F5%2E%20Clinical%20Supervision&p=true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client=safari&rls=en&sxsrf=APq-WBuEkL-BLoHkUa5kTubFt96LOluLDA%3A1645483081310&ei=SRQUYsDIEpPNkPIP__uL8AQ&ved=0ahUKEwiAka6U7pH2AhWTJkQIHf_9Ak4Q4dUDCA0&uact=5&oq=htt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gs_lcp=Cgdnd3Mtd2l6EAMyBwgAEEcQsAMyBwgAEEcQsAMyBwgAEEcQsAMyBwgAEEcQsAMyBwgAEEcQsAMyBwgAEEcQsAMyBwgAEEcQsAMyBwgAEEcQsANKBAhBGABKBAhGGABQsgdY5gxghBFoAXABeACAAQCIAQCSAQCYAQCgAQHIAQjAAQE&sclient=gws-wiz]]></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3.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DATA[https://discoverybehavioralhealth.sharepoint.com/teams/CSQMTeam/Shared%20Documents/Forms/AllItems.aspx?id=%2Fteams%2FCSQMTeam%2FShared%20Documents%2F5%2E%20Clinical%20Quality%20%28%26%20Documentation%29%2F5%2E%20Clinical%20Supervision%2F1%2E%20Clinicians%20Desk%20Reference%202021%2Epdf&parent=%2Fteams%2FCSQMTeam%2FShared%20Documents%2F5%2E%20Clinical%20Quality%20%28%26%20Documentation%29%2F5%2E%20Clinical%20Supervision&p=true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client=safari&rls=en&sxsrf=APq-WBuEkL-BLoHkUa5kTubFt96LOluLDA%3A1645483081310&ei=SRQUYsDIEpPNkPIP__uL8AQ&ved=0ahUKEwiAka6U7pH2AhWTJkQIHf_9Ak4Q4dUDCA0&uact=5&oq=htt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gs_lcp=Cgdnd3Mtd2l6EAMyBwgAEEcQsAMyBwgAEEcQsAMyBwgAEEcQsAMyBwgAEEcQsAMyBwgAEEcQsAMyBwgAEEcQsAMyBwgAEEcQsAMyBwgAEEcQsANKBAhBGABKBAhGGABQsgdY5gxghBFoAXABeACAAQCIAQCSAQCYAQCgAQHIAQjAAQE&sclient=gws-wiz]]></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4.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DATA[https://discoverybehavioralhealth.sharepoint.com/teams/CSQMTeam/Shared%20Documents/Forms/AllItems.aspx?id=%2Fteams%2FCSQMTeam%2FShared%20Documents%2F5%2E%20Clinical%20Quality%20%28%26%20Documentation%29%2F5%2E%20Clinical%20Supervision%2F1%2E%20Clinicians%20Desk%20Reference%202021%2Epdf&parent=%2Fteams%2FCSQMTeam%2FShared%20Documents%2F5%2E%20Clinical%20Quality%20%28%26%20Documentation%29%2F5%2E%20Clinical%20Supervision&p=true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client=safari&rls=en&sxsrf=APq-WBuEkL-BLoHkUa5kTubFt96LOluLDA%3A1645483081310&ei=SRQUYsDIEpPNkPIP__uL8AQ&ved=0ahUKEwiAka6U7pH2AhWTJkQIHf_9Ak4Q4dUDCA0&uact=5&oq=htt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gs_lcp=Cgdnd3Mtd2l6EAMyBwgAEEcQsAMyBwgAEEcQsAMyBwgAEEcQsAMyBwgAEEcQsAMyBwgAEEcQsAMyBwgAEEcQsAMyBwgAEEcQsAMyBwgAEEcQsANKBAhBGABKBAhGGABQsgdY5gxghBFoAXABeACAAQCIAQCSAQCYAQCgAQHIAQjAAQE&sclient=gws-wiz]]></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notesSlides/notesSlide5.xml><?xml version="1.0" encoding="utf-8"?>
<p:notes xmlns:p="http://schemas.openxmlformats.org/presentationml/2006/main">
  <p:cSld>
    <p:spTree xmlns:a="http://schemas.openxmlformats.org/drawingml/2006/main" xmlns:r="http://schemas.openxmlformats.org/officeDocument/2006/relationships">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cs-CZ"/>
          </a:p>
        </p:txBody>
      </p:sp>
      <p:sp>
        <p:nvSpPr>
          <p:cNvPr id="3" name="Date Placeholder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B7268E1E-0E44-426D-905E-8AD9B19D2182}" type="datetimeFigureOut">
              <a:rPr lang="cs-CZ" smtClean="0"/>
              <a:t>1.7.2013</a:t>
            </a:fld>
            <a:endParaRPr lang="cs-CZ"/>
          </a:p>
        </p:txBody>
      </p:sp>
      <p:sp>
        <p:nvSpPr>
          <p:cNvPr id="4" name="Slide Image Placeholder 3"/>
          <p:cNvSpPr>
            <a:spLocks noGrp="1" noRot="1" noChangeAspect="1"/>
          </p:cNvSpPr>
          <p:nvPr>
            <p:ph type="sldImg" idx="2"/>
          </p:nvPr>
        </p:nvSpPr>
        <p:spPr>
          <a:xfrm>
            <a:off x="2857500" y="512763"/>
            <a:ext cx="3429000" cy="2566987"/>
          </a:xfrm>
          <a:prstGeom prst="rect">
            <a:avLst/>
          </a:prstGeom>
          <a:noFill/>
          <a:ln w="12700">
            <a:solidFill>
              <a:prstClr val="black"/>
            </a:solidFill>
          </a:ln>
        </p:spPr>
        <p:txBody>
          <a:bodyPr vert="horz" lIns="91440" tIns="45720" rIns="91440" bIns="45720" rtlCol="0" anchor="ctr"/>
          <a:lstStyle/>
          <a:p>
            <a:endParaRPr lang="cs-CZ"/>
          </a:p>
        </p:txBody>
      </p:sp>
      <p:sp>
        <p:nvSpPr>
          <p:cNvPr id="5" name="Notes Placeholder 4"/>
          <p:cNvSpPr>
            <a:spLocks noGrp="1"/>
          </p:cNvSpPr>
          <p:nvPr>
            <p:ph type="body" sz="quarter" idx="3"/>
          </p:nvPr>
        </p:nvSpPr>
        <p:spPr>
          <a:xfrm>
            <a:off x="914400" y="3251200"/>
            <a:ext cx="7315200" cy="3081338"/>
          </a:xfrm>
          <a:prstGeom prst="rect">
            <a:avLst/>
          </a:prstGeom>
        </p:spPr>
        <p:txBody>
          <a:bodyPr vert="horz" lIns="91440" tIns="45720" rIns="91440" bIns="45720" rtlCol="0"/>
          <a:lstStyle/>
          <a:p>
            <a:pPr lvl="0"/>
            <a:r>
              <a:rPr lang="en-US"/>
              <a:t><![CDATA[https://discoverybehavioralhealth.sharepoint.com/teams/CSQMTeam/Shared%20Documents/Forms/AllItems.aspx?id=%2Fteams%2FCSQMTeam%2FShared%20Documents%2F5%2E%20Clinical%20Quality%20%28%26%20Documentation%29%2F5%2E%20Clinical%20Supervision%2F1%2E%20Clinicians%20Desk%20Reference%202021%2Epdf&parent=%2Fteams%2FCSQMTeam%2FShared%20Documents%2F5%2E%20Clinical%20Quality%20%28%26%20Documentation%29%2F5%2E%20Clinical%20Supervision&p=true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client=safari&rls=en&sxsrf=APq-WBuEkL-BLoHkUa5kTubFt96LOluLDA%3A1645483081310&ei=SRQUYsDIEpPNkPIP__uL8AQ&ved=0ahUKEwiAka6U7pH2AhWTJkQIHf_9Ak4Q4dUDCA0&uact=5&oq=https%3A%2F%2Fdiscoverybehavioralhealth.sharepoint.com%2Fteams%2FCSQMTeam%2FShared%2520Documents%2FForms%2FAllItems.aspx%3Fid%3D%252Fteams%252FCSQMTeam%252FShared%2520Documents%252F5%252E%2520Clinical%2520Quality%2520%2528%2526%2520Documentation%2529%252F5%252E%2520Clinical%2520Supervision%252F1%252E%2520Clinicians%2520Desk%2520Reference%25202021%252Epdf%26parent%3D%252Fteams%252FCSQMTeam%252FShared%2520Documents%252F5%252E%2520Clinical%2520Quality%2520%2528%2526%2520Documentation%2529%252F5%252E%2520Clinical%2520Supervision%26p%3Dtrue&gs_lcp=Cgdnd3Mtd2l6EAMyBwgAEEcQsAMyBwgAEEcQsAMyBwgAEEcQsAMyBwgAEEcQsAMyBwgAEEcQsAMyBwgAEEcQsAMyBwgAEEcQsAMyBwgAEEcQsANKBAhBGABKBAhGGABQsgdY5gxghBFoAXABeACAAQCIAQCSAQCYAQCgAQHIAQjAAQE&sclient=gws-wiz]]></a:t>
            </a:r>
            <a:endParaRPr lang="en-US" smtClean="0"/>
          </a:p>
        </p:txBody>
      </p:sp>
      <p:sp>
        <p:nvSpPr>
          <p:cNvPr id="6" name="Footer Placeholder 5"/>
          <p:cNvSpPr>
            <a:spLocks noGrp="1"/>
          </p:cNvSpPr>
          <p:nvPr>
            <p:ph type="ftr" sz="quarter" idx="4"/>
          </p:nvPr>
        </p:nvSpPr>
        <p:spPr>
          <a:xfrm>
            <a:off x="0" y="6502400"/>
            <a:ext cx="3962400" cy="341313"/>
          </a:xfrm>
          <a:prstGeom prst="rect">
            <a:avLst/>
          </a:prstGeom>
        </p:spPr>
        <p:txBody>
          <a:bodyPr vert="horz" lIns="91440" tIns="45720" rIns="91440" bIns="45720" rtlCol="0" anchor="b"/>
          <a:lstStyle>
            <a:lvl1pPr algn="l">
              <a:defRPr sz="1200"/>
            </a:lvl1pPr>
          </a:lstStyle>
          <a:p>
            <a:endParaRPr lang="cs-CZ"/>
          </a:p>
        </p:txBody>
      </p:sp>
      <p:sp>
        <p:nvSpPr>
          <p:cNvPr id="7" name="Slide Number Placeholder 6"/>
          <p:cNvSpPr>
            <a:spLocks noGrp="1"/>
          </p:cNvSpPr>
          <p:nvPr>
            <p:ph type="sldNum" sz="quarter" idx="5"/>
          </p:nvPr>
        </p:nvSpPr>
        <p:spPr>
          <a:xfrm>
            <a:off x="5180013" y="6502400"/>
            <a:ext cx="3962400" cy="341313"/>
          </a:xfrm>
          <a:prstGeom prst="rect">
            <a:avLst/>
          </a:prstGeom>
        </p:spPr>
        <p:txBody>
          <a:bodyPr vert="horz" lIns="91440" tIns="45720" rIns="91440" bIns="45720" rtlCol="0" anchor="b"/>
          <a:lstStyle>
            <a:lvl1pPr algn="r">
              <a:defRPr sz="1200"/>
            </a:lvl1pPr>
          </a:lstStyle>
          <a:p>
            <a:fld id="{871B2431-D351-4C6E-A3CF-9DFAC0E3E050}" type="slidenum">
              <a:rPr lang="cs-CZ" smtClean="0"/>
              <a:t>‹#›</a:t>
            </a:fld>
            <a:endParaRPr lang="cs-CZ"/>
          </a:p>
        </p:txBody>
      </p:sp>
    </p:spTree>
  </p:cSld>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1.xml" Type="http://schemas.openxmlformats.org/officeDocument/2006/relationships/notesSlide"/><Relationship Id="rId3" Target="../media/image1.jpeg" Type="http://schemas.openxmlformats.org/officeDocument/2006/relationships/image"/><Relationship Id="rId4" Target="../media/image2.png" Type="http://schemas.openxmlformats.org/officeDocument/2006/relationships/image"/><Relationship Id="rId5" Target="../media/image3.svg" Type="http://schemas.openxmlformats.org/officeDocument/2006/relationships/image"/><Relationship Id="rId6" Target="../media/image4.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4.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5.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 Id="rId5" Target="../media/image15.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 Id="rId5" Target="../media/image16.pn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17.jpe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 Id="rId5" Target="../media/image18.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19.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 Id="rId5" Target="../media/image20.jpe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7.png" Type="http://schemas.openxmlformats.org/officeDocument/2006/relationships/image"/><Relationship Id="rId3" Target="../media/image8.sv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jpeg" Type="http://schemas.openxmlformats.org/officeDocument/2006/relationships/image"/><Relationship Id="rId3" Target="../media/image10.png" Type="http://schemas.openxmlformats.org/officeDocument/2006/relationships/image"/><Relationship Id="rId4" Target="../media/image11.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0.png" Type="http://schemas.openxmlformats.org/officeDocument/2006/relationships/image"/><Relationship Id="rId3" Target="../media/image11.sv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png" Type="http://schemas.openxmlformats.org/officeDocument/2006/relationships/image"/><Relationship Id="rId3" Target="../media/image3.svg" Type="http://schemas.openxmlformats.org/officeDocument/2006/relationships/image"/><Relationship Id="rId4" Target="../media/image4.png" Type="http://schemas.openxmlformats.org/officeDocument/2006/relationships/image"/><Relationship Id="rId5" Target="../media/image12.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2.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notesSlides/notesSlide3.xml" Type="http://schemas.openxmlformats.org/officeDocument/2006/relationships/notesSlide"/><Relationship Id="rId3" Target="../media/image5.png" Type="http://schemas.openxmlformats.org/officeDocument/2006/relationships/image"/><Relationship Id="rId4" Target="../media/image6.svg" Type="http://schemas.openxmlformats.org/officeDocument/2006/relationships/image"/><Relationship Id="rId5" Target="../media/image4.png" Type="http://schemas.openxmlformats.org/officeDocument/2006/relationships/image"/><Relationship Id="rId6" Target="../media/image14.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pic>
        <p:nvPicPr>
          <p:cNvPr name="Picture 2" id="2"/>
          <p:cNvPicPr>
            <a:picLocks noChangeAspect="true"/>
          </p:cNvPicPr>
          <p:nvPr/>
        </p:nvPicPr>
        <p:blipFill>
          <a:blip r:embed="rId3"/>
          <a:srcRect l="3124" t="1574" r="0" b="3312"/>
          <a:stretch>
            <a:fillRect/>
          </a:stretch>
        </p:blipFill>
        <p:spPr>
          <a:xfrm flipH="false" flipV="false" rot="0">
            <a:off x="11217724" y="0"/>
            <a:ext cx="7070276" cy="10412464"/>
          </a:xfrm>
          <a:prstGeom prst="rect">
            <a:avLst/>
          </a:prstGeom>
        </p:spPr>
      </p:pic>
      <p:sp>
        <p:nvSpPr>
          <p:cNvPr name="AutoShape 3" id="3"/>
          <p:cNvSpPr/>
          <p:nvPr/>
        </p:nvSpPr>
        <p:spPr>
          <a:xfrm rot="0">
            <a:off x="0" y="1013809"/>
            <a:ext cx="18288000" cy="9575"/>
          </a:xfrm>
          <a:prstGeom prst="rect">
            <a:avLst/>
          </a:prstGeom>
          <a:solidFill>
            <a:srgbClr val="F0F0F0"/>
          </a:solidFill>
        </p:spPr>
      </p:sp>
      <p:sp>
        <p:nvSpPr>
          <p:cNvPr name="AutoShape 4" id="4"/>
          <p:cNvSpPr/>
          <p:nvPr/>
        </p:nvSpPr>
        <p:spPr>
          <a:xfrm rot="-5400000">
            <a:off x="586787" y="441913"/>
            <a:ext cx="63520" cy="1237093"/>
          </a:xfrm>
          <a:prstGeom prst="rect">
            <a:avLst/>
          </a:prstGeom>
          <a:solidFill>
            <a:srgbClr val="7294A8"/>
          </a:solidFill>
        </p:spPr>
      </p:sp>
      <p:grpSp>
        <p:nvGrpSpPr>
          <p:cNvPr name="Group 5" id="5"/>
          <p:cNvGrpSpPr/>
          <p:nvPr/>
        </p:nvGrpSpPr>
        <p:grpSpPr>
          <a:xfrm rot="0">
            <a:off x="618547" y="3289909"/>
            <a:ext cx="10447784" cy="3707183"/>
            <a:chOff x="0" y="0"/>
            <a:chExt cx="13930379" cy="4942911"/>
          </a:xfrm>
        </p:grpSpPr>
        <p:sp>
          <p:nvSpPr>
            <p:cNvPr name="TextBox 6" id="6"/>
            <p:cNvSpPr txBox="true"/>
            <p:nvPr/>
          </p:nvSpPr>
          <p:spPr>
            <a:xfrm rot="0">
              <a:off x="2" y="-19050"/>
              <a:ext cx="13930377" cy="522817"/>
            </a:xfrm>
            <a:prstGeom prst="rect">
              <a:avLst/>
            </a:prstGeom>
          </p:spPr>
          <p:txBody>
            <a:bodyPr anchor="t" rtlCol="false" tIns="0" lIns="0" bIns="0" rIns="0">
              <a:spAutoFit/>
            </a:bodyPr>
            <a:lstStyle/>
            <a:p>
              <a:pPr>
                <a:lnSpc>
                  <a:spcPts val="3249"/>
                </a:lnSpc>
              </a:pPr>
              <a:r>
                <a:rPr lang="en-US" spc="124" sz="2499">
                  <a:solidFill>
                    <a:srgbClr val="7294A8"/>
                  </a:solidFill>
                  <a:latin typeface="Assistant Bold"/>
                </a:rPr>
                <a:t>DBH VIRTUAL PROVIDER TRAINING​</a:t>
              </a:r>
            </a:p>
          </p:txBody>
        </p:sp>
        <p:sp>
          <p:nvSpPr>
            <p:cNvPr name="TextBox 7" id="7"/>
            <p:cNvSpPr txBox="true"/>
            <p:nvPr/>
          </p:nvSpPr>
          <p:spPr>
            <a:xfrm rot="0">
              <a:off x="0" y="1015185"/>
              <a:ext cx="13930379" cy="2921006"/>
            </a:xfrm>
            <a:prstGeom prst="rect">
              <a:avLst/>
            </a:prstGeom>
          </p:spPr>
          <p:txBody>
            <a:bodyPr anchor="t" rtlCol="false" tIns="0" lIns="0" bIns="0" rIns="0">
              <a:spAutoFit/>
            </a:bodyPr>
            <a:lstStyle/>
            <a:p>
              <a:pPr>
                <a:lnSpc>
                  <a:spcPts val="8250"/>
                </a:lnSpc>
              </a:pPr>
              <a:r>
                <a:rPr lang="en-US" spc="75" sz="7500">
                  <a:solidFill>
                    <a:srgbClr val="F0F0F0"/>
                  </a:solidFill>
                  <a:latin typeface="Telegraf"/>
                </a:rPr>
                <a:t>Emergency Management Protocol </a:t>
              </a:r>
            </a:p>
          </p:txBody>
        </p:sp>
        <p:sp>
          <p:nvSpPr>
            <p:cNvPr name="TextBox 8" id="8"/>
            <p:cNvSpPr txBox="true"/>
            <p:nvPr/>
          </p:nvSpPr>
          <p:spPr>
            <a:xfrm rot="0">
              <a:off x="0" y="4380935"/>
              <a:ext cx="13930379" cy="561976"/>
            </a:xfrm>
            <a:prstGeom prst="rect">
              <a:avLst/>
            </a:prstGeom>
          </p:spPr>
          <p:txBody>
            <a:bodyPr anchor="t" rtlCol="false" tIns="0" lIns="0" bIns="0" rIns="0">
              <a:spAutoFit/>
            </a:bodyPr>
            <a:lstStyle/>
            <a:p>
              <a:pPr>
                <a:lnSpc>
                  <a:spcPts val="3749"/>
                </a:lnSpc>
              </a:pPr>
              <a:r>
                <a:rPr lang="en-US" spc="74" sz="2499">
                  <a:solidFill>
                    <a:srgbClr val="7294A8"/>
                  </a:solidFill>
                  <a:latin typeface="Assistant Regular"/>
                </a:rPr>
                <a:t>Presenter: </a:t>
              </a:r>
              <a:r>
                <a:rPr lang="en-US" spc="74" sz="2499">
                  <a:solidFill>
                    <a:srgbClr val="7294A8"/>
                  </a:solidFill>
                  <a:latin typeface="Assistant Regular"/>
                </a:rPr>
                <a:t>Andrea Piazza, </a:t>
              </a:r>
              <a:r>
                <a:rPr lang="en-US" spc="74" sz="2499">
                  <a:solidFill>
                    <a:srgbClr val="7294A8"/>
                  </a:solidFill>
                  <a:latin typeface="Assistant Regular"/>
                </a:rPr>
                <a:t>Director of Virtual Programming​</a:t>
              </a:r>
            </a:p>
          </p:txBody>
        </p:sp>
      </p:grpSp>
      <p:grpSp>
        <p:nvGrpSpPr>
          <p:cNvPr name="Group 9" id="9"/>
          <p:cNvGrpSpPr/>
          <p:nvPr/>
        </p:nvGrpSpPr>
        <p:grpSpPr>
          <a:xfrm rot="-10800000">
            <a:off x="16770298" y="8769298"/>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6"/>
          <a:srcRect l="0" t="0" r="0" b="0"/>
          <a:stretch>
            <a:fillRect/>
          </a:stretch>
        </p:blipFill>
        <p:spPr>
          <a:xfrm flipH="false" flipV="false" rot="0">
            <a:off x="15910644" y="300253"/>
            <a:ext cx="2208311" cy="686584"/>
          </a:xfrm>
          <a:prstGeom prst="rect">
            <a:avLst/>
          </a:prstGeom>
        </p:spPr>
      </p:pic>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rot="0">
            <a:off x="0" y="0"/>
            <a:ext cx="18288000" cy="3462832"/>
          </a:xfrm>
          <a:prstGeom prst="rect">
            <a:avLst/>
          </a:prstGeom>
          <a:solidFill>
            <a:srgbClr val="7294A8"/>
          </a:solidFill>
        </p:spPr>
      </p:sp>
      <p:grpSp>
        <p:nvGrpSpPr>
          <p:cNvPr name="Group 3" id="3"/>
          <p:cNvGrpSpPr/>
          <p:nvPr/>
        </p:nvGrpSpPr>
        <p:grpSpPr>
          <a:xfrm rot="0">
            <a:off x="0" y="1264674"/>
            <a:ext cx="18288000" cy="63520"/>
            <a:chOff x="0" y="0"/>
            <a:chExt cx="24384000" cy="84693"/>
          </a:xfrm>
        </p:grpSpPr>
        <p:sp>
          <p:nvSpPr>
            <p:cNvPr name="AutoShape 4" id="4"/>
            <p:cNvSpPr/>
            <p:nvPr/>
          </p:nvSpPr>
          <p:spPr>
            <a:xfrm rot="0">
              <a:off x="0" y="35963"/>
              <a:ext cx="24384000" cy="12766"/>
            </a:xfrm>
            <a:prstGeom prst="rect">
              <a:avLst/>
            </a:prstGeom>
            <a:solidFill>
              <a:srgbClr val="F0F0F0"/>
            </a:solidFill>
          </p:spPr>
        </p:sp>
        <p:sp>
          <p:nvSpPr>
            <p:cNvPr name="AutoShape 5" id="5"/>
            <p:cNvSpPr/>
            <p:nvPr/>
          </p:nvSpPr>
          <p:spPr>
            <a:xfrm rot="-5400000">
              <a:off x="782383" y="-782383"/>
              <a:ext cx="84693" cy="1649458"/>
            </a:xfrm>
            <a:prstGeom prst="rect">
              <a:avLst/>
            </a:prstGeom>
            <a:solidFill>
              <a:srgbClr val="F0F0F0"/>
            </a:solidFill>
          </p:spPr>
        </p:sp>
      </p:grpSp>
      <p:grpSp>
        <p:nvGrpSpPr>
          <p:cNvPr name="Group 6" id="6"/>
          <p:cNvGrpSpPr/>
          <p:nvPr/>
        </p:nvGrpSpPr>
        <p:grpSpPr>
          <a:xfrm rot="-10800000">
            <a:off x="17339333" y="9258300"/>
            <a:ext cx="489002" cy="489002"/>
            <a:chOff x="0" y="0"/>
            <a:chExt cx="652003" cy="652003"/>
          </a:xfrm>
        </p:grpSpPr>
        <p:grpSp>
          <p:nvGrpSpPr>
            <p:cNvPr name="Group 7" id="7"/>
            <p:cNvGrpSpPr>
              <a:grpSpLocks noChangeAspect="true"/>
            </p:cNvGrpSpPr>
            <p:nvPr/>
          </p:nvGrpSpPr>
          <p:grpSpPr>
            <a:xfrm rot="-10800000">
              <a:off x="0" y="0"/>
              <a:ext cx="652003" cy="652003"/>
              <a:chOff x="0" y="0"/>
              <a:chExt cx="6355080" cy="6355080"/>
            </a:xfrm>
          </p:grpSpPr>
          <p:sp>
            <p:nvSpPr>
              <p:cNvPr name="Freeform 8" id="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grpSp>
        <p:nvGrpSpPr>
          <p:cNvPr name="Group 10" id="10"/>
          <p:cNvGrpSpPr/>
          <p:nvPr/>
        </p:nvGrpSpPr>
        <p:grpSpPr>
          <a:xfrm rot="0">
            <a:off x="16690264" y="9258300"/>
            <a:ext cx="489002" cy="489002"/>
            <a:chOff x="0" y="0"/>
            <a:chExt cx="652003" cy="652003"/>
          </a:xfrm>
        </p:grpSpPr>
        <p:grpSp>
          <p:nvGrpSpPr>
            <p:cNvPr name="Group 11" id="11"/>
            <p:cNvGrpSpPr>
              <a:grpSpLocks noChangeAspect="true"/>
            </p:cNvGrpSpPr>
            <p:nvPr/>
          </p:nvGrpSpPr>
          <p:grpSpPr>
            <a:xfrm rot="-10800000">
              <a:off x="0" y="0"/>
              <a:ext cx="652003" cy="652003"/>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pic>
        <p:nvPicPr>
          <p:cNvPr name="Picture 14" id="14"/>
          <p:cNvPicPr>
            <a:picLocks noChangeAspect="true"/>
          </p:cNvPicPr>
          <p:nvPr/>
        </p:nvPicPr>
        <p:blipFill>
          <a:blip r:embed="rId5"/>
          <a:srcRect l="0" t="0" r="0" b="0"/>
          <a:stretch>
            <a:fillRect/>
          </a:stretch>
        </p:blipFill>
        <p:spPr>
          <a:xfrm flipH="false" flipV="false" rot="0">
            <a:off x="15910644" y="300253"/>
            <a:ext cx="2208311" cy="686584"/>
          </a:xfrm>
          <a:prstGeom prst="rect">
            <a:avLst/>
          </a:prstGeom>
        </p:spPr>
      </p:pic>
      <p:pic>
        <p:nvPicPr>
          <p:cNvPr name="Picture 15" id="15"/>
          <p:cNvPicPr>
            <a:picLocks noChangeAspect="true"/>
          </p:cNvPicPr>
          <p:nvPr/>
        </p:nvPicPr>
        <p:blipFill>
          <a:blip r:embed="rId6"/>
          <a:srcRect l="0" t="0" r="7198" b="3068"/>
          <a:stretch>
            <a:fillRect/>
          </a:stretch>
        </p:blipFill>
        <p:spPr>
          <a:xfrm flipH="false" flipV="false" rot="0">
            <a:off x="9144000" y="2887139"/>
            <a:ext cx="8684336" cy="4512722"/>
          </a:xfrm>
          <a:prstGeom prst="rect">
            <a:avLst/>
          </a:prstGeom>
        </p:spPr>
      </p:pic>
      <p:sp>
        <p:nvSpPr>
          <p:cNvPr name="TextBox 16" id="16"/>
          <p:cNvSpPr txBox="true"/>
          <p:nvPr/>
        </p:nvSpPr>
        <p:spPr>
          <a:xfrm rot="0">
            <a:off x="838200" y="1309144"/>
            <a:ext cx="11618796" cy="2966402"/>
          </a:xfrm>
          <a:prstGeom prst="rect">
            <a:avLst/>
          </a:prstGeom>
        </p:spPr>
        <p:txBody>
          <a:bodyPr anchor="t" rtlCol="false" tIns="0" lIns="0" bIns="0" rIns="0">
            <a:spAutoFit/>
          </a:bodyPr>
          <a:lstStyle/>
          <a:p>
            <a:pPr>
              <a:lnSpc>
                <a:spcPts val="7508"/>
              </a:lnSpc>
            </a:pPr>
            <a:r>
              <a:rPr lang="en-US" spc="68" sz="6825">
                <a:solidFill>
                  <a:srgbClr val="F0F0F0"/>
                </a:solidFill>
                <a:latin typeface="Telegraf"/>
              </a:rPr>
              <a:t>Action Plan for Psychiatric Emergency</a:t>
            </a:r>
          </a:p>
          <a:p>
            <a:pPr>
              <a:lnSpc>
                <a:spcPts val="7508"/>
              </a:lnSpc>
            </a:pPr>
          </a:p>
        </p:txBody>
      </p:sp>
      <p:sp>
        <p:nvSpPr>
          <p:cNvPr name="TextBox 17" id="17"/>
          <p:cNvSpPr txBox="true"/>
          <p:nvPr/>
        </p:nvSpPr>
        <p:spPr>
          <a:xfrm rot="0">
            <a:off x="838200" y="3584950"/>
            <a:ext cx="7766108" cy="6162353"/>
          </a:xfrm>
          <a:prstGeom prst="rect">
            <a:avLst/>
          </a:prstGeom>
        </p:spPr>
        <p:txBody>
          <a:bodyPr anchor="t" rtlCol="false" tIns="0" lIns="0" bIns="0" rIns="0">
            <a:spAutoFit/>
          </a:bodyPr>
          <a:lstStyle/>
          <a:p>
            <a:pPr marL="544710" indent="-272355" lvl="1">
              <a:lnSpc>
                <a:spcPts val="3784"/>
              </a:lnSpc>
              <a:buFont typeface="Arial"/>
              <a:buChar char="•"/>
            </a:pPr>
            <a:r>
              <a:rPr lang="en-US" sz="2522">
                <a:solidFill>
                  <a:srgbClr val="25537A"/>
                </a:solidFill>
                <a:latin typeface="Arimo"/>
              </a:rPr>
              <a:t> Contact t</a:t>
            </a:r>
            <a:r>
              <a:rPr lang="en-US" sz="2522">
                <a:solidFill>
                  <a:srgbClr val="25537A"/>
                </a:solidFill>
                <a:latin typeface="Assistant Regular"/>
              </a:rPr>
              <a:t>he Psychiatrist or On Call Therapist</a:t>
            </a:r>
          </a:p>
          <a:p>
            <a:pPr marL="544710" indent="-272355" lvl="1">
              <a:lnSpc>
                <a:spcPts val="3784"/>
              </a:lnSpc>
              <a:buFont typeface="Arial"/>
              <a:buChar char="•"/>
            </a:pPr>
            <a:r>
              <a:rPr lang="en-US" sz="2522">
                <a:solidFill>
                  <a:srgbClr val="25537A"/>
                </a:solidFill>
                <a:latin typeface="Assistant Regular"/>
              </a:rPr>
              <a:t>Contact Psychiatric Emergency Response Team or 911</a:t>
            </a:r>
          </a:p>
          <a:p>
            <a:pPr marL="544710" indent="-272355" lvl="1">
              <a:lnSpc>
                <a:spcPts val="3784"/>
              </a:lnSpc>
              <a:buFont typeface="Arial"/>
              <a:buChar char="•"/>
            </a:pPr>
            <a:r>
              <a:rPr lang="en-US" sz="2522">
                <a:solidFill>
                  <a:srgbClr val="25537A"/>
                </a:solidFill>
                <a:latin typeface="Assistant Regular"/>
              </a:rPr>
              <a:t>The Psychiatric Emergency Response Team should be given copies of insurance cars, emergency contact information, medication records, and diagnosis</a:t>
            </a:r>
          </a:p>
          <a:p>
            <a:pPr marL="544710" indent="-272355" lvl="1">
              <a:lnSpc>
                <a:spcPts val="3784"/>
              </a:lnSpc>
              <a:buFont typeface="Arial"/>
              <a:buChar char="•"/>
            </a:pPr>
            <a:r>
              <a:rPr lang="en-US" sz="2522">
                <a:solidFill>
                  <a:srgbClr val="25537A"/>
                </a:solidFill>
                <a:latin typeface="Assistant Regular"/>
              </a:rPr>
              <a:t>Support the patient is putting together a bag with clean clothes and hygiene products </a:t>
            </a:r>
          </a:p>
          <a:p>
            <a:pPr marL="544710" indent="-272355" lvl="1">
              <a:lnSpc>
                <a:spcPts val="3784"/>
              </a:lnSpc>
              <a:buFont typeface="Arial"/>
              <a:buChar char="•"/>
            </a:pPr>
            <a:r>
              <a:rPr lang="en-US" sz="2522">
                <a:solidFill>
                  <a:srgbClr val="25537A"/>
                </a:solidFill>
                <a:latin typeface="Assistant Regular"/>
              </a:rPr>
              <a:t>Provide a copy of the patient's emergency information</a:t>
            </a:r>
          </a:p>
          <a:p>
            <a:pPr marL="544710" indent="-272355" lvl="1">
              <a:lnSpc>
                <a:spcPts val="3784"/>
              </a:lnSpc>
              <a:buFont typeface="Arial"/>
              <a:buChar char="•"/>
            </a:pPr>
            <a:r>
              <a:rPr lang="en-US" sz="2522">
                <a:solidFill>
                  <a:srgbClr val="25537A"/>
                </a:solidFill>
                <a:latin typeface="Assistant Regular"/>
              </a:rPr>
              <a:t>If directed by the program director, notify the patient's family and if possible obtain and oral release to communicate with the hospital</a:t>
            </a:r>
          </a:p>
          <a:p>
            <a:pPr marL="544710" indent="-272355" lvl="1">
              <a:lnSpc>
                <a:spcPts val="3784"/>
              </a:lnSpc>
              <a:buFont typeface="Arial"/>
              <a:buChar char="•"/>
            </a:pPr>
            <a:r>
              <a:rPr lang="en-US" sz="2522">
                <a:solidFill>
                  <a:srgbClr val="25537A"/>
                </a:solidFill>
                <a:latin typeface="Assistant Regular"/>
              </a:rPr>
              <a:t>Complete an incident report </a:t>
            </a:r>
          </a:p>
          <a:p>
            <a:pPr marL="544710" indent="-272355" lvl="1">
              <a:lnSpc>
                <a:spcPts val="3784"/>
              </a:lnSpc>
              <a:buFont typeface="Arial"/>
              <a:buChar char="•"/>
            </a:pPr>
            <a:r>
              <a:rPr lang="en-US" sz="2522">
                <a:solidFill>
                  <a:srgbClr val="25537A"/>
                </a:solidFill>
                <a:latin typeface="Assistant Regular"/>
              </a:rPr>
              <a:t>Seek support for yourself</a:t>
            </a:r>
          </a:p>
        </p:txBody>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rot="0">
            <a:off x="0" y="0"/>
            <a:ext cx="18288000" cy="3462832"/>
          </a:xfrm>
          <a:prstGeom prst="rect">
            <a:avLst/>
          </a:prstGeom>
          <a:solidFill>
            <a:srgbClr val="7294A8"/>
          </a:solidFill>
        </p:spPr>
      </p:sp>
      <p:grpSp>
        <p:nvGrpSpPr>
          <p:cNvPr name="Group 3" id="3"/>
          <p:cNvGrpSpPr/>
          <p:nvPr/>
        </p:nvGrpSpPr>
        <p:grpSpPr>
          <a:xfrm rot="0">
            <a:off x="0" y="1264674"/>
            <a:ext cx="18288000" cy="63520"/>
            <a:chOff x="0" y="0"/>
            <a:chExt cx="24384000" cy="84693"/>
          </a:xfrm>
        </p:grpSpPr>
        <p:sp>
          <p:nvSpPr>
            <p:cNvPr name="AutoShape 4" id="4"/>
            <p:cNvSpPr/>
            <p:nvPr/>
          </p:nvSpPr>
          <p:spPr>
            <a:xfrm rot="0">
              <a:off x="0" y="35963"/>
              <a:ext cx="24384000" cy="12766"/>
            </a:xfrm>
            <a:prstGeom prst="rect">
              <a:avLst/>
            </a:prstGeom>
            <a:solidFill>
              <a:srgbClr val="F0F0F0"/>
            </a:solidFill>
          </p:spPr>
        </p:sp>
        <p:sp>
          <p:nvSpPr>
            <p:cNvPr name="AutoShape 5" id="5"/>
            <p:cNvSpPr/>
            <p:nvPr/>
          </p:nvSpPr>
          <p:spPr>
            <a:xfrm rot="-5400000">
              <a:off x="782383" y="-782383"/>
              <a:ext cx="84693" cy="1649458"/>
            </a:xfrm>
            <a:prstGeom prst="rect">
              <a:avLst/>
            </a:prstGeom>
            <a:solidFill>
              <a:srgbClr val="F0F0F0"/>
            </a:solidFill>
          </p:spPr>
        </p:sp>
      </p:grpSp>
      <p:grpSp>
        <p:nvGrpSpPr>
          <p:cNvPr name="Group 6" id="6"/>
          <p:cNvGrpSpPr/>
          <p:nvPr/>
        </p:nvGrpSpPr>
        <p:grpSpPr>
          <a:xfrm rot="-10800000">
            <a:off x="17339333" y="9258300"/>
            <a:ext cx="489002" cy="489002"/>
            <a:chOff x="0" y="0"/>
            <a:chExt cx="652003" cy="652003"/>
          </a:xfrm>
        </p:grpSpPr>
        <p:grpSp>
          <p:nvGrpSpPr>
            <p:cNvPr name="Group 7" id="7"/>
            <p:cNvGrpSpPr>
              <a:grpSpLocks noChangeAspect="true"/>
            </p:cNvGrpSpPr>
            <p:nvPr/>
          </p:nvGrpSpPr>
          <p:grpSpPr>
            <a:xfrm rot="-10800000">
              <a:off x="0" y="0"/>
              <a:ext cx="652003" cy="652003"/>
              <a:chOff x="0" y="0"/>
              <a:chExt cx="6355080" cy="6355080"/>
            </a:xfrm>
          </p:grpSpPr>
          <p:sp>
            <p:nvSpPr>
              <p:cNvPr name="Freeform 8" id="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grpSp>
        <p:nvGrpSpPr>
          <p:cNvPr name="Group 10" id="10"/>
          <p:cNvGrpSpPr/>
          <p:nvPr/>
        </p:nvGrpSpPr>
        <p:grpSpPr>
          <a:xfrm rot="0">
            <a:off x="16690264" y="9258300"/>
            <a:ext cx="489002" cy="489002"/>
            <a:chOff x="0" y="0"/>
            <a:chExt cx="652003" cy="652003"/>
          </a:xfrm>
        </p:grpSpPr>
        <p:grpSp>
          <p:nvGrpSpPr>
            <p:cNvPr name="Group 11" id="11"/>
            <p:cNvGrpSpPr>
              <a:grpSpLocks noChangeAspect="true"/>
            </p:cNvGrpSpPr>
            <p:nvPr/>
          </p:nvGrpSpPr>
          <p:grpSpPr>
            <a:xfrm rot="-10800000">
              <a:off x="0" y="0"/>
              <a:ext cx="652003" cy="652003"/>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pic>
        <p:nvPicPr>
          <p:cNvPr name="Picture 14" id="14"/>
          <p:cNvPicPr>
            <a:picLocks noChangeAspect="true"/>
          </p:cNvPicPr>
          <p:nvPr/>
        </p:nvPicPr>
        <p:blipFill>
          <a:blip r:embed="rId5"/>
          <a:srcRect l="0" t="0" r="0" b="0"/>
          <a:stretch>
            <a:fillRect/>
          </a:stretch>
        </p:blipFill>
        <p:spPr>
          <a:xfrm flipH="false" flipV="false" rot="0">
            <a:off x="15910644" y="300253"/>
            <a:ext cx="2208311" cy="686584"/>
          </a:xfrm>
          <a:prstGeom prst="rect">
            <a:avLst/>
          </a:prstGeom>
        </p:spPr>
      </p:pic>
      <p:pic>
        <p:nvPicPr>
          <p:cNvPr name="Picture 15" id="15"/>
          <p:cNvPicPr>
            <a:picLocks noChangeAspect="true"/>
          </p:cNvPicPr>
          <p:nvPr/>
        </p:nvPicPr>
        <p:blipFill>
          <a:blip r:embed="rId6"/>
          <a:srcRect l="0" t="0" r="7198" b="3068"/>
          <a:stretch>
            <a:fillRect/>
          </a:stretch>
        </p:blipFill>
        <p:spPr>
          <a:xfrm flipH="false" flipV="false" rot="0">
            <a:off x="8574964" y="2887139"/>
            <a:ext cx="8684336" cy="4512722"/>
          </a:xfrm>
          <a:prstGeom prst="rect">
            <a:avLst/>
          </a:prstGeom>
        </p:spPr>
      </p:pic>
      <p:sp>
        <p:nvSpPr>
          <p:cNvPr name="TextBox 16" id="16"/>
          <p:cNvSpPr txBox="true"/>
          <p:nvPr/>
        </p:nvSpPr>
        <p:spPr>
          <a:xfrm rot="0">
            <a:off x="672202" y="2149971"/>
            <a:ext cx="11618796" cy="1059292"/>
          </a:xfrm>
          <a:prstGeom prst="rect">
            <a:avLst/>
          </a:prstGeom>
        </p:spPr>
        <p:txBody>
          <a:bodyPr anchor="t" rtlCol="false" tIns="0" lIns="0" bIns="0" rIns="0">
            <a:spAutoFit/>
          </a:bodyPr>
          <a:lstStyle/>
          <a:p>
            <a:pPr>
              <a:lnSpc>
                <a:spcPts val="7508"/>
              </a:lnSpc>
            </a:pPr>
            <a:r>
              <a:rPr lang="en-US" spc="68" sz="6825">
                <a:solidFill>
                  <a:srgbClr val="F0F0F0"/>
                </a:solidFill>
                <a:latin typeface="Telegraf"/>
              </a:rPr>
              <a:t>Others</a:t>
            </a:r>
          </a:p>
        </p:txBody>
      </p:sp>
      <p:sp>
        <p:nvSpPr>
          <p:cNvPr name="TextBox 17" id="17"/>
          <p:cNvSpPr txBox="true"/>
          <p:nvPr/>
        </p:nvSpPr>
        <p:spPr>
          <a:xfrm rot="0">
            <a:off x="672202" y="3715039"/>
            <a:ext cx="12731559" cy="747061"/>
          </a:xfrm>
          <a:prstGeom prst="rect">
            <a:avLst/>
          </a:prstGeom>
        </p:spPr>
        <p:txBody>
          <a:bodyPr anchor="t" rtlCol="false" tIns="0" lIns="0" bIns="0" rIns="0">
            <a:spAutoFit/>
          </a:bodyPr>
          <a:lstStyle/>
          <a:p>
            <a:pPr marL="892984" indent="-446492" lvl="1">
              <a:lnSpc>
                <a:spcPts val="6204"/>
              </a:lnSpc>
              <a:buFont typeface="Arial"/>
              <a:buChar char="•"/>
            </a:pPr>
            <a:r>
              <a:rPr lang="en-US" sz="4136">
                <a:solidFill>
                  <a:srgbClr val="25537A"/>
                </a:solidFill>
                <a:latin typeface="Assistant Regular"/>
              </a:rPr>
              <a:t>Intranet and Zavanta Review</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094832"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445763"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AutoShape 14" id="14"/>
          <p:cNvSpPr/>
          <p:nvPr/>
        </p:nvSpPr>
        <p:spPr>
          <a:xfrm rot="0">
            <a:off x="1545797" y="2638255"/>
            <a:ext cx="16038038" cy="6289720"/>
          </a:xfrm>
          <a:prstGeom prst="rect">
            <a:avLst/>
          </a:prstGeom>
          <a:solidFill>
            <a:srgbClr val="7294A8"/>
          </a:solidFill>
        </p:spPr>
      </p:sp>
      <p:sp>
        <p:nvSpPr>
          <p:cNvPr name="TextBox 15" id="15"/>
          <p:cNvSpPr txBox="true"/>
          <p:nvPr/>
        </p:nvSpPr>
        <p:spPr>
          <a:xfrm rot="0">
            <a:off x="1545797" y="1028700"/>
            <a:ext cx="8620737" cy="1390650"/>
          </a:xfrm>
          <a:prstGeom prst="rect">
            <a:avLst/>
          </a:prstGeom>
        </p:spPr>
        <p:txBody>
          <a:bodyPr anchor="t" rtlCol="false" tIns="0" lIns="0" bIns="0" rIns="0">
            <a:spAutoFit/>
          </a:bodyPr>
          <a:lstStyle/>
          <a:p>
            <a:pPr>
              <a:lnSpc>
                <a:spcPts val="5519"/>
              </a:lnSpc>
            </a:pPr>
            <a:r>
              <a:rPr lang="en-US" spc="183" sz="4599">
                <a:solidFill>
                  <a:srgbClr val="7294A8"/>
                </a:solidFill>
                <a:latin typeface="Assistant Bold"/>
              </a:rPr>
              <a:t>SUICIDE SCREENING AND VIRTUAL CONSIDERATIONS</a:t>
            </a:r>
          </a:p>
        </p:txBody>
      </p:sp>
      <p:sp>
        <p:nvSpPr>
          <p:cNvPr name="TextBox 16" id="16"/>
          <p:cNvSpPr txBox="true"/>
          <p:nvPr/>
        </p:nvSpPr>
        <p:spPr>
          <a:xfrm rot="0">
            <a:off x="1947898" y="2877990"/>
            <a:ext cx="15391435" cy="5819775"/>
          </a:xfrm>
          <a:prstGeom prst="rect">
            <a:avLst/>
          </a:prstGeom>
        </p:spPr>
        <p:txBody>
          <a:bodyPr anchor="t" rtlCol="false" tIns="0" lIns="0" bIns="0" rIns="0">
            <a:spAutoFit/>
          </a:bodyPr>
          <a:lstStyle/>
          <a:p>
            <a:pPr marL="700954" indent="-350477" lvl="1">
              <a:lnSpc>
                <a:spcPts val="3895"/>
              </a:lnSpc>
              <a:buFont typeface="Arial"/>
              <a:buChar char="•"/>
            </a:pPr>
            <a:r>
              <a:rPr lang="en-US" spc="129" sz="3246">
                <a:solidFill>
                  <a:srgbClr val="F0F0F0"/>
                </a:solidFill>
                <a:latin typeface="Assistant Regular Bold"/>
              </a:rPr>
              <a:t>Screening for fit prior to program</a:t>
            </a:r>
          </a:p>
          <a:p>
            <a:pPr marL="700954" indent="-350477" lvl="1">
              <a:lnSpc>
                <a:spcPts val="3895"/>
              </a:lnSpc>
              <a:buFont typeface="Arial"/>
              <a:buChar char="•"/>
            </a:pPr>
            <a:r>
              <a:rPr lang="en-US" spc="129" sz="3246">
                <a:solidFill>
                  <a:srgbClr val="F0F0F0"/>
                </a:solidFill>
                <a:latin typeface="Assistant Regular Bold"/>
              </a:rPr>
              <a:t>Verify location before every session</a:t>
            </a:r>
          </a:p>
          <a:p>
            <a:pPr marL="700954" indent="-350477" lvl="1">
              <a:lnSpc>
                <a:spcPts val="3895"/>
              </a:lnSpc>
              <a:buFont typeface="Arial"/>
              <a:buChar char="•"/>
            </a:pPr>
            <a:r>
              <a:rPr lang="en-US" spc="129" sz="3246">
                <a:solidFill>
                  <a:srgbClr val="F0F0F0"/>
                </a:solidFill>
                <a:latin typeface="Assistant Regular Bold"/>
              </a:rPr>
              <a:t>Even when we work with patients in-person, we are not with them 24 hours so its important we are always competent in emergency screening</a:t>
            </a:r>
          </a:p>
          <a:p>
            <a:pPr marL="700954" indent="-350477" lvl="1">
              <a:lnSpc>
                <a:spcPts val="3895"/>
              </a:lnSpc>
              <a:buFont typeface="Arial"/>
              <a:buChar char="•"/>
            </a:pPr>
            <a:r>
              <a:rPr lang="en-US" spc="129" sz="3246">
                <a:solidFill>
                  <a:srgbClr val="F0F0F0"/>
                </a:solidFill>
                <a:latin typeface="Assistant Regular Bold"/>
              </a:rPr>
              <a:t>Follow suicide screen protocols</a:t>
            </a:r>
          </a:p>
          <a:p>
            <a:pPr marL="700954" indent="-350477" lvl="1">
              <a:lnSpc>
                <a:spcPts val="3895"/>
              </a:lnSpc>
              <a:buFont typeface="Arial"/>
              <a:buChar char="•"/>
            </a:pPr>
            <a:r>
              <a:rPr lang="en-US" spc="129" sz="3246">
                <a:solidFill>
                  <a:srgbClr val="F0F0F0"/>
                </a:solidFill>
                <a:latin typeface="Assistant Regular Bold"/>
              </a:rPr>
              <a:t>Collaborate with the patients support system</a:t>
            </a:r>
          </a:p>
          <a:p>
            <a:pPr marL="700954" indent="-350477" lvl="1">
              <a:lnSpc>
                <a:spcPts val="3895"/>
              </a:lnSpc>
              <a:buFont typeface="Arial"/>
              <a:buChar char="•"/>
            </a:pPr>
            <a:r>
              <a:rPr lang="en-US" spc="129" sz="3246">
                <a:solidFill>
                  <a:srgbClr val="F0F0F0"/>
                </a:solidFill>
                <a:latin typeface="Assistant Regular Bold"/>
              </a:rPr>
              <a:t>Ensure local emergency services are included in the safety plan </a:t>
            </a:r>
          </a:p>
          <a:p>
            <a:pPr marL="700954" indent="-350477" lvl="1">
              <a:lnSpc>
                <a:spcPts val="3895"/>
              </a:lnSpc>
              <a:buFont typeface="Arial"/>
              <a:buChar char="•"/>
            </a:pPr>
            <a:r>
              <a:rPr lang="en-US" spc="129" sz="3246">
                <a:solidFill>
                  <a:srgbClr val="F0F0F0"/>
                </a:solidFill>
                <a:latin typeface="Assistant Regular Bold"/>
              </a:rPr>
              <a:t>Verify the involuntary commitment laws in the state and check whether a telehealth clinican can initiate a hold</a:t>
            </a:r>
          </a:p>
          <a:p>
            <a:pPr marL="700954" indent="-350477" lvl="1">
              <a:lnSpc>
                <a:spcPts val="3895"/>
              </a:lnSpc>
              <a:buFont typeface="Arial"/>
              <a:buChar char="•"/>
            </a:pPr>
            <a:r>
              <a:rPr lang="en-US" spc="129" sz="3246">
                <a:solidFill>
                  <a:srgbClr val="F0F0F0"/>
                </a:solidFill>
                <a:latin typeface="Assistant Regular Bold"/>
              </a:rPr>
              <a:t>If not, identify a local clinician who can and is willing to support the patient</a:t>
            </a:r>
          </a:p>
          <a:p>
            <a:pPr marL="700954" indent="-350477" lvl="1">
              <a:lnSpc>
                <a:spcPts val="3895"/>
              </a:lnSpc>
              <a:buFont typeface="Arial"/>
              <a:buChar char="•"/>
            </a:pPr>
            <a:r>
              <a:rPr lang="en-US" spc="129" sz="3246">
                <a:solidFill>
                  <a:srgbClr val="F0F0F0"/>
                </a:solidFill>
                <a:latin typeface="Assistant Regular Bold"/>
              </a:rPr>
              <a:t>Refer to the appropriate level of care if the suicidality is severe as this could be a potential contraindication for telehealth</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094832"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445763"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AutoShape 14" id="14"/>
          <p:cNvSpPr/>
          <p:nvPr/>
        </p:nvSpPr>
        <p:spPr>
          <a:xfrm rot="0">
            <a:off x="1545797" y="2638255"/>
            <a:ext cx="16038038" cy="6098824"/>
          </a:xfrm>
          <a:prstGeom prst="rect">
            <a:avLst/>
          </a:prstGeom>
          <a:solidFill>
            <a:srgbClr val="7294A8"/>
          </a:solidFill>
        </p:spPr>
      </p:sp>
      <p:sp>
        <p:nvSpPr>
          <p:cNvPr name="TextBox 15" id="15"/>
          <p:cNvSpPr txBox="true"/>
          <p:nvPr/>
        </p:nvSpPr>
        <p:spPr>
          <a:xfrm rot="0">
            <a:off x="1545797" y="1028700"/>
            <a:ext cx="8620737" cy="1390650"/>
          </a:xfrm>
          <a:prstGeom prst="rect">
            <a:avLst/>
          </a:prstGeom>
        </p:spPr>
        <p:txBody>
          <a:bodyPr anchor="t" rtlCol="false" tIns="0" lIns="0" bIns="0" rIns="0">
            <a:spAutoFit/>
          </a:bodyPr>
          <a:lstStyle/>
          <a:p>
            <a:pPr>
              <a:lnSpc>
                <a:spcPts val="5519"/>
              </a:lnSpc>
            </a:pPr>
            <a:r>
              <a:rPr lang="en-US" spc="183" sz="4599">
                <a:solidFill>
                  <a:srgbClr val="7294A8"/>
                </a:solidFill>
                <a:latin typeface="Assistant Bold"/>
              </a:rPr>
              <a:t>SELF-HARM AND VIRTUAL CONSIDERATIONS</a:t>
            </a:r>
          </a:p>
        </p:txBody>
      </p:sp>
      <p:sp>
        <p:nvSpPr>
          <p:cNvPr name="TextBox 16" id="16"/>
          <p:cNvSpPr txBox="true"/>
          <p:nvPr/>
        </p:nvSpPr>
        <p:spPr>
          <a:xfrm rot="0">
            <a:off x="1947898" y="2871529"/>
            <a:ext cx="14742366" cy="5316878"/>
          </a:xfrm>
          <a:prstGeom prst="rect">
            <a:avLst/>
          </a:prstGeom>
        </p:spPr>
        <p:txBody>
          <a:bodyPr anchor="t" rtlCol="false" tIns="0" lIns="0" bIns="0" rIns="0">
            <a:spAutoFit/>
          </a:bodyPr>
          <a:lstStyle/>
          <a:p>
            <a:pPr marL="765721" indent="-382861" lvl="1">
              <a:lnSpc>
                <a:spcPts val="4255"/>
              </a:lnSpc>
              <a:buFont typeface="Arial"/>
              <a:buChar char="•"/>
            </a:pPr>
            <a:r>
              <a:rPr lang="en-US" spc="141" sz="3546">
                <a:solidFill>
                  <a:srgbClr val="F0F0F0"/>
                </a:solidFill>
                <a:latin typeface="Assistant Regular Bold"/>
              </a:rPr>
              <a:t>Screening for fit prior to program</a:t>
            </a:r>
          </a:p>
          <a:p>
            <a:pPr marL="765721" indent="-382861" lvl="1">
              <a:lnSpc>
                <a:spcPts val="4255"/>
              </a:lnSpc>
              <a:buFont typeface="Arial"/>
              <a:buChar char="•"/>
            </a:pPr>
            <a:r>
              <a:rPr lang="en-US" spc="141" sz="3546">
                <a:solidFill>
                  <a:srgbClr val="F0F0F0"/>
                </a:solidFill>
                <a:latin typeface="Assistant Regular Bold"/>
              </a:rPr>
              <a:t>It can be difficult to assess the severity of certain self-harm wounds like cutting over webcam</a:t>
            </a:r>
          </a:p>
          <a:p>
            <a:pPr marL="765721" indent="-382861" lvl="1">
              <a:lnSpc>
                <a:spcPts val="4255"/>
              </a:lnSpc>
              <a:buFont typeface="Arial"/>
              <a:buChar char="•"/>
            </a:pPr>
            <a:r>
              <a:rPr lang="en-US" spc="141" sz="3546">
                <a:solidFill>
                  <a:srgbClr val="F0F0F0"/>
                </a:solidFill>
                <a:latin typeface="Assistant Regular Bold"/>
              </a:rPr>
              <a:t>If appropriate, have a support person assess the wounds and always recommend medical evaluation if necessary</a:t>
            </a:r>
          </a:p>
          <a:p>
            <a:pPr marL="765721" indent="-382861" lvl="1">
              <a:lnSpc>
                <a:spcPts val="4255"/>
              </a:lnSpc>
              <a:buFont typeface="Arial"/>
              <a:buChar char="•"/>
            </a:pPr>
            <a:r>
              <a:rPr lang="en-US" spc="141" sz="3546">
                <a:solidFill>
                  <a:srgbClr val="F0F0F0"/>
                </a:solidFill>
                <a:latin typeface="Assistant Regular Bold"/>
              </a:rPr>
              <a:t>Assess self-harm via the company protocols to check for frequency, severity, potential for harm, intention, ability to manage self -harm, etc.</a:t>
            </a:r>
          </a:p>
          <a:p>
            <a:pPr marL="765721" indent="-382861" lvl="1">
              <a:lnSpc>
                <a:spcPts val="4255"/>
              </a:lnSpc>
              <a:buFont typeface="Arial"/>
              <a:buChar char="•"/>
            </a:pPr>
            <a:r>
              <a:rPr lang="en-US" spc="141" sz="3546">
                <a:solidFill>
                  <a:srgbClr val="F0F0F0"/>
                </a:solidFill>
                <a:latin typeface="Assistant Regular Bold"/>
              </a:rPr>
              <a:t>efer to the appropriate level of care if the self-harm is severe as this could be a potential contraindication for telehealth</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094832"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445763"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AutoShape 14" id="14"/>
          <p:cNvSpPr/>
          <p:nvPr/>
        </p:nvSpPr>
        <p:spPr>
          <a:xfrm rot="0">
            <a:off x="1545797" y="2638255"/>
            <a:ext cx="16038038" cy="6098824"/>
          </a:xfrm>
          <a:prstGeom prst="rect">
            <a:avLst/>
          </a:prstGeom>
          <a:solidFill>
            <a:srgbClr val="7294A8"/>
          </a:solidFill>
        </p:spPr>
      </p:sp>
      <p:sp>
        <p:nvSpPr>
          <p:cNvPr name="TextBox 15" id="15"/>
          <p:cNvSpPr txBox="true"/>
          <p:nvPr/>
        </p:nvSpPr>
        <p:spPr>
          <a:xfrm rot="0">
            <a:off x="1545797" y="1291971"/>
            <a:ext cx="11263338" cy="809746"/>
          </a:xfrm>
          <a:prstGeom prst="rect">
            <a:avLst/>
          </a:prstGeom>
        </p:spPr>
        <p:txBody>
          <a:bodyPr anchor="t" rtlCol="false" tIns="0" lIns="0" bIns="0" rIns="0">
            <a:spAutoFit/>
          </a:bodyPr>
          <a:lstStyle/>
          <a:p>
            <a:pPr>
              <a:lnSpc>
                <a:spcPts val="6428"/>
              </a:lnSpc>
            </a:pPr>
            <a:r>
              <a:rPr lang="en-US" spc="214" sz="5356">
                <a:solidFill>
                  <a:srgbClr val="7294A8"/>
                </a:solidFill>
                <a:latin typeface="Assistant Bold"/>
              </a:rPr>
              <a:t>OTHER EMERGENCY SCREENING</a:t>
            </a:r>
          </a:p>
        </p:txBody>
      </p:sp>
      <p:sp>
        <p:nvSpPr>
          <p:cNvPr name="TextBox 16" id="16"/>
          <p:cNvSpPr txBox="true"/>
          <p:nvPr/>
        </p:nvSpPr>
        <p:spPr>
          <a:xfrm rot="0">
            <a:off x="1947898" y="3244143"/>
            <a:ext cx="13655372" cy="4887049"/>
          </a:xfrm>
          <a:prstGeom prst="rect">
            <a:avLst/>
          </a:prstGeom>
        </p:spPr>
        <p:txBody>
          <a:bodyPr anchor="t" rtlCol="false" tIns="0" lIns="0" bIns="0" rIns="0">
            <a:spAutoFit/>
          </a:bodyPr>
          <a:lstStyle/>
          <a:p>
            <a:pPr marL="1003657" indent="-501829" lvl="1">
              <a:lnSpc>
                <a:spcPts val="5578"/>
              </a:lnSpc>
              <a:buFont typeface="Arial"/>
              <a:buChar char="•"/>
            </a:pPr>
            <a:r>
              <a:rPr lang="en-US" spc="185" sz="4648">
                <a:solidFill>
                  <a:srgbClr val="F0F0F0"/>
                </a:solidFill>
                <a:latin typeface="Assistant Regular Bold"/>
              </a:rPr>
              <a:t>Hunger Strike</a:t>
            </a:r>
          </a:p>
          <a:p>
            <a:pPr marL="1003657" indent="-501829" lvl="1">
              <a:lnSpc>
                <a:spcPts val="5578"/>
              </a:lnSpc>
              <a:buFont typeface="Arial"/>
              <a:buChar char="•"/>
            </a:pPr>
            <a:r>
              <a:rPr lang="en-US" spc="185" sz="4648">
                <a:solidFill>
                  <a:srgbClr val="F0F0F0"/>
                </a:solidFill>
                <a:latin typeface="Assistant Regular Bold"/>
              </a:rPr>
              <a:t>Delusions</a:t>
            </a:r>
          </a:p>
          <a:p>
            <a:pPr marL="1003657" indent="-501829" lvl="1">
              <a:lnSpc>
                <a:spcPts val="5578"/>
              </a:lnSpc>
              <a:buFont typeface="Arial"/>
              <a:buChar char="•"/>
            </a:pPr>
            <a:r>
              <a:rPr lang="en-US" spc="185" sz="4648">
                <a:solidFill>
                  <a:srgbClr val="F0F0F0"/>
                </a:solidFill>
                <a:latin typeface="Assistant Regular Bold"/>
              </a:rPr>
              <a:t>Hallucinations</a:t>
            </a:r>
          </a:p>
          <a:p>
            <a:pPr marL="1003657" indent="-501829" lvl="1">
              <a:lnSpc>
                <a:spcPts val="5578"/>
              </a:lnSpc>
              <a:buFont typeface="Arial"/>
              <a:buChar char="•"/>
            </a:pPr>
            <a:r>
              <a:rPr lang="en-US" spc="185" sz="4648">
                <a:solidFill>
                  <a:srgbClr val="F0F0F0"/>
                </a:solidFill>
                <a:latin typeface="Assistant Regular Bold"/>
              </a:rPr>
              <a:t>Substance Use/Intoxication</a:t>
            </a:r>
          </a:p>
          <a:p>
            <a:pPr marL="1003657" indent="-501829" lvl="1">
              <a:lnSpc>
                <a:spcPts val="5578"/>
              </a:lnSpc>
              <a:buFont typeface="Arial"/>
              <a:buChar char="•"/>
            </a:pPr>
            <a:r>
              <a:rPr lang="en-US" spc="185" sz="4648">
                <a:solidFill>
                  <a:srgbClr val="F0F0F0"/>
                </a:solidFill>
                <a:latin typeface="Assistant Regular Bold"/>
              </a:rPr>
              <a:t>Homicidal Ideation</a:t>
            </a:r>
          </a:p>
          <a:p>
            <a:pPr marL="1003657" indent="-501829" lvl="1">
              <a:lnSpc>
                <a:spcPts val="5578"/>
              </a:lnSpc>
              <a:buFont typeface="Arial"/>
              <a:buChar char="•"/>
            </a:pPr>
            <a:r>
              <a:rPr lang="en-US" spc="185" sz="4648">
                <a:solidFill>
                  <a:srgbClr val="F0F0F0"/>
                </a:solidFill>
                <a:latin typeface="Assistant Regular Bold"/>
              </a:rPr>
              <a:t>Domestic Violence/Intimate Partner Violence</a:t>
            </a:r>
          </a:p>
          <a:p>
            <a:pPr marL="1003657" indent="-501829" lvl="1">
              <a:lnSpc>
                <a:spcPts val="5578"/>
              </a:lnSpc>
              <a:buFont typeface="Arial"/>
              <a:buChar char="•"/>
            </a:pPr>
            <a:r>
              <a:rPr lang="en-US" spc="185" sz="4648">
                <a:solidFill>
                  <a:srgbClr val="F0F0F0"/>
                </a:solidFill>
                <a:latin typeface="Assistant Regular Bold"/>
              </a:rPr>
              <a:t>Abuse</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431313"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a:grpSpLocks noChangeAspect="true"/>
          </p:cNvGrpSpPr>
          <p:nvPr/>
        </p:nvGrpSpPr>
        <p:grpSpPr>
          <a:xfrm rot="0">
            <a:off x="1355096"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436596" y="381753"/>
            <a:ext cx="326002" cy="326002"/>
          </a:xfrm>
          <a:prstGeom prst="rect">
            <a:avLst/>
          </a:prstGeom>
        </p:spPr>
      </p:pic>
      <p:grpSp>
        <p:nvGrpSpPr>
          <p:cNvPr name="Group 8" id="8"/>
          <p:cNvGrpSpPr>
            <a:grpSpLocks noChangeAspect="true"/>
          </p:cNvGrpSpPr>
          <p:nvPr/>
        </p:nvGrpSpPr>
        <p:grpSpPr>
          <a:xfrm rot="-10800000">
            <a:off x="706027"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7527" y="381753"/>
            <a:ext cx="326002" cy="326002"/>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TextBox 12" id="12"/>
          <p:cNvSpPr txBox="true"/>
          <p:nvPr/>
        </p:nvSpPr>
        <p:spPr>
          <a:xfrm rot="0">
            <a:off x="494833" y="2162107"/>
            <a:ext cx="8932805" cy="333375"/>
          </a:xfrm>
          <a:prstGeom prst="rect">
            <a:avLst/>
          </a:prstGeom>
        </p:spPr>
        <p:txBody>
          <a:bodyPr anchor="t" rtlCol="false" tIns="0" lIns="0" bIns="0" rIns="0">
            <a:spAutoFit/>
          </a:bodyPr>
          <a:lstStyle/>
          <a:p>
            <a:pPr>
              <a:lnSpc>
                <a:spcPts val="2638"/>
              </a:lnSpc>
            </a:pPr>
          </a:p>
        </p:txBody>
      </p:sp>
      <p:sp>
        <p:nvSpPr>
          <p:cNvPr name="TextBox 13" id="13"/>
          <p:cNvSpPr txBox="true"/>
          <p:nvPr/>
        </p:nvSpPr>
        <p:spPr>
          <a:xfrm rot="0">
            <a:off x="1355096" y="1725676"/>
            <a:ext cx="11712723" cy="872863"/>
          </a:xfrm>
          <a:prstGeom prst="rect">
            <a:avLst/>
          </a:prstGeom>
        </p:spPr>
        <p:txBody>
          <a:bodyPr anchor="t" rtlCol="false" tIns="0" lIns="0" bIns="0" rIns="0">
            <a:spAutoFit/>
          </a:bodyPr>
          <a:lstStyle/>
          <a:p>
            <a:pPr>
              <a:lnSpc>
                <a:spcPts val="6370"/>
              </a:lnSpc>
            </a:pPr>
            <a:r>
              <a:rPr lang="en-US" spc="57" sz="5791">
                <a:solidFill>
                  <a:srgbClr val="25537A"/>
                </a:solidFill>
                <a:latin typeface="Telegraf"/>
              </a:rPr>
              <a:t>Lessons from Crisis Lines</a:t>
            </a:r>
          </a:p>
        </p:txBody>
      </p:sp>
      <p:sp>
        <p:nvSpPr>
          <p:cNvPr name="TextBox 14" id="14"/>
          <p:cNvSpPr txBox="true"/>
          <p:nvPr/>
        </p:nvSpPr>
        <p:spPr>
          <a:xfrm rot="0">
            <a:off x="9638833" y="2162107"/>
            <a:ext cx="8932805" cy="333375"/>
          </a:xfrm>
          <a:prstGeom prst="rect">
            <a:avLst/>
          </a:prstGeom>
        </p:spPr>
        <p:txBody>
          <a:bodyPr anchor="t" rtlCol="false" tIns="0" lIns="0" bIns="0" rIns="0">
            <a:spAutoFit/>
          </a:bodyPr>
          <a:lstStyle/>
          <a:p>
            <a:pPr>
              <a:lnSpc>
                <a:spcPts val="2638"/>
              </a:lnSpc>
            </a:pPr>
          </a:p>
        </p:txBody>
      </p:sp>
      <p:sp>
        <p:nvSpPr>
          <p:cNvPr name="TextBox 15" id="15"/>
          <p:cNvSpPr txBox="true"/>
          <p:nvPr/>
        </p:nvSpPr>
        <p:spPr>
          <a:xfrm rot="0">
            <a:off x="1355096" y="2838326"/>
            <a:ext cx="7547731" cy="5407149"/>
          </a:xfrm>
          <a:prstGeom prst="rect">
            <a:avLst/>
          </a:prstGeom>
        </p:spPr>
        <p:txBody>
          <a:bodyPr anchor="t" rtlCol="false" tIns="0" lIns="0" bIns="0" rIns="0">
            <a:spAutoFit/>
          </a:bodyPr>
          <a:lstStyle/>
          <a:p>
            <a:pPr marL="697311" indent="-348655" lvl="1">
              <a:lnSpc>
                <a:spcPts val="4844"/>
              </a:lnSpc>
              <a:buFont typeface="Arial"/>
              <a:buChar char="•"/>
            </a:pPr>
            <a:r>
              <a:rPr lang="en-US" sz="3229">
                <a:solidFill>
                  <a:srgbClr val="25537A"/>
                </a:solidFill>
                <a:latin typeface="Assistant Regular"/>
              </a:rPr>
              <a:t>If appropriate or necessary, the telehealth provider can direct the client to call a crisis line while supporting the patient via video or phone and the crisis line can initiate an emergency response</a:t>
            </a:r>
          </a:p>
          <a:p>
            <a:pPr marL="697311" indent="-348655" lvl="1">
              <a:lnSpc>
                <a:spcPts val="4844"/>
              </a:lnSpc>
              <a:buFont typeface="Arial"/>
              <a:buChar char="•"/>
            </a:pPr>
            <a:r>
              <a:rPr lang="en-US" sz="3229">
                <a:solidFill>
                  <a:srgbClr val="25537A"/>
                </a:solidFill>
                <a:latin typeface="Assistant Regular"/>
              </a:rPr>
              <a:t>Verbal De-escalation</a:t>
            </a:r>
          </a:p>
          <a:p>
            <a:pPr marL="697311" indent="-348655" lvl="1">
              <a:lnSpc>
                <a:spcPts val="4844"/>
              </a:lnSpc>
              <a:buFont typeface="Arial"/>
              <a:buChar char="•"/>
            </a:pPr>
            <a:r>
              <a:rPr lang="en-US" sz="3229">
                <a:solidFill>
                  <a:srgbClr val="25537A"/>
                </a:solidFill>
                <a:latin typeface="Assistant Regular"/>
              </a:rPr>
              <a:t>https://suicidepreventionlifeline.org/wp-content/uploads/2016/08/Suicide-Risk-Assessment-Standards-1.pdf</a:t>
            </a:r>
          </a:p>
        </p:txBody>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7294A8"/>
        </a:solidFill>
      </p:bgPr>
    </p:bg>
    <p:spTree>
      <p:nvGrpSpPr>
        <p:cNvPr id="1" name=""/>
        <p:cNvGrpSpPr/>
        <p:nvPr/>
      </p:nvGrpSpPr>
      <p:grpSpPr>
        <a:xfrm>
          <a:off x="0" y="0"/>
          <a:ext cx="0" cy="0"/>
          <a:chOff x="0" y="0"/>
          <a:chExt cx="0" cy="0"/>
        </a:xfrm>
      </p:grpSpPr>
      <p:grpSp>
        <p:nvGrpSpPr>
          <p:cNvPr name="Group 2" id="2"/>
          <p:cNvGrpSpPr/>
          <p:nvPr/>
        </p:nvGrpSpPr>
        <p:grpSpPr>
          <a:xfrm rot="0">
            <a:off x="818475"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p:nvPr/>
        </p:nvGrpSpPr>
        <p:grpSpPr>
          <a:xfrm rot="-10800000">
            <a:off x="1677769" y="10287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028700" y="10287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42116"/>
            <a:ext cx="2208311" cy="686584"/>
          </a:xfrm>
          <a:prstGeom prst="rect">
            <a:avLst/>
          </a:prstGeom>
        </p:spPr>
      </p:pic>
      <p:grpSp>
        <p:nvGrpSpPr>
          <p:cNvPr name="Group 14" id="14"/>
          <p:cNvGrpSpPr/>
          <p:nvPr/>
        </p:nvGrpSpPr>
        <p:grpSpPr>
          <a:xfrm rot="0">
            <a:off x="1922270" y="2165716"/>
            <a:ext cx="10580811" cy="2710716"/>
            <a:chOff x="0" y="0"/>
            <a:chExt cx="14107748" cy="3614288"/>
          </a:xfrm>
        </p:grpSpPr>
        <p:sp>
          <p:nvSpPr>
            <p:cNvPr name="TextBox 15" id="15"/>
            <p:cNvSpPr txBox="true"/>
            <p:nvPr/>
          </p:nvSpPr>
          <p:spPr>
            <a:xfrm rot="0">
              <a:off x="0" y="-9525"/>
              <a:ext cx="14107748" cy="2771690"/>
            </a:xfrm>
            <a:prstGeom prst="rect">
              <a:avLst/>
            </a:prstGeom>
          </p:spPr>
          <p:txBody>
            <a:bodyPr anchor="t" rtlCol="false" tIns="0" lIns="0" bIns="0" rIns="0">
              <a:spAutoFit/>
            </a:bodyPr>
            <a:lstStyle/>
            <a:p>
              <a:pPr>
                <a:lnSpc>
                  <a:spcPts val="7831"/>
                </a:lnSpc>
              </a:pPr>
              <a:r>
                <a:rPr lang="en-US" spc="71" sz="7119">
                  <a:solidFill>
                    <a:srgbClr val="25537A"/>
                  </a:solidFill>
                  <a:latin typeface="Telegraf"/>
                </a:rPr>
                <a:t>Unique Virtual Safety Planning Reminders</a:t>
              </a:r>
            </a:p>
          </p:txBody>
        </p:sp>
        <p:sp>
          <p:nvSpPr>
            <p:cNvPr name="TextBox 16" id="16"/>
            <p:cNvSpPr txBox="true"/>
            <p:nvPr/>
          </p:nvSpPr>
          <p:spPr>
            <a:xfrm rot="0">
              <a:off x="0" y="3030327"/>
              <a:ext cx="14107748" cy="583961"/>
            </a:xfrm>
            <a:prstGeom prst="rect">
              <a:avLst/>
            </a:prstGeom>
          </p:spPr>
          <p:txBody>
            <a:bodyPr anchor="t" rtlCol="false" tIns="0" lIns="0" bIns="0" rIns="0">
              <a:spAutoFit/>
            </a:bodyPr>
            <a:lstStyle/>
            <a:p>
              <a:pPr>
                <a:lnSpc>
                  <a:spcPts val="3464"/>
                </a:lnSpc>
              </a:pPr>
            </a:p>
          </p:txBody>
        </p:sp>
      </p:grpSp>
      <p:sp>
        <p:nvSpPr>
          <p:cNvPr name="TextBox 17" id="17"/>
          <p:cNvSpPr txBox="true"/>
          <p:nvPr/>
        </p:nvSpPr>
        <p:spPr>
          <a:xfrm rot="0">
            <a:off x="1922270" y="4341692"/>
            <a:ext cx="12763220" cy="3524405"/>
          </a:xfrm>
          <a:prstGeom prst="rect">
            <a:avLst/>
          </a:prstGeom>
        </p:spPr>
        <p:txBody>
          <a:bodyPr anchor="t" rtlCol="false" tIns="0" lIns="0" bIns="0" rIns="0">
            <a:spAutoFit/>
          </a:bodyPr>
          <a:lstStyle/>
          <a:p>
            <a:pPr marL="727344" indent="-363672" lvl="1">
              <a:lnSpc>
                <a:spcPts val="4716"/>
              </a:lnSpc>
              <a:buFont typeface="Arial"/>
              <a:buChar char="•"/>
            </a:pPr>
            <a:r>
              <a:rPr lang="en-US" sz="3368">
                <a:solidFill>
                  <a:srgbClr val="F0F0F0"/>
                </a:solidFill>
                <a:latin typeface="Assistant Regular"/>
              </a:rPr>
              <a:t>Screen for fit</a:t>
            </a:r>
          </a:p>
          <a:p>
            <a:pPr marL="727344" indent="-363672" lvl="1">
              <a:lnSpc>
                <a:spcPts val="4716"/>
              </a:lnSpc>
              <a:buFont typeface="Arial"/>
              <a:buChar char="•"/>
            </a:pPr>
            <a:r>
              <a:rPr lang="en-US" sz="3368">
                <a:solidFill>
                  <a:srgbClr val="F0F0F0"/>
                </a:solidFill>
                <a:latin typeface="Assistant Regular"/>
              </a:rPr>
              <a:t>Document location every session</a:t>
            </a:r>
          </a:p>
          <a:p>
            <a:pPr marL="727344" indent="-363672" lvl="1">
              <a:lnSpc>
                <a:spcPts val="4716"/>
              </a:lnSpc>
              <a:buFont typeface="Arial"/>
              <a:buChar char="•"/>
            </a:pPr>
            <a:r>
              <a:rPr lang="en-US" sz="3368">
                <a:solidFill>
                  <a:srgbClr val="F0F0F0"/>
                </a:solidFill>
                <a:latin typeface="Assistant Regular"/>
              </a:rPr>
              <a:t>Verify emergency contact numbers work and update regularly</a:t>
            </a:r>
          </a:p>
          <a:p>
            <a:pPr marL="727344" indent="-363672" lvl="1">
              <a:lnSpc>
                <a:spcPts val="4716"/>
              </a:lnSpc>
              <a:buFont typeface="Arial"/>
              <a:buChar char="•"/>
            </a:pPr>
            <a:r>
              <a:rPr lang="en-US" sz="3368">
                <a:solidFill>
                  <a:srgbClr val="F0F0F0"/>
                </a:solidFill>
                <a:latin typeface="Assistant Regular"/>
              </a:rPr>
              <a:t>Document local resources and any specialized resources</a:t>
            </a:r>
          </a:p>
          <a:p>
            <a:pPr marL="727344" indent="-363672" lvl="1">
              <a:lnSpc>
                <a:spcPts val="4716"/>
              </a:lnSpc>
              <a:buFont typeface="Arial"/>
              <a:buChar char="•"/>
            </a:pPr>
            <a:r>
              <a:rPr lang="en-US" sz="3368">
                <a:solidFill>
                  <a:srgbClr val="F0F0F0"/>
                </a:solidFill>
                <a:latin typeface="Assistant Regular"/>
              </a:rPr>
              <a:t>Review boundaries and plans for in between sessions consistently</a:t>
            </a:r>
          </a:p>
          <a:p>
            <a:pPr marL="727344" indent="-363672" lvl="1">
              <a:lnSpc>
                <a:spcPts val="4716"/>
              </a:lnSpc>
              <a:buFont typeface="Arial"/>
              <a:buChar char="•"/>
            </a:pPr>
            <a:r>
              <a:rPr lang="en-US" sz="3368">
                <a:solidFill>
                  <a:srgbClr val="F0F0F0"/>
                </a:solidFill>
                <a:latin typeface="Assistant Regular"/>
              </a:rPr>
              <a:t>Highlight protective factors regularly</a:t>
            </a:r>
          </a:p>
        </p:txBody>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371075"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p:nvPr/>
        </p:nvGrpSpPr>
        <p:grpSpPr>
          <a:xfrm rot="-10800000">
            <a:off x="17629952" y="9430391"/>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770298" y="9430391"/>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TextBox 14" id="14"/>
          <p:cNvSpPr txBox="true"/>
          <p:nvPr/>
        </p:nvSpPr>
        <p:spPr>
          <a:xfrm rot="0">
            <a:off x="1028700" y="634020"/>
            <a:ext cx="10165482" cy="1074384"/>
          </a:xfrm>
          <a:prstGeom prst="rect">
            <a:avLst/>
          </a:prstGeom>
        </p:spPr>
        <p:txBody>
          <a:bodyPr anchor="t" rtlCol="false" tIns="0" lIns="0" bIns="0" rIns="0">
            <a:spAutoFit/>
          </a:bodyPr>
          <a:lstStyle/>
          <a:p>
            <a:pPr>
              <a:lnSpc>
                <a:spcPts val="7736"/>
              </a:lnSpc>
            </a:pPr>
            <a:r>
              <a:rPr lang="en-US" spc="70" sz="7033">
                <a:solidFill>
                  <a:srgbClr val="25537A"/>
                </a:solidFill>
                <a:latin typeface="Telegraf"/>
              </a:rPr>
              <a:t>National Resources</a:t>
            </a:r>
          </a:p>
        </p:txBody>
      </p:sp>
      <p:sp>
        <p:nvSpPr>
          <p:cNvPr name="TextBox 15" id="15"/>
          <p:cNvSpPr txBox="true"/>
          <p:nvPr/>
        </p:nvSpPr>
        <p:spPr>
          <a:xfrm rot="0">
            <a:off x="1861757" y="1891666"/>
            <a:ext cx="4860752" cy="8168462"/>
          </a:xfrm>
          <a:prstGeom prst="rect">
            <a:avLst/>
          </a:prstGeom>
        </p:spPr>
        <p:txBody>
          <a:bodyPr anchor="t" rtlCol="false" tIns="0" lIns="0" bIns="0" rIns="0">
            <a:spAutoFit/>
          </a:bodyPr>
          <a:lstStyle/>
          <a:p>
            <a:pPr>
              <a:lnSpc>
                <a:spcPts val="1744"/>
              </a:lnSpc>
              <a:spcBef>
                <a:spcPct val="0"/>
              </a:spcBef>
            </a:pPr>
            <a:r>
              <a:rPr lang="en-US" spc="15" sz="1585">
                <a:solidFill>
                  <a:srgbClr val="25537A"/>
                </a:solidFill>
                <a:latin typeface="Telegraf"/>
              </a:rPr>
              <a:t>Crisis and Suicide Helplines</a:t>
            </a:r>
          </a:p>
          <a:p>
            <a:pPr>
              <a:lnSpc>
                <a:spcPts val="1744"/>
              </a:lnSpc>
              <a:spcBef>
                <a:spcPct val="0"/>
              </a:spcBef>
            </a:pPr>
            <a:r>
              <a:rPr lang="en-US" spc="15" sz="1585">
                <a:solidFill>
                  <a:srgbClr val="25537A"/>
                </a:solidFill>
                <a:latin typeface="Telegraf"/>
              </a:rPr>
              <a:t>National Suicide Prevention Lifeline</a:t>
            </a:r>
          </a:p>
          <a:p>
            <a:pPr>
              <a:lnSpc>
                <a:spcPts val="1744"/>
              </a:lnSpc>
              <a:spcBef>
                <a:spcPct val="0"/>
              </a:spcBef>
            </a:pPr>
            <a:r>
              <a:rPr lang="en-US" spc="15" sz="1585">
                <a:solidFill>
                  <a:srgbClr val="25537A"/>
                </a:solidFill>
                <a:latin typeface="Telegraf"/>
              </a:rPr>
              <a:t>Call: 1-800-273-8255</a:t>
            </a:r>
          </a:p>
          <a:p>
            <a:pPr>
              <a:lnSpc>
                <a:spcPts val="1744"/>
              </a:lnSpc>
              <a:spcBef>
                <a:spcPct val="0"/>
              </a:spcBef>
            </a:pPr>
          </a:p>
          <a:p>
            <a:pPr>
              <a:lnSpc>
                <a:spcPts val="1744"/>
              </a:lnSpc>
              <a:spcBef>
                <a:spcPct val="0"/>
              </a:spcBef>
            </a:pPr>
            <a:r>
              <a:rPr lang="en-US" spc="15" sz="1585">
                <a:solidFill>
                  <a:srgbClr val="25537A"/>
                </a:solidFill>
                <a:latin typeface="Telegraf"/>
              </a:rPr>
              <a:t>Veterans Crisis Line</a:t>
            </a:r>
          </a:p>
          <a:p>
            <a:pPr>
              <a:lnSpc>
                <a:spcPts val="1744"/>
              </a:lnSpc>
              <a:spcBef>
                <a:spcPct val="0"/>
              </a:spcBef>
            </a:pPr>
            <a:r>
              <a:rPr lang="en-US" spc="15" sz="1585">
                <a:solidFill>
                  <a:srgbClr val="25537A"/>
                </a:solidFill>
                <a:latin typeface="Telegraf"/>
              </a:rPr>
              <a:t>Call: 1-800-273-8255 (and press 1)</a:t>
            </a:r>
          </a:p>
          <a:p>
            <a:pPr>
              <a:lnSpc>
                <a:spcPts val="1744"/>
              </a:lnSpc>
              <a:spcBef>
                <a:spcPct val="0"/>
              </a:spcBef>
            </a:pPr>
            <a:r>
              <a:rPr lang="en-US" spc="15" sz="1585">
                <a:solidFill>
                  <a:srgbClr val="25537A"/>
                </a:solidFill>
                <a:latin typeface="Telegraf"/>
              </a:rPr>
              <a:t>Deaf or hard of hearing: 1-800-799-4889</a:t>
            </a:r>
          </a:p>
          <a:p>
            <a:pPr>
              <a:lnSpc>
                <a:spcPts val="1744"/>
              </a:lnSpc>
              <a:spcBef>
                <a:spcPct val="0"/>
              </a:spcBef>
            </a:pPr>
            <a:r>
              <a:rPr lang="en-US" spc="15" sz="1585">
                <a:solidFill>
                  <a:srgbClr val="25537A"/>
                </a:solidFill>
                <a:latin typeface="Telegraf"/>
              </a:rPr>
              <a:t>Text: 838255</a:t>
            </a:r>
          </a:p>
          <a:p>
            <a:pPr>
              <a:lnSpc>
                <a:spcPts val="1744"/>
              </a:lnSpc>
              <a:spcBef>
                <a:spcPct val="0"/>
              </a:spcBef>
            </a:pPr>
          </a:p>
          <a:p>
            <a:pPr>
              <a:lnSpc>
                <a:spcPts val="1744"/>
              </a:lnSpc>
              <a:spcBef>
                <a:spcPct val="0"/>
              </a:spcBef>
            </a:pPr>
            <a:r>
              <a:rPr lang="en-US" spc="15" sz="1585">
                <a:solidFill>
                  <a:srgbClr val="25537A"/>
                </a:solidFill>
                <a:latin typeface="Telegraf"/>
              </a:rPr>
              <a:t>Samaritans (24/7 Crisis Services)</a:t>
            </a:r>
          </a:p>
          <a:p>
            <a:pPr>
              <a:lnSpc>
                <a:spcPts val="1744"/>
              </a:lnSpc>
              <a:spcBef>
                <a:spcPct val="0"/>
              </a:spcBef>
            </a:pPr>
            <a:r>
              <a:rPr lang="en-US" spc="15" sz="1585">
                <a:solidFill>
                  <a:srgbClr val="25537A"/>
                </a:solidFill>
                <a:latin typeface="Telegraf"/>
              </a:rPr>
              <a:t>Helpline: Call or Text (877) 870-4673</a:t>
            </a:r>
          </a:p>
          <a:p>
            <a:pPr>
              <a:lnSpc>
                <a:spcPts val="1744"/>
              </a:lnSpc>
              <a:spcBef>
                <a:spcPct val="0"/>
              </a:spcBef>
            </a:pPr>
          </a:p>
          <a:p>
            <a:pPr>
              <a:lnSpc>
                <a:spcPts val="1744"/>
              </a:lnSpc>
              <a:spcBef>
                <a:spcPct val="0"/>
              </a:spcBef>
            </a:pPr>
            <a:r>
              <a:rPr lang="en-US" spc="15" sz="1585">
                <a:solidFill>
                  <a:srgbClr val="25537A"/>
                </a:solidFill>
                <a:latin typeface="Telegraf"/>
              </a:rPr>
              <a:t>Trevor Project (LGBTQ crisis line)</a:t>
            </a:r>
          </a:p>
          <a:p>
            <a:pPr>
              <a:lnSpc>
                <a:spcPts val="1744"/>
              </a:lnSpc>
              <a:spcBef>
                <a:spcPct val="0"/>
              </a:spcBef>
            </a:pPr>
            <a:r>
              <a:rPr lang="en-US" spc="15" sz="1585">
                <a:solidFill>
                  <a:srgbClr val="25537A"/>
                </a:solidFill>
                <a:latin typeface="Telegraf"/>
              </a:rPr>
              <a:t>Call: 1-866-488-7386</a:t>
            </a:r>
          </a:p>
          <a:p>
            <a:pPr>
              <a:lnSpc>
                <a:spcPts val="1744"/>
              </a:lnSpc>
              <a:spcBef>
                <a:spcPct val="0"/>
              </a:spcBef>
            </a:pPr>
            <a:r>
              <a:rPr lang="en-US" spc="15" sz="1585">
                <a:solidFill>
                  <a:srgbClr val="25537A"/>
                </a:solidFill>
                <a:latin typeface="Telegraf"/>
              </a:rPr>
              <a:t>Text: Text START to 678678</a:t>
            </a:r>
          </a:p>
          <a:p>
            <a:pPr>
              <a:lnSpc>
                <a:spcPts val="1744"/>
              </a:lnSpc>
              <a:spcBef>
                <a:spcPct val="0"/>
              </a:spcBef>
            </a:pPr>
          </a:p>
          <a:p>
            <a:pPr>
              <a:lnSpc>
                <a:spcPts val="1744"/>
              </a:lnSpc>
              <a:spcBef>
                <a:spcPct val="0"/>
              </a:spcBef>
            </a:pPr>
            <a:r>
              <a:rPr lang="en-US" spc="15" sz="1585">
                <a:solidFill>
                  <a:srgbClr val="25537A"/>
                </a:solidFill>
                <a:latin typeface="Telegraf"/>
              </a:rPr>
              <a:t>The Trans Lifeline</a:t>
            </a:r>
          </a:p>
          <a:p>
            <a:pPr>
              <a:lnSpc>
                <a:spcPts val="1744"/>
              </a:lnSpc>
              <a:spcBef>
                <a:spcPct val="0"/>
              </a:spcBef>
            </a:pPr>
            <a:r>
              <a:rPr lang="en-US" spc="15" sz="1585">
                <a:solidFill>
                  <a:srgbClr val="25537A"/>
                </a:solidFill>
                <a:latin typeface="Telegraf"/>
              </a:rPr>
              <a:t>Call (USA): 877-565-8860 / (Canada): 877-339-6366</a:t>
            </a:r>
          </a:p>
          <a:p>
            <a:pPr>
              <a:lnSpc>
                <a:spcPts val="1744"/>
              </a:lnSpc>
              <a:spcBef>
                <a:spcPct val="0"/>
              </a:spcBef>
            </a:pPr>
          </a:p>
          <a:p>
            <a:pPr>
              <a:lnSpc>
                <a:spcPts val="1744"/>
              </a:lnSpc>
              <a:spcBef>
                <a:spcPct val="0"/>
              </a:spcBef>
            </a:pPr>
            <a:r>
              <a:rPr lang="en-US" spc="15" sz="1585">
                <a:solidFill>
                  <a:srgbClr val="25537A"/>
                </a:solidFill>
                <a:latin typeface="Telegraf"/>
              </a:rPr>
              <a:t>National Safe Place Text Safe</a:t>
            </a:r>
          </a:p>
          <a:p>
            <a:pPr>
              <a:lnSpc>
                <a:spcPts val="1744"/>
              </a:lnSpc>
              <a:spcBef>
                <a:spcPct val="0"/>
              </a:spcBef>
            </a:pPr>
            <a:r>
              <a:rPr lang="en-US" spc="15" sz="1585">
                <a:solidFill>
                  <a:srgbClr val="25537A"/>
                </a:solidFill>
                <a:latin typeface="Telegraf"/>
              </a:rPr>
              <a:t>Text: Text the word “safe” and your current location (address, city, state) to 4HELP (44357)</a:t>
            </a:r>
          </a:p>
          <a:p>
            <a:pPr>
              <a:lnSpc>
                <a:spcPts val="1744"/>
              </a:lnSpc>
              <a:spcBef>
                <a:spcPct val="0"/>
              </a:spcBef>
            </a:pPr>
          </a:p>
          <a:p>
            <a:pPr>
              <a:lnSpc>
                <a:spcPts val="1744"/>
              </a:lnSpc>
              <a:spcBef>
                <a:spcPct val="0"/>
              </a:spcBef>
            </a:pPr>
            <a:r>
              <a:rPr lang="en-US" spc="15" sz="1585">
                <a:solidFill>
                  <a:srgbClr val="25537A"/>
                </a:solidFill>
                <a:latin typeface="Telegraf"/>
              </a:rPr>
              <a:t>Domestic Violence and Assault Hotlines</a:t>
            </a:r>
          </a:p>
          <a:p>
            <a:pPr>
              <a:lnSpc>
                <a:spcPts val="1744"/>
              </a:lnSpc>
              <a:spcBef>
                <a:spcPct val="0"/>
              </a:spcBef>
            </a:pPr>
            <a:r>
              <a:rPr lang="en-US" spc="15" sz="1585">
                <a:solidFill>
                  <a:srgbClr val="25537A"/>
                </a:solidFill>
                <a:latin typeface="Telegraf"/>
              </a:rPr>
              <a:t>National Domestic Violence Hotline</a:t>
            </a:r>
          </a:p>
          <a:p>
            <a:pPr>
              <a:lnSpc>
                <a:spcPts val="1744"/>
              </a:lnSpc>
              <a:spcBef>
                <a:spcPct val="0"/>
              </a:spcBef>
            </a:pPr>
            <a:r>
              <a:rPr lang="en-US" spc="15" sz="1585">
                <a:solidFill>
                  <a:srgbClr val="25537A"/>
                </a:solidFill>
                <a:latin typeface="Telegraf"/>
              </a:rPr>
              <a:t>Call: 1−800−799−7233</a:t>
            </a:r>
          </a:p>
          <a:p>
            <a:pPr>
              <a:lnSpc>
                <a:spcPts val="1744"/>
              </a:lnSpc>
              <a:spcBef>
                <a:spcPct val="0"/>
              </a:spcBef>
            </a:pPr>
            <a:r>
              <a:rPr lang="en-US" spc="15" sz="1585">
                <a:solidFill>
                  <a:srgbClr val="25537A"/>
                </a:solidFill>
                <a:latin typeface="Telegraf"/>
              </a:rPr>
              <a:t>TTY: 1−800−787−3224</a:t>
            </a:r>
          </a:p>
          <a:p>
            <a:pPr>
              <a:lnSpc>
                <a:spcPts val="1744"/>
              </a:lnSpc>
              <a:spcBef>
                <a:spcPct val="0"/>
              </a:spcBef>
            </a:pPr>
          </a:p>
          <a:p>
            <a:pPr>
              <a:lnSpc>
                <a:spcPts val="1744"/>
              </a:lnSpc>
              <a:spcBef>
                <a:spcPct val="0"/>
              </a:spcBef>
            </a:pPr>
            <a:r>
              <a:rPr lang="en-US" spc="15" sz="1585">
                <a:solidFill>
                  <a:srgbClr val="25537A"/>
                </a:solidFill>
                <a:latin typeface="Telegraf"/>
              </a:rPr>
              <a:t>RAINN (National Sexual Assault Hotline)</a:t>
            </a:r>
          </a:p>
          <a:p>
            <a:pPr>
              <a:lnSpc>
                <a:spcPts val="1744"/>
              </a:lnSpc>
              <a:spcBef>
                <a:spcPct val="0"/>
              </a:spcBef>
            </a:pPr>
            <a:r>
              <a:rPr lang="en-US" spc="15" sz="1585">
                <a:solidFill>
                  <a:srgbClr val="25537A"/>
                </a:solidFill>
                <a:latin typeface="Telegraf"/>
              </a:rPr>
              <a:t>Call: 800-656-4673</a:t>
            </a:r>
          </a:p>
          <a:p>
            <a:pPr>
              <a:lnSpc>
                <a:spcPts val="1744"/>
              </a:lnSpc>
              <a:spcBef>
                <a:spcPct val="0"/>
              </a:spcBef>
            </a:pPr>
          </a:p>
          <a:p>
            <a:pPr>
              <a:lnSpc>
                <a:spcPts val="1744"/>
              </a:lnSpc>
              <a:spcBef>
                <a:spcPct val="0"/>
              </a:spcBef>
            </a:pPr>
            <a:r>
              <a:rPr lang="en-US" spc="15" sz="1585">
                <a:solidFill>
                  <a:srgbClr val="25537A"/>
                </a:solidFill>
                <a:latin typeface="Telegraf"/>
              </a:rPr>
              <a:t>National Safe Place Text Safe</a:t>
            </a:r>
          </a:p>
          <a:p>
            <a:pPr>
              <a:lnSpc>
                <a:spcPts val="1744"/>
              </a:lnSpc>
              <a:spcBef>
                <a:spcPct val="0"/>
              </a:spcBef>
            </a:pPr>
            <a:r>
              <a:rPr lang="en-US" spc="15" sz="1585">
                <a:solidFill>
                  <a:srgbClr val="25537A"/>
                </a:solidFill>
                <a:latin typeface="Telegraf"/>
              </a:rPr>
              <a:t>Text: Text the word “safe” and your current location (address, city, state) to 4HELP (44357)</a:t>
            </a:r>
          </a:p>
          <a:p>
            <a:pPr>
              <a:lnSpc>
                <a:spcPts val="1744"/>
              </a:lnSpc>
              <a:spcBef>
                <a:spcPct val="0"/>
              </a:spcBef>
            </a:pPr>
          </a:p>
          <a:p>
            <a:pPr>
              <a:lnSpc>
                <a:spcPts val="1744"/>
              </a:lnSpc>
              <a:spcBef>
                <a:spcPct val="0"/>
              </a:spcBef>
            </a:pPr>
          </a:p>
        </p:txBody>
      </p:sp>
      <p:sp>
        <p:nvSpPr>
          <p:cNvPr name="TextBox 16" id="16"/>
          <p:cNvSpPr txBox="true"/>
          <p:nvPr/>
        </p:nvSpPr>
        <p:spPr>
          <a:xfrm rot="0">
            <a:off x="6722509" y="1891666"/>
            <a:ext cx="5146145" cy="8395334"/>
          </a:xfrm>
          <a:prstGeom prst="rect">
            <a:avLst/>
          </a:prstGeom>
        </p:spPr>
        <p:txBody>
          <a:bodyPr anchor="t" rtlCol="false" tIns="0" lIns="0" bIns="0" rIns="0">
            <a:spAutoFit/>
          </a:bodyPr>
          <a:lstStyle/>
          <a:p>
            <a:pPr>
              <a:lnSpc>
                <a:spcPts val="1750"/>
              </a:lnSpc>
              <a:spcBef>
                <a:spcPct val="0"/>
              </a:spcBef>
            </a:pPr>
            <a:r>
              <a:rPr lang="en-US" spc="15" sz="1591">
                <a:solidFill>
                  <a:srgbClr val="25537A"/>
                </a:solidFill>
                <a:latin typeface="Telegraf"/>
              </a:rPr>
              <a:t>Boys Town National Hotline</a:t>
            </a:r>
          </a:p>
          <a:p>
            <a:pPr>
              <a:lnSpc>
                <a:spcPts val="1750"/>
              </a:lnSpc>
              <a:spcBef>
                <a:spcPct val="0"/>
              </a:spcBef>
            </a:pPr>
            <a:r>
              <a:rPr lang="en-US" spc="15" sz="1591">
                <a:solidFill>
                  <a:srgbClr val="25537A"/>
                </a:solidFill>
                <a:latin typeface="Telegraf"/>
              </a:rPr>
              <a:t>Call: 800-448-3000</a:t>
            </a:r>
          </a:p>
          <a:p>
            <a:pPr>
              <a:lnSpc>
                <a:spcPts val="1750"/>
              </a:lnSpc>
              <a:spcBef>
                <a:spcPct val="0"/>
              </a:spcBef>
            </a:pPr>
            <a:r>
              <a:rPr lang="en-US" spc="15" sz="1591">
                <a:solidFill>
                  <a:srgbClr val="25537A"/>
                </a:solidFill>
                <a:latin typeface="Telegraf"/>
              </a:rPr>
              <a:t>TDD Line: 1-800-448-1833</a:t>
            </a:r>
          </a:p>
          <a:p>
            <a:pPr>
              <a:lnSpc>
                <a:spcPts val="1750"/>
              </a:lnSpc>
              <a:spcBef>
                <a:spcPct val="0"/>
              </a:spcBef>
            </a:pPr>
          </a:p>
          <a:p>
            <a:pPr>
              <a:lnSpc>
                <a:spcPts val="1750"/>
              </a:lnSpc>
              <a:spcBef>
                <a:spcPct val="0"/>
              </a:spcBef>
            </a:pPr>
            <a:r>
              <a:rPr lang="en-US" spc="15" sz="1591">
                <a:solidFill>
                  <a:srgbClr val="25537A"/>
                </a:solidFill>
                <a:latin typeface="Telegraf"/>
              </a:rPr>
              <a:t>National Runaway Safeline</a:t>
            </a:r>
          </a:p>
          <a:p>
            <a:pPr>
              <a:lnSpc>
                <a:spcPts val="1750"/>
              </a:lnSpc>
              <a:spcBef>
                <a:spcPct val="0"/>
              </a:spcBef>
            </a:pPr>
            <a:r>
              <a:rPr lang="en-US" spc="15" sz="1591">
                <a:solidFill>
                  <a:srgbClr val="25537A"/>
                </a:solidFill>
                <a:latin typeface="Telegraf"/>
              </a:rPr>
              <a:t>Call: 1-800-786-2929</a:t>
            </a:r>
          </a:p>
          <a:p>
            <a:pPr>
              <a:lnSpc>
                <a:spcPts val="1750"/>
              </a:lnSpc>
              <a:spcBef>
                <a:spcPct val="0"/>
              </a:spcBef>
            </a:pPr>
            <a:r>
              <a:rPr lang="en-US" spc="15" sz="1591">
                <a:solidFill>
                  <a:srgbClr val="25537A"/>
                </a:solidFill>
                <a:latin typeface="Telegraf"/>
              </a:rPr>
              <a:t>Text: 66008</a:t>
            </a:r>
          </a:p>
          <a:p>
            <a:pPr>
              <a:lnSpc>
                <a:spcPts val="1750"/>
              </a:lnSpc>
              <a:spcBef>
                <a:spcPct val="0"/>
              </a:spcBef>
            </a:pPr>
          </a:p>
          <a:p>
            <a:pPr>
              <a:lnSpc>
                <a:spcPts val="1750"/>
              </a:lnSpc>
              <a:spcBef>
                <a:spcPct val="0"/>
              </a:spcBef>
            </a:pPr>
            <a:r>
              <a:rPr lang="en-US" spc="15" sz="1591">
                <a:solidFill>
                  <a:srgbClr val="25537A"/>
                </a:solidFill>
                <a:latin typeface="Telegraf"/>
              </a:rPr>
              <a:t>Teen Help </a:t>
            </a:r>
          </a:p>
          <a:p>
            <a:pPr>
              <a:lnSpc>
                <a:spcPts val="1750"/>
              </a:lnSpc>
              <a:spcBef>
                <a:spcPct val="0"/>
              </a:spcBef>
            </a:pPr>
          </a:p>
          <a:p>
            <a:pPr>
              <a:lnSpc>
                <a:spcPts val="1750"/>
              </a:lnSpc>
              <a:spcBef>
                <a:spcPct val="0"/>
              </a:spcBef>
            </a:pPr>
            <a:r>
              <a:rPr lang="en-US" spc="15" sz="1591">
                <a:solidFill>
                  <a:srgbClr val="25537A"/>
                </a:solidFill>
                <a:latin typeface="Telegraf"/>
              </a:rPr>
              <a:t>The Safe School Hotline</a:t>
            </a:r>
          </a:p>
          <a:p>
            <a:pPr>
              <a:lnSpc>
                <a:spcPts val="1750"/>
              </a:lnSpc>
              <a:spcBef>
                <a:spcPct val="0"/>
              </a:spcBef>
            </a:pPr>
            <a:r>
              <a:rPr lang="en-US" spc="15" sz="1591">
                <a:solidFill>
                  <a:srgbClr val="25537A"/>
                </a:solidFill>
                <a:latin typeface="Telegraf"/>
              </a:rPr>
              <a:t>Anonymously report to your school situations that can be threatening, dangerous, or harmful to students.</a:t>
            </a:r>
          </a:p>
          <a:p>
            <a:pPr>
              <a:lnSpc>
                <a:spcPts val="1750"/>
              </a:lnSpc>
              <a:spcBef>
                <a:spcPct val="0"/>
              </a:spcBef>
            </a:pPr>
          </a:p>
          <a:p>
            <a:pPr>
              <a:lnSpc>
                <a:spcPts val="1750"/>
              </a:lnSpc>
              <a:spcBef>
                <a:spcPct val="0"/>
              </a:spcBef>
            </a:pPr>
            <a:r>
              <a:rPr lang="en-US" spc="15" sz="1591">
                <a:solidFill>
                  <a:srgbClr val="25537A"/>
                </a:solidFill>
                <a:latin typeface="Telegraf"/>
              </a:rPr>
              <a:t>Sexual Health</a:t>
            </a:r>
          </a:p>
          <a:p>
            <a:pPr>
              <a:lnSpc>
                <a:spcPts val="1750"/>
              </a:lnSpc>
              <a:spcBef>
                <a:spcPct val="0"/>
              </a:spcBef>
            </a:pPr>
            <a:r>
              <a:rPr lang="en-US" spc="15" sz="1591">
                <a:solidFill>
                  <a:srgbClr val="25537A"/>
                </a:solidFill>
                <a:latin typeface="Telegraf"/>
              </a:rPr>
              <a:t>National STD and AIDS Hotline (American Sexual Health Association)</a:t>
            </a:r>
          </a:p>
          <a:p>
            <a:pPr>
              <a:lnSpc>
                <a:spcPts val="1750"/>
              </a:lnSpc>
              <a:spcBef>
                <a:spcPct val="0"/>
              </a:spcBef>
            </a:pPr>
            <a:r>
              <a:rPr lang="en-US" spc="15" sz="1591">
                <a:solidFill>
                  <a:srgbClr val="25537A"/>
                </a:solidFill>
                <a:latin typeface="Telegraf"/>
              </a:rPr>
              <a:t>Call: (800) 232-4636</a:t>
            </a:r>
          </a:p>
          <a:p>
            <a:pPr>
              <a:lnSpc>
                <a:spcPts val="1750"/>
              </a:lnSpc>
              <a:spcBef>
                <a:spcPct val="0"/>
              </a:spcBef>
            </a:pPr>
          </a:p>
          <a:p>
            <a:pPr>
              <a:lnSpc>
                <a:spcPts val="1750"/>
              </a:lnSpc>
              <a:spcBef>
                <a:spcPct val="0"/>
              </a:spcBef>
            </a:pPr>
            <a:r>
              <a:rPr lang="en-US" spc="15" sz="1591">
                <a:solidFill>
                  <a:srgbClr val="25537A"/>
                </a:solidFill>
                <a:latin typeface="Telegraf"/>
              </a:rPr>
              <a:t>LGBTQ+ Hotlines</a:t>
            </a:r>
          </a:p>
          <a:p>
            <a:pPr>
              <a:lnSpc>
                <a:spcPts val="1750"/>
              </a:lnSpc>
              <a:spcBef>
                <a:spcPct val="0"/>
              </a:spcBef>
            </a:pPr>
            <a:r>
              <a:rPr lang="en-US" spc="15" sz="1591">
                <a:solidFill>
                  <a:srgbClr val="25537A"/>
                </a:solidFill>
                <a:latin typeface="Telegraf"/>
              </a:rPr>
              <a:t>Trevor Project (LGBTQ crisis line)</a:t>
            </a:r>
          </a:p>
          <a:p>
            <a:pPr>
              <a:lnSpc>
                <a:spcPts val="1750"/>
              </a:lnSpc>
              <a:spcBef>
                <a:spcPct val="0"/>
              </a:spcBef>
            </a:pPr>
            <a:r>
              <a:rPr lang="en-US" spc="15" sz="1591">
                <a:solidFill>
                  <a:srgbClr val="25537A"/>
                </a:solidFill>
                <a:latin typeface="Telegraf"/>
              </a:rPr>
              <a:t>Call: 1-866-488-7386</a:t>
            </a:r>
          </a:p>
          <a:p>
            <a:pPr>
              <a:lnSpc>
                <a:spcPts val="1750"/>
              </a:lnSpc>
              <a:spcBef>
                <a:spcPct val="0"/>
              </a:spcBef>
            </a:pPr>
            <a:r>
              <a:rPr lang="en-US" spc="15" sz="1591">
                <a:solidFill>
                  <a:srgbClr val="25537A"/>
                </a:solidFill>
                <a:latin typeface="Telegraf"/>
              </a:rPr>
              <a:t>Text: Text START to 678678</a:t>
            </a:r>
          </a:p>
          <a:p>
            <a:pPr>
              <a:lnSpc>
                <a:spcPts val="1750"/>
              </a:lnSpc>
              <a:spcBef>
                <a:spcPct val="0"/>
              </a:spcBef>
            </a:pPr>
          </a:p>
          <a:p>
            <a:pPr>
              <a:lnSpc>
                <a:spcPts val="1750"/>
              </a:lnSpc>
              <a:spcBef>
                <a:spcPct val="0"/>
              </a:spcBef>
            </a:pPr>
            <a:r>
              <a:rPr lang="en-US" spc="15" sz="1591">
                <a:solidFill>
                  <a:srgbClr val="25537A"/>
                </a:solidFill>
                <a:latin typeface="Telegraf"/>
              </a:rPr>
              <a:t>The Trans Lifeline</a:t>
            </a:r>
          </a:p>
          <a:p>
            <a:pPr>
              <a:lnSpc>
                <a:spcPts val="1750"/>
              </a:lnSpc>
              <a:spcBef>
                <a:spcPct val="0"/>
              </a:spcBef>
            </a:pPr>
            <a:r>
              <a:rPr lang="en-US" spc="15" sz="1591">
                <a:solidFill>
                  <a:srgbClr val="25537A"/>
                </a:solidFill>
                <a:latin typeface="Telegraf"/>
              </a:rPr>
              <a:t>Call (USA): 877-565-8860 / (Canada): 877-339-6366</a:t>
            </a:r>
          </a:p>
          <a:p>
            <a:pPr>
              <a:lnSpc>
                <a:spcPts val="1750"/>
              </a:lnSpc>
              <a:spcBef>
                <a:spcPct val="0"/>
              </a:spcBef>
            </a:pPr>
          </a:p>
          <a:p>
            <a:pPr>
              <a:lnSpc>
                <a:spcPts val="1750"/>
              </a:lnSpc>
              <a:spcBef>
                <a:spcPct val="0"/>
              </a:spcBef>
            </a:pPr>
            <a:r>
              <a:rPr lang="en-US" spc="15" sz="1591">
                <a:solidFill>
                  <a:srgbClr val="25537A"/>
                </a:solidFill>
                <a:latin typeface="Telegraf"/>
              </a:rPr>
              <a:t>Substance Abuse Awareness and Hotlines</a:t>
            </a:r>
          </a:p>
          <a:p>
            <a:pPr>
              <a:lnSpc>
                <a:spcPts val="1750"/>
              </a:lnSpc>
              <a:spcBef>
                <a:spcPct val="0"/>
              </a:spcBef>
            </a:pPr>
            <a:r>
              <a:rPr lang="en-US" spc="15" sz="1591">
                <a:solidFill>
                  <a:srgbClr val="25537A"/>
                </a:solidFill>
                <a:latin typeface="Telegraf"/>
              </a:rPr>
              <a:t>Substance Abuse and Mental Health Services Administration (SAMHSA)  National Hotline</a:t>
            </a:r>
          </a:p>
          <a:p>
            <a:pPr>
              <a:lnSpc>
                <a:spcPts val="1750"/>
              </a:lnSpc>
              <a:spcBef>
                <a:spcPct val="0"/>
              </a:spcBef>
            </a:pPr>
            <a:r>
              <a:rPr lang="en-US" spc="15" sz="1591">
                <a:solidFill>
                  <a:srgbClr val="25537A"/>
                </a:solidFill>
                <a:latin typeface="Telegraf"/>
              </a:rPr>
              <a:t>Call: 1-800-662-HELP (4357)</a:t>
            </a:r>
          </a:p>
          <a:p>
            <a:pPr>
              <a:lnSpc>
                <a:spcPts val="1750"/>
              </a:lnSpc>
              <a:spcBef>
                <a:spcPct val="0"/>
              </a:spcBef>
            </a:pPr>
          </a:p>
          <a:p>
            <a:pPr>
              <a:lnSpc>
                <a:spcPts val="1750"/>
              </a:lnSpc>
              <a:spcBef>
                <a:spcPct val="0"/>
              </a:spcBef>
            </a:pPr>
            <a:r>
              <a:rPr lang="en-US" spc="15" sz="1591">
                <a:solidFill>
                  <a:srgbClr val="25537A"/>
                </a:solidFill>
                <a:latin typeface="Telegraf"/>
              </a:rPr>
              <a:t>National Drug Helpline</a:t>
            </a:r>
          </a:p>
          <a:p>
            <a:pPr>
              <a:lnSpc>
                <a:spcPts val="1750"/>
              </a:lnSpc>
              <a:spcBef>
                <a:spcPct val="0"/>
              </a:spcBef>
            </a:pPr>
            <a:r>
              <a:rPr lang="en-US" spc="15" sz="1591">
                <a:solidFill>
                  <a:srgbClr val="25537A"/>
                </a:solidFill>
                <a:latin typeface="Telegraf"/>
              </a:rPr>
              <a:t>Call: 1-844-289-0879</a:t>
            </a:r>
          </a:p>
          <a:p>
            <a:pPr>
              <a:lnSpc>
                <a:spcPts val="1750"/>
              </a:lnSpc>
              <a:spcBef>
                <a:spcPct val="0"/>
              </a:spcBef>
            </a:pPr>
          </a:p>
          <a:p>
            <a:pPr>
              <a:lnSpc>
                <a:spcPts val="1750"/>
              </a:lnSpc>
              <a:spcBef>
                <a:spcPct val="0"/>
              </a:spcBef>
            </a:pPr>
          </a:p>
          <a:p>
            <a:pPr>
              <a:lnSpc>
                <a:spcPts val="1750"/>
              </a:lnSpc>
              <a:spcBef>
                <a:spcPct val="0"/>
              </a:spcBef>
            </a:pPr>
          </a:p>
          <a:p>
            <a:pPr>
              <a:lnSpc>
                <a:spcPts val="1750"/>
              </a:lnSpc>
              <a:spcBef>
                <a:spcPct val="0"/>
              </a:spcBef>
            </a:pPr>
          </a:p>
        </p:txBody>
      </p:sp>
      <p:sp>
        <p:nvSpPr>
          <p:cNvPr name="TextBox 17" id="17"/>
          <p:cNvSpPr txBox="true"/>
          <p:nvPr/>
        </p:nvSpPr>
        <p:spPr>
          <a:xfrm rot="0">
            <a:off x="11868654" y="1891666"/>
            <a:ext cx="5146145" cy="6677360"/>
          </a:xfrm>
          <a:prstGeom prst="rect">
            <a:avLst/>
          </a:prstGeom>
        </p:spPr>
        <p:txBody>
          <a:bodyPr anchor="t" rtlCol="false" tIns="0" lIns="0" bIns="0" rIns="0">
            <a:spAutoFit/>
          </a:bodyPr>
          <a:lstStyle/>
          <a:p>
            <a:pPr>
              <a:lnSpc>
                <a:spcPts val="1750"/>
              </a:lnSpc>
            </a:pPr>
            <a:r>
              <a:rPr lang="en-US" spc="15" sz="1591">
                <a:solidFill>
                  <a:srgbClr val="25537A"/>
                </a:solidFill>
                <a:latin typeface="Telegraf"/>
              </a:rPr>
              <a:t>Teen Domestic Violence</a:t>
            </a:r>
          </a:p>
          <a:p>
            <a:pPr>
              <a:lnSpc>
                <a:spcPts val="1750"/>
              </a:lnSpc>
            </a:pPr>
            <a:r>
              <a:rPr lang="en-US" spc="15" sz="1591">
                <a:solidFill>
                  <a:srgbClr val="25537A"/>
                </a:solidFill>
                <a:latin typeface="Arimo"/>
              </a:rPr>
              <a:t>Call: 1-866-331-9474</a:t>
            </a:r>
          </a:p>
          <a:p>
            <a:pPr>
              <a:lnSpc>
                <a:spcPts val="1750"/>
              </a:lnSpc>
            </a:pPr>
            <a:r>
              <a:rPr lang="en-US" spc="15" sz="1591">
                <a:solidFill>
                  <a:srgbClr val="25537A"/>
                </a:solidFill>
                <a:latin typeface="Arimo"/>
              </a:rPr>
              <a:t>Text: Text LOVEIS TO 22522</a:t>
            </a:r>
          </a:p>
          <a:p>
            <a:pPr>
              <a:lnSpc>
                <a:spcPts val="1750"/>
              </a:lnSpc>
            </a:pPr>
          </a:p>
          <a:p>
            <a:pPr>
              <a:lnSpc>
                <a:spcPts val="1750"/>
              </a:lnSpc>
            </a:pPr>
            <a:r>
              <a:rPr lang="en-US" spc="15" sz="1591">
                <a:solidFill>
                  <a:srgbClr val="25537A"/>
                </a:solidFill>
                <a:latin typeface="Arimo"/>
              </a:rPr>
              <a:t>Youth (and Parent) Resources</a:t>
            </a:r>
          </a:p>
          <a:p>
            <a:pPr>
              <a:lnSpc>
                <a:spcPts val="1750"/>
              </a:lnSpc>
            </a:pPr>
            <a:r>
              <a:rPr lang="en-US" spc="15" sz="1591">
                <a:solidFill>
                  <a:srgbClr val="25537A"/>
                </a:solidFill>
                <a:latin typeface="Arimo"/>
              </a:rPr>
              <a:t>Childhelp National Child Abuse Hotline</a:t>
            </a:r>
          </a:p>
          <a:p>
            <a:pPr>
              <a:lnSpc>
                <a:spcPts val="1750"/>
              </a:lnSpc>
            </a:pPr>
            <a:r>
              <a:rPr lang="en-US" spc="15" sz="1591">
                <a:solidFill>
                  <a:srgbClr val="25537A"/>
                </a:solidFill>
                <a:latin typeface="Arimo"/>
              </a:rPr>
              <a:t>Call or Text: 1-800-422-4453</a:t>
            </a:r>
          </a:p>
          <a:p>
            <a:pPr>
              <a:lnSpc>
                <a:spcPts val="1750"/>
              </a:lnSpc>
            </a:pPr>
          </a:p>
          <a:p>
            <a:pPr>
              <a:lnSpc>
                <a:spcPts val="1750"/>
              </a:lnSpc>
            </a:pPr>
            <a:r>
              <a:rPr lang="en-US" spc="15" sz="1591">
                <a:solidFill>
                  <a:srgbClr val="25537A"/>
                </a:solidFill>
                <a:latin typeface="Arimo"/>
              </a:rPr>
              <a:t>Teen Domestic Violence</a:t>
            </a:r>
          </a:p>
          <a:p>
            <a:pPr>
              <a:lnSpc>
                <a:spcPts val="1750"/>
              </a:lnSpc>
            </a:pPr>
            <a:r>
              <a:rPr lang="en-US" spc="15" sz="1591">
                <a:solidFill>
                  <a:srgbClr val="25537A"/>
                </a:solidFill>
                <a:latin typeface="Arimo"/>
              </a:rPr>
              <a:t>Call: 1-866-331-9474</a:t>
            </a:r>
          </a:p>
          <a:p>
            <a:pPr>
              <a:lnSpc>
                <a:spcPts val="1750"/>
              </a:lnSpc>
            </a:pPr>
            <a:r>
              <a:rPr lang="en-US" spc="15" sz="1591">
                <a:solidFill>
                  <a:srgbClr val="25537A"/>
                </a:solidFill>
                <a:latin typeface="Arimo"/>
              </a:rPr>
              <a:t>Text: Text LOVEIS TO 22522</a:t>
            </a:r>
          </a:p>
          <a:p>
            <a:pPr>
              <a:lnSpc>
                <a:spcPts val="1750"/>
              </a:lnSpc>
              <a:spcBef>
                <a:spcPct val="0"/>
              </a:spcBef>
            </a:pPr>
          </a:p>
          <a:p>
            <a:pPr>
              <a:lnSpc>
                <a:spcPts val="1750"/>
              </a:lnSpc>
              <a:spcBef>
                <a:spcPct val="0"/>
              </a:spcBef>
            </a:pPr>
            <a:r>
              <a:rPr lang="en-US" spc="15" sz="1591">
                <a:solidFill>
                  <a:srgbClr val="25537A"/>
                </a:solidFill>
                <a:latin typeface="Telegraf"/>
              </a:rPr>
              <a:t>National Council on Alcoholism and Drug Dependence, Inc. (NCADD)</a:t>
            </a:r>
          </a:p>
          <a:p>
            <a:pPr>
              <a:lnSpc>
                <a:spcPts val="1750"/>
              </a:lnSpc>
              <a:spcBef>
                <a:spcPct val="0"/>
              </a:spcBef>
            </a:pPr>
            <a:r>
              <a:rPr lang="en-US" spc="15" sz="1591">
                <a:solidFill>
                  <a:srgbClr val="25537A"/>
                </a:solidFill>
                <a:latin typeface="Telegraf"/>
              </a:rPr>
              <a:t>Call: 1-800-NCA-CALL (622-2255)</a:t>
            </a:r>
          </a:p>
          <a:p>
            <a:pPr>
              <a:lnSpc>
                <a:spcPts val="1750"/>
              </a:lnSpc>
              <a:spcBef>
                <a:spcPct val="0"/>
              </a:spcBef>
            </a:pPr>
          </a:p>
          <a:p>
            <a:pPr>
              <a:lnSpc>
                <a:spcPts val="1750"/>
              </a:lnSpc>
              <a:spcBef>
                <a:spcPct val="0"/>
              </a:spcBef>
            </a:pPr>
            <a:r>
              <a:rPr lang="en-US" spc="15" sz="1591">
                <a:solidFill>
                  <a:srgbClr val="25537A"/>
                </a:solidFill>
                <a:latin typeface="Telegraf"/>
              </a:rPr>
              <a:t>National Institute on Drug Abuse (NIDA)</a:t>
            </a:r>
          </a:p>
          <a:p>
            <a:pPr>
              <a:lnSpc>
                <a:spcPts val="1750"/>
              </a:lnSpc>
              <a:spcBef>
                <a:spcPct val="0"/>
              </a:spcBef>
            </a:pPr>
            <a:r>
              <a:rPr lang="en-US" spc="15" sz="1591">
                <a:solidFill>
                  <a:srgbClr val="25537A"/>
                </a:solidFill>
                <a:latin typeface="Telegraf"/>
              </a:rPr>
              <a:t>Call: 1-301-443-1124</a:t>
            </a:r>
          </a:p>
          <a:p>
            <a:pPr>
              <a:lnSpc>
                <a:spcPts val="1750"/>
              </a:lnSpc>
              <a:spcBef>
                <a:spcPct val="0"/>
              </a:spcBef>
            </a:pPr>
          </a:p>
          <a:p>
            <a:pPr>
              <a:lnSpc>
                <a:spcPts val="1750"/>
              </a:lnSpc>
              <a:spcBef>
                <a:spcPct val="0"/>
              </a:spcBef>
            </a:pPr>
            <a:r>
              <a:rPr lang="en-US" spc="15" sz="1591">
                <a:solidFill>
                  <a:srgbClr val="25537A"/>
                </a:solidFill>
                <a:latin typeface="Telegraf"/>
              </a:rPr>
              <a:t>The Partnership at Drugfree.org </a:t>
            </a:r>
          </a:p>
          <a:p>
            <a:pPr>
              <a:lnSpc>
                <a:spcPts val="1750"/>
              </a:lnSpc>
              <a:spcBef>
                <a:spcPct val="0"/>
              </a:spcBef>
            </a:pPr>
            <a:r>
              <a:rPr lang="en-US" spc="15" sz="1591">
                <a:solidFill>
                  <a:srgbClr val="25537A"/>
                </a:solidFill>
                <a:latin typeface="Telegraf"/>
              </a:rPr>
              <a:t>Call: 1-855-DRUG-FREE (378-4373)</a:t>
            </a:r>
          </a:p>
          <a:p>
            <a:pPr>
              <a:lnSpc>
                <a:spcPts val="1750"/>
              </a:lnSpc>
              <a:spcBef>
                <a:spcPct val="0"/>
              </a:spcBef>
            </a:pPr>
            <a:r>
              <a:rPr lang="en-US" spc="15" sz="1591">
                <a:solidFill>
                  <a:srgbClr val="25537A"/>
                </a:solidFill>
                <a:latin typeface="Telegraf"/>
              </a:rPr>
              <a:t> </a:t>
            </a:r>
          </a:p>
          <a:p>
            <a:pPr>
              <a:lnSpc>
                <a:spcPts val="1750"/>
              </a:lnSpc>
              <a:spcBef>
                <a:spcPct val="0"/>
              </a:spcBef>
            </a:pPr>
            <a:r>
              <a:rPr lang="en-US" spc="15" sz="1591">
                <a:solidFill>
                  <a:srgbClr val="25537A"/>
                </a:solidFill>
                <a:latin typeface="Telegraf"/>
              </a:rPr>
              <a:t>Eating Disorders Awareness and Prevention</a:t>
            </a:r>
          </a:p>
          <a:p>
            <a:pPr>
              <a:lnSpc>
                <a:spcPts val="1750"/>
              </a:lnSpc>
              <a:spcBef>
                <a:spcPct val="0"/>
              </a:spcBef>
            </a:pPr>
            <a:r>
              <a:rPr lang="en-US" spc="15" sz="1591">
                <a:solidFill>
                  <a:srgbClr val="25537A"/>
                </a:solidFill>
                <a:latin typeface="Telegraf"/>
              </a:rPr>
              <a:t>The National Eating Disorders Association (NEDA)</a:t>
            </a:r>
          </a:p>
          <a:p>
            <a:pPr>
              <a:lnSpc>
                <a:spcPts val="1750"/>
              </a:lnSpc>
              <a:spcBef>
                <a:spcPct val="0"/>
              </a:spcBef>
            </a:pPr>
            <a:r>
              <a:rPr lang="en-US" spc="15" sz="1591">
                <a:solidFill>
                  <a:srgbClr val="25537A"/>
                </a:solidFill>
                <a:latin typeface="Telegraf"/>
              </a:rPr>
              <a:t>Helpline: (800) 931-2237</a:t>
            </a:r>
          </a:p>
          <a:p>
            <a:pPr>
              <a:lnSpc>
                <a:spcPts val="1750"/>
              </a:lnSpc>
              <a:spcBef>
                <a:spcPct val="0"/>
              </a:spcBef>
            </a:pPr>
          </a:p>
          <a:p>
            <a:pPr>
              <a:lnSpc>
                <a:spcPts val="1750"/>
              </a:lnSpc>
              <a:spcBef>
                <a:spcPct val="0"/>
              </a:spcBef>
            </a:pPr>
            <a:r>
              <a:rPr lang="en-US" spc="15" sz="1591">
                <a:solidFill>
                  <a:srgbClr val="25537A"/>
                </a:solidFill>
                <a:latin typeface="Telegraf"/>
              </a:rPr>
              <a:t>The Eating Disorder Foundation</a:t>
            </a:r>
          </a:p>
          <a:p>
            <a:pPr>
              <a:lnSpc>
                <a:spcPts val="1750"/>
              </a:lnSpc>
              <a:spcBef>
                <a:spcPct val="0"/>
              </a:spcBef>
            </a:pPr>
          </a:p>
          <a:p>
            <a:pPr>
              <a:lnSpc>
                <a:spcPts val="1750"/>
              </a:lnSpc>
              <a:spcBef>
                <a:spcPct val="0"/>
              </a:spcBef>
            </a:pPr>
            <a:r>
              <a:rPr lang="en-US" spc="15" sz="1591">
                <a:solidFill>
                  <a:srgbClr val="25537A"/>
                </a:solidFill>
                <a:latin typeface="Telegraf"/>
              </a:rPr>
              <a:t>The Alliance for Eating Disorders Awareness</a:t>
            </a:r>
          </a:p>
          <a:p>
            <a:pPr>
              <a:lnSpc>
                <a:spcPts val="1750"/>
              </a:lnSpc>
              <a:spcBef>
                <a:spcPct val="0"/>
              </a:spcBef>
            </a:pPr>
          </a:p>
          <a:p>
            <a:pPr>
              <a:lnSpc>
                <a:spcPts val="1750"/>
              </a:lnSpc>
              <a:spcBef>
                <a:spcPct val="0"/>
              </a:spcBef>
            </a:pP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431313"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a:grpSpLocks noChangeAspect="true"/>
          </p:cNvGrpSpPr>
          <p:nvPr/>
        </p:nvGrpSpPr>
        <p:grpSpPr>
          <a:xfrm rot="0">
            <a:off x="1355096"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436596" y="381753"/>
            <a:ext cx="326002" cy="326002"/>
          </a:xfrm>
          <a:prstGeom prst="rect">
            <a:avLst/>
          </a:prstGeom>
        </p:spPr>
      </p:pic>
      <p:grpSp>
        <p:nvGrpSpPr>
          <p:cNvPr name="Group 8" id="8"/>
          <p:cNvGrpSpPr>
            <a:grpSpLocks noChangeAspect="true"/>
          </p:cNvGrpSpPr>
          <p:nvPr/>
        </p:nvGrpSpPr>
        <p:grpSpPr>
          <a:xfrm rot="-10800000">
            <a:off x="706027"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7527" y="381753"/>
            <a:ext cx="326002" cy="326002"/>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pic>
        <p:nvPicPr>
          <p:cNvPr name="Picture 12" id="12"/>
          <p:cNvPicPr>
            <a:picLocks noChangeAspect="true"/>
          </p:cNvPicPr>
          <p:nvPr/>
        </p:nvPicPr>
        <p:blipFill>
          <a:blip r:embed="rId5"/>
          <a:srcRect l="0" t="0" r="3012" b="0"/>
          <a:stretch>
            <a:fillRect/>
          </a:stretch>
        </p:blipFill>
        <p:spPr>
          <a:xfrm flipH="false" flipV="false" rot="0">
            <a:off x="9144000" y="1728294"/>
            <a:ext cx="8365632" cy="7342461"/>
          </a:xfrm>
          <a:prstGeom prst="rect">
            <a:avLst/>
          </a:prstGeom>
        </p:spPr>
      </p:pic>
      <p:sp>
        <p:nvSpPr>
          <p:cNvPr name="TextBox 13" id="13"/>
          <p:cNvSpPr txBox="true"/>
          <p:nvPr/>
        </p:nvSpPr>
        <p:spPr>
          <a:xfrm rot="0">
            <a:off x="494833" y="2162107"/>
            <a:ext cx="8932805" cy="333375"/>
          </a:xfrm>
          <a:prstGeom prst="rect">
            <a:avLst/>
          </a:prstGeom>
        </p:spPr>
        <p:txBody>
          <a:bodyPr anchor="t" rtlCol="false" tIns="0" lIns="0" bIns="0" rIns="0">
            <a:spAutoFit/>
          </a:bodyPr>
          <a:lstStyle/>
          <a:p>
            <a:pPr>
              <a:lnSpc>
                <a:spcPts val="2638"/>
              </a:lnSpc>
            </a:pPr>
          </a:p>
        </p:txBody>
      </p:sp>
      <p:sp>
        <p:nvSpPr>
          <p:cNvPr name="TextBox 14" id="14"/>
          <p:cNvSpPr txBox="true"/>
          <p:nvPr/>
        </p:nvSpPr>
        <p:spPr>
          <a:xfrm rot="0">
            <a:off x="1599597" y="2889922"/>
            <a:ext cx="7291426" cy="1925321"/>
          </a:xfrm>
          <a:prstGeom prst="rect">
            <a:avLst/>
          </a:prstGeom>
        </p:spPr>
        <p:txBody>
          <a:bodyPr anchor="t" rtlCol="false" tIns="0" lIns="0" bIns="0" rIns="0">
            <a:spAutoFit/>
          </a:bodyPr>
          <a:lstStyle/>
          <a:p>
            <a:pPr>
              <a:lnSpc>
                <a:spcPts val="7302"/>
              </a:lnSpc>
            </a:pPr>
            <a:r>
              <a:rPr lang="en-US" spc="66" sz="6638">
                <a:solidFill>
                  <a:srgbClr val="25537A"/>
                </a:solidFill>
                <a:latin typeface="Telegraf"/>
              </a:rPr>
              <a:t>Alerting Teams to Emergencies </a:t>
            </a:r>
          </a:p>
        </p:txBody>
      </p:sp>
      <p:sp>
        <p:nvSpPr>
          <p:cNvPr name="TextBox 15" id="15"/>
          <p:cNvSpPr txBox="true"/>
          <p:nvPr/>
        </p:nvSpPr>
        <p:spPr>
          <a:xfrm rot="0">
            <a:off x="9638833" y="2162107"/>
            <a:ext cx="8932805" cy="333375"/>
          </a:xfrm>
          <a:prstGeom prst="rect">
            <a:avLst/>
          </a:prstGeom>
        </p:spPr>
        <p:txBody>
          <a:bodyPr anchor="t" rtlCol="false" tIns="0" lIns="0" bIns="0" rIns="0">
            <a:spAutoFit/>
          </a:bodyPr>
          <a:lstStyle/>
          <a:p>
            <a:pPr>
              <a:lnSpc>
                <a:spcPts val="2638"/>
              </a:lnSpc>
            </a:pPr>
          </a:p>
        </p:txBody>
      </p:sp>
      <p:sp>
        <p:nvSpPr>
          <p:cNvPr name="TextBox 16" id="16"/>
          <p:cNvSpPr txBox="true"/>
          <p:nvPr/>
        </p:nvSpPr>
        <p:spPr>
          <a:xfrm rot="0">
            <a:off x="1876371" y="5029200"/>
            <a:ext cx="6737878" cy="2301268"/>
          </a:xfrm>
          <a:prstGeom prst="rect">
            <a:avLst/>
          </a:prstGeom>
        </p:spPr>
        <p:txBody>
          <a:bodyPr anchor="t" rtlCol="false" tIns="0" lIns="0" bIns="0" rIns="0">
            <a:spAutoFit/>
          </a:bodyPr>
          <a:lstStyle/>
          <a:p>
            <a:pPr marL="903115" indent="-451558" lvl="1">
              <a:lnSpc>
                <a:spcPts val="6274"/>
              </a:lnSpc>
              <a:buFont typeface="Arial"/>
              <a:buChar char="•"/>
            </a:pPr>
            <a:r>
              <a:rPr lang="en-US" sz="4183">
                <a:solidFill>
                  <a:srgbClr val="25537A"/>
                </a:solidFill>
                <a:latin typeface="Assistant Regular"/>
              </a:rPr>
              <a:t>Chain of Command</a:t>
            </a:r>
          </a:p>
          <a:p>
            <a:pPr marL="903115" indent="-451558" lvl="1">
              <a:lnSpc>
                <a:spcPts val="6274"/>
              </a:lnSpc>
              <a:buFont typeface="Arial"/>
              <a:buChar char="•"/>
            </a:pPr>
            <a:r>
              <a:rPr lang="en-US" sz="4183">
                <a:solidFill>
                  <a:srgbClr val="25537A"/>
                </a:solidFill>
                <a:latin typeface="Assistant Regular"/>
              </a:rPr>
              <a:t>Emergency Phone Tree</a:t>
            </a:r>
          </a:p>
          <a:p>
            <a:pPr marL="903115" indent="-451558" lvl="1">
              <a:lnSpc>
                <a:spcPts val="6274"/>
              </a:lnSpc>
              <a:buFont typeface="Arial"/>
              <a:buChar char="•"/>
            </a:pPr>
            <a:r>
              <a:rPr lang="en-US" sz="4183">
                <a:solidFill>
                  <a:srgbClr val="25537A"/>
                </a:solidFill>
                <a:latin typeface="Assistant Regular"/>
              </a:rPr>
              <a:t>Teams</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431313"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a:grpSpLocks noChangeAspect="true"/>
          </p:cNvGrpSpPr>
          <p:nvPr/>
        </p:nvGrpSpPr>
        <p:grpSpPr>
          <a:xfrm rot="0">
            <a:off x="1355096"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436596" y="381753"/>
            <a:ext cx="326002" cy="326002"/>
          </a:xfrm>
          <a:prstGeom prst="rect">
            <a:avLst/>
          </a:prstGeom>
        </p:spPr>
      </p:pic>
      <p:grpSp>
        <p:nvGrpSpPr>
          <p:cNvPr name="Group 8" id="8"/>
          <p:cNvGrpSpPr>
            <a:grpSpLocks noChangeAspect="true"/>
          </p:cNvGrpSpPr>
          <p:nvPr/>
        </p:nvGrpSpPr>
        <p:grpSpPr>
          <a:xfrm rot="-10800000">
            <a:off x="706027"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7527" y="381753"/>
            <a:ext cx="326002" cy="326002"/>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0">
            <a:off x="9427638" y="1182907"/>
            <a:ext cx="7570013" cy="8318696"/>
          </a:xfrm>
          <a:prstGeom prst="rect">
            <a:avLst/>
          </a:prstGeom>
        </p:spPr>
      </p:pic>
      <p:sp>
        <p:nvSpPr>
          <p:cNvPr name="TextBox 13" id="13"/>
          <p:cNvSpPr txBox="true"/>
          <p:nvPr/>
        </p:nvSpPr>
        <p:spPr>
          <a:xfrm rot="0">
            <a:off x="494833" y="2162107"/>
            <a:ext cx="8932805" cy="333375"/>
          </a:xfrm>
          <a:prstGeom prst="rect">
            <a:avLst/>
          </a:prstGeom>
        </p:spPr>
        <p:txBody>
          <a:bodyPr anchor="t" rtlCol="false" tIns="0" lIns="0" bIns="0" rIns="0">
            <a:spAutoFit/>
          </a:bodyPr>
          <a:lstStyle/>
          <a:p>
            <a:pPr>
              <a:lnSpc>
                <a:spcPts val="2638"/>
              </a:lnSpc>
            </a:pPr>
          </a:p>
        </p:txBody>
      </p:sp>
      <p:sp>
        <p:nvSpPr>
          <p:cNvPr name="TextBox 14" id="14"/>
          <p:cNvSpPr txBox="true"/>
          <p:nvPr/>
        </p:nvSpPr>
        <p:spPr>
          <a:xfrm rot="0">
            <a:off x="1599597" y="2152582"/>
            <a:ext cx="7291426" cy="1925321"/>
          </a:xfrm>
          <a:prstGeom prst="rect">
            <a:avLst/>
          </a:prstGeom>
        </p:spPr>
        <p:txBody>
          <a:bodyPr anchor="t" rtlCol="false" tIns="0" lIns="0" bIns="0" rIns="0">
            <a:spAutoFit/>
          </a:bodyPr>
          <a:lstStyle/>
          <a:p>
            <a:pPr>
              <a:lnSpc>
                <a:spcPts val="7302"/>
              </a:lnSpc>
            </a:pPr>
            <a:r>
              <a:rPr lang="en-US" spc="66" sz="6638">
                <a:solidFill>
                  <a:srgbClr val="25537A"/>
                </a:solidFill>
                <a:latin typeface="Telegraf"/>
              </a:rPr>
              <a:t>Emergency Contact List</a:t>
            </a:r>
          </a:p>
        </p:txBody>
      </p:sp>
      <p:sp>
        <p:nvSpPr>
          <p:cNvPr name="TextBox 15" id="15"/>
          <p:cNvSpPr txBox="true"/>
          <p:nvPr/>
        </p:nvSpPr>
        <p:spPr>
          <a:xfrm rot="0">
            <a:off x="9638833" y="2162107"/>
            <a:ext cx="8932805" cy="333375"/>
          </a:xfrm>
          <a:prstGeom prst="rect">
            <a:avLst/>
          </a:prstGeom>
        </p:spPr>
        <p:txBody>
          <a:bodyPr anchor="t" rtlCol="false" tIns="0" lIns="0" bIns="0" rIns="0">
            <a:spAutoFit/>
          </a:bodyPr>
          <a:lstStyle/>
          <a:p>
            <a:pPr>
              <a:lnSpc>
                <a:spcPts val="2638"/>
              </a:lnSpc>
            </a:pPr>
          </a:p>
        </p:txBody>
      </p:sp>
      <p:sp>
        <p:nvSpPr>
          <p:cNvPr name="TextBox 16" id="16"/>
          <p:cNvSpPr txBox="true"/>
          <p:nvPr/>
        </p:nvSpPr>
        <p:spPr>
          <a:xfrm rot="0">
            <a:off x="1599597" y="4247086"/>
            <a:ext cx="6737878" cy="3865496"/>
          </a:xfrm>
          <a:prstGeom prst="rect">
            <a:avLst/>
          </a:prstGeom>
        </p:spPr>
        <p:txBody>
          <a:bodyPr anchor="t" rtlCol="false" tIns="0" lIns="0" bIns="0" rIns="0">
            <a:spAutoFit/>
          </a:bodyPr>
          <a:lstStyle/>
          <a:p>
            <a:pPr marL="903115" indent="-451558" lvl="1">
              <a:lnSpc>
                <a:spcPts val="6274"/>
              </a:lnSpc>
              <a:buFont typeface="Arial"/>
              <a:buChar char="•"/>
            </a:pPr>
            <a:r>
              <a:rPr lang="en-US" sz="4183">
                <a:solidFill>
                  <a:srgbClr val="25537A"/>
                </a:solidFill>
                <a:latin typeface="Assistant Regular"/>
              </a:rPr>
              <a:t>I recommend completing similar plans for each patient, especially if they're in regions you're not as familiar with </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rot="0">
            <a:off x="0" y="0"/>
            <a:ext cx="10091306" cy="10287000"/>
          </a:xfrm>
          <a:prstGeom prst="rect">
            <a:avLst/>
          </a:prstGeom>
          <a:solidFill>
            <a:srgbClr val="25537A"/>
          </a:solidFill>
        </p:spPr>
      </p:sp>
      <p:grpSp>
        <p:nvGrpSpPr>
          <p:cNvPr name="Group 3" id="3"/>
          <p:cNvGrpSpPr/>
          <p:nvPr/>
        </p:nvGrpSpPr>
        <p:grpSpPr>
          <a:xfrm rot="0">
            <a:off x="431313" y="0"/>
            <a:ext cx="63520" cy="10287000"/>
            <a:chOff x="0" y="0"/>
            <a:chExt cx="84693" cy="13716000"/>
          </a:xfrm>
        </p:grpSpPr>
        <p:sp>
          <p:nvSpPr>
            <p:cNvPr name="AutoShape 4" id="4"/>
            <p:cNvSpPr/>
            <p:nvPr/>
          </p:nvSpPr>
          <p:spPr>
            <a:xfrm rot="0">
              <a:off x="35961" y="1371600"/>
              <a:ext cx="12770" cy="12344400"/>
            </a:xfrm>
            <a:prstGeom prst="rect">
              <a:avLst/>
            </a:prstGeom>
            <a:solidFill>
              <a:srgbClr val="25537A"/>
            </a:solidFill>
          </p:spPr>
        </p:sp>
        <p:sp>
          <p:nvSpPr>
            <p:cNvPr name="AutoShape 5" id="5"/>
            <p:cNvSpPr/>
            <p:nvPr/>
          </p:nvSpPr>
          <p:spPr>
            <a:xfrm rot="0">
              <a:off x="0" y="0"/>
              <a:ext cx="84693" cy="1649458"/>
            </a:xfrm>
            <a:prstGeom prst="rect">
              <a:avLst/>
            </a:prstGeom>
            <a:solidFill>
              <a:srgbClr val="25537A"/>
            </a:solidFill>
          </p:spPr>
        </p:sp>
      </p:grpSp>
      <p:grpSp>
        <p:nvGrpSpPr>
          <p:cNvPr name="Group 6" id="6"/>
          <p:cNvGrpSpPr/>
          <p:nvPr/>
        </p:nvGrpSpPr>
        <p:grpSpPr>
          <a:xfrm rot="-10800000">
            <a:off x="2195945" y="1028700"/>
            <a:ext cx="489002" cy="489002"/>
            <a:chOff x="0" y="0"/>
            <a:chExt cx="652003" cy="652003"/>
          </a:xfrm>
        </p:grpSpPr>
        <p:grpSp>
          <p:nvGrpSpPr>
            <p:cNvPr name="Group 7" id="7"/>
            <p:cNvGrpSpPr>
              <a:grpSpLocks noChangeAspect="true"/>
            </p:cNvGrpSpPr>
            <p:nvPr/>
          </p:nvGrpSpPr>
          <p:grpSpPr>
            <a:xfrm rot="-10800000">
              <a:off x="0" y="0"/>
              <a:ext cx="652003" cy="652003"/>
              <a:chOff x="0" y="0"/>
              <a:chExt cx="6355080" cy="6355080"/>
            </a:xfrm>
          </p:grpSpPr>
          <p:sp>
            <p:nvSpPr>
              <p:cNvPr name="Freeform 8" id="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9" id="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10" id="10"/>
          <p:cNvGrpSpPr/>
          <p:nvPr/>
        </p:nvGrpSpPr>
        <p:grpSpPr>
          <a:xfrm rot="0">
            <a:off x="1546876" y="1028700"/>
            <a:ext cx="489002" cy="489002"/>
            <a:chOff x="0" y="0"/>
            <a:chExt cx="652003" cy="652003"/>
          </a:xfrm>
        </p:grpSpPr>
        <p:grpSp>
          <p:nvGrpSpPr>
            <p:cNvPr name="Group 11" id="11"/>
            <p:cNvGrpSpPr>
              <a:grpSpLocks noChangeAspect="true"/>
            </p:cNvGrpSpPr>
            <p:nvPr/>
          </p:nvGrpSpPr>
          <p:grpSpPr>
            <a:xfrm rot="-10800000">
              <a:off x="0" y="0"/>
              <a:ext cx="652003" cy="652003"/>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3" id="1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14" id="14"/>
          <p:cNvGrpSpPr/>
          <p:nvPr/>
        </p:nvGrpSpPr>
        <p:grpSpPr>
          <a:xfrm rot="0">
            <a:off x="773438" y="1080639"/>
            <a:ext cx="8544430" cy="8177661"/>
            <a:chOff x="0" y="0"/>
            <a:chExt cx="11392573" cy="10903549"/>
          </a:xfrm>
        </p:grpSpPr>
        <p:sp>
          <p:nvSpPr>
            <p:cNvPr name="TextBox 15" id="15"/>
            <p:cNvSpPr txBox="true"/>
            <p:nvPr/>
          </p:nvSpPr>
          <p:spPr>
            <a:xfrm rot="0">
              <a:off x="1" y="2089661"/>
              <a:ext cx="11392570" cy="558800"/>
            </a:xfrm>
            <a:prstGeom prst="rect">
              <a:avLst/>
            </a:prstGeom>
          </p:spPr>
          <p:txBody>
            <a:bodyPr anchor="t" rtlCol="false" tIns="0" lIns="0" bIns="0" rIns="0">
              <a:spAutoFit/>
            </a:bodyPr>
            <a:lstStyle/>
            <a:p>
              <a:pPr>
                <a:lnSpc>
                  <a:spcPts val="3360"/>
                </a:lnSpc>
              </a:pPr>
              <a:r>
                <a:rPr lang="en-US" spc="112" sz="2800">
                  <a:solidFill>
                    <a:srgbClr val="F0F0F0"/>
                  </a:solidFill>
                  <a:latin typeface="Assistant Bold"/>
                </a:rPr>
                <a:t>OVERV</a:t>
              </a:r>
              <a:r>
                <a:rPr lang="en-US" spc="112" sz="2800">
                  <a:solidFill>
                    <a:srgbClr val="F0F0F0"/>
                  </a:solidFill>
                  <a:latin typeface="Assistant Bold"/>
                </a:rPr>
                <a:t>IEW OF KEY IDEAS</a:t>
              </a:r>
            </a:p>
          </p:txBody>
        </p:sp>
        <p:sp>
          <p:nvSpPr>
            <p:cNvPr name="TextBox 16" id="16"/>
            <p:cNvSpPr txBox="true"/>
            <p:nvPr/>
          </p:nvSpPr>
          <p:spPr>
            <a:xfrm rot="0">
              <a:off x="0" y="0"/>
              <a:ext cx="11392572" cy="1524000"/>
            </a:xfrm>
            <a:prstGeom prst="rect">
              <a:avLst/>
            </a:prstGeom>
          </p:spPr>
          <p:txBody>
            <a:bodyPr anchor="t" rtlCol="false" tIns="0" lIns="0" bIns="0" rIns="0">
              <a:spAutoFit/>
            </a:bodyPr>
            <a:lstStyle/>
            <a:p>
              <a:pPr>
                <a:lnSpc>
                  <a:spcPts val="8250"/>
                </a:lnSpc>
              </a:pPr>
              <a:r>
                <a:rPr lang="en-US" spc="75" sz="7500">
                  <a:solidFill>
                    <a:srgbClr val="F0F0F0"/>
                  </a:solidFill>
                  <a:latin typeface="Telegraf"/>
                </a:rPr>
                <a:t>Co</a:t>
              </a:r>
              <a:r>
                <a:rPr lang="en-US" spc="75" sz="7500">
                  <a:solidFill>
                    <a:srgbClr val="F0F0F0"/>
                  </a:solidFill>
                  <a:latin typeface="Telegraf"/>
                </a:rPr>
                <a:t>ntent Synopsis</a:t>
              </a:r>
            </a:p>
          </p:txBody>
        </p:sp>
        <p:sp>
          <p:nvSpPr>
            <p:cNvPr name="TextBox 17" id="17"/>
            <p:cNvSpPr txBox="true"/>
            <p:nvPr/>
          </p:nvSpPr>
          <p:spPr>
            <a:xfrm rot="0">
              <a:off x="1" y="3033146"/>
              <a:ext cx="11392572" cy="7870402"/>
            </a:xfrm>
            <a:prstGeom prst="rect">
              <a:avLst/>
            </a:prstGeom>
          </p:spPr>
          <p:txBody>
            <a:bodyPr anchor="t" rtlCol="false" tIns="0" lIns="0" bIns="0" rIns="0">
              <a:spAutoFit/>
            </a:bodyPr>
            <a:lstStyle/>
            <a:p>
              <a:pPr marL="518158" indent="-259079" lvl="1">
                <a:lnSpc>
                  <a:spcPts val="4799"/>
                </a:lnSpc>
                <a:buFont typeface="Arial"/>
                <a:buChar char="•"/>
              </a:pPr>
              <a:r>
                <a:rPr lang="en-US" sz="2399">
                  <a:solidFill>
                    <a:srgbClr val="F0F0F0"/>
                  </a:solidFill>
                  <a:latin typeface="Assistant Regular"/>
                </a:rPr>
                <a:t>DBH Resources</a:t>
              </a:r>
            </a:p>
            <a:p>
              <a:pPr marL="518158" indent="-259079" lvl="1">
                <a:lnSpc>
                  <a:spcPts val="4799"/>
                </a:lnSpc>
                <a:buFont typeface="Arial"/>
                <a:buChar char="•"/>
              </a:pPr>
              <a:r>
                <a:rPr lang="en-US" sz="2399">
                  <a:solidFill>
                    <a:srgbClr val="F0F0F0"/>
                  </a:solidFill>
                  <a:latin typeface="Assistant Regular"/>
                </a:rPr>
                <a:t>Emergency Screenings</a:t>
              </a:r>
            </a:p>
            <a:p>
              <a:pPr marL="518158" indent="-259079" lvl="1">
                <a:lnSpc>
                  <a:spcPts val="4799"/>
                </a:lnSpc>
                <a:buFont typeface="Arial"/>
                <a:buChar char="•"/>
              </a:pPr>
              <a:r>
                <a:rPr lang="en-US" sz="2399">
                  <a:solidFill>
                    <a:srgbClr val="F0F0F0"/>
                  </a:solidFill>
                  <a:latin typeface="Assistant Regular"/>
                </a:rPr>
                <a:t>Safety Planning in Virtual</a:t>
              </a:r>
            </a:p>
            <a:p>
              <a:pPr marL="518158" indent="-259079" lvl="1">
                <a:lnSpc>
                  <a:spcPts val="4799"/>
                </a:lnSpc>
                <a:buFont typeface="Arial"/>
                <a:buChar char="•"/>
              </a:pPr>
              <a:r>
                <a:rPr lang="en-US" sz="2399">
                  <a:solidFill>
                    <a:srgbClr val="F0F0F0"/>
                  </a:solidFill>
                  <a:latin typeface="Assistant Regular"/>
                </a:rPr>
                <a:t>Lessons from a crisis Line</a:t>
              </a:r>
            </a:p>
            <a:p>
              <a:pPr marL="518160" indent="-259080" lvl="1">
                <a:lnSpc>
                  <a:spcPts val="4800"/>
                </a:lnSpc>
                <a:buFont typeface="Arial"/>
                <a:buChar char="•"/>
              </a:pPr>
              <a:r>
                <a:rPr lang="en-US" sz="2400">
                  <a:solidFill>
                    <a:srgbClr val="F0F0F0"/>
                  </a:solidFill>
                  <a:latin typeface="Assistant Regular"/>
                </a:rPr>
                <a:t>Alerting the Team</a:t>
              </a:r>
            </a:p>
            <a:p>
              <a:pPr marL="518160" indent="-259080" lvl="1">
                <a:lnSpc>
                  <a:spcPts val="4800"/>
                </a:lnSpc>
                <a:buFont typeface="Arial"/>
                <a:buChar char="•"/>
              </a:pPr>
              <a:r>
                <a:rPr lang="en-US" sz="2400">
                  <a:solidFill>
                    <a:srgbClr val="F0F0F0"/>
                  </a:solidFill>
                  <a:latin typeface="Assistant Regular"/>
                </a:rPr>
                <a:t>Local  Emergencies</a:t>
              </a:r>
            </a:p>
            <a:p>
              <a:pPr marL="518160" indent="-259080" lvl="1">
                <a:lnSpc>
                  <a:spcPts val="4800"/>
                </a:lnSpc>
                <a:buFont typeface="Arial"/>
                <a:buChar char="•"/>
              </a:pPr>
              <a:r>
                <a:rPr lang="en-US" sz="2400">
                  <a:solidFill>
                    <a:srgbClr val="F0F0F0"/>
                  </a:solidFill>
                  <a:latin typeface="Assistant Regular"/>
                </a:rPr>
                <a:t>Documenting Emergencies</a:t>
              </a:r>
            </a:p>
            <a:p>
              <a:pPr marL="518160" indent="-259080" lvl="1">
                <a:lnSpc>
                  <a:spcPts val="4800"/>
                </a:lnSpc>
                <a:buFont typeface="Arial"/>
                <a:buChar char="•"/>
              </a:pPr>
              <a:r>
                <a:rPr lang="en-US" sz="2400">
                  <a:solidFill>
                    <a:srgbClr val="F0F0F0"/>
                  </a:solidFill>
                  <a:latin typeface="Assistant Regular"/>
                </a:rPr>
                <a:t>Emergency After Care for Teams</a:t>
              </a:r>
            </a:p>
            <a:p>
              <a:pPr marL="518160" indent="-259080" lvl="1">
                <a:lnSpc>
                  <a:spcPts val="4800"/>
                </a:lnSpc>
                <a:buFont typeface="Arial"/>
                <a:buChar char="•"/>
              </a:pPr>
              <a:r>
                <a:rPr lang="en-US" sz="2400">
                  <a:solidFill>
                    <a:srgbClr val="F0F0F0"/>
                  </a:solidFill>
                  <a:latin typeface="Assistant Regular"/>
                </a:rPr>
                <a:t>Covid Related Team Support</a:t>
              </a:r>
            </a:p>
            <a:p>
              <a:pPr>
                <a:lnSpc>
                  <a:spcPts val="4400"/>
                </a:lnSpc>
              </a:pPr>
            </a:p>
          </p:txBody>
        </p:sp>
      </p:grpSp>
      <p:pic>
        <p:nvPicPr>
          <p:cNvPr name="Picture 18" id="18"/>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965180"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184589"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324935"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42116"/>
            <a:ext cx="2208311" cy="686584"/>
          </a:xfrm>
          <a:prstGeom prst="rect">
            <a:avLst/>
          </a:prstGeom>
        </p:spPr>
      </p:pic>
      <p:pic>
        <p:nvPicPr>
          <p:cNvPr name="Picture 14" id="14"/>
          <p:cNvPicPr>
            <a:picLocks noChangeAspect="true"/>
          </p:cNvPicPr>
          <p:nvPr/>
        </p:nvPicPr>
        <p:blipFill>
          <a:blip r:embed="rId5"/>
          <a:srcRect l="13721" t="0" r="0" b="0"/>
          <a:stretch>
            <a:fillRect/>
          </a:stretch>
        </p:blipFill>
        <p:spPr>
          <a:xfrm flipH="false" flipV="false" rot="0">
            <a:off x="1427482" y="1951706"/>
            <a:ext cx="7716518" cy="6383589"/>
          </a:xfrm>
          <a:prstGeom prst="rect">
            <a:avLst/>
          </a:prstGeom>
        </p:spPr>
      </p:pic>
      <p:grpSp>
        <p:nvGrpSpPr>
          <p:cNvPr name="Group 15" id="15"/>
          <p:cNvGrpSpPr/>
          <p:nvPr/>
        </p:nvGrpSpPr>
        <p:grpSpPr>
          <a:xfrm rot="0">
            <a:off x="9678219" y="2816496"/>
            <a:ext cx="7750871" cy="2207545"/>
            <a:chOff x="0" y="0"/>
            <a:chExt cx="10334494" cy="2943394"/>
          </a:xfrm>
        </p:grpSpPr>
        <p:sp>
          <p:nvSpPr>
            <p:cNvPr name="TextBox 16" id="16"/>
            <p:cNvSpPr txBox="true"/>
            <p:nvPr/>
          </p:nvSpPr>
          <p:spPr>
            <a:xfrm rot="0">
              <a:off x="0" y="-9525"/>
              <a:ext cx="10334494" cy="2348482"/>
            </a:xfrm>
            <a:prstGeom prst="rect">
              <a:avLst/>
            </a:prstGeom>
          </p:spPr>
          <p:txBody>
            <a:bodyPr anchor="t" rtlCol="false" tIns="0" lIns="0" bIns="0" rIns="0">
              <a:spAutoFit/>
            </a:bodyPr>
            <a:lstStyle/>
            <a:p>
              <a:pPr>
                <a:lnSpc>
                  <a:spcPts val="6628"/>
                </a:lnSpc>
              </a:pPr>
              <a:r>
                <a:rPr lang="en-US" spc="60" sz="6025">
                  <a:solidFill>
                    <a:srgbClr val="F0F0F0"/>
                  </a:solidFill>
                  <a:latin typeface="Telegraf"/>
                </a:rPr>
                <a:t>Regional Disasters of Emergencies</a:t>
              </a:r>
            </a:p>
          </p:txBody>
        </p:sp>
        <p:sp>
          <p:nvSpPr>
            <p:cNvPr name="TextBox 17" id="17"/>
            <p:cNvSpPr txBox="true"/>
            <p:nvPr/>
          </p:nvSpPr>
          <p:spPr>
            <a:xfrm rot="0">
              <a:off x="0" y="2591311"/>
              <a:ext cx="10334494" cy="352083"/>
            </a:xfrm>
            <a:prstGeom prst="rect">
              <a:avLst/>
            </a:prstGeom>
          </p:spPr>
          <p:txBody>
            <a:bodyPr anchor="t" rtlCol="false" tIns="0" lIns="0" bIns="0" rIns="0">
              <a:spAutoFit/>
            </a:bodyPr>
            <a:lstStyle/>
            <a:p>
              <a:pPr>
                <a:lnSpc>
                  <a:spcPts val="2145"/>
                </a:lnSpc>
              </a:pPr>
            </a:p>
          </p:txBody>
        </p:sp>
      </p:grpSp>
      <p:sp>
        <p:nvSpPr>
          <p:cNvPr name="TextBox 18" id="18"/>
          <p:cNvSpPr txBox="true"/>
          <p:nvPr/>
        </p:nvSpPr>
        <p:spPr>
          <a:xfrm rot="0">
            <a:off x="9727077" y="5024042"/>
            <a:ext cx="7702013" cy="2446462"/>
          </a:xfrm>
          <a:prstGeom prst="rect">
            <a:avLst/>
          </a:prstGeom>
        </p:spPr>
        <p:txBody>
          <a:bodyPr anchor="t" rtlCol="false" tIns="0" lIns="0" bIns="0" rIns="0">
            <a:spAutoFit/>
          </a:bodyPr>
          <a:lstStyle/>
          <a:p>
            <a:pPr marL="704457" indent="-352228" lvl="1">
              <a:lnSpc>
                <a:spcPts val="3915"/>
              </a:lnSpc>
              <a:buFont typeface="Arial"/>
              <a:buChar char="•"/>
            </a:pPr>
            <a:r>
              <a:rPr lang="en-US" spc="130" sz="3262">
                <a:solidFill>
                  <a:srgbClr val="F0F0F0"/>
                </a:solidFill>
                <a:latin typeface="Assistant Regular Bold"/>
              </a:rPr>
              <a:t>Follow the chain of command and collaborate with regional directors and operations leaders on strategies to keep your teams safe and support your patients</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7294A8"/>
        </a:solidFill>
      </p:bgPr>
    </p:bg>
    <p:spTree>
      <p:nvGrpSpPr>
        <p:cNvPr id="1" name=""/>
        <p:cNvGrpSpPr/>
        <p:nvPr/>
      </p:nvGrpSpPr>
      <p:grpSpPr>
        <a:xfrm>
          <a:off x="0" y="0"/>
          <a:ext cx="0" cy="0"/>
          <a:chOff x="0" y="0"/>
          <a:chExt cx="0" cy="0"/>
        </a:xfrm>
      </p:grpSpPr>
      <p:grpSp>
        <p:nvGrpSpPr>
          <p:cNvPr name="Group 2" id="2"/>
          <p:cNvGrpSpPr/>
          <p:nvPr/>
        </p:nvGrpSpPr>
        <p:grpSpPr>
          <a:xfrm rot="0">
            <a:off x="818475"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p:nvPr/>
        </p:nvGrpSpPr>
        <p:grpSpPr>
          <a:xfrm rot="-10800000">
            <a:off x="1677769" y="10287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028700" y="10287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42116"/>
            <a:ext cx="2208311" cy="686584"/>
          </a:xfrm>
          <a:prstGeom prst="rect">
            <a:avLst/>
          </a:prstGeom>
        </p:spPr>
      </p:pic>
      <p:grpSp>
        <p:nvGrpSpPr>
          <p:cNvPr name="Group 14" id="14"/>
          <p:cNvGrpSpPr/>
          <p:nvPr/>
        </p:nvGrpSpPr>
        <p:grpSpPr>
          <a:xfrm rot="0">
            <a:off x="1517702" y="1774208"/>
            <a:ext cx="10580811" cy="2710716"/>
            <a:chOff x="0" y="0"/>
            <a:chExt cx="14107748" cy="3614288"/>
          </a:xfrm>
        </p:grpSpPr>
        <p:sp>
          <p:nvSpPr>
            <p:cNvPr name="TextBox 15" id="15"/>
            <p:cNvSpPr txBox="true"/>
            <p:nvPr/>
          </p:nvSpPr>
          <p:spPr>
            <a:xfrm rot="0">
              <a:off x="0" y="-9525"/>
              <a:ext cx="14107748" cy="2771690"/>
            </a:xfrm>
            <a:prstGeom prst="rect">
              <a:avLst/>
            </a:prstGeom>
          </p:spPr>
          <p:txBody>
            <a:bodyPr anchor="t" rtlCol="false" tIns="0" lIns="0" bIns="0" rIns="0">
              <a:spAutoFit/>
            </a:bodyPr>
            <a:lstStyle/>
            <a:p>
              <a:pPr>
                <a:lnSpc>
                  <a:spcPts val="7831"/>
                </a:lnSpc>
              </a:pPr>
              <a:r>
                <a:rPr lang="en-US" spc="71" sz="7119">
                  <a:solidFill>
                    <a:srgbClr val="25537A"/>
                  </a:solidFill>
                  <a:latin typeface="Telegraf"/>
                </a:rPr>
                <a:t>Documenting the Emergency</a:t>
              </a:r>
            </a:p>
          </p:txBody>
        </p:sp>
        <p:sp>
          <p:nvSpPr>
            <p:cNvPr name="TextBox 16" id="16"/>
            <p:cNvSpPr txBox="true"/>
            <p:nvPr/>
          </p:nvSpPr>
          <p:spPr>
            <a:xfrm rot="0">
              <a:off x="0" y="3030327"/>
              <a:ext cx="14107748" cy="583961"/>
            </a:xfrm>
            <a:prstGeom prst="rect">
              <a:avLst/>
            </a:prstGeom>
          </p:spPr>
          <p:txBody>
            <a:bodyPr anchor="t" rtlCol="false" tIns="0" lIns="0" bIns="0" rIns="0">
              <a:spAutoFit/>
            </a:bodyPr>
            <a:lstStyle/>
            <a:p>
              <a:pPr>
                <a:lnSpc>
                  <a:spcPts val="3464"/>
                </a:lnSpc>
              </a:pPr>
            </a:p>
          </p:txBody>
        </p:sp>
      </p:grpSp>
      <p:sp>
        <p:nvSpPr>
          <p:cNvPr name="TextBox 17" id="17"/>
          <p:cNvSpPr txBox="true"/>
          <p:nvPr/>
        </p:nvSpPr>
        <p:spPr>
          <a:xfrm rot="0">
            <a:off x="1515834" y="4276558"/>
            <a:ext cx="7628166" cy="4322600"/>
          </a:xfrm>
          <a:prstGeom prst="rect">
            <a:avLst/>
          </a:prstGeom>
        </p:spPr>
        <p:txBody>
          <a:bodyPr anchor="t" rtlCol="false" tIns="0" lIns="0" bIns="0" rIns="0">
            <a:spAutoFit/>
          </a:bodyPr>
          <a:lstStyle/>
          <a:p>
            <a:pPr marL="662576" indent="-331288" lvl="1">
              <a:lnSpc>
                <a:spcPts val="4296"/>
              </a:lnSpc>
              <a:buFont typeface="Arial"/>
              <a:buChar char="•"/>
            </a:pPr>
            <a:r>
              <a:rPr lang="en-US" sz="3068">
                <a:solidFill>
                  <a:srgbClr val="F0F0F0"/>
                </a:solidFill>
                <a:latin typeface="Assistant Regular"/>
              </a:rPr>
              <a:t>Follow suicide assessment and documentation procedures as specified in Zavanta</a:t>
            </a:r>
          </a:p>
          <a:p>
            <a:pPr marL="662576" indent="-331288" lvl="1">
              <a:lnSpc>
                <a:spcPts val="4296"/>
              </a:lnSpc>
              <a:buFont typeface="Arial"/>
              <a:buChar char="•"/>
            </a:pPr>
            <a:r>
              <a:rPr lang="en-US" sz="3068">
                <a:solidFill>
                  <a:srgbClr val="F0F0F0"/>
                </a:solidFill>
                <a:latin typeface="Assistant Regular"/>
              </a:rPr>
              <a:t>Update suicidality, homicidality, and self-harm screening and ideation in each session note as appropriate by documentation standards</a:t>
            </a:r>
          </a:p>
          <a:p>
            <a:pPr>
              <a:lnSpc>
                <a:spcPts val="4296"/>
              </a:lnSpc>
            </a:pPr>
          </a:p>
        </p:txBody>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431313"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a:grpSpLocks noChangeAspect="true"/>
          </p:cNvGrpSpPr>
          <p:nvPr/>
        </p:nvGrpSpPr>
        <p:grpSpPr>
          <a:xfrm rot="0">
            <a:off x="1355096"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436596" y="381753"/>
            <a:ext cx="326002" cy="326002"/>
          </a:xfrm>
          <a:prstGeom prst="rect">
            <a:avLst/>
          </a:prstGeom>
        </p:spPr>
      </p:pic>
      <p:grpSp>
        <p:nvGrpSpPr>
          <p:cNvPr name="Group 8" id="8"/>
          <p:cNvGrpSpPr>
            <a:grpSpLocks noChangeAspect="true"/>
          </p:cNvGrpSpPr>
          <p:nvPr/>
        </p:nvGrpSpPr>
        <p:grpSpPr>
          <a:xfrm rot="-10800000">
            <a:off x="706027"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7527" y="381753"/>
            <a:ext cx="326002" cy="326002"/>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0">
            <a:off x="10859963" y="1419529"/>
            <a:ext cx="5050680" cy="7710963"/>
          </a:xfrm>
          <a:prstGeom prst="rect">
            <a:avLst/>
          </a:prstGeom>
        </p:spPr>
      </p:pic>
      <p:sp>
        <p:nvSpPr>
          <p:cNvPr name="TextBox 13" id="13"/>
          <p:cNvSpPr txBox="true"/>
          <p:nvPr/>
        </p:nvSpPr>
        <p:spPr>
          <a:xfrm rot="0">
            <a:off x="787527" y="3957934"/>
            <a:ext cx="8932805" cy="333375"/>
          </a:xfrm>
          <a:prstGeom prst="rect">
            <a:avLst/>
          </a:prstGeom>
        </p:spPr>
        <p:txBody>
          <a:bodyPr anchor="t" rtlCol="false" tIns="0" lIns="0" bIns="0" rIns="0">
            <a:spAutoFit/>
          </a:bodyPr>
          <a:lstStyle/>
          <a:p>
            <a:pPr>
              <a:lnSpc>
                <a:spcPts val="2638"/>
              </a:lnSpc>
            </a:pPr>
          </a:p>
        </p:txBody>
      </p:sp>
      <p:sp>
        <p:nvSpPr>
          <p:cNvPr name="TextBox 14" id="14"/>
          <p:cNvSpPr txBox="true"/>
          <p:nvPr/>
        </p:nvSpPr>
        <p:spPr>
          <a:xfrm rot="0">
            <a:off x="1647790" y="3092810"/>
            <a:ext cx="8932806" cy="1851876"/>
          </a:xfrm>
          <a:prstGeom prst="rect">
            <a:avLst/>
          </a:prstGeom>
        </p:spPr>
        <p:txBody>
          <a:bodyPr anchor="t" rtlCol="false" tIns="0" lIns="0" bIns="0" rIns="0">
            <a:spAutoFit/>
          </a:bodyPr>
          <a:lstStyle/>
          <a:p>
            <a:pPr>
              <a:lnSpc>
                <a:spcPts val="6948"/>
              </a:lnSpc>
            </a:pPr>
            <a:r>
              <a:rPr lang="en-US" spc="63" sz="6316">
                <a:solidFill>
                  <a:srgbClr val="25537A"/>
                </a:solidFill>
                <a:latin typeface="Telegraf"/>
              </a:rPr>
              <a:t>Self-Care After and Emergency</a:t>
            </a:r>
          </a:p>
        </p:txBody>
      </p:sp>
      <p:sp>
        <p:nvSpPr>
          <p:cNvPr name="TextBox 15" id="15"/>
          <p:cNvSpPr txBox="true"/>
          <p:nvPr/>
        </p:nvSpPr>
        <p:spPr>
          <a:xfrm rot="0">
            <a:off x="9638833" y="2162107"/>
            <a:ext cx="8932805" cy="333375"/>
          </a:xfrm>
          <a:prstGeom prst="rect">
            <a:avLst/>
          </a:prstGeom>
        </p:spPr>
        <p:txBody>
          <a:bodyPr anchor="t" rtlCol="false" tIns="0" lIns="0" bIns="0" rIns="0">
            <a:spAutoFit/>
          </a:bodyPr>
          <a:lstStyle/>
          <a:p>
            <a:pPr>
              <a:lnSpc>
                <a:spcPts val="2638"/>
              </a:lnSpc>
            </a:pPr>
          </a:p>
        </p:txBody>
      </p:sp>
      <p:sp>
        <p:nvSpPr>
          <p:cNvPr name="TextBox 16" id="16"/>
          <p:cNvSpPr txBox="true"/>
          <p:nvPr/>
        </p:nvSpPr>
        <p:spPr>
          <a:xfrm rot="0">
            <a:off x="1688540" y="5170236"/>
            <a:ext cx="8851306" cy="2004905"/>
          </a:xfrm>
          <a:prstGeom prst="rect">
            <a:avLst/>
          </a:prstGeom>
        </p:spPr>
        <p:txBody>
          <a:bodyPr anchor="t" rtlCol="false" tIns="0" lIns="0" bIns="0" rIns="0">
            <a:spAutoFit/>
          </a:bodyPr>
          <a:lstStyle/>
          <a:p>
            <a:pPr marL="777875" indent="-388938" lvl="1">
              <a:lnSpc>
                <a:spcPts val="5404"/>
              </a:lnSpc>
              <a:buFont typeface="Arial"/>
              <a:buChar char="•"/>
            </a:pPr>
            <a:r>
              <a:rPr lang="en-US" sz="3602">
                <a:solidFill>
                  <a:srgbClr val="25537A"/>
                </a:solidFill>
                <a:latin typeface="Arimo"/>
              </a:rPr>
              <a:t>Follow your personal self-care plan</a:t>
            </a:r>
          </a:p>
          <a:p>
            <a:pPr marL="777875" indent="-388938" lvl="1">
              <a:lnSpc>
                <a:spcPts val="5404"/>
              </a:lnSpc>
              <a:buFont typeface="Arial"/>
              <a:buChar char="•"/>
            </a:pPr>
            <a:r>
              <a:rPr lang="en-US" sz="3602">
                <a:solidFill>
                  <a:srgbClr val="25537A"/>
                </a:solidFill>
                <a:latin typeface="Assistant Regular"/>
              </a:rPr>
              <a:t>Ensure you're getting every type of rest</a:t>
            </a:r>
          </a:p>
          <a:p>
            <a:pPr marL="777875" indent="-388938" lvl="1">
              <a:lnSpc>
                <a:spcPts val="5404"/>
              </a:lnSpc>
              <a:buFont typeface="Arial"/>
              <a:buChar char="•"/>
            </a:pPr>
            <a:r>
              <a:rPr lang="en-US" sz="3602">
                <a:solidFill>
                  <a:srgbClr val="25537A"/>
                </a:solidFill>
                <a:latin typeface="Assistant Regular"/>
              </a:rPr>
              <a:t>Complete the stress cycle</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300180"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F0F0F0"/>
            </a:solidFill>
          </p:spPr>
        </p:sp>
      </p:grpSp>
      <p:grpSp>
        <p:nvGrpSpPr>
          <p:cNvPr name="Group 5" id="5"/>
          <p:cNvGrpSpPr>
            <a:grpSpLocks noChangeAspect="true"/>
          </p:cNvGrpSpPr>
          <p:nvPr/>
        </p:nvGrpSpPr>
        <p:grpSpPr>
          <a:xfrm rot="0">
            <a:off x="1223962"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305462" y="381753"/>
            <a:ext cx="326002" cy="326002"/>
          </a:xfrm>
          <a:prstGeom prst="rect">
            <a:avLst/>
          </a:prstGeom>
        </p:spPr>
      </p:pic>
      <p:grpSp>
        <p:nvGrpSpPr>
          <p:cNvPr name="Group 8" id="8"/>
          <p:cNvGrpSpPr>
            <a:grpSpLocks noChangeAspect="true"/>
          </p:cNvGrpSpPr>
          <p:nvPr/>
        </p:nvGrpSpPr>
        <p:grpSpPr>
          <a:xfrm rot="-10800000">
            <a:off x="574893"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656393" y="381753"/>
            <a:ext cx="326002" cy="326002"/>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5779510" y="300253"/>
            <a:ext cx="2208311" cy="686584"/>
          </a:xfrm>
          <a:prstGeom prst="rect">
            <a:avLst/>
          </a:prstGeom>
        </p:spPr>
      </p:pic>
      <p:grpSp>
        <p:nvGrpSpPr>
          <p:cNvPr name="Group 12" id="12"/>
          <p:cNvGrpSpPr/>
          <p:nvPr/>
        </p:nvGrpSpPr>
        <p:grpSpPr>
          <a:xfrm rot="0">
            <a:off x="2110727" y="2020427"/>
            <a:ext cx="9478565" cy="2207545"/>
            <a:chOff x="0" y="0"/>
            <a:chExt cx="12638087" cy="2943394"/>
          </a:xfrm>
        </p:grpSpPr>
        <p:sp>
          <p:nvSpPr>
            <p:cNvPr name="TextBox 13" id="13"/>
            <p:cNvSpPr txBox="true"/>
            <p:nvPr/>
          </p:nvSpPr>
          <p:spPr>
            <a:xfrm rot="0">
              <a:off x="0" y="-9525"/>
              <a:ext cx="12638087" cy="2348482"/>
            </a:xfrm>
            <a:prstGeom prst="rect">
              <a:avLst/>
            </a:prstGeom>
          </p:spPr>
          <p:txBody>
            <a:bodyPr anchor="t" rtlCol="false" tIns="0" lIns="0" bIns="0" rIns="0">
              <a:spAutoFit/>
            </a:bodyPr>
            <a:lstStyle/>
            <a:p>
              <a:pPr>
                <a:lnSpc>
                  <a:spcPts val="6628"/>
                </a:lnSpc>
              </a:pPr>
              <a:r>
                <a:rPr lang="en-US" spc="60" sz="6025">
                  <a:solidFill>
                    <a:srgbClr val="F0F0F0"/>
                  </a:solidFill>
                  <a:latin typeface="Telegraf"/>
                </a:rPr>
                <a:t>Supporting the Team After an Emergency</a:t>
              </a:r>
            </a:p>
          </p:txBody>
        </p:sp>
        <p:sp>
          <p:nvSpPr>
            <p:cNvPr name="TextBox 14" id="14"/>
            <p:cNvSpPr txBox="true"/>
            <p:nvPr/>
          </p:nvSpPr>
          <p:spPr>
            <a:xfrm rot="0">
              <a:off x="0" y="2591311"/>
              <a:ext cx="12638087" cy="352083"/>
            </a:xfrm>
            <a:prstGeom prst="rect">
              <a:avLst/>
            </a:prstGeom>
          </p:spPr>
          <p:txBody>
            <a:bodyPr anchor="t" rtlCol="false" tIns="0" lIns="0" bIns="0" rIns="0">
              <a:spAutoFit/>
            </a:bodyPr>
            <a:lstStyle/>
            <a:p>
              <a:pPr>
                <a:lnSpc>
                  <a:spcPts val="2145"/>
                </a:lnSpc>
              </a:pPr>
            </a:p>
          </p:txBody>
        </p:sp>
      </p:grpSp>
      <p:sp>
        <p:nvSpPr>
          <p:cNvPr name="TextBox 15" id="15"/>
          <p:cNvSpPr txBox="true"/>
          <p:nvPr/>
        </p:nvSpPr>
        <p:spPr>
          <a:xfrm rot="0">
            <a:off x="3097380" y="4227973"/>
            <a:ext cx="13079892" cy="4038600"/>
          </a:xfrm>
          <a:prstGeom prst="rect">
            <a:avLst/>
          </a:prstGeom>
        </p:spPr>
        <p:txBody>
          <a:bodyPr anchor="t" rtlCol="false" tIns="0" lIns="0" bIns="0" rIns="0">
            <a:spAutoFit/>
          </a:bodyPr>
          <a:lstStyle/>
          <a:p>
            <a:pPr marL="726820" indent="-363410" lvl="1">
              <a:lnSpc>
                <a:spcPts val="4039"/>
              </a:lnSpc>
              <a:buFont typeface="Arial"/>
              <a:buChar char="•"/>
            </a:pPr>
            <a:r>
              <a:rPr lang="en-US" spc="134" sz="3366">
                <a:solidFill>
                  <a:srgbClr val="F0F0F0"/>
                </a:solidFill>
                <a:latin typeface="Assistant Regular Bold"/>
              </a:rPr>
              <a:t>Its important after an emergency to feel connected and supported by one's team</a:t>
            </a:r>
          </a:p>
          <a:p>
            <a:pPr marL="726820" indent="-363410" lvl="1">
              <a:lnSpc>
                <a:spcPts val="4039"/>
              </a:lnSpc>
              <a:buFont typeface="Arial"/>
              <a:buChar char="•"/>
            </a:pPr>
            <a:r>
              <a:rPr lang="en-US" spc="134" sz="3366">
                <a:solidFill>
                  <a:srgbClr val="F0F0F0"/>
                </a:solidFill>
                <a:latin typeface="Assistant Regular Bold"/>
              </a:rPr>
              <a:t>Plan for how your team will connect after emergencies to create space for healing and support</a:t>
            </a:r>
          </a:p>
          <a:p>
            <a:pPr marL="726820" indent="-363410" lvl="1">
              <a:lnSpc>
                <a:spcPts val="4039"/>
              </a:lnSpc>
              <a:buFont typeface="Arial"/>
              <a:buChar char="•"/>
            </a:pPr>
            <a:r>
              <a:rPr lang="en-US" spc="134" sz="3366">
                <a:solidFill>
                  <a:srgbClr val="F0F0F0"/>
                </a:solidFill>
                <a:latin typeface="Assistant Regular Bold"/>
              </a:rPr>
              <a:t>Seek support from regional, operations and virtual program teams</a:t>
            </a:r>
          </a:p>
          <a:p>
            <a:pPr marL="726820" indent="-363410" lvl="1">
              <a:lnSpc>
                <a:spcPts val="4039"/>
              </a:lnSpc>
              <a:buFont typeface="Arial"/>
              <a:buChar char="•"/>
            </a:pPr>
            <a:r>
              <a:rPr lang="en-US" spc="134" sz="3366">
                <a:solidFill>
                  <a:srgbClr val="F0F0F0"/>
                </a:solidFill>
                <a:latin typeface="Assistant Regular Bold"/>
              </a:rPr>
              <a:t>Ideas: 20 minutes of gratitude at the beginning of treatment team, coffee chats on Frriday</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094832"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445763"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pic>
        <p:nvPicPr>
          <p:cNvPr name="Picture 14" id="14"/>
          <p:cNvPicPr>
            <a:picLocks noChangeAspect="true"/>
          </p:cNvPicPr>
          <p:nvPr/>
        </p:nvPicPr>
        <p:blipFill>
          <a:blip r:embed="rId5"/>
          <a:srcRect l="0" t="0" r="0" b="0"/>
          <a:stretch>
            <a:fillRect/>
          </a:stretch>
        </p:blipFill>
        <p:spPr>
          <a:xfrm flipH="false" flipV="false" rot="0">
            <a:off x="11168647" y="2691507"/>
            <a:ext cx="5277116" cy="4903987"/>
          </a:xfrm>
          <a:prstGeom prst="rect">
            <a:avLst/>
          </a:prstGeom>
        </p:spPr>
      </p:pic>
      <p:sp>
        <p:nvSpPr>
          <p:cNvPr name="TextBox 15" id="15"/>
          <p:cNvSpPr txBox="true"/>
          <p:nvPr/>
        </p:nvSpPr>
        <p:spPr>
          <a:xfrm rot="0">
            <a:off x="1669745" y="2064963"/>
            <a:ext cx="10069615" cy="1873539"/>
          </a:xfrm>
          <a:prstGeom prst="rect">
            <a:avLst/>
          </a:prstGeom>
        </p:spPr>
        <p:txBody>
          <a:bodyPr anchor="t" rtlCol="false" tIns="0" lIns="0" bIns="0" rIns="0">
            <a:spAutoFit/>
          </a:bodyPr>
          <a:lstStyle/>
          <a:p>
            <a:pPr>
              <a:lnSpc>
                <a:spcPts val="7436"/>
              </a:lnSpc>
            </a:pPr>
            <a:r>
              <a:rPr lang="en-US" spc="247" sz="6197">
                <a:solidFill>
                  <a:srgbClr val="7294A8"/>
                </a:solidFill>
                <a:latin typeface="Assistant Bold"/>
              </a:rPr>
              <a:t>INCIDENT REPORTING THROUGH ORIGAMI</a:t>
            </a:r>
          </a:p>
        </p:txBody>
      </p:sp>
      <p:sp>
        <p:nvSpPr>
          <p:cNvPr name="TextBox 16" id="16"/>
          <p:cNvSpPr txBox="true"/>
          <p:nvPr/>
        </p:nvSpPr>
        <p:spPr>
          <a:xfrm rot="0">
            <a:off x="1669745" y="4698489"/>
            <a:ext cx="6865675" cy="2402156"/>
          </a:xfrm>
          <a:prstGeom prst="rect">
            <a:avLst/>
          </a:prstGeom>
        </p:spPr>
        <p:txBody>
          <a:bodyPr anchor="t" rtlCol="false" tIns="0" lIns="0" bIns="0" rIns="0">
            <a:spAutoFit/>
          </a:bodyPr>
          <a:lstStyle/>
          <a:p>
            <a:pPr>
              <a:lnSpc>
                <a:spcPts val="3866"/>
              </a:lnSpc>
            </a:pPr>
          </a:p>
          <a:p>
            <a:pPr marL="695736" indent="-347868" lvl="1">
              <a:lnSpc>
                <a:spcPts val="3866"/>
              </a:lnSpc>
              <a:buFont typeface="Arial"/>
              <a:buChar char="•"/>
            </a:pPr>
            <a:r>
              <a:rPr lang="en-US" spc="128" sz="3222">
                <a:solidFill>
                  <a:srgbClr val="F0F0F0"/>
                </a:solidFill>
                <a:latin typeface="Assistant Regular Bold"/>
              </a:rPr>
              <a:t>Demonstration</a:t>
            </a:r>
          </a:p>
          <a:p>
            <a:pPr marL="695736" indent="-347868" lvl="1">
              <a:lnSpc>
                <a:spcPts val="3866"/>
              </a:lnSpc>
              <a:buFont typeface="Arial"/>
              <a:buChar char="•"/>
            </a:pPr>
            <a:r>
              <a:rPr lang="en-US" spc="128" sz="3222">
                <a:solidFill>
                  <a:srgbClr val="F0F0F0"/>
                </a:solidFill>
                <a:latin typeface="Assistant Regular Bold"/>
              </a:rPr>
              <a:t>origamihelp@discoverybh.com</a:t>
            </a:r>
          </a:p>
          <a:p>
            <a:pPr>
              <a:lnSpc>
                <a:spcPts val="3866"/>
              </a:lnSpc>
            </a:pPr>
          </a:p>
          <a:p>
            <a:pPr>
              <a:lnSpc>
                <a:spcPts val="3866"/>
              </a:lnSpc>
            </a:pP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7294A8"/>
        </a:solidFill>
      </p:bgPr>
    </p:bg>
    <p:spTree>
      <p:nvGrpSpPr>
        <p:cNvPr id="1" name=""/>
        <p:cNvGrpSpPr/>
        <p:nvPr/>
      </p:nvGrpSpPr>
      <p:grpSpPr>
        <a:xfrm>
          <a:off x="0" y="0"/>
          <a:ext cx="0" cy="0"/>
          <a:chOff x="0" y="0"/>
          <a:chExt cx="0" cy="0"/>
        </a:xfrm>
      </p:grpSpPr>
      <p:grpSp>
        <p:nvGrpSpPr>
          <p:cNvPr name="Group 2" id="2"/>
          <p:cNvGrpSpPr/>
          <p:nvPr/>
        </p:nvGrpSpPr>
        <p:grpSpPr>
          <a:xfrm rot="0">
            <a:off x="818475"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p:nvPr/>
        </p:nvGrpSpPr>
        <p:grpSpPr>
          <a:xfrm rot="-10800000">
            <a:off x="1677769" y="440907"/>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028700" y="440907"/>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42116"/>
            <a:ext cx="2208311" cy="686584"/>
          </a:xfrm>
          <a:prstGeom prst="rect">
            <a:avLst/>
          </a:prstGeom>
        </p:spPr>
      </p:pic>
      <p:grpSp>
        <p:nvGrpSpPr>
          <p:cNvPr name="Group 14" id="14"/>
          <p:cNvGrpSpPr/>
          <p:nvPr/>
        </p:nvGrpSpPr>
        <p:grpSpPr>
          <a:xfrm rot="0">
            <a:off x="1677769" y="1898419"/>
            <a:ext cx="10580811" cy="1720116"/>
            <a:chOff x="0" y="0"/>
            <a:chExt cx="14107748" cy="2293488"/>
          </a:xfrm>
        </p:grpSpPr>
        <p:sp>
          <p:nvSpPr>
            <p:cNvPr name="TextBox 15" id="15"/>
            <p:cNvSpPr txBox="true"/>
            <p:nvPr/>
          </p:nvSpPr>
          <p:spPr>
            <a:xfrm rot="0">
              <a:off x="0" y="-9525"/>
              <a:ext cx="14107748" cy="1450890"/>
            </a:xfrm>
            <a:prstGeom prst="rect">
              <a:avLst/>
            </a:prstGeom>
          </p:spPr>
          <p:txBody>
            <a:bodyPr anchor="t" rtlCol="false" tIns="0" lIns="0" bIns="0" rIns="0">
              <a:spAutoFit/>
            </a:bodyPr>
            <a:lstStyle/>
            <a:p>
              <a:pPr>
                <a:lnSpc>
                  <a:spcPts val="7831"/>
                </a:lnSpc>
              </a:pPr>
              <a:r>
                <a:rPr lang="en-US" spc="71" sz="7119">
                  <a:solidFill>
                    <a:srgbClr val="25537A"/>
                  </a:solidFill>
                  <a:latin typeface="Telegraf"/>
                </a:rPr>
                <a:t>Reporting Abuse</a:t>
              </a:r>
            </a:p>
          </p:txBody>
        </p:sp>
        <p:sp>
          <p:nvSpPr>
            <p:cNvPr name="TextBox 16" id="16"/>
            <p:cNvSpPr txBox="true"/>
            <p:nvPr/>
          </p:nvSpPr>
          <p:spPr>
            <a:xfrm rot="0">
              <a:off x="0" y="1709527"/>
              <a:ext cx="14107748" cy="583961"/>
            </a:xfrm>
            <a:prstGeom prst="rect">
              <a:avLst/>
            </a:prstGeom>
          </p:spPr>
          <p:txBody>
            <a:bodyPr anchor="t" rtlCol="false" tIns="0" lIns="0" bIns="0" rIns="0">
              <a:spAutoFit/>
            </a:bodyPr>
            <a:lstStyle/>
            <a:p>
              <a:pPr>
                <a:lnSpc>
                  <a:spcPts val="3464"/>
                </a:lnSpc>
              </a:pPr>
            </a:p>
          </p:txBody>
        </p:sp>
      </p:grpSp>
      <p:sp>
        <p:nvSpPr>
          <p:cNvPr name="TextBox 17" id="17"/>
          <p:cNvSpPr txBox="true"/>
          <p:nvPr/>
        </p:nvSpPr>
        <p:spPr>
          <a:xfrm rot="0">
            <a:off x="1677769" y="3222397"/>
            <a:ext cx="14232875" cy="5034435"/>
          </a:xfrm>
          <a:prstGeom prst="rect">
            <a:avLst/>
          </a:prstGeom>
        </p:spPr>
        <p:txBody>
          <a:bodyPr anchor="t" rtlCol="false" tIns="0" lIns="0" bIns="0" rIns="0">
            <a:spAutoFit/>
          </a:bodyPr>
          <a:lstStyle/>
          <a:p>
            <a:pPr marL="684166" indent="-342083" lvl="1">
              <a:lnSpc>
                <a:spcPts val="4436"/>
              </a:lnSpc>
              <a:buFont typeface="Arial"/>
              <a:buChar char="•"/>
            </a:pPr>
            <a:r>
              <a:rPr lang="en-US" sz="3168">
                <a:solidFill>
                  <a:srgbClr val="F0F0F0"/>
                </a:solidFill>
                <a:latin typeface="Assistant Regular"/>
              </a:rPr>
              <a:t>You are not an investigator and it is not your job to confirm suspicions or identify all the information before calling</a:t>
            </a:r>
          </a:p>
          <a:p>
            <a:pPr marL="684166" indent="-342083" lvl="1">
              <a:lnSpc>
                <a:spcPts val="4436"/>
              </a:lnSpc>
              <a:buFont typeface="Arial"/>
              <a:buChar char="•"/>
            </a:pPr>
            <a:r>
              <a:rPr lang="en-US" sz="3168">
                <a:solidFill>
                  <a:srgbClr val="F0F0F0"/>
                </a:solidFill>
                <a:latin typeface="Assistant Regular"/>
              </a:rPr>
              <a:t>Each state has a hotline and potentially an online reporting system</a:t>
            </a:r>
          </a:p>
          <a:p>
            <a:pPr marL="684166" indent="-342083" lvl="1">
              <a:lnSpc>
                <a:spcPts val="4436"/>
              </a:lnSpc>
              <a:buFont typeface="Arial"/>
              <a:buChar char="•"/>
            </a:pPr>
            <a:r>
              <a:rPr lang="en-US" sz="3168">
                <a:solidFill>
                  <a:srgbClr val="F0F0F0"/>
                </a:solidFill>
                <a:latin typeface="Assistant Regular"/>
              </a:rPr>
              <a:t>There are different requirements per state </a:t>
            </a:r>
          </a:p>
          <a:p>
            <a:pPr marL="684166" indent="-342083" lvl="1">
              <a:lnSpc>
                <a:spcPts val="4436"/>
              </a:lnSpc>
              <a:buFont typeface="Arial"/>
              <a:buChar char="•"/>
            </a:pPr>
            <a:r>
              <a:rPr lang="en-US" sz="3168">
                <a:solidFill>
                  <a:srgbClr val="F0F0F0"/>
                </a:solidFill>
                <a:latin typeface="Assistant Regular"/>
              </a:rPr>
              <a:t>Be sure to document the ID number of the employee who receives the report and the contact information of the investigator if one is signed</a:t>
            </a:r>
          </a:p>
          <a:p>
            <a:pPr marL="684166" indent="-342083" lvl="1">
              <a:lnSpc>
                <a:spcPts val="4436"/>
              </a:lnSpc>
              <a:buFont typeface="Arial"/>
              <a:buChar char="•"/>
            </a:pPr>
            <a:r>
              <a:rPr lang="en-US" sz="3168">
                <a:solidFill>
                  <a:srgbClr val="F0F0F0"/>
                </a:solidFill>
                <a:latin typeface="Assistant Regular"/>
              </a:rPr>
              <a:t>Document each encounter with the abuse center as is appropriate per your division standards </a:t>
            </a:r>
          </a:p>
          <a:p>
            <a:pPr marL="684166" indent="-342083" lvl="1">
              <a:lnSpc>
                <a:spcPts val="4436"/>
              </a:lnSpc>
              <a:buFont typeface="Arial"/>
              <a:buChar char="•"/>
            </a:pPr>
            <a:r>
              <a:rPr lang="en-US" sz="3168">
                <a:solidFill>
                  <a:srgbClr val="F0F0F0"/>
                </a:solidFill>
                <a:latin typeface="Assistant Regular"/>
              </a:rPr>
              <a:t>Follow all abuse trainings provided</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431313"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a:grpSpLocks noChangeAspect="true"/>
          </p:cNvGrpSpPr>
          <p:nvPr/>
        </p:nvGrpSpPr>
        <p:grpSpPr>
          <a:xfrm rot="0">
            <a:off x="1355096"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436596" y="381753"/>
            <a:ext cx="326002" cy="326002"/>
          </a:xfrm>
          <a:prstGeom prst="rect">
            <a:avLst/>
          </a:prstGeom>
        </p:spPr>
      </p:pic>
      <p:grpSp>
        <p:nvGrpSpPr>
          <p:cNvPr name="Group 8" id="8"/>
          <p:cNvGrpSpPr>
            <a:grpSpLocks noChangeAspect="true"/>
          </p:cNvGrpSpPr>
          <p:nvPr/>
        </p:nvGrpSpPr>
        <p:grpSpPr>
          <a:xfrm rot="-10800000">
            <a:off x="706027"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7527" y="381753"/>
            <a:ext cx="326002" cy="326002"/>
          </a:xfrm>
          <a:prstGeom prst="rect">
            <a:avLst/>
          </a:prstGeom>
        </p:spPr>
      </p:pic>
      <p:pic>
        <p:nvPicPr>
          <p:cNvPr name="Picture 11" id="11"/>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pic>
        <p:nvPicPr>
          <p:cNvPr name="Picture 12" id="12"/>
          <p:cNvPicPr>
            <a:picLocks noChangeAspect="true"/>
          </p:cNvPicPr>
          <p:nvPr/>
        </p:nvPicPr>
        <p:blipFill>
          <a:blip r:embed="rId5"/>
          <a:srcRect l="0" t="0" r="0" b="0"/>
          <a:stretch>
            <a:fillRect/>
          </a:stretch>
        </p:blipFill>
        <p:spPr>
          <a:xfrm flipH="false" flipV="false" rot="0">
            <a:off x="8852953" y="2495482"/>
            <a:ext cx="8161846" cy="5448032"/>
          </a:xfrm>
          <a:prstGeom prst="rect">
            <a:avLst/>
          </a:prstGeom>
        </p:spPr>
      </p:pic>
      <p:sp>
        <p:nvSpPr>
          <p:cNvPr name="TextBox 13" id="13"/>
          <p:cNvSpPr txBox="true"/>
          <p:nvPr/>
        </p:nvSpPr>
        <p:spPr>
          <a:xfrm rot="0">
            <a:off x="494833" y="2162107"/>
            <a:ext cx="8932805" cy="333375"/>
          </a:xfrm>
          <a:prstGeom prst="rect">
            <a:avLst/>
          </a:prstGeom>
        </p:spPr>
        <p:txBody>
          <a:bodyPr anchor="t" rtlCol="false" tIns="0" lIns="0" bIns="0" rIns="0">
            <a:spAutoFit/>
          </a:bodyPr>
          <a:lstStyle/>
          <a:p>
            <a:pPr>
              <a:lnSpc>
                <a:spcPts val="2638"/>
              </a:lnSpc>
            </a:pPr>
          </a:p>
        </p:txBody>
      </p:sp>
      <p:sp>
        <p:nvSpPr>
          <p:cNvPr name="TextBox 14" id="14"/>
          <p:cNvSpPr txBox="true"/>
          <p:nvPr/>
        </p:nvSpPr>
        <p:spPr>
          <a:xfrm rot="0">
            <a:off x="1599597" y="2552431"/>
            <a:ext cx="8932806" cy="1851876"/>
          </a:xfrm>
          <a:prstGeom prst="rect">
            <a:avLst/>
          </a:prstGeom>
        </p:spPr>
        <p:txBody>
          <a:bodyPr anchor="t" rtlCol="false" tIns="0" lIns="0" bIns="0" rIns="0">
            <a:spAutoFit/>
          </a:bodyPr>
          <a:lstStyle/>
          <a:p>
            <a:pPr>
              <a:lnSpc>
                <a:spcPts val="6948"/>
              </a:lnSpc>
            </a:pPr>
            <a:r>
              <a:rPr lang="en-US" spc="63" sz="6316">
                <a:solidFill>
                  <a:srgbClr val="25537A"/>
                </a:solidFill>
                <a:latin typeface="Telegraf"/>
              </a:rPr>
              <a:t>COVID Related Emergencies</a:t>
            </a:r>
          </a:p>
        </p:txBody>
      </p:sp>
      <p:sp>
        <p:nvSpPr>
          <p:cNvPr name="TextBox 15" id="15"/>
          <p:cNvSpPr txBox="true"/>
          <p:nvPr/>
        </p:nvSpPr>
        <p:spPr>
          <a:xfrm rot="0">
            <a:off x="9638833" y="2162107"/>
            <a:ext cx="8932805" cy="333375"/>
          </a:xfrm>
          <a:prstGeom prst="rect">
            <a:avLst/>
          </a:prstGeom>
        </p:spPr>
        <p:txBody>
          <a:bodyPr anchor="t" rtlCol="false" tIns="0" lIns="0" bIns="0" rIns="0">
            <a:spAutoFit/>
          </a:bodyPr>
          <a:lstStyle/>
          <a:p>
            <a:pPr>
              <a:lnSpc>
                <a:spcPts val="2638"/>
              </a:lnSpc>
            </a:pPr>
          </a:p>
        </p:txBody>
      </p:sp>
      <p:sp>
        <p:nvSpPr>
          <p:cNvPr name="TextBox 16" id="16"/>
          <p:cNvSpPr txBox="true"/>
          <p:nvPr/>
        </p:nvSpPr>
        <p:spPr>
          <a:xfrm rot="0">
            <a:off x="1436596" y="4586569"/>
            <a:ext cx="6453656" cy="2644910"/>
          </a:xfrm>
          <a:prstGeom prst="rect">
            <a:avLst/>
          </a:prstGeom>
        </p:spPr>
        <p:txBody>
          <a:bodyPr anchor="t" rtlCol="false" tIns="0" lIns="0" bIns="0" rIns="0">
            <a:spAutoFit/>
          </a:bodyPr>
          <a:lstStyle/>
          <a:p>
            <a:pPr marL="610953" indent="-305476" lvl="1">
              <a:lnSpc>
                <a:spcPts val="4244"/>
              </a:lnSpc>
              <a:buFont typeface="Arial"/>
              <a:buChar char="•"/>
            </a:pPr>
            <a:r>
              <a:rPr lang="en-US" sz="2829">
                <a:solidFill>
                  <a:srgbClr val="25537A"/>
                </a:solidFill>
                <a:latin typeface="Arimo"/>
              </a:rPr>
              <a:t>CDC Guidlines and WHO</a:t>
            </a:r>
          </a:p>
          <a:p>
            <a:pPr marL="610953" indent="-305476" lvl="1">
              <a:lnSpc>
                <a:spcPts val="4244"/>
              </a:lnSpc>
              <a:buFont typeface="Arial"/>
              <a:buChar char="•"/>
            </a:pPr>
            <a:r>
              <a:rPr lang="en-US" sz="2829">
                <a:solidFill>
                  <a:srgbClr val="25537A"/>
                </a:solidFill>
                <a:latin typeface="Assistant Regular"/>
              </a:rPr>
              <a:t>Up to date DBH Policies</a:t>
            </a:r>
          </a:p>
          <a:p>
            <a:pPr marL="610953" indent="-305476" lvl="1">
              <a:lnSpc>
                <a:spcPts val="4244"/>
              </a:lnSpc>
              <a:buFont typeface="Arial"/>
              <a:buChar char="•"/>
            </a:pPr>
            <a:r>
              <a:rPr lang="en-US" sz="2829">
                <a:solidFill>
                  <a:srgbClr val="25537A"/>
                </a:solidFill>
                <a:latin typeface="Assistant Regular"/>
              </a:rPr>
              <a:t>Understanding the long term effects of COVID</a:t>
            </a:r>
          </a:p>
          <a:p>
            <a:pPr marL="610953" indent="-305476" lvl="1">
              <a:lnSpc>
                <a:spcPts val="4244"/>
              </a:lnSpc>
              <a:buFont typeface="Arial"/>
              <a:buChar char="•"/>
            </a:pPr>
            <a:r>
              <a:rPr lang="en-US" sz="2829">
                <a:solidFill>
                  <a:srgbClr val="25537A"/>
                </a:solidFill>
                <a:latin typeface="Assistant Regular"/>
              </a:rPr>
              <a:t>COVID support groups </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094832"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445763"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TextBox 14" id="14"/>
          <p:cNvSpPr txBox="true"/>
          <p:nvPr/>
        </p:nvSpPr>
        <p:spPr>
          <a:xfrm rot="0">
            <a:off x="1649892" y="1286743"/>
            <a:ext cx="6694635" cy="866775"/>
          </a:xfrm>
          <a:prstGeom prst="rect">
            <a:avLst/>
          </a:prstGeom>
        </p:spPr>
        <p:txBody>
          <a:bodyPr anchor="t" rtlCol="false" tIns="0" lIns="0" bIns="0" rIns="0">
            <a:spAutoFit/>
          </a:bodyPr>
          <a:lstStyle/>
          <a:p>
            <a:pPr>
              <a:lnSpc>
                <a:spcPts val="6839"/>
              </a:lnSpc>
            </a:pPr>
            <a:r>
              <a:rPr lang="en-US" spc="227" sz="5699">
                <a:solidFill>
                  <a:srgbClr val="7294A8"/>
                </a:solidFill>
                <a:latin typeface="Assistant Bold"/>
              </a:rPr>
              <a:t>COVID FATIGUE </a:t>
            </a:r>
          </a:p>
        </p:txBody>
      </p:sp>
      <p:sp>
        <p:nvSpPr>
          <p:cNvPr name="TextBox 15" id="15"/>
          <p:cNvSpPr txBox="true"/>
          <p:nvPr/>
        </p:nvSpPr>
        <p:spPr>
          <a:xfrm rot="0">
            <a:off x="1127433" y="2690241"/>
            <a:ext cx="7739552" cy="888254"/>
          </a:xfrm>
          <a:prstGeom prst="rect">
            <a:avLst/>
          </a:prstGeom>
        </p:spPr>
        <p:txBody>
          <a:bodyPr anchor="t" rtlCol="false" tIns="0" lIns="0" bIns="0" rIns="0">
            <a:spAutoFit/>
          </a:bodyPr>
          <a:lstStyle/>
          <a:p>
            <a:pPr marL="1112826" indent="-556413" lvl="1">
              <a:lnSpc>
                <a:spcPts val="7216"/>
              </a:lnSpc>
              <a:buFont typeface="Arial"/>
              <a:buChar char="•"/>
            </a:pPr>
            <a:r>
              <a:rPr lang="en-US" sz="5154">
                <a:solidFill>
                  <a:srgbClr val="F0F0F0"/>
                </a:solidFill>
                <a:latin typeface="Assistant Regular"/>
              </a:rPr>
              <a:t>COVID Fatigue Webinar</a:t>
            </a:r>
          </a:p>
        </p:txBody>
      </p:sp>
      <p:sp>
        <p:nvSpPr>
          <p:cNvPr name="TextBox 16" id="16"/>
          <p:cNvSpPr txBox="true"/>
          <p:nvPr/>
        </p:nvSpPr>
        <p:spPr>
          <a:xfrm rot="0">
            <a:off x="9144000" y="1794984"/>
            <a:ext cx="8439834" cy="6687506"/>
          </a:xfrm>
          <a:prstGeom prst="rect">
            <a:avLst/>
          </a:prstGeom>
        </p:spPr>
        <p:txBody>
          <a:bodyPr anchor="t" rtlCol="false" tIns="0" lIns="0" bIns="0" rIns="0">
            <a:spAutoFit/>
          </a:bodyPr>
          <a:lstStyle/>
          <a:p>
            <a:pPr>
              <a:lnSpc>
                <a:spcPts val="2650"/>
              </a:lnSpc>
              <a:spcBef>
                <a:spcPct val="0"/>
              </a:spcBef>
            </a:pPr>
            <a:r>
              <a:rPr lang="en-US" spc="24" sz="2409">
                <a:solidFill>
                  <a:srgbClr val="FFFFFF"/>
                </a:solidFill>
                <a:latin typeface="Telegraf"/>
              </a:rPr>
              <a:t>Check In With Yourself: On a scale of 1-10 where 10 is the worst, how bad is my pandemic anxiety right now? If you're struggling specifically with blue-screen or zoom burnout, take the following assessment and think of ways to set limits around screen time: Zoom Exhaustion &amp; Fatigue Scale  </a:t>
            </a:r>
          </a:p>
          <a:p>
            <a:pPr>
              <a:lnSpc>
                <a:spcPts val="2650"/>
              </a:lnSpc>
              <a:spcBef>
                <a:spcPct val="0"/>
              </a:spcBef>
            </a:pPr>
            <a:r>
              <a:rPr lang="en-US" spc="24" sz="2409">
                <a:solidFill>
                  <a:srgbClr val="FFFFFF"/>
                </a:solidFill>
                <a:latin typeface="Telegraf"/>
              </a:rPr>
              <a:t>Write It Out:  Journal and put your worries onto a piece of paper.  Next, use a highlighter to mark the thoughts that are not realistic, such as "I will just have to wait to start living my life until the pandemic is over." Although the feelings behind this thought are valid, it's not fair or healthy to continually push back the start date of your life.  </a:t>
            </a:r>
          </a:p>
          <a:p>
            <a:pPr>
              <a:lnSpc>
                <a:spcPts val="2650"/>
              </a:lnSpc>
              <a:spcBef>
                <a:spcPct val="0"/>
              </a:spcBef>
            </a:pPr>
            <a:r>
              <a:rPr lang="en-US" spc="24" sz="2409">
                <a:solidFill>
                  <a:srgbClr val="FFFFFF"/>
                </a:solidFill>
                <a:latin typeface="Telegraf"/>
              </a:rPr>
              <a:t>Make A Plan: What are three small things you can start doing to feel like you again? Plan for when and how to do them in a way that is not emotionally exhausting and preferable simple. For example, you love trying new food but you're still not comfortable sitting in restaurants because the consistently shifting CDC guidelines and mask mandates make  </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EFFFF"/>
            </a:solidFill>
          </p:spPr>
        </p:sp>
        <p:sp>
          <p:nvSpPr>
            <p:cNvPr name="AutoShape 4" id="4"/>
            <p:cNvSpPr/>
            <p:nvPr/>
          </p:nvSpPr>
          <p:spPr>
            <a:xfrm rot="0">
              <a:off x="0" y="0"/>
              <a:ext cx="84693" cy="1649458"/>
            </a:xfrm>
            <a:prstGeom prst="rect">
              <a:avLst/>
            </a:prstGeom>
            <a:solidFill>
              <a:srgbClr val="F0F0F0"/>
            </a:solidFill>
          </p:spPr>
        </p:sp>
      </p:grpSp>
      <p:sp>
        <p:nvSpPr>
          <p:cNvPr name="TextBox 5" id="5"/>
          <p:cNvSpPr txBox="true"/>
          <p:nvPr/>
        </p:nvSpPr>
        <p:spPr>
          <a:xfrm rot="0">
            <a:off x="8752817" y="3010962"/>
            <a:ext cx="8017481" cy="4987774"/>
          </a:xfrm>
          <a:prstGeom prst="rect">
            <a:avLst/>
          </a:prstGeom>
        </p:spPr>
        <p:txBody>
          <a:bodyPr anchor="t" rtlCol="false" tIns="0" lIns="0" bIns="0" rIns="0">
            <a:spAutoFit/>
          </a:bodyPr>
          <a:lstStyle/>
          <a:p>
            <a:pPr>
              <a:lnSpc>
                <a:spcPts val="3291"/>
              </a:lnSpc>
            </a:pPr>
            <a:r>
              <a:rPr lang="en-US" sz="2743">
                <a:solidFill>
                  <a:srgbClr val="FEFFFF"/>
                </a:solidFill>
                <a:latin typeface="Telegraf"/>
              </a:rPr>
              <a:t>Handling emergencies in telehealth can feel daunting because we may feel like we have less direct access to our patients. However, it's the same skill set we would use for patients between sessions. There are some additional considerations its important build into emergency management plans. Its critical to be aware of the national resources and company policies. Overall, there are several strategies that can be put into place to manage emergencies, prevent further emergencies, document, and support one another available. </a:t>
            </a:r>
          </a:p>
        </p:txBody>
      </p:sp>
      <p:sp>
        <p:nvSpPr>
          <p:cNvPr name="TextBox 6" id="6"/>
          <p:cNvSpPr txBox="true"/>
          <p:nvPr/>
        </p:nvSpPr>
        <p:spPr>
          <a:xfrm rot="0">
            <a:off x="8752817" y="1319674"/>
            <a:ext cx="8819919" cy="777873"/>
          </a:xfrm>
          <a:prstGeom prst="rect">
            <a:avLst/>
          </a:prstGeom>
        </p:spPr>
        <p:txBody>
          <a:bodyPr anchor="t" rtlCol="false" tIns="0" lIns="0" bIns="0" rIns="0">
            <a:spAutoFit/>
          </a:bodyPr>
          <a:lstStyle/>
          <a:p>
            <a:pPr>
              <a:lnSpc>
                <a:spcPts val="6278"/>
              </a:lnSpc>
            </a:pPr>
            <a:r>
              <a:rPr lang="en-US" spc="209" sz="5232">
                <a:solidFill>
                  <a:srgbClr val="F0F0F0"/>
                </a:solidFill>
                <a:latin typeface="Assistant Bold"/>
              </a:rPr>
              <a:t>SUMMARY</a:t>
            </a:r>
          </a:p>
        </p:txBody>
      </p:sp>
      <p:pic>
        <p:nvPicPr>
          <p:cNvPr name="Picture 7" id="7"/>
          <p:cNvPicPr>
            <a:picLocks noChangeAspect="true"/>
          </p:cNvPicPr>
          <p:nvPr/>
        </p:nvPicPr>
        <p:blipFill>
          <a:blip r:embed="rId2"/>
          <a:srcRect l="20087" t="0" r="27777" b="0"/>
          <a:stretch>
            <a:fillRect/>
          </a:stretch>
        </p:blipFill>
        <p:spPr>
          <a:xfrm flipH="false" flipV="false" rot="0">
            <a:off x="1590079" y="1310149"/>
            <a:ext cx="5999232" cy="7666702"/>
          </a:xfrm>
          <a:prstGeom prst="rect">
            <a:avLst/>
          </a:prstGeom>
        </p:spPr>
      </p:pic>
      <p:grpSp>
        <p:nvGrpSpPr>
          <p:cNvPr name="Group 8" id="8"/>
          <p:cNvGrpSpPr/>
          <p:nvPr/>
        </p:nvGrpSpPr>
        <p:grpSpPr>
          <a:xfrm rot="-10800000">
            <a:off x="16770298" y="8939903"/>
            <a:ext cx="489002" cy="489002"/>
            <a:chOff x="0" y="0"/>
            <a:chExt cx="652003" cy="652003"/>
          </a:xfrm>
        </p:grpSpPr>
        <p:grpSp>
          <p:nvGrpSpPr>
            <p:cNvPr name="Group 9" id="9"/>
            <p:cNvGrpSpPr>
              <a:grpSpLocks noChangeAspect="true"/>
            </p:cNvGrpSpPr>
            <p:nvPr/>
          </p:nvGrpSpPr>
          <p:grpSpPr>
            <a:xfrm rot="-10800000">
              <a:off x="0" y="0"/>
              <a:ext cx="652003" cy="652003"/>
              <a:chOff x="0" y="0"/>
              <a:chExt cx="6355080" cy="6355080"/>
            </a:xfrm>
          </p:grpSpPr>
          <p:sp>
            <p:nvSpPr>
              <p:cNvPr name="Freeform 10" id="1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FFF"/>
              </a:solidFill>
            </p:spPr>
          </p:sp>
        </p:grpSp>
        <p:pic>
          <p:nvPicPr>
            <p:cNvPr name="Picture 11" id="11"/>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grpSp>
        <p:nvGrpSpPr>
          <p:cNvPr name="Group 12" id="12"/>
          <p:cNvGrpSpPr/>
          <p:nvPr/>
        </p:nvGrpSpPr>
        <p:grpSpPr>
          <a:xfrm rot="0">
            <a:off x="16121229" y="8939903"/>
            <a:ext cx="489002" cy="489002"/>
            <a:chOff x="0" y="0"/>
            <a:chExt cx="652003" cy="652003"/>
          </a:xfrm>
        </p:grpSpPr>
        <p:grpSp>
          <p:nvGrpSpPr>
            <p:cNvPr name="Group 13" id="13"/>
            <p:cNvGrpSpPr>
              <a:grpSpLocks noChangeAspect="true"/>
            </p:cNvGrpSpPr>
            <p:nvPr/>
          </p:nvGrpSpPr>
          <p:grpSpPr>
            <a:xfrm rot="-10800000">
              <a:off x="0" y="0"/>
              <a:ext cx="652003" cy="652003"/>
              <a:chOff x="0" y="0"/>
              <a:chExt cx="6355080" cy="6355080"/>
            </a:xfrm>
          </p:grpSpPr>
          <p:sp>
            <p:nvSpPr>
              <p:cNvPr name="Freeform 14" id="1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FFF"/>
              </a:solidFill>
            </p:spPr>
          </p:sp>
        </p:grpSp>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7294A8"/>
        </a:solidFill>
      </p:bgPr>
    </p:bg>
    <p:spTree>
      <p:nvGrpSpPr>
        <p:cNvPr id="1" name=""/>
        <p:cNvGrpSpPr/>
        <p:nvPr/>
      </p:nvGrpSpPr>
      <p:grpSpPr>
        <a:xfrm>
          <a:off x="0" y="0"/>
          <a:ext cx="0" cy="0"/>
          <a:chOff x="0" y="0"/>
          <a:chExt cx="0" cy="0"/>
        </a:xfrm>
      </p:grpSpPr>
      <p:grpSp>
        <p:nvGrpSpPr>
          <p:cNvPr name="Group 2" id="2"/>
          <p:cNvGrpSpPr/>
          <p:nvPr/>
        </p:nvGrpSpPr>
        <p:grpSpPr>
          <a:xfrm rot="0">
            <a:off x="0" y="1240837"/>
            <a:ext cx="18288000" cy="63520"/>
            <a:chOff x="0" y="0"/>
            <a:chExt cx="24384000" cy="84693"/>
          </a:xfrm>
        </p:grpSpPr>
        <p:sp>
          <p:nvSpPr>
            <p:cNvPr name="AutoShape 3" id="3"/>
            <p:cNvSpPr/>
            <p:nvPr/>
          </p:nvSpPr>
          <p:spPr>
            <a:xfrm rot="0">
              <a:off x="0" y="35963"/>
              <a:ext cx="24384000" cy="12766"/>
            </a:xfrm>
            <a:prstGeom prst="rect">
              <a:avLst/>
            </a:prstGeom>
            <a:solidFill>
              <a:srgbClr val="25537A"/>
            </a:solidFill>
          </p:spPr>
        </p:sp>
        <p:sp>
          <p:nvSpPr>
            <p:cNvPr name="AutoShape 4" id="4"/>
            <p:cNvSpPr/>
            <p:nvPr/>
          </p:nvSpPr>
          <p:spPr>
            <a:xfrm rot="-5400000">
              <a:off x="782383" y="-782383"/>
              <a:ext cx="84693" cy="1649458"/>
            </a:xfrm>
            <a:prstGeom prst="rect">
              <a:avLst/>
            </a:prstGeom>
            <a:solidFill>
              <a:srgbClr val="25537A"/>
            </a:solidFill>
          </p:spPr>
        </p:sp>
      </p:grpSp>
      <p:sp>
        <p:nvSpPr>
          <p:cNvPr name="TextBox 5" id="5"/>
          <p:cNvSpPr txBox="true"/>
          <p:nvPr/>
        </p:nvSpPr>
        <p:spPr>
          <a:xfrm rot="0">
            <a:off x="447755" y="3398173"/>
            <a:ext cx="7368817" cy="3475569"/>
          </a:xfrm>
          <a:prstGeom prst="rect">
            <a:avLst/>
          </a:prstGeom>
        </p:spPr>
        <p:txBody>
          <a:bodyPr anchor="t" rtlCol="false" tIns="0" lIns="0" bIns="0" rIns="0">
            <a:spAutoFit/>
          </a:bodyPr>
          <a:lstStyle/>
          <a:p>
            <a:pPr algn="r">
              <a:lnSpc>
                <a:spcPts val="13016"/>
              </a:lnSpc>
            </a:pPr>
            <a:r>
              <a:rPr lang="en-US" spc="118" sz="11833">
                <a:solidFill>
                  <a:srgbClr val="25537A"/>
                </a:solidFill>
                <a:latin typeface="Telegraf"/>
              </a:rPr>
              <a:t>Thank You! </a:t>
            </a:r>
          </a:p>
        </p:txBody>
      </p:sp>
      <p:grpSp>
        <p:nvGrpSpPr>
          <p:cNvPr name="Group 6" id="6"/>
          <p:cNvGrpSpPr/>
          <p:nvPr/>
        </p:nvGrpSpPr>
        <p:grpSpPr>
          <a:xfrm rot="0">
            <a:off x="9144000" y="4565575"/>
            <a:ext cx="7558541" cy="1155849"/>
            <a:chOff x="0" y="0"/>
            <a:chExt cx="10078055" cy="1541132"/>
          </a:xfrm>
        </p:grpSpPr>
        <p:sp>
          <p:nvSpPr>
            <p:cNvPr name="TextBox 7" id="7"/>
            <p:cNvSpPr txBox="true"/>
            <p:nvPr/>
          </p:nvSpPr>
          <p:spPr>
            <a:xfrm rot="0">
              <a:off x="0" y="0"/>
              <a:ext cx="10078055" cy="660807"/>
            </a:xfrm>
            <a:prstGeom prst="rect">
              <a:avLst/>
            </a:prstGeom>
          </p:spPr>
          <p:txBody>
            <a:bodyPr anchor="t" rtlCol="false" tIns="0" lIns="0" bIns="0" rIns="0">
              <a:spAutoFit/>
            </a:bodyPr>
            <a:lstStyle/>
            <a:p>
              <a:pPr>
                <a:lnSpc>
                  <a:spcPts val="3902"/>
                </a:lnSpc>
              </a:pPr>
              <a:r>
                <a:rPr lang="en-US" spc="130" sz="3252">
                  <a:solidFill>
                    <a:srgbClr val="25537A"/>
                  </a:solidFill>
                  <a:latin typeface="Assistant Regular Bold"/>
                </a:rPr>
                <a:t>For Questions:</a:t>
              </a:r>
            </a:p>
          </p:txBody>
        </p:sp>
        <p:sp>
          <p:nvSpPr>
            <p:cNvPr name="TextBox 8" id="8"/>
            <p:cNvSpPr txBox="true"/>
            <p:nvPr/>
          </p:nvSpPr>
          <p:spPr>
            <a:xfrm rot="0">
              <a:off x="0" y="936287"/>
              <a:ext cx="10078055" cy="604846"/>
            </a:xfrm>
            <a:prstGeom prst="rect">
              <a:avLst/>
            </a:prstGeom>
          </p:spPr>
          <p:txBody>
            <a:bodyPr anchor="t" rtlCol="false" tIns="0" lIns="0" bIns="0" rIns="0">
              <a:spAutoFit/>
            </a:bodyPr>
            <a:lstStyle/>
            <a:p>
              <a:pPr>
                <a:lnSpc>
                  <a:spcPts val="3902"/>
                </a:lnSpc>
              </a:pPr>
              <a:r>
                <a:rPr lang="en-US" sz="2601">
                  <a:solidFill>
                    <a:srgbClr val="25537A"/>
                  </a:solidFill>
                  <a:latin typeface="Assistant Regular"/>
                </a:rPr>
                <a:t>Apiazza@discoverybh.com</a:t>
              </a:r>
            </a:p>
          </p:txBody>
        </p:sp>
      </p:grpSp>
      <p:pic>
        <p:nvPicPr>
          <p:cNvPr name="Picture 9" id="9"/>
          <p:cNvPicPr>
            <a:picLocks noChangeAspect="true"/>
          </p:cNvPicPr>
          <p:nvPr/>
        </p:nvPicPr>
        <p:blipFill>
          <a:blip r:embed="rId2"/>
          <a:srcRect l="0" t="0" r="0" b="0"/>
          <a:stretch>
            <a:fillRect/>
          </a:stretch>
        </p:blipFill>
        <p:spPr>
          <a:xfrm flipH="false" flipV="false" rot="0">
            <a:off x="15910644" y="342116"/>
            <a:ext cx="2208311" cy="686584"/>
          </a:xfrm>
          <a:prstGeom prst="rect">
            <a:avLst/>
          </a:prstGeom>
        </p:spPr>
      </p:pic>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rot="0">
            <a:off x="8196694" y="0"/>
            <a:ext cx="10091306" cy="10287000"/>
          </a:xfrm>
          <a:prstGeom prst="rect">
            <a:avLst/>
          </a:prstGeom>
          <a:solidFill>
            <a:srgbClr val="7294A8"/>
          </a:solidFill>
        </p:spPr>
      </p:sp>
      <p:grpSp>
        <p:nvGrpSpPr>
          <p:cNvPr name="Group 3" id="3"/>
          <p:cNvGrpSpPr/>
          <p:nvPr/>
        </p:nvGrpSpPr>
        <p:grpSpPr>
          <a:xfrm rot="0">
            <a:off x="8495915" y="2142424"/>
            <a:ext cx="8437201" cy="6002151"/>
            <a:chOff x="0" y="0"/>
            <a:chExt cx="11249602" cy="8002868"/>
          </a:xfrm>
        </p:grpSpPr>
        <p:sp>
          <p:nvSpPr>
            <p:cNvPr name="TextBox 4" id="4"/>
            <p:cNvSpPr txBox="true"/>
            <p:nvPr/>
          </p:nvSpPr>
          <p:spPr>
            <a:xfrm rot="0">
              <a:off x="1" y="2089661"/>
              <a:ext cx="11249599" cy="558800"/>
            </a:xfrm>
            <a:prstGeom prst="rect">
              <a:avLst/>
            </a:prstGeom>
          </p:spPr>
          <p:txBody>
            <a:bodyPr anchor="t" rtlCol="false" tIns="0" lIns="0" bIns="0" rIns="0">
              <a:spAutoFit/>
            </a:bodyPr>
            <a:lstStyle/>
            <a:p>
              <a:pPr>
                <a:lnSpc>
                  <a:spcPts val="3360"/>
                </a:lnSpc>
              </a:pPr>
              <a:r>
                <a:rPr lang="en-US" spc="112" sz="2800">
                  <a:solidFill>
                    <a:srgbClr val="F0F0F0"/>
                  </a:solidFill>
                  <a:latin typeface="Assistant Bold"/>
                </a:rPr>
                <a:t>OVERV</a:t>
              </a:r>
              <a:r>
                <a:rPr lang="en-US" spc="112" sz="2800">
                  <a:solidFill>
                    <a:srgbClr val="F0F0F0"/>
                  </a:solidFill>
                  <a:latin typeface="Assistant Bold"/>
                </a:rPr>
                <a:t>IEW OF KEY IDEAS</a:t>
              </a:r>
            </a:p>
          </p:txBody>
        </p:sp>
        <p:sp>
          <p:nvSpPr>
            <p:cNvPr name="TextBox 5" id="5"/>
            <p:cNvSpPr txBox="true"/>
            <p:nvPr/>
          </p:nvSpPr>
          <p:spPr>
            <a:xfrm rot="0">
              <a:off x="0" y="0"/>
              <a:ext cx="11249600" cy="1524000"/>
            </a:xfrm>
            <a:prstGeom prst="rect">
              <a:avLst/>
            </a:prstGeom>
          </p:spPr>
          <p:txBody>
            <a:bodyPr anchor="t" rtlCol="false" tIns="0" lIns="0" bIns="0" rIns="0">
              <a:spAutoFit/>
            </a:bodyPr>
            <a:lstStyle/>
            <a:p>
              <a:pPr>
                <a:lnSpc>
                  <a:spcPts val="8250"/>
                </a:lnSpc>
              </a:pPr>
              <a:r>
                <a:rPr lang="en-US" spc="75" sz="7500">
                  <a:solidFill>
                    <a:srgbClr val="F0F0F0"/>
                  </a:solidFill>
                  <a:latin typeface="Telegraf"/>
                </a:rPr>
                <a:t>Overview</a:t>
              </a:r>
            </a:p>
          </p:txBody>
        </p:sp>
        <p:sp>
          <p:nvSpPr>
            <p:cNvPr name="TextBox 6" id="6"/>
            <p:cNvSpPr txBox="true"/>
            <p:nvPr/>
          </p:nvSpPr>
          <p:spPr>
            <a:xfrm rot="0">
              <a:off x="1" y="3166496"/>
              <a:ext cx="11249600" cy="4836372"/>
            </a:xfrm>
            <a:prstGeom prst="rect">
              <a:avLst/>
            </a:prstGeom>
          </p:spPr>
          <p:txBody>
            <a:bodyPr anchor="t" rtlCol="false" tIns="0" lIns="0" bIns="0" rIns="0">
              <a:spAutoFit/>
            </a:bodyPr>
            <a:lstStyle/>
            <a:p>
              <a:pPr>
                <a:lnSpc>
                  <a:spcPts val="3639"/>
                </a:lnSpc>
              </a:pPr>
              <a:r>
                <a:rPr lang="en-US" sz="2599">
                  <a:solidFill>
                    <a:srgbClr val="F0F0F0"/>
                  </a:solidFill>
                  <a:latin typeface="Assistant Regular"/>
                </a:rPr>
                <a:t>Welcome to Discovery Behavioral Health’s training on Emergency Management Protocol. This hour will be a comprehensive overview of DBH emergency management protocols and the strategies recommended by leading telehealth education organizations.  We will review screening, management, documentation and after care. Resources will also be provided for additional information on emergency management. </a:t>
              </a:r>
            </a:p>
          </p:txBody>
        </p:sp>
      </p:grpSp>
      <p:grpSp>
        <p:nvGrpSpPr>
          <p:cNvPr name="Group 7" id="7"/>
          <p:cNvGrpSpPr/>
          <p:nvPr/>
        </p:nvGrpSpPr>
        <p:grpSpPr>
          <a:xfrm rot="0">
            <a:off x="17195780" y="0"/>
            <a:ext cx="63520" cy="10287000"/>
            <a:chOff x="0" y="0"/>
            <a:chExt cx="84693" cy="13716000"/>
          </a:xfrm>
        </p:grpSpPr>
        <p:sp>
          <p:nvSpPr>
            <p:cNvPr name="AutoShape 8" id="8"/>
            <p:cNvSpPr/>
            <p:nvPr/>
          </p:nvSpPr>
          <p:spPr>
            <a:xfrm rot="0">
              <a:off x="35961" y="1371600"/>
              <a:ext cx="12770" cy="12344400"/>
            </a:xfrm>
            <a:prstGeom prst="rect">
              <a:avLst/>
            </a:prstGeom>
            <a:solidFill>
              <a:srgbClr val="254E72"/>
            </a:solidFill>
          </p:spPr>
        </p:sp>
        <p:sp>
          <p:nvSpPr>
            <p:cNvPr name="AutoShape 9" id="9"/>
            <p:cNvSpPr/>
            <p:nvPr/>
          </p:nvSpPr>
          <p:spPr>
            <a:xfrm rot="0">
              <a:off x="0" y="0"/>
              <a:ext cx="84693" cy="1649458"/>
            </a:xfrm>
            <a:prstGeom prst="rect">
              <a:avLst/>
            </a:prstGeom>
            <a:solidFill>
              <a:srgbClr val="254E72"/>
            </a:solidFill>
          </p:spPr>
        </p:sp>
      </p:grpSp>
      <p:grpSp>
        <p:nvGrpSpPr>
          <p:cNvPr name="Group 10" id="10"/>
          <p:cNvGrpSpPr/>
          <p:nvPr/>
        </p:nvGrpSpPr>
        <p:grpSpPr>
          <a:xfrm rot="-10800000">
            <a:off x="15580259" y="1028700"/>
            <a:ext cx="489002" cy="489002"/>
            <a:chOff x="0" y="0"/>
            <a:chExt cx="652003" cy="652003"/>
          </a:xfrm>
        </p:grpSpPr>
        <p:grpSp>
          <p:nvGrpSpPr>
            <p:cNvPr name="Group 11" id="11"/>
            <p:cNvGrpSpPr>
              <a:grpSpLocks noChangeAspect="true"/>
            </p:cNvGrpSpPr>
            <p:nvPr/>
          </p:nvGrpSpPr>
          <p:grpSpPr>
            <a:xfrm rot="-10800000">
              <a:off x="0" y="0"/>
              <a:ext cx="652003" cy="652003"/>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4E72"/>
              </a:solidFill>
            </p:spPr>
          </p:sp>
        </p:grpSp>
        <p:pic>
          <p:nvPicPr>
            <p:cNvPr name="Picture 13" id="13"/>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14" id="14"/>
          <p:cNvGrpSpPr/>
          <p:nvPr/>
        </p:nvGrpSpPr>
        <p:grpSpPr>
          <a:xfrm rot="0">
            <a:off x="14668525" y="1028700"/>
            <a:ext cx="489002" cy="489002"/>
            <a:chOff x="0" y="0"/>
            <a:chExt cx="652003" cy="652003"/>
          </a:xfrm>
        </p:grpSpPr>
        <p:grpSp>
          <p:nvGrpSpPr>
            <p:cNvPr name="Group 15" id="15"/>
            <p:cNvGrpSpPr>
              <a:grpSpLocks noChangeAspect="true"/>
            </p:cNvGrpSpPr>
            <p:nvPr/>
          </p:nvGrpSpPr>
          <p:grpSpPr>
            <a:xfrm rot="-10800000">
              <a:off x="0" y="0"/>
              <a:ext cx="652003" cy="652003"/>
              <a:chOff x="0" y="0"/>
              <a:chExt cx="6355080" cy="6355080"/>
            </a:xfrm>
          </p:grpSpPr>
          <p:sp>
            <p:nvSpPr>
              <p:cNvPr name="Freeform 16" id="1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4E72"/>
              </a:solidFill>
            </p:spPr>
          </p:sp>
        </p:grpSp>
        <p:pic>
          <p:nvPicPr>
            <p:cNvPr name="Picture 17" id="1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0" y="2022976"/>
            <a:ext cx="18288000" cy="63520"/>
            <a:chOff x="0" y="0"/>
            <a:chExt cx="24384000" cy="84693"/>
          </a:xfrm>
        </p:grpSpPr>
        <p:sp>
          <p:nvSpPr>
            <p:cNvPr name="AutoShape 3" id="3"/>
            <p:cNvSpPr/>
            <p:nvPr/>
          </p:nvSpPr>
          <p:spPr>
            <a:xfrm rot="0">
              <a:off x="0" y="35963"/>
              <a:ext cx="24384000" cy="12766"/>
            </a:xfrm>
            <a:prstGeom prst="rect">
              <a:avLst/>
            </a:prstGeom>
            <a:solidFill>
              <a:srgbClr val="25537A"/>
            </a:solidFill>
          </p:spPr>
        </p:sp>
        <p:sp>
          <p:nvSpPr>
            <p:cNvPr name="AutoShape 4" id="4"/>
            <p:cNvSpPr/>
            <p:nvPr/>
          </p:nvSpPr>
          <p:spPr>
            <a:xfrm rot="-5400000">
              <a:off x="782383" y="-782383"/>
              <a:ext cx="84693" cy="1649458"/>
            </a:xfrm>
            <a:prstGeom prst="rect">
              <a:avLst/>
            </a:prstGeom>
            <a:solidFill>
              <a:srgbClr val="7294A8"/>
            </a:solidFill>
          </p:spPr>
        </p:sp>
      </p:grpSp>
      <p:grpSp>
        <p:nvGrpSpPr>
          <p:cNvPr name="Group 5" id="5"/>
          <p:cNvGrpSpPr/>
          <p:nvPr/>
        </p:nvGrpSpPr>
        <p:grpSpPr>
          <a:xfrm rot="0">
            <a:off x="9995088" y="1028700"/>
            <a:ext cx="7539808" cy="7605385"/>
            <a:chOff x="0" y="0"/>
            <a:chExt cx="10053077" cy="10140513"/>
          </a:xfrm>
        </p:grpSpPr>
        <p:sp>
          <p:nvSpPr>
            <p:cNvPr name="TextBox 6" id="6"/>
            <p:cNvSpPr txBox="true"/>
            <p:nvPr/>
          </p:nvSpPr>
          <p:spPr>
            <a:xfrm rot="0">
              <a:off x="0" y="-66675"/>
              <a:ext cx="10053077" cy="1321757"/>
            </a:xfrm>
            <a:prstGeom prst="rect">
              <a:avLst/>
            </a:prstGeom>
          </p:spPr>
          <p:txBody>
            <a:bodyPr anchor="t" rtlCol="false" tIns="0" lIns="0" bIns="0" rIns="0">
              <a:spAutoFit/>
            </a:bodyPr>
            <a:lstStyle/>
            <a:p>
              <a:pPr>
                <a:lnSpc>
                  <a:spcPts val="7497"/>
                </a:lnSpc>
              </a:pPr>
              <a:r>
                <a:rPr lang="en-US" sz="6247">
                  <a:solidFill>
                    <a:srgbClr val="25537A"/>
                  </a:solidFill>
                  <a:latin typeface="Telegraf"/>
                </a:rPr>
                <a:t>Resources</a:t>
              </a:r>
            </a:p>
          </p:txBody>
        </p:sp>
        <p:sp>
          <p:nvSpPr>
            <p:cNvPr name="TextBox 7" id="7"/>
            <p:cNvSpPr txBox="true"/>
            <p:nvPr/>
          </p:nvSpPr>
          <p:spPr>
            <a:xfrm rot="0">
              <a:off x="0" y="1594079"/>
              <a:ext cx="10053077" cy="8546434"/>
            </a:xfrm>
            <a:prstGeom prst="rect">
              <a:avLst/>
            </a:prstGeom>
          </p:spPr>
          <p:txBody>
            <a:bodyPr anchor="t" rtlCol="false" tIns="0" lIns="0" bIns="0" rIns="0">
              <a:spAutoFit/>
            </a:bodyPr>
            <a:lstStyle/>
            <a:p>
              <a:pPr>
                <a:lnSpc>
                  <a:spcPts val="1894"/>
                </a:lnSpc>
              </a:pPr>
              <a:r>
                <a:rPr lang="en-US" sz="1263">
                  <a:solidFill>
                    <a:srgbClr val="25537A"/>
                  </a:solidFill>
                  <a:latin typeface="Assistant Regular"/>
                </a:rPr>
                <a:t>“Key Substance Use</a:t>
              </a:r>
              <a:r>
                <a:rPr lang="en-US" sz="1263">
                  <a:solidFill>
                    <a:srgbClr val="25537A"/>
                  </a:solidFill>
                  <a:latin typeface="Arimo"/>
                </a:rPr>
                <a:t> and Mental Health Indicators in the ...” The National Survey on Drug U</a:t>
              </a:r>
              <a:r>
                <a:rPr lang="en-US" sz="1263">
                  <a:solidFill>
                    <a:srgbClr val="25537A"/>
                  </a:solidFill>
                  <a:latin typeface="Assistant Regular"/>
                </a:rPr>
                <a:t>se and Health, Substance Abuse and Mental Health Services Administration, Oct. 2021, https://www.samhsa.gov/data/sites/default/files/reports/rpt35319/2020NSDUHFFR1PDFW102121.pdf. </a:t>
              </a:r>
            </a:p>
            <a:p>
              <a:pPr>
                <a:lnSpc>
                  <a:spcPts val="1894"/>
                </a:lnSpc>
              </a:pPr>
              <a:r>
                <a:rPr lang="en-US" sz="1263">
                  <a:solidFill>
                    <a:srgbClr val="25537A"/>
                  </a:solidFill>
                  <a:latin typeface="Assistant Regular"/>
                </a:rPr>
                <a:t>HPSA and MUA/P: HPSA scoring criteria: Guidance portal. HPSA and MUA/P: HPSA Scoring Criteria | Guidance Portal. (n.d.). Retri</a:t>
              </a:r>
              <a:r>
                <a:rPr lang="en-US" sz="1263">
                  <a:solidFill>
                    <a:srgbClr val="25537A"/>
                  </a:solidFill>
                  <a:latin typeface="Assistant Regular"/>
                </a:rPr>
                <a:t>eved January 28, 2022, from https://www.hhs.gov/guidance/document/hpsa-and-muap-hpsa-sc</a:t>
              </a:r>
              <a:r>
                <a:rPr lang="en-US" sz="1263">
                  <a:solidFill>
                    <a:srgbClr val="25537A"/>
                  </a:solidFill>
                  <a:latin typeface="Assistant Regular"/>
                </a:rPr>
                <a:t>oring-cri</a:t>
              </a:r>
              <a:r>
                <a:rPr lang="en-US" sz="1263">
                  <a:solidFill>
                    <a:srgbClr val="25537A"/>
                  </a:solidFill>
                  <a:latin typeface="Assistant Regular"/>
                </a:rPr>
                <a:t>teria </a:t>
              </a:r>
            </a:p>
            <a:p>
              <a:pPr>
                <a:lnSpc>
                  <a:spcPts val="1894"/>
                </a:lnSpc>
              </a:pPr>
              <a:r>
                <a:rPr lang="en-US" sz="1263">
                  <a:solidFill>
                    <a:srgbClr val="25537A"/>
                  </a:solidFill>
                  <a:latin typeface="Assistant Regular"/>
                </a:rPr>
                <a:t>Two-thirds of primary care physicians can't get mental health services for patients. Commonwealth Fund. (2009, April 14). Retrieved January 28, 2022, from https://www.commonwealthfund.org/press-release/2009/two-thirds-primary-care-physicians-cant-get-mental-health-services-patients?redirect_source=%2Fpublications%2Fpress-releases%2F2009%2Fapr%2Ftwo-thirds-of-primary-care-physicians-cant-get-mental-health-services-for-patients </a:t>
              </a:r>
            </a:p>
            <a:p>
              <a:pPr>
                <a:lnSpc>
                  <a:spcPts val="1894"/>
                </a:lnSpc>
              </a:pPr>
              <a:r>
                <a:rPr lang="en-US" sz="1263">
                  <a:solidFill>
                    <a:srgbClr val="25537A"/>
                  </a:solidFill>
                  <a:latin typeface="Assistant Regular"/>
                </a:rPr>
                <a:t>Behavioral Health Workforce Projections. (2020, December). Retrieved from Health Resources &amp; Services Administration (HRSA). </a:t>
              </a:r>
            </a:p>
            <a:p>
              <a:pPr>
                <a:lnSpc>
                  <a:spcPts val="1894"/>
                </a:lnSpc>
              </a:pPr>
              <a:r>
                <a:rPr lang="en-US" sz="1263">
                  <a:solidFill>
                    <a:srgbClr val="25537A"/>
                  </a:solidFill>
                  <a:latin typeface="Assistant Regular"/>
                </a:rPr>
                <a:t>Hilty DM, Yellowlees PM, Parish MB, et al. Telepsychiatry: Effective, evidence-based and at a tipping point in healthcare delivery. Psych Clin N Amer 2015;38(3):559-592. </a:t>
              </a:r>
            </a:p>
            <a:p>
              <a:pPr>
                <a:lnSpc>
                  <a:spcPts val="1894"/>
                </a:lnSpc>
              </a:pPr>
              <a:r>
                <a:rPr lang="en-US" sz="1263">
                  <a:solidFill>
                    <a:srgbClr val="25537A"/>
                  </a:solidFill>
                  <a:latin typeface="Assistant Regular"/>
                </a:rPr>
                <a:t>Shore, J. H., &amp; Yellowlees, P. (2018). Telepsychiatry and Health Technologies: A Guide for Mental Health Professionals. Arlington, VA: American Psychiatric Association Publishing. </a:t>
              </a:r>
            </a:p>
            <a:p>
              <a:pPr>
                <a:lnSpc>
                  <a:spcPts val="1894"/>
                </a:lnSpc>
              </a:pPr>
              <a:r>
                <a:rPr lang="en-US" sz="1263">
                  <a:solidFill>
                    <a:srgbClr val="25537A"/>
                  </a:solidFill>
                  <a:latin typeface="Assistant Regular"/>
                </a:rPr>
                <a:t>https://www.healthdata.org/infographic/covid-19-pandemic-has-had-large-and-uneven-impact-global-mental-health</a:t>
              </a:r>
            </a:p>
            <a:p>
              <a:pPr>
                <a:lnSpc>
                  <a:spcPts val="1894"/>
                </a:lnSpc>
              </a:pPr>
              <a:r>
                <a:rPr lang="en-US" sz="1263">
                  <a:solidFill>
                    <a:srgbClr val="25537A"/>
                  </a:solidFill>
                  <a:latin typeface="Assistant Regular"/>
                </a:rPr>
                <a:t>Ostrowski, J., &amp; Collins, T.P. (2016). A Comparison of Telemental Health Terminology Used across Mental Health State Licensure Boards). </a:t>
              </a:r>
            </a:p>
            <a:p>
              <a:pPr>
                <a:lnSpc>
                  <a:spcPts val="1894"/>
                </a:lnSpc>
              </a:pPr>
              <a:r>
                <a:rPr lang="en-US" sz="1263">
                  <a:solidFill>
                    <a:srgbClr val="25537A"/>
                  </a:solidFill>
                  <a:latin typeface="Assistant Regular"/>
                </a:rPr>
                <a:t>National Consortium of Telehealth Resource Centers. How patients can engage in telehealth. https://www.telehealthresourcecenter.org/wp-content/uploads/2020/03/How-Patients-Can-EngageTelehealth-FINAL.pdf</a:t>
              </a:r>
            </a:p>
            <a:p>
              <a:pPr>
                <a:lnSpc>
                  <a:spcPts val="1894"/>
                </a:lnSpc>
              </a:pPr>
              <a:r>
                <a:rPr lang="en-US" sz="1263">
                  <a:solidFill>
                    <a:srgbClr val="25537A"/>
                  </a:solidFill>
                  <a:latin typeface="Assistant Regular"/>
                </a:rPr>
                <a:t>Hilty, D. M., Gentry, M. T., McKean, A. J., Cowan, K. E., Lim, R. F., &amp; Lu, F. G. (2020). Telehealth for rural diverse populations: telebehavioral and cultural competencies, clinical outcomes and administrative approaches. mHealth, 6, 20. https://doi.org/10.21037/mhealth.2019.10.04</a:t>
              </a:r>
            </a:p>
            <a:p>
              <a:pPr>
                <a:lnSpc>
                  <a:spcPts val="1894"/>
                </a:lnSpc>
              </a:pPr>
              <a:r>
                <a:rPr lang="en-US" sz="1263">
                  <a:solidFill>
                    <a:srgbClr val="25537A"/>
                  </a:solidFill>
                  <a:latin typeface="Assistant Regular"/>
                </a:rPr>
                <a:t>https://www.amazon.com/Burnout-Secret-Unlocking-Stress-Cycle/dp/198481706X</a:t>
              </a:r>
            </a:p>
          </p:txBody>
        </p:sp>
      </p:grpSp>
      <p:grpSp>
        <p:nvGrpSpPr>
          <p:cNvPr name="Group 8" id="8"/>
          <p:cNvGrpSpPr/>
          <p:nvPr/>
        </p:nvGrpSpPr>
        <p:grpSpPr>
          <a:xfrm rot="-10800000">
            <a:off x="16770298" y="8769298"/>
            <a:ext cx="489002" cy="489002"/>
            <a:chOff x="0" y="0"/>
            <a:chExt cx="652003" cy="652003"/>
          </a:xfrm>
        </p:grpSpPr>
        <p:grpSp>
          <p:nvGrpSpPr>
            <p:cNvPr name="Group 9" id="9"/>
            <p:cNvGrpSpPr>
              <a:grpSpLocks noChangeAspect="true"/>
            </p:cNvGrpSpPr>
            <p:nvPr/>
          </p:nvGrpSpPr>
          <p:grpSpPr>
            <a:xfrm rot="-10800000">
              <a:off x="0" y="0"/>
              <a:ext cx="652003" cy="652003"/>
              <a:chOff x="0" y="0"/>
              <a:chExt cx="6355080" cy="6355080"/>
            </a:xfrm>
          </p:grpSpPr>
          <p:sp>
            <p:nvSpPr>
              <p:cNvPr name="Freeform 10" id="1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1" id="11"/>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12" id="12"/>
          <p:cNvGrpSpPr/>
          <p:nvPr/>
        </p:nvGrpSpPr>
        <p:grpSpPr>
          <a:xfrm rot="0">
            <a:off x="16121229" y="8769298"/>
            <a:ext cx="489002" cy="489002"/>
            <a:chOff x="0" y="0"/>
            <a:chExt cx="652003" cy="652003"/>
          </a:xfrm>
        </p:grpSpPr>
        <p:grpSp>
          <p:nvGrpSpPr>
            <p:cNvPr name="Group 13" id="13"/>
            <p:cNvGrpSpPr>
              <a:grpSpLocks noChangeAspect="true"/>
            </p:cNvGrpSpPr>
            <p:nvPr/>
          </p:nvGrpSpPr>
          <p:grpSpPr>
            <a:xfrm rot="-10800000">
              <a:off x="0" y="0"/>
              <a:ext cx="652003" cy="652003"/>
              <a:chOff x="0" y="0"/>
              <a:chExt cx="6355080" cy="6355080"/>
            </a:xfrm>
          </p:grpSpPr>
          <p:sp>
            <p:nvSpPr>
              <p:cNvPr name="Freeform 14" id="1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5" id="1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6" id="16"/>
          <p:cNvPicPr>
            <a:picLocks noChangeAspect="true"/>
          </p:cNvPicPr>
          <p:nvPr/>
        </p:nvPicPr>
        <p:blipFill>
          <a:blip r:embed="rId4"/>
          <a:srcRect l="0" t="0" r="0" b="0"/>
          <a:stretch>
            <a:fillRect/>
          </a:stretch>
        </p:blipFill>
        <p:spPr>
          <a:xfrm flipH="false" flipV="false" rot="0">
            <a:off x="15910644" y="342116"/>
            <a:ext cx="2208311" cy="686584"/>
          </a:xfrm>
          <a:prstGeom prst="rect">
            <a:avLst/>
          </a:prstGeom>
        </p:spPr>
      </p:pic>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EFFFF"/>
            </a:solidFill>
          </p:spPr>
        </p:sp>
        <p:sp>
          <p:nvSpPr>
            <p:cNvPr name="AutoShape 4" id="4"/>
            <p:cNvSpPr/>
            <p:nvPr/>
          </p:nvSpPr>
          <p:spPr>
            <a:xfrm rot="0">
              <a:off x="0" y="0"/>
              <a:ext cx="84693" cy="1649458"/>
            </a:xfrm>
            <a:prstGeom prst="rect">
              <a:avLst/>
            </a:prstGeom>
            <a:solidFill>
              <a:srgbClr val="F0F0F0"/>
            </a:solidFill>
          </p:spPr>
        </p:sp>
      </p:grpSp>
      <p:sp>
        <p:nvSpPr>
          <p:cNvPr name="TextBox 5" id="5"/>
          <p:cNvSpPr txBox="true"/>
          <p:nvPr/>
        </p:nvSpPr>
        <p:spPr>
          <a:xfrm rot="0">
            <a:off x="8530168" y="2697438"/>
            <a:ext cx="7887962" cy="895350"/>
          </a:xfrm>
          <a:prstGeom prst="rect">
            <a:avLst/>
          </a:prstGeom>
        </p:spPr>
        <p:txBody>
          <a:bodyPr anchor="t" rtlCol="false" tIns="0" lIns="0" bIns="0" rIns="0">
            <a:spAutoFit/>
          </a:bodyPr>
          <a:lstStyle/>
          <a:p>
            <a:pPr>
              <a:lnSpc>
                <a:spcPts val="6600"/>
              </a:lnSpc>
            </a:pPr>
            <a:r>
              <a:rPr lang="en-US" sz="5500">
                <a:solidFill>
                  <a:srgbClr val="7294A8"/>
                </a:solidFill>
                <a:latin typeface="Telegraf"/>
              </a:rPr>
              <a:t>Learning Objectives</a:t>
            </a:r>
          </a:p>
        </p:txBody>
      </p:sp>
      <p:sp>
        <p:nvSpPr>
          <p:cNvPr name="TextBox 6" id="6"/>
          <p:cNvSpPr txBox="true"/>
          <p:nvPr/>
        </p:nvSpPr>
        <p:spPr>
          <a:xfrm rot="0">
            <a:off x="8342638" y="4026289"/>
            <a:ext cx="8916662" cy="2933700"/>
          </a:xfrm>
          <a:prstGeom prst="rect">
            <a:avLst/>
          </a:prstGeom>
        </p:spPr>
        <p:txBody>
          <a:bodyPr anchor="t" rtlCol="false" tIns="0" lIns="0" bIns="0" rIns="0">
            <a:spAutoFit/>
          </a:bodyPr>
          <a:lstStyle/>
          <a:p>
            <a:pPr marL="604519" indent="-302260" lvl="1">
              <a:lnSpc>
                <a:spcPts val="3359"/>
              </a:lnSpc>
              <a:buFont typeface="Arial"/>
              <a:buChar char="•"/>
            </a:pPr>
            <a:r>
              <a:rPr lang="en-US" spc="111" sz="2799">
                <a:solidFill>
                  <a:srgbClr val="F0F0F0"/>
                </a:solidFill>
                <a:latin typeface="Assistant Bold"/>
              </a:rPr>
              <a:t>DISCOVERY BEHAVIORAL HEALTH RESOURCES</a:t>
            </a:r>
          </a:p>
          <a:p>
            <a:pPr marL="604519" indent="-302260" lvl="1">
              <a:lnSpc>
                <a:spcPts val="3359"/>
              </a:lnSpc>
              <a:buFont typeface="Arial"/>
              <a:buChar char="•"/>
            </a:pPr>
            <a:r>
              <a:rPr lang="en-US" spc="111" sz="2799">
                <a:solidFill>
                  <a:srgbClr val="F0F0F0"/>
                </a:solidFill>
                <a:latin typeface="Assistant Bold"/>
              </a:rPr>
              <a:t>EMERGENCY SCREENING IN VIRTUAL</a:t>
            </a:r>
          </a:p>
          <a:p>
            <a:pPr marL="604519" indent="-302260" lvl="1">
              <a:lnSpc>
                <a:spcPts val="3359"/>
              </a:lnSpc>
              <a:buFont typeface="Arial"/>
              <a:buChar char="•"/>
            </a:pPr>
            <a:r>
              <a:rPr lang="en-US" spc="111" sz="2799">
                <a:solidFill>
                  <a:srgbClr val="F0F0F0"/>
                </a:solidFill>
                <a:latin typeface="Assistant Bold"/>
              </a:rPr>
              <a:t>SAFETY PLANNING IN VIRTUAL</a:t>
            </a:r>
          </a:p>
          <a:p>
            <a:pPr marL="604519" indent="-302260" lvl="1">
              <a:lnSpc>
                <a:spcPts val="3359"/>
              </a:lnSpc>
              <a:buFont typeface="Arial"/>
              <a:buChar char="•"/>
            </a:pPr>
            <a:r>
              <a:rPr lang="en-US" spc="111" sz="2799">
                <a:solidFill>
                  <a:srgbClr val="F0F0F0"/>
                </a:solidFill>
                <a:latin typeface="Assistant Bold"/>
              </a:rPr>
              <a:t>TEAM COMMUNICATION DURING AN EMERGENCY</a:t>
            </a:r>
          </a:p>
          <a:p>
            <a:pPr marL="604519" indent="-302260" lvl="1">
              <a:lnSpc>
                <a:spcPts val="3359"/>
              </a:lnSpc>
              <a:buFont typeface="Arial"/>
              <a:buChar char="•"/>
            </a:pPr>
            <a:r>
              <a:rPr lang="en-US" spc="111" sz="2799">
                <a:solidFill>
                  <a:srgbClr val="F0F0F0"/>
                </a:solidFill>
                <a:latin typeface="Assistant Bold"/>
              </a:rPr>
              <a:t>DOCUMENTATION OF AN EMERGENCY</a:t>
            </a:r>
          </a:p>
          <a:p>
            <a:pPr marL="604519" indent="-302260" lvl="1">
              <a:lnSpc>
                <a:spcPts val="3359"/>
              </a:lnSpc>
              <a:buFont typeface="Arial"/>
              <a:buChar char="•"/>
            </a:pPr>
            <a:r>
              <a:rPr lang="en-US" spc="111" sz="2799">
                <a:solidFill>
                  <a:srgbClr val="F0F0F0"/>
                </a:solidFill>
                <a:latin typeface="Assistant Bold"/>
              </a:rPr>
              <a:t>EMERGENCY AFTER CARE FOR TEAMS</a:t>
            </a:r>
          </a:p>
          <a:p>
            <a:pPr marL="604519" indent="-302260" lvl="1">
              <a:lnSpc>
                <a:spcPts val="3359"/>
              </a:lnSpc>
              <a:buFont typeface="Arial"/>
              <a:buChar char="•"/>
            </a:pPr>
            <a:r>
              <a:rPr lang="en-US" spc="111" sz="2799">
                <a:solidFill>
                  <a:srgbClr val="F0F0F0"/>
                </a:solidFill>
                <a:latin typeface="Assistant Bold"/>
              </a:rPr>
              <a:t>COVID RELATED TEAM SUPPORT</a:t>
            </a:r>
          </a:p>
        </p:txBody>
      </p:sp>
      <p:pic>
        <p:nvPicPr>
          <p:cNvPr name="Picture 7" id="7"/>
          <p:cNvPicPr>
            <a:picLocks noChangeAspect="true"/>
          </p:cNvPicPr>
          <p:nvPr/>
        </p:nvPicPr>
        <p:blipFill>
          <a:blip r:embed="rId2"/>
          <a:srcRect l="27756" t="0" r="27756" b="0"/>
          <a:stretch>
            <a:fillRect/>
          </a:stretch>
        </p:blipFill>
        <p:spPr>
          <a:xfrm flipH="false" flipV="false" rot="0">
            <a:off x="2474982" y="1028700"/>
            <a:ext cx="5114329" cy="7666702"/>
          </a:xfrm>
          <a:prstGeom prst="rect">
            <a:avLst/>
          </a:prstGeom>
        </p:spPr>
      </p:pic>
      <p:grpSp>
        <p:nvGrpSpPr>
          <p:cNvPr name="Group 8" id="8"/>
          <p:cNvGrpSpPr/>
          <p:nvPr/>
        </p:nvGrpSpPr>
        <p:grpSpPr>
          <a:xfrm rot="-10800000">
            <a:off x="16770298" y="8695402"/>
            <a:ext cx="489002" cy="489002"/>
            <a:chOff x="0" y="0"/>
            <a:chExt cx="652003" cy="652003"/>
          </a:xfrm>
        </p:grpSpPr>
        <p:grpSp>
          <p:nvGrpSpPr>
            <p:cNvPr name="Group 9" id="9"/>
            <p:cNvGrpSpPr>
              <a:grpSpLocks noChangeAspect="true"/>
            </p:cNvGrpSpPr>
            <p:nvPr/>
          </p:nvGrpSpPr>
          <p:grpSpPr>
            <a:xfrm rot="-10800000">
              <a:off x="0" y="0"/>
              <a:ext cx="652003" cy="652003"/>
              <a:chOff x="0" y="0"/>
              <a:chExt cx="6355080" cy="6355080"/>
            </a:xfrm>
          </p:grpSpPr>
          <p:sp>
            <p:nvSpPr>
              <p:cNvPr name="Freeform 10" id="10"/>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FFF"/>
              </a:solidFill>
            </p:spPr>
          </p:sp>
        </p:grpSp>
        <p:pic>
          <p:nvPicPr>
            <p:cNvPr name="Picture 11" id="11"/>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grpSp>
        <p:nvGrpSpPr>
          <p:cNvPr name="Group 12" id="12"/>
          <p:cNvGrpSpPr/>
          <p:nvPr/>
        </p:nvGrpSpPr>
        <p:grpSpPr>
          <a:xfrm rot="0">
            <a:off x="16121229" y="8695402"/>
            <a:ext cx="489002" cy="489002"/>
            <a:chOff x="0" y="0"/>
            <a:chExt cx="652003" cy="652003"/>
          </a:xfrm>
        </p:grpSpPr>
        <p:grpSp>
          <p:nvGrpSpPr>
            <p:cNvPr name="Group 13" id="13"/>
            <p:cNvGrpSpPr>
              <a:grpSpLocks noChangeAspect="true"/>
            </p:cNvGrpSpPr>
            <p:nvPr/>
          </p:nvGrpSpPr>
          <p:grpSpPr>
            <a:xfrm rot="-10800000">
              <a:off x="0" y="0"/>
              <a:ext cx="652003" cy="652003"/>
              <a:chOff x="0" y="0"/>
              <a:chExt cx="6355080" cy="6355080"/>
            </a:xfrm>
          </p:grpSpPr>
          <p:sp>
            <p:nvSpPr>
              <p:cNvPr name="Freeform 14" id="1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FFF"/>
              </a:solidFill>
            </p:spPr>
          </p:sp>
        </p:grpSp>
        <p:pic>
          <p:nvPicPr>
            <p:cNvPr name="Picture 15" id="15"/>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0" y="986837"/>
            <a:ext cx="18288000" cy="63520"/>
            <a:chOff x="0" y="0"/>
            <a:chExt cx="24384000" cy="84693"/>
          </a:xfrm>
        </p:grpSpPr>
        <p:sp>
          <p:nvSpPr>
            <p:cNvPr name="AutoShape 3" id="3"/>
            <p:cNvSpPr/>
            <p:nvPr/>
          </p:nvSpPr>
          <p:spPr>
            <a:xfrm rot="0">
              <a:off x="0" y="35963"/>
              <a:ext cx="24384000" cy="12766"/>
            </a:xfrm>
            <a:prstGeom prst="rect">
              <a:avLst/>
            </a:prstGeom>
            <a:solidFill>
              <a:srgbClr val="FEFFFF"/>
            </a:solidFill>
          </p:spPr>
        </p:sp>
        <p:sp>
          <p:nvSpPr>
            <p:cNvPr name="AutoShape 4" id="4"/>
            <p:cNvSpPr/>
            <p:nvPr/>
          </p:nvSpPr>
          <p:spPr>
            <a:xfrm rot="-5400000">
              <a:off x="782383" y="-782383"/>
              <a:ext cx="84693" cy="1649458"/>
            </a:xfrm>
            <a:prstGeom prst="rect">
              <a:avLst/>
            </a:prstGeom>
            <a:solidFill>
              <a:srgbClr val="F0F0F0"/>
            </a:solidFill>
          </p:spPr>
        </p:sp>
      </p:grpSp>
      <p:sp>
        <p:nvSpPr>
          <p:cNvPr name="TextBox 5" id="5"/>
          <p:cNvSpPr txBox="true"/>
          <p:nvPr/>
        </p:nvSpPr>
        <p:spPr>
          <a:xfrm rot="0">
            <a:off x="1881344" y="3560258"/>
            <a:ext cx="5634908" cy="4286250"/>
          </a:xfrm>
          <a:prstGeom prst="rect">
            <a:avLst/>
          </a:prstGeom>
        </p:spPr>
        <p:txBody>
          <a:bodyPr anchor="t" rtlCol="false" tIns="0" lIns="0" bIns="0" rIns="0">
            <a:spAutoFit/>
          </a:bodyPr>
          <a:lstStyle/>
          <a:p>
            <a:pPr>
              <a:lnSpc>
                <a:spcPts val="8250"/>
              </a:lnSpc>
            </a:pPr>
            <a:r>
              <a:rPr lang="en-US" spc="75" sz="7500">
                <a:solidFill>
                  <a:srgbClr val="FEFFFF"/>
                </a:solidFill>
                <a:latin typeface="Telegraf"/>
              </a:rPr>
              <a:t>5 Questions You Will be Able to Answer</a:t>
            </a:r>
          </a:p>
        </p:txBody>
      </p:sp>
      <p:grpSp>
        <p:nvGrpSpPr>
          <p:cNvPr name="Group 6" id="6"/>
          <p:cNvGrpSpPr/>
          <p:nvPr/>
        </p:nvGrpSpPr>
        <p:grpSpPr>
          <a:xfrm rot="0">
            <a:off x="9816714" y="2152751"/>
            <a:ext cx="6985386" cy="1402917"/>
            <a:chOff x="0" y="0"/>
            <a:chExt cx="9313848" cy="1870556"/>
          </a:xfrm>
        </p:grpSpPr>
        <p:sp>
          <p:nvSpPr>
            <p:cNvPr name="TextBox 7" id="7"/>
            <p:cNvSpPr txBox="true"/>
            <p:nvPr/>
          </p:nvSpPr>
          <p:spPr>
            <a:xfrm rot="0">
              <a:off x="0" y="0"/>
              <a:ext cx="9313848" cy="1193800"/>
            </a:xfrm>
            <a:prstGeom prst="rect">
              <a:avLst/>
            </a:prstGeom>
          </p:spPr>
          <p:txBody>
            <a:bodyPr anchor="t" rtlCol="false" tIns="0" lIns="0" bIns="0" rIns="0">
              <a:spAutoFit/>
            </a:bodyPr>
            <a:lstStyle/>
            <a:p>
              <a:pPr>
                <a:lnSpc>
                  <a:spcPts val="3599"/>
                </a:lnSpc>
              </a:pPr>
              <a:r>
                <a:rPr lang="en-US" spc="119" sz="2999">
                  <a:solidFill>
                    <a:srgbClr val="F0F0F0"/>
                  </a:solidFill>
                  <a:latin typeface="Assistant Regular Bold"/>
                </a:rPr>
                <a:t>What are the emergency management protocols &amp; resources for DBH?</a:t>
              </a:r>
            </a:p>
          </p:txBody>
        </p:sp>
        <p:sp>
          <p:nvSpPr>
            <p:cNvPr name="TextBox 8" id="8"/>
            <p:cNvSpPr txBox="true"/>
            <p:nvPr/>
          </p:nvSpPr>
          <p:spPr>
            <a:xfrm rot="0">
              <a:off x="0" y="1397481"/>
              <a:ext cx="9313848" cy="473075"/>
            </a:xfrm>
            <a:prstGeom prst="rect">
              <a:avLst/>
            </a:prstGeom>
          </p:spPr>
          <p:txBody>
            <a:bodyPr anchor="t" rtlCol="false" tIns="0" lIns="0" bIns="0" rIns="0">
              <a:spAutoFit/>
            </a:bodyPr>
            <a:lstStyle/>
            <a:p>
              <a:pPr>
                <a:lnSpc>
                  <a:spcPts val="3000"/>
                </a:lnSpc>
              </a:pPr>
            </a:p>
          </p:txBody>
        </p:sp>
      </p:grpSp>
      <p:grpSp>
        <p:nvGrpSpPr>
          <p:cNvPr name="Group 9" id="9"/>
          <p:cNvGrpSpPr/>
          <p:nvPr/>
        </p:nvGrpSpPr>
        <p:grpSpPr>
          <a:xfrm rot="0">
            <a:off x="9816714" y="3555667"/>
            <a:ext cx="6985386" cy="1421967"/>
            <a:chOff x="0" y="0"/>
            <a:chExt cx="9313848" cy="1895956"/>
          </a:xfrm>
        </p:grpSpPr>
        <p:sp>
          <p:nvSpPr>
            <p:cNvPr name="TextBox 10" id="10"/>
            <p:cNvSpPr txBox="true"/>
            <p:nvPr/>
          </p:nvSpPr>
          <p:spPr>
            <a:xfrm rot="0">
              <a:off x="0" y="-9525"/>
              <a:ext cx="9313848" cy="1228725"/>
            </a:xfrm>
            <a:prstGeom prst="rect">
              <a:avLst/>
            </a:prstGeom>
          </p:spPr>
          <p:txBody>
            <a:bodyPr anchor="t" rtlCol="false" tIns="0" lIns="0" bIns="0" rIns="0">
              <a:spAutoFit/>
            </a:bodyPr>
            <a:lstStyle/>
            <a:p>
              <a:pPr>
                <a:lnSpc>
                  <a:spcPts val="3600"/>
                </a:lnSpc>
              </a:pPr>
              <a:r>
                <a:rPr lang="en-US" spc="120" sz="3000">
                  <a:solidFill>
                    <a:srgbClr val="F0F0F0"/>
                  </a:solidFill>
                  <a:latin typeface="Assistant Regular Bold"/>
                </a:rPr>
                <a:t>How do I effectively screen for emergencies in virtual?</a:t>
              </a:r>
            </a:p>
          </p:txBody>
        </p:sp>
        <p:sp>
          <p:nvSpPr>
            <p:cNvPr name="TextBox 11" id="11"/>
            <p:cNvSpPr txBox="true"/>
            <p:nvPr/>
          </p:nvSpPr>
          <p:spPr>
            <a:xfrm rot="0">
              <a:off x="0" y="1422881"/>
              <a:ext cx="9313848" cy="473075"/>
            </a:xfrm>
            <a:prstGeom prst="rect">
              <a:avLst/>
            </a:prstGeom>
          </p:spPr>
          <p:txBody>
            <a:bodyPr anchor="t" rtlCol="false" tIns="0" lIns="0" bIns="0" rIns="0">
              <a:spAutoFit/>
            </a:bodyPr>
            <a:lstStyle/>
            <a:p>
              <a:pPr>
                <a:lnSpc>
                  <a:spcPts val="3000"/>
                </a:lnSpc>
              </a:pPr>
            </a:p>
          </p:txBody>
        </p:sp>
      </p:grpSp>
      <p:grpSp>
        <p:nvGrpSpPr>
          <p:cNvPr name="Group 12" id="12"/>
          <p:cNvGrpSpPr/>
          <p:nvPr/>
        </p:nvGrpSpPr>
        <p:grpSpPr>
          <a:xfrm rot="-10800000">
            <a:off x="2530413" y="2262343"/>
            <a:ext cx="489002" cy="489002"/>
            <a:chOff x="0" y="0"/>
            <a:chExt cx="652003" cy="652003"/>
          </a:xfrm>
        </p:grpSpPr>
        <p:grpSp>
          <p:nvGrpSpPr>
            <p:cNvPr name="Group 13" id="13"/>
            <p:cNvGrpSpPr>
              <a:grpSpLocks noChangeAspect="true"/>
            </p:cNvGrpSpPr>
            <p:nvPr/>
          </p:nvGrpSpPr>
          <p:grpSpPr>
            <a:xfrm rot="-10800000">
              <a:off x="0" y="0"/>
              <a:ext cx="652003" cy="652003"/>
              <a:chOff x="0" y="0"/>
              <a:chExt cx="6355080" cy="6355080"/>
            </a:xfrm>
          </p:grpSpPr>
          <p:sp>
            <p:nvSpPr>
              <p:cNvPr name="Freeform 14" id="14"/>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FFF"/>
              </a:solidFill>
            </p:spPr>
          </p:sp>
        </p:grpSp>
        <p:pic>
          <p:nvPicPr>
            <p:cNvPr name="Picture 15" id="15"/>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16" id="16"/>
          <p:cNvGrpSpPr/>
          <p:nvPr/>
        </p:nvGrpSpPr>
        <p:grpSpPr>
          <a:xfrm rot="0">
            <a:off x="1881344" y="2262343"/>
            <a:ext cx="489002" cy="489002"/>
            <a:chOff x="0" y="0"/>
            <a:chExt cx="652003" cy="652003"/>
          </a:xfrm>
        </p:grpSpPr>
        <p:grpSp>
          <p:nvGrpSpPr>
            <p:cNvPr name="Group 17" id="17"/>
            <p:cNvGrpSpPr>
              <a:grpSpLocks noChangeAspect="true"/>
            </p:cNvGrpSpPr>
            <p:nvPr/>
          </p:nvGrpSpPr>
          <p:grpSpPr>
            <a:xfrm rot="-10800000">
              <a:off x="0" y="0"/>
              <a:ext cx="652003" cy="652003"/>
              <a:chOff x="0" y="0"/>
              <a:chExt cx="6355080" cy="6355080"/>
            </a:xfrm>
          </p:grpSpPr>
          <p:sp>
            <p:nvSpPr>
              <p:cNvPr name="Freeform 18" id="1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EFFFF"/>
              </a:solidFill>
            </p:spPr>
          </p:sp>
        </p:grpSp>
        <p:pic>
          <p:nvPicPr>
            <p:cNvPr name="Picture 19" id="19"/>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20" id="20"/>
          <p:cNvGrpSpPr/>
          <p:nvPr/>
        </p:nvGrpSpPr>
        <p:grpSpPr>
          <a:xfrm rot="0">
            <a:off x="9816714" y="4992400"/>
            <a:ext cx="6985386" cy="1421967"/>
            <a:chOff x="0" y="0"/>
            <a:chExt cx="9313848" cy="1895956"/>
          </a:xfrm>
        </p:grpSpPr>
        <p:sp>
          <p:nvSpPr>
            <p:cNvPr name="TextBox 21" id="21"/>
            <p:cNvSpPr txBox="true"/>
            <p:nvPr/>
          </p:nvSpPr>
          <p:spPr>
            <a:xfrm rot="0">
              <a:off x="0" y="-9525"/>
              <a:ext cx="9313848" cy="1228725"/>
            </a:xfrm>
            <a:prstGeom prst="rect">
              <a:avLst/>
            </a:prstGeom>
          </p:spPr>
          <p:txBody>
            <a:bodyPr anchor="t" rtlCol="false" tIns="0" lIns="0" bIns="0" rIns="0">
              <a:spAutoFit/>
            </a:bodyPr>
            <a:lstStyle/>
            <a:p>
              <a:pPr>
                <a:lnSpc>
                  <a:spcPts val="3600"/>
                </a:lnSpc>
              </a:pPr>
              <a:r>
                <a:rPr lang="en-US" spc="120" sz="3000">
                  <a:solidFill>
                    <a:srgbClr val="F0F0F0"/>
                  </a:solidFill>
                  <a:latin typeface="Assistant Regular Bold"/>
                </a:rPr>
                <a:t>What are important considerations for safety planning while virtual?</a:t>
              </a:r>
            </a:p>
          </p:txBody>
        </p:sp>
        <p:sp>
          <p:nvSpPr>
            <p:cNvPr name="TextBox 22" id="22"/>
            <p:cNvSpPr txBox="true"/>
            <p:nvPr/>
          </p:nvSpPr>
          <p:spPr>
            <a:xfrm rot="0">
              <a:off x="0" y="1422881"/>
              <a:ext cx="9313848" cy="473075"/>
            </a:xfrm>
            <a:prstGeom prst="rect">
              <a:avLst/>
            </a:prstGeom>
          </p:spPr>
          <p:txBody>
            <a:bodyPr anchor="t" rtlCol="false" tIns="0" lIns="0" bIns="0" rIns="0">
              <a:spAutoFit/>
            </a:bodyPr>
            <a:lstStyle/>
            <a:p>
              <a:pPr>
                <a:lnSpc>
                  <a:spcPts val="3000"/>
                </a:lnSpc>
              </a:pPr>
            </a:p>
          </p:txBody>
        </p:sp>
      </p:grpSp>
      <p:grpSp>
        <p:nvGrpSpPr>
          <p:cNvPr name="Group 23" id="23"/>
          <p:cNvGrpSpPr/>
          <p:nvPr/>
        </p:nvGrpSpPr>
        <p:grpSpPr>
          <a:xfrm rot="0">
            <a:off x="9816714" y="6642966"/>
            <a:ext cx="6985386" cy="964767"/>
            <a:chOff x="0" y="0"/>
            <a:chExt cx="9313848" cy="1286356"/>
          </a:xfrm>
        </p:grpSpPr>
        <p:sp>
          <p:nvSpPr>
            <p:cNvPr name="TextBox 24" id="24"/>
            <p:cNvSpPr txBox="true"/>
            <p:nvPr/>
          </p:nvSpPr>
          <p:spPr>
            <a:xfrm rot="0">
              <a:off x="0" y="-9525"/>
              <a:ext cx="9313848" cy="619125"/>
            </a:xfrm>
            <a:prstGeom prst="rect">
              <a:avLst/>
            </a:prstGeom>
          </p:spPr>
          <p:txBody>
            <a:bodyPr anchor="t" rtlCol="false" tIns="0" lIns="0" bIns="0" rIns="0">
              <a:spAutoFit/>
            </a:bodyPr>
            <a:lstStyle/>
            <a:p>
              <a:pPr>
                <a:lnSpc>
                  <a:spcPts val="3600"/>
                </a:lnSpc>
              </a:pPr>
              <a:r>
                <a:rPr lang="en-US" spc="120" sz="3000">
                  <a:solidFill>
                    <a:srgbClr val="F0F0F0"/>
                  </a:solidFill>
                  <a:latin typeface="Assistant Regular Bold"/>
                </a:rPr>
                <a:t>How do I document emergencies?</a:t>
              </a:r>
            </a:p>
          </p:txBody>
        </p:sp>
        <p:sp>
          <p:nvSpPr>
            <p:cNvPr name="TextBox 25" id="25"/>
            <p:cNvSpPr txBox="true"/>
            <p:nvPr/>
          </p:nvSpPr>
          <p:spPr>
            <a:xfrm rot="0">
              <a:off x="0" y="813281"/>
              <a:ext cx="9313848" cy="473075"/>
            </a:xfrm>
            <a:prstGeom prst="rect">
              <a:avLst/>
            </a:prstGeom>
          </p:spPr>
          <p:txBody>
            <a:bodyPr anchor="t" rtlCol="false" tIns="0" lIns="0" bIns="0" rIns="0">
              <a:spAutoFit/>
            </a:bodyPr>
            <a:lstStyle/>
            <a:p>
              <a:pPr>
                <a:lnSpc>
                  <a:spcPts val="3000"/>
                </a:lnSpc>
              </a:pPr>
            </a:p>
          </p:txBody>
        </p:sp>
      </p:grpSp>
      <p:grpSp>
        <p:nvGrpSpPr>
          <p:cNvPr name="Group 26" id="26"/>
          <p:cNvGrpSpPr/>
          <p:nvPr/>
        </p:nvGrpSpPr>
        <p:grpSpPr>
          <a:xfrm rot="0">
            <a:off x="9816714" y="7836333"/>
            <a:ext cx="6985386" cy="1421967"/>
            <a:chOff x="0" y="0"/>
            <a:chExt cx="9313848" cy="1895956"/>
          </a:xfrm>
        </p:grpSpPr>
        <p:sp>
          <p:nvSpPr>
            <p:cNvPr name="TextBox 27" id="27"/>
            <p:cNvSpPr txBox="true"/>
            <p:nvPr/>
          </p:nvSpPr>
          <p:spPr>
            <a:xfrm rot="0">
              <a:off x="0" y="-9525"/>
              <a:ext cx="9313848" cy="1228725"/>
            </a:xfrm>
            <a:prstGeom prst="rect">
              <a:avLst/>
            </a:prstGeom>
          </p:spPr>
          <p:txBody>
            <a:bodyPr anchor="t" rtlCol="false" tIns="0" lIns="0" bIns="0" rIns="0">
              <a:spAutoFit/>
            </a:bodyPr>
            <a:lstStyle/>
            <a:p>
              <a:pPr>
                <a:lnSpc>
                  <a:spcPts val="3600"/>
                </a:lnSpc>
              </a:pPr>
              <a:r>
                <a:rPr lang="en-US" spc="120" sz="3000">
                  <a:solidFill>
                    <a:srgbClr val="F0F0F0"/>
                  </a:solidFill>
                  <a:latin typeface="Assistant Regular Bold"/>
                </a:rPr>
                <a:t>How do I care for myself and my team when emergencies happen?</a:t>
              </a:r>
            </a:p>
          </p:txBody>
        </p:sp>
        <p:sp>
          <p:nvSpPr>
            <p:cNvPr name="TextBox 28" id="28"/>
            <p:cNvSpPr txBox="true"/>
            <p:nvPr/>
          </p:nvSpPr>
          <p:spPr>
            <a:xfrm rot="0">
              <a:off x="0" y="1422881"/>
              <a:ext cx="9313848" cy="473075"/>
            </a:xfrm>
            <a:prstGeom prst="rect">
              <a:avLst/>
            </a:prstGeom>
          </p:spPr>
          <p:txBody>
            <a:bodyPr anchor="t" rtlCol="false" tIns="0" lIns="0" bIns="0" rIns="0">
              <a:spAutoFit/>
            </a:bodyPr>
            <a:lstStyle/>
            <a:p>
              <a:pPr>
                <a:lnSpc>
                  <a:spcPts val="3000"/>
                </a:lnSpc>
              </a:pPr>
            </a:p>
          </p:txBody>
        </p:sp>
      </p:gr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grpSp>
        <p:nvGrpSpPr>
          <p:cNvPr name="Group 2" id="2"/>
          <p:cNvGrpSpPr/>
          <p:nvPr/>
        </p:nvGrpSpPr>
        <p:grpSpPr>
          <a:xfrm rot="0">
            <a:off x="431313" y="0"/>
            <a:ext cx="63520" cy="10287000"/>
            <a:chOff x="0" y="0"/>
            <a:chExt cx="84693" cy="13716000"/>
          </a:xfrm>
        </p:grpSpPr>
        <p:sp>
          <p:nvSpPr>
            <p:cNvPr name="AutoShape 3" id="3"/>
            <p:cNvSpPr/>
            <p:nvPr/>
          </p:nvSpPr>
          <p:spPr>
            <a:xfrm rot="0">
              <a:off x="35961" y="1371600"/>
              <a:ext cx="12770" cy="12344400"/>
            </a:xfrm>
            <a:prstGeom prst="rect">
              <a:avLst/>
            </a:prstGeom>
            <a:solidFill>
              <a:srgbClr val="25537A"/>
            </a:solidFill>
          </p:spPr>
        </p:sp>
        <p:sp>
          <p:nvSpPr>
            <p:cNvPr name="AutoShape 4" id="4"/>
            <p:cNvSpPr/>
            <p:nvPr/>
          </p:nvSpPr>
          <p:spPr>
            <a:xfrm rot="0">
              <a:off x="0" y="0"/>
              <a:ext cx="84693" cy="1649458"/>
            </a:xfrm>
            <a:prstGeom prst="rect">
              <a:avLst/>
            </a:prstGeom>
            <a:solidFill>
              <a:srgbClr val="25537A"/>
            </a:solidFill>
          </p:spPr>
        </p:sp>
      </p:grpSp>
      <p:grpSp>
        <p:nvGrpSpPr>
          <p:cNvPr name="Group 5" id="5"/>
          <p:cNvGrpSpPr>
            <a:grpSpLocks noChangeAspect="true"/>
          </p:cNvGrpSpPr>
          <p:nvPr/>
        </p:nvGrpSpPr>
        <p:grpSpPr>
          <a:xfrm rot="0">
            <a:off x="1355096" y="300253"/>
            <a:ext cx="489002" cy="489002"/>
            <a:chOff x="0" y="0"/>
            <a:chExt cx="6355080" cy="6355080"/>
          </a:xfrm>
        </p:grpSpPr>
        <p:sp>
          <p:nvSpPr>
            <p:cNvPr name="Freeform 6" id="6"/>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7" id="7"/>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436596" y="381753"/>
            <a:ext cx="326002" cy="326002"/>
          </a:xfrm>
          <a:prstGeom prst="rect">
            <a:avLst/>
          </a:prstGeom>
        </p:spPr>
      </p:pic>
      <p:grpSp>
        <p:nvGrpSpPr>
          <p:cNvPr name="Group 8" id="8"/>
          <p:cNvGrpSpPr>
            <a:grpSpLocks noChangeAspect="true"/>
          </p:cNvGrpSpPr>
          <p:nvPr/>
        </p:nvGrpSpPr>
        <p:grpSpPr>
          <a:xfrm rot="-10800000">
            <a:off x="706027" y="300253"/>
            <a:ext cx="489002" cy="489002"/>
            <a:chOff x="0" y="0"/>
            <a:chExt cx="6355080" cy="6355080"/>
          </a:xfrm>
        </p:grpSpPr>
        <p:sp>
          <p:nvSpPr>
            <p:cNvPr name="Freeform 9" id="9"/>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0" id="10"/>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787527" y="381753"/>
            <a:ext cx="326002" cy="326002"/>
          </a:xfrm>
          <a:prstGeom prst="rect">
            <a:avLst/>
          </a:prstGeom>
        </p:spPr>
      </p:pic>
      <p:sp>
        <p:nvSpPr>
          <p:cNvPr name="TextBox 11" id="11"/>
          <p:cNvSpPr txBox="true"/>
          <p:nvPr/>
        </p:nvSpPr>
        <p:spPr>
          <a:xfrm rot="0">
            <a:off x="494833" y="2152582"/>
            <a:ext cx="11322182" cy="432072"/>
          </a:xfrm>
          <a:prstGeom prst="rect">
            <a:avLst/>
          </a:prstGeom>
        </p:spPr>
        <p:txBody>
          <a:bodyPr anchor="t" rtlCol="false" tIns="0" lIns="0" bIns="0" rIns="0">
            <a:spAutoFit/>
          </a:bodyPr>
          <a:lstStyle/>
          <a:p>
            <a:pPr>
              <a:lnSpc>
                <a:spcPts val="3343"/>
              </a:lnSpc>
            </a:pPr>
          </a:p>
        </p:txBody>
      </p:sp>
      <p:sp>
        <p:nvSpPr>
          <p:cNvPr name="TextBox 12" id="12"/>
          <p:cNvSpPr txBox="true"/>
          <p:nvPr/>
        </p:nvSpPr>
        <p:spPr>
          <a:xfrm rot="0">
            <a:off x="2205004" y="2143057"/>
            <a:ext cx="11322183" cy="1191993"/>
          </a:xfrm>
          <a:prstGeom prst="rect">
            <a:avLst/>
          </a:prstGeom>
        </p:spPr>
        <p:txBody>
          <a:bodyPr anchor="t" rtlCol="false" tIns="0" lIns="0" bIns="0" rIns="0">
            <a:spAutoFit/>
          </a:bodyPr>
          <a:lstStyle/>
          <a:p>
            <a:pPr>
              <a:lnSpc>
                <a:spcPts val="8528"/>
              </a:lnSpc>
            </a:pPr>
            <a:r>
              <a:rPr lang="en-US" spc="77" sz="7753">
                <a:solidFill>
                  <a:srgbClr val="25537A"/>
                </a:solidFill>
                <a:latin typeface="Telegraf"/>
              </a:rPr>
              <a:t>DBH Resources</a:t>
            </a:r>
          </a:p>
        </p:txBody>
      </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TextBox 14" id="14"/>
          <p:cNvSpPr txBox="true"/>
          <p:nvPr/>
        </p:nvSpPr>
        <p:spPr>
          <a:xfrm rot="0">
            <a:off x="9638833" y="2162107"/>
            <a:ext cx="8932805" cy="333375"/>
          </a:xfrm>
          <a:prstGeom prst="rect">
            <a:avLst/>
          </a:prstGeom>
        </p:spPr>
        <p:txBody>
          <a:bodyPr anchor="t" rtlCol="false" tIns="0" lIns="0" bIns="0" rIns="0">
            <a:spAutoFit/>
          </a:bodyPr>
          <a:lstStyle/>
          <a:p>
            <a:pPr>
              <a:lnSpc>
                <a:spcPts val="2638"/>
              </a:lnSpc>
            </a:pPr>
          </a:p>
        </p:txBody>
      </p:sp>
      <p:sp>
        <p:nvSpPr>
          <p:cNvPr name="TextBox 15" id="15"/>
          <p:cNvSpPr txBox="true"/>
          <p:nvPr/>
        </p:nvSpPr>
        <p:spPr>
          <a:xfrm rot="0">
            <a:off x="2205004" y="3981601"/>
            <a:ext cx="14809795" cy="3794918"/>
          </a:xfrm>
          <a:prstGeom prst="rect">
            <a:avLst/>
          </a:prstGeom>
        </p:spPr>
        <p:txBody>
          <a:bodyPr anchor="t" rtlCol="false" tIns="0" lIns="0" bIns="0" rIns="0">
            <a:spAutoFit/>
          </a:bodyPr>
          <a:lstStyle/>
          <a:p>
            <a:pPr marL="883830" indent="-441915" lvl="1">
              <a:lnSpc>
                <a:spcPts val="6140"/>
              </a:lnSpc>
              <a:buFont typeface="Arial"/>
              <a:buChar char="•"/>
            </a:pPr>
            <a:r>
              <a:rPr lang="en-US" sz="4093">
                <a:solidFill>
                  <a:srgbClr val="25537A"/>
                </a:solidFill>
                <a:latin typeface="Assistant Regular"/>
              </a:rPr>
              <a:t>DBH Joint Commission Resource Manual 2020, Page 27</a:t>
            </a:r>
          </a:p>
          <a:p>
            <a:pPr marL="883830" indent="-441915" lvl="1">
              <a:lnSpc>
                <a:spcPts val="6140"/>
              </a:lnSpc>
              <a:buFont typeface="Arial"/>
              <a:buChar char="•"/>
            </a:pPr>
            <a:r>
              <a:rPr lang="en-US" sz="4093">
                <a:solidFill>
                  <a:srgbClr val="25537A"/>
                </a:solidFill>
                <a:latin typeface="Assistant Regular"/>
              </a:rPr>
              <a:t>Zavanta Emergency Management Plan Policy</a:t>
            </a:r>
          </a:p>
          <a:p>
            <a:pPr marL="883830" indent="-441915" lvl="1">
              <a:lnSpc>
                <a:spcPts val="6140"/>
              </a:lnSpc>
              <a:buFont typeface="Arial"/>
              <a:buChar char="•"/>
            </a:pPr>
            <a:r>
              <a:rPr lang="en-US" sz="4093">
                <a:solidFill>
                  <a:srgbClr val="25537A"/>
                </a:solidFill>
                <a:latin typeface="Assistant Regular"/>
              </a:rPr>
              <a:t>Zavanta Medical Emergency Policy</a:t>
            </a:r>
          </a:p>
          <a:p>
            <a:pPr marL="883830" indent="-441915" lvl="1">
              <a:lnSpc>
                <a:spcPts val="6140"/>
              </a:lnSpc>
              <a:buFont typeface="Arial"/>
              <a:buChar char="•"/>
            </a:pPr>
            <a:r>
              <a:rPr lang="en-US" sz="4093">
                <a:solidFill>
                  <a:srgbClr val="25537A"/>
                </a:solidFill>
                <a:latin typeface="Assistant Regular"/>
              </a:rPr>
              <a:t>Zavanta Action Plan for Psychiatric Emergency</a:t>
            </a:r>
          </a:p>
          <a:p>
            <a:pPr marL="883830" indent="-441915" lvl="1">
              <a:lnSpc>
                <a:spcPts val="6140"/>
              </a:lnSpc>
              <a:buFont typeface="Arial"/>
              <a:buChar char="•"/>
            </a:pPr>
            <a:r>
              <a:rPr lang="en-US" sz="4093">
                <a:solidFill>
                  <a:srgbClr val="25537A"/>
                </a:solidFill>
                <a:latin typeface="Assistant Regular"/>
              </a:rPr>
              <a:t>Others</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25537A"/>
        </a:solidFill>
      </p:bgPr>
    </p:bg>
    <p:spTree>
      <p:nvGrpSpPr>
        <p:cNvPr id="1" name=""/>
        <p:cNvGrpSpPr/>
        <p:nvPr/>
      </p:nvGrpSpPr>
      <p:grpSpPr>
        <a:xfrm>
          <a:off x="0" y="0"/>
          <a:ext cx="0" cy="0"/>
          <a:chOff x="0" y="0"/>
          <a:chExt cx="0" cy="0"/>
        </a:xfrm>
      </p:grpSpPr>
      <p:grpSp>
        <p:nvGrpSpPr>
          <p:cNvPr name="Group 2" id="2"/>
          <p:cNvGrpSpPr/>
          <p:nvPr/>
        </p:nvGrpSpPr>
        <p:grpSpPr>
          <a:xfrm rot="0">
            <a:off x="1046594" y="0"/>
            <a:ext cx="63520" cy="10287000"/>
            <a:chOff x="0" y="0"/>
            <a:chExt cx="84693" cy="13716000"/>
          </a:xfrm>
        </p:grpSpPr>
        <p:sp>
          <p:nvSpPr>
            <p:cNvPr name="AutoShape 3" id="3"/>
            <p:cNvSpPr/>
            <p:nvPr/>
          </p:nvSpPr>
          <p:spPr>
            <a:xfrm rot="0">
              <a:off x="35961" y="1371600"/>
              <a:ext cx="12770" cy="12344400"/>
            </a:xfrm>
            <a:prstGeom prst="rect">
              <a:avLst/>
            </a:prstGeom>
            <a:solidFill>
              <a:srgbClr val="F0F0F0"/>
            </a:solidFill>
          </p:spPr>
        </p:sp>
        <p:sp>
          <p:nvSpPr>
            <p:cNvPr name="AutoShape 4" id="4"/>
            <p:cNvSpPr/>
            <p:nvPr/>
          </p:nvSpPr>
          <p:spPr>
            <a:xfrm rot="0">
              <a:off x="0" y="0"/>
              <a:ext cx="84693" cy="1649458"/>
            </a:xfrm>
            <a:prstGeom prst="rect">
              <a:avLst/>
            </a:prstGeom>
            <a:solidFill>
              <a:srgbClr val="7294A8"/>
            </a:solidFill>
          </p:spPr>
        </p:sp>
      </p:grpSp>
      <p:grpSp>
        <p:nvGrpSpPr>
          <p:cNvPr name="Group 5" id="5"/>
          <p:cNvGrpSpPr/>
          <p:nvPr/>
        </p:nvGrpSpPr>
        <p:grpSpPr>
          <a:xfrm rot="-10800000">
            <a:off x="17094832" y="9258300"/>
            <a:ext cx="489002" cy="489002"/>
            <a:chOff x="0" y="0"/>
            <a:chExt cx="652003" cy="652003"/>
          </a:xfrm>
        </p:grpSpPr>
        <p:grpSp>
          <p:nvGrpSpPr>
            <p:cNvPr name="Group 6" id="6"/>
            <p:cNvGrpSpPr>
              <a:grpSpLocks noChangeAspect="true"/>
            </p:cNvGrpSpPr>
            <p:nvPr/>
          </p:nvGrpSpPr>
          <p:grpSpPr>
            <a:xfrm rot="-10800000">
              <a:off x="0" y="0"/>
              <a:ext cx="652003" cy="652003"/>
              <a:chOff x="0" y="0"/>
              <a:chExt cx="6355080" cy="6355080"/>
            </a:xfrm>
          </p:grpSpPr>
          <p:sp>
            <p:nvSpPr>
              <p:cNvPr name="Freeform 7" id="7"/>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8" id="8"/>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grpSp>
        <p:nvGrpSpPr>
          <p:cNvPr name="Group 9" id="9"/>
          <p:cNvGrpSpPr/>
          <p:nvPr/>
        </p:nvGrpSpPr>
        <p:grpSpPr>
          <a:xfrm rot="0">
            <a:off x="16445763" y="9258300"/>
            <a:ext cx="489002" cy="489002"/>
            <a:chOff x="0" y="0"/>
            <a:chExt cx="652003" cy="652003"/>
          </a:xfrm>
        </p:grpSpPr>
        <p:grpSp>
          <p:nvGrpSpPr>
            <p:cNvPr name="Group 10" id="10"/>
            <p:cNvGrpSpPr>
              <a:grpSpLocks noChangeAspect="true"/>
            </p:cNvGrpSpPr>
            <p:nvPr/>
          </p:nvGrpSpPr>
          <p:grpSpPr>
            <a:xfrm rot="-10800000">
              <a:off x="0" y="0"/>
              <a:ext cx="652003" cy="652003"/>
              <a:chOff x="0" y="0"/>
              <a:chExt cx="6355080" cy="6355080"/>
            </a:xfrm>
          </p:grpSpPr>
          <p:sp>
            <p:nvSpPr>
              <p:cNvPr name="Freeform 11" id="11"/>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F0F0F0"/>
              </a:solidFill>
            </p:spPr>
          </p:sp>
        </p:grpSp>
        <p:pic>
          <p:nvPicPr>
            <p:cNvPr name="Picture 12" id="12"/>
            <p:cNvPicPr>
              <a:picLocks noChangeAspect="true"/>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0" t="0" r="0" b="0"/>
            <a:stretch>
              <a:fillRect/>
            </a:stretch>
          </p:blipFill>
          <p:spPr>
            <a:xfrm flipH="false" flipV="false" rot="-5400000">
              <a:off x="108667" y="108667"/>
              <a:ext cx="434669" cy="434669"/>
            </a:xfrm>
            <a:prstGeom prst="rect">
              <a:avLst/>
            </a:prstGeom>
          </p:spPr>
        </p:pic>
      </p:grpSp>
      <p:pic>
        <p:nvPicPr>
          <p:cNvPr name="Picture 13" id="13"/>
          <p:cNvPicPr>
            <a:picLocks noChangeAspect="true"/>
          </p:cNvPicPr>
          <p:nvPr/>
        </p:nvPicPr>
        <p:blipFill>
          <a:blip r:embed="rId4"/>
          <a:srcRect l="0" t="0" r="0" b="0"/>
          <a:stretch>
            <a:fillRect/>
          </a:stretch>
        </p:blipFill>
        <p:spPr>
          <a:xfrm flipH="false" flipV="false" rot="0">
            <a:off x="15910644" y="300253"/>
            <a:ext cx="2208311" cy="686584"/>
          </a:xfrm>
          <a:prstGeom prst="rect">
            <a:avLst/>
          </a:prstGeom>
        </p:spPr>
      </p:pic>
      <p:sp>
        <p:nvSpPr>
          <p:cNvPr name="AutoShape 14" id="14"/>
          <p:cNvSpPr/>
          <p:nvPr/>
        </p:nvSpPr>
        <p:spPr>
          <a:xfrm rot="0">
            <a:off x="9555226" y="3670056"/>
            <a:ext cx="8046263" cy="5037474"/>
          </a:xfrm>
          <a:prstGeom prst="rect">
            <a:avLst/>
          </a:prstGeom>
          <a:solidFill>
            <a:srgbClr val="7294A8"/>
          </a:solidFill>
        </p:spPr>
      </p:sp>
      <p:pic>
        <p:nvPicPr>
          <p:cNvPr name="Picture 15" id="15"/>
          <p:cNvPicPr>
            <a:picLocks noChangeAspect="true"/>
          </p:cNvPicPr>
          <p:nvPr/>
        </p:nvPicPr>
        <p:blipFill>
          <a:blip r:embed="rId5"/>
          <a:srcRect l="0" t="0" r="0" b="0"/>
          <a:stretch>
            <a:fillRect/>
          </a:stretch>
        </p:blipFill>
        <p:spPr>
          <a:xfrm flipH="false" flipV="false" rot="0">
            <a:off x="1316878" y="0"/>
            <a:ext cx="7681262" cy="10287000"/>
          </a:xfrm>
          <a:prstGeom prst="rect">
            <a:avLst/>
          </a:prstGeom>
        </p:spPr>
      </p:pic>
      <p:sp>
        <p:nvSpPr>
          <p:cNvPr name="TextBox 16" id="16"/>
          <p:cNvSpPr txBox="true"/>
          <p:nvPr/>
        </p:nvSpPr>
        <p:spPr>
          <a:xfrm rot="0">
            <a:off x="9621893" y="1526827"/>
            <a:ext cx="7912929" cy="1784795"/>
          </a:xfrm>
          <a:prstGeom prst="rect">
            <a:avLst/>
          </a:prstGeom>
        </p:spPr>
        <p:txBody>
          <a:bodyPr anchor="t" rtlCol="false" tIns="0" lIns="0" bIns="0" rIns="0">
            <a:spAutoFit/>
          </a:bodyPr>
          <a:lstStyle/>
          <a:p>
            <a:pPr>
              <a:lnSpc>
                <a:spcPts val="7054"/>
              </a:lnSpc>
            </a:pPr>
            <a:r>
              <a:rPr lang="en-US" spc="235" sz="5878">
                <a:solidFill>
                  <a:srgbClr val="7294A8"/>
                </a:solidFill>
                <a:latin typeface="Assistant Bold"/>
              </a:rPr>
              <a:t>JOINT COMMISSION </a:t>
            </a:r>
          </a:p>
          <a:p>
            <a:pPr>
              <a:lnSpc>
                <a:spcPts val="7054"/>
              </a:lnSpc>
            </a:pPr>
            <a:r>
              <a:rPr lang="en-US" spc="235" sz="5878">
                <a:solidFill>
                  <a:srgbClr val="7294A8"/>
                </a:solidFill>
                <a:latin typeface="Assistant Bold"/>
              </a:rPr>
              <a:t>RESOURCE MANUAL</a:t>
            </a:r>
          </a:p>
        </p:txBody>
      </p:sp>
      <p:sp>
        <p:nvSpPr>
          <p:cNvPr name="TextBox 17" id="17"/>
          <p:cNvSpPr txBox="true"/>
          <p:nvPr/>
        </p:nvSpPr>
        <p:spPr>
          <a:xfrm rot="0">
            <a:off x="9724074" y="3911082"/>
            <a:ext cx="7535226" cy="5002926"/>
          </a:xfrm>
          <a:prstGeom prst="rect">
            <a:avLst/>
          </a:prstGeom>
        </p:spPr>
        <p:txBody>
          <a:bodyPr anchor="t" rtlCol="false" tIns="0" lIns="0" bIns="0" rIns="0">
            <a:spAutoFit/>
          </a:bodyPr>
          <a:lstStyle/>
          <a:p>
            <a:pPr>
              <a:lnSpc>
                <a:spcPts val="3999"/>
              </a:lnSpc>
            </a:pPr>
            <a:r>
              <a:rPr lang="en-US" spc="133" sz="3332">
                <a:solidFill>
                  <a:srgbClr val="F0F0F0"/>
                </a:solidFill>
                <a:latin typeface="Assistant Regular"/>
              </a:rPr>
              <a:t>Highlights</a:t>
            </a:r>
          </a:p>
          <a:p>
            <a:pPr marL="719571" indent="-359786" lvl="1">
              <a:lnSpc>
                <a:spcPts val="3999"/>
              </a:lnSpc>
              <a:buFont typeface="Arial"/>
              <a:buChar char="•"/>
            </a:pPr>
            <a:r>
              <a:rPr lang="en-US" spc="133" sz="3332">
                <a:solidFill>
                  <a:srgbClr val="F0F0F0"/>
                </a:solidFill>
                <a:latin typeface="Assistant Regular"/>
              </a:rPr>
              <a:t>Emergency/Disaster</a:t>
            </a:r>
          </a:p>
          <a:p>
            <a:pPr marL="719571" indent="-359786" lvl="1">
              <a:lnSpc>
                <a:spcPts val="3999"/>
              </a:lnSpc>
              <a:buFont typeface="Arial"/>
              <a:buChar char="•"/>
            </a:pPr>
            <a:r>
              <a:rPr lang="en-US" spc="133" sz="3332">
                <a:solidFill>
                  <a:srgbClr val="F0F0F0"/>
                </a:solidFill>
                <a:latin typeface="Assistant Regular"/>
              </a:rPr>
              <a:t>Emergent Situations Characterized by the Extreme</a:t>
            </a:r>
          </a:p>
          <a:p>
            <a:pPr marL="719571" indent="-359786" lvl="1">
              <a:lnSpc>
                <a:spcPts val="3999"/>
              </a:lnSpc>
              <a:buFont typeface="Arial"/>
              <a:buChar char="•"/>
            </a:pPr>
            <a:r>
              <a:rPr lang="en-US" spc="133" sz="3332">
                <a:solidFill>
                  <a:srgbClr val="F0F0F0"/>
                </a:solidFill>
                <a:latin typeface="Assistant Regular"/>
              </a:rPr>
              <a:t>Emergency Medication Management</a:t>
            </a:r>
          </a:p>
          <a:p>
            <a:pPr marL="719571" indent="-359786" lvl="1">
              <a:lnSpc>
                <a:spcPts val="3999"/>
              </a:lnSpc>
              <a:buFont typeface="Arial"/>
              <a:buChar char="•"/>
            </a:pPr>
            <a:r>
              <a:rPr lang="en-US" spc="133" sz="3332">
                <a:solidFill>
                  <a:srgbClr val="F0F0F0"/>
                </a:solidFill>
                <a:latin typeface="Assistant Regular"/>
              </a:rPr>
              <a:t>Chain of Command Communication</a:t>
            </a:r>
          </a:p>
          <a:p>
            <a:pPr marL="719571" indent="-359786" lvl="1">
              <a:lnSpc>
                <a:spcPts val="3999"/>
              </a:lnSpc>
              <a:buFont typeface="Arial"/>
              <a:buChar char="•"/>
            </a:pPr>
            <a:r>
              <a:rPr lang="en-US" spc="133" sz="3332">
                <a:solidFill>
                  <a:srgbClr val="F0F0F0"/>
                </a:solidFill>
                <a:latin typeface="Assistant Regular"/>
              </a:rPr>
              <a:t>Roles and Responsibilities</a:t>
            </a:r>
          </a:p>
          <a:p>
            <a:pPr marL="719571" indent="-359786" lvl="1">
              <a:lnSpc>
                <a:spcPts val="3999"/>
              </a:lnSpc>
              <a:buFont typeface="Arial"/>
              <a:buChar char="•"/>
            </a:pPr>
            <a:r>
              <a:rPr lang="en-US" spc="133" sz="3332">
                <a:solidFill>
                  <a:srgbClr val="F0F0F0"/>
                </a:solidFill>
                <a:latin typeface="Assistant Regular"/>
              </a:rPr>
              <a:t>Evacuation</a:t>
            </a:r>
          </a:p>
          <a:p>
            <a:pPr>
              <a:lnSpc>
                <a:spcPts val="3999"/>
              </a:lnSpc>
            </a:pP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rot="0">
            <a:off x="0" y="0"/>
            <a:ext cx="18288000" cy="3462832"/>
          </a:xfrm>
          <a:prstGeom prst="rect">
            <a:avLst/>
          </a:prstGeom>
          <a:solidFill>
            <a:srgbClr val="7294A8"/>
          </a:solidFill>
        </p:spPr>
      </p:sp>
      <p:grpSp>
        <p:nvGrpSpPr>
          <p:cNvPr name="Group 3" id="3"/>
          <p:cNvGrpSpPr/>
          <p:nvPr/>
        </p:nvGrpSpPr>
        <p:grpSpPr>
          <a:xfrm rot="0">
            <a:off x="0" y="1264674"/>
            <a:ext cx="18288000" cy="63520"/>
            <a:chOff x="0" y="0"/>
            <a:chExt cx="24384000" cy="84693"/>
          </a:xfrm>
        </p:grpSpPr>
        <p:sp>
          <p:nvSpPr>
            <p:cNvPr name="AutoShape 4" id="4"/>
            <p:cNvSpPr/>
            <p:nvPr/>
          </p:nvSpPr>
          <p:spPr>
            <a:xfrm rot="0">
              <a:off x="0" y="35963"/>
              <a:ext cx="24384000" cy="12766"/>
            </a:xfrm>
            <a:prstGeom prst="rect">
              <a:avLst/>
            </a:prstGeom>
            <a:solidFill>
              <a:srgbClr val="F0F0F0"/>
            </a:solidFill>
          </p:spPr>
        </p:sp>
        <p:sp>
          <p:nvSpPr>
            <p:cNvPr name="AutoShape 5" id="5"/>
            <p:cNvSpPr/>
            <p:nvPr/>
          </p:nvSpPr>
          <p:spPr>
            <a:xfrm rot="-5400000">
              <a:off x="782383" y="-782383"/>
              <a:ext cx="84693" cy="1649458"/>
            </a:xfrm>
            <a:prstGeom prst="rect">
              <a:avLst/>
            </a:prstGeom>
            <a:solidFill>
              <a:srgbClr val="F0F0F0"/>
            </a:solidFill>
          </p:spPr>
        </p:sp>
      </p:grpSp>
      <p:grpSp>
        <p:nvGrpSpPr>
          <p:cNvPr name="Group 6" id="6"/>
          <p:cNvGrpSpPr/>
          <p:nvPr/>
        </p:nvGrpSpPr>
        <p:grpSpPr>
          <a:xfrm rot="-10800000">
            <a:off x="17339333" y="9258300"/>
            <a:ext cx="489002" cy="489002"/>
            <a:chOff x="0" y="0"/>
            <a:chExt cx="652003" cy="652003"/>
          </a:xfrm>
        </p:grpSpPr>
        <p:grpSp>
          <p:nvGrpSpPr>
            <p:cNvPr name="Group 7" id="7"/>
            <p:cNvGrpSpPr>
              <a:grpSpLocks noChangeAspect="true"/>
            </p:cNvGrpSpPr>
            <p:nvPr/>
          </p:nvGrpSpPr>
          <p:grpSpPr>
            <a:xfrm rot="-10800000">
              <a:off x="0" y="0"/>
              <a:ext cx="652003" cy="652003"/>
              <a:chOff x="0" y="0"/>
              <a:chExt cx="6355080" cy="6355080"/>
            </a:xfrm>
          </p:grpSpPr>
          <p:sp>
            <p:nvSpPr>
              <p:cNvPr name="Freeform 8" id="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grpSp>
        <p:nvGrpSpPr>
          <p:cNvPr name="Group 10" id="10"/>
          <p:cNvGrpSpPr/>
          <p:nvPr/>
        </p:nvGrpSpPr>
        <p:grpSpPr>
          <a:xfrm rot="0">
            <a:off x="16690264" y="9258300"/>
            <a:ext cx="489002" cy="489002"/>
            <a:chOff x="0" y="0"/>
            <a:chExt cx="652003" cy="652003"/>
          </a:xfrm>
        </p:grpSpPr>
        <p:grpSp>
          <p:nvGrpSpPr>
            <p:cNvPr name="Group 11" id="11"/>
            <p:cNvGrpSpPr>
              <a:grpSpLocks noChangeAspect="true"/>
            </p:cNvGrpSpPr>
            <p:nvPr/>
          </p:nvGrpSpPr>
          <p:grpSpPr>
            <a:xfrm rot="-10800000">
              <a:off x="0" y="0"/>
              <a:ext cx="652003" cy="652003"/>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pic>
        <p:nvPicPr>
          <p:cNvPr name="Picture 14" id="14"/>
          <p:cNvPicPr>
            <a:picLocks noChangeAspect="true"/>
          </p:cNvPicPr>
          <p:nvPr/>
        </p:nvPicPr>
        <p:blipFill>
          <a:blip r:embed="rId5"/>
          <a:srcRect l="0" t="0" r="0" b="0"/>
          <a:stretch>
            <a:fillRect/>
          </a:stretch>
        </p:blipFill>
        <p:spPr>
          <a:xfrm flipH="false" flipV="false" rot="0">
            <a:off x="15910644" y="300253"/>
            <a:ext cx="2208311" cy="686584"/>
          </a:xfrm>
          <a:prstGeom prst="rect">
            <a:avLst/>
          </a:prstGeom>
        </p:spPr>
      </p:pic>
      <p:pic>
        <p:nvPicPr>
          <p:cNvPr name="Picture 15" id="15"/>
          <p:cNvPicPr>
            <a:picLocks noChangeAspect="true"/>
          </p:cNvPicPr>
          <p:nvPr/>
        </p:nvPicPr>
        <p:blipFill>
          <a:blip r:embed="rId6"/>
          <a:srcRect l="0" t="0" r="6384" b="0"/>
          <a:stretch>
            <a:fillRect/>
          </a:stretch>
        </p:blipFill>
        <p:spPr>
          <a:xfrm flipH="false" flipV="false" rot="0">
            <a:off x="9144000" y="2868466"/>
            <a:ext cx="8684336" cy="4510739"/>
          </a:xfrm>
          <a:prstGeom prst="rect">
            <a:avLst/>
          </a:prstGeom>
        </p:spPr>
      </p:pic>
      <p:sp>
        <p:nvSpPr>
          <p:cNvPr name="TextBox 16" id="16"/>
          <p:cNvSpPr txBox="true"/>
          <p:nvPr/>
        </p:nvSpPr>
        <p:spPr>
          <a:xfrm rot="0">
            <a:off x="838200" y="1328194"/>
            <a:ext cx="11290987" cy="1937545"/>
          </a:xfrm>
          <a:prstGeom prst="rect">
            <a:avLst/>
          </a:prstGeom>
        </p:spPr>
        <p:txBody>
          <a:bodyPr anchor="t" rtlCol="false" tIns="0" lIns="0" bIns="0" rIns="0">
            <a:spAutoFit/>
          </a:bodyPr>
          <a:lstStyle/>
          <a:p>
            <a:pPr>
              <a:lnSpc>
                <a:spcPts val="7296"/>
              </a:lnSpc>
            </a:pPr>
            <a:r>
              <a:rPr lang="en-US" spc="66" sz="6633">
                <a:solidFill>
                  <a:srgbClr val="F0F0F0"/>
                </a:solidFill>
                <a:latin typeface="Telegraf"/>
              </a:rPr>
              <a:t>DBH Medical Emergency Management </a:t>
            </a:r>
          </a:p>
        </p:txBody>
      </p:sp>
      <p:sp>
        <p:nvSpPr>
          <p:cNvPr name="TextBox 17" id="17"/>
          <p:cNvSpPr txBox="true"/>
          <p:nvPr/>
        </p:nvSpPr>
        <p:spPr>
          <a:xfrm rot="0">
            <a:off x="626247" y="3628056"/>
            <a:ext cx="8089128" cy="5630244"/>
          </a:xfrm>
          <a:prstGeom prst="rect">
            <a:avLst/>
          </a:prstGeom>
        </p:spPr>
        <p:txBody>
          <a:bodyPr anchor="t" rtlCol="false" tIns="0" lIns="0" bIns="0" rIns="0">
            <a:spAutoFit/>
          </a:bodyPr>
          <a:lstStyle/>
          <a:p>
            <a:pPr marL="588235" indent="-294117" lvl="1">
              <a:lnSpc>
                <a:spcPts val="4086"/>
              </a:lnSpc>
              <a:buFont typeface="Arial"/>
              <a:buChar char="•"/>
            </a:pPr>
            <a:r>
              <a:rPr lang="en-US" sz="2724">
                <a:solidFill>
                  <a:srgbClr val="25537A"/>
                </a:solidFill>
                <a:latin typeface="Assistant Regular"/>
              </a:rPr>
              <a:t>The company focuses on 6 critical areas - communication, patient and clinical and support activities, resources and assets, safety and security, utilities management, and staff responsibilities</a:t>
            </a:r>
          </a:p>
          <a:p>
            <a:pPr marL="588235" indent="-294117" lvl="1">
              <a:lnSpc>
                <a:spcPts val="4086"/>
              </a:lnSpc>
              <a:buFont typeface="Arial"/>
              <a:buChar char="•"/>
            </a:pPr>
            <a:r>
              <a:rPr lang="en-US" sz="2724">
                <a:solidFill>
                  <a:srgbClr val="25537A"/>
                </a:solidFill>
                <a:latin typeface="Assistant Regular"/>
              </a:rPr>
              <a:t>Emergency/Disaster -medical, fire, earthquake, flood, severe weather sufficient to cause isolation of residents, explosion, any internal or external event that compromises or could potentially compromise the safety of patients, visitors, and staff</a:t>
            </a:r>
          </a:p>
          <a:p>
            <a:pPr marL="588235" indent="-294117" lvl="1">
              <a:lnSpc>
                <a:spcPts val="4086"/>
              </a:lnSpc>
              <a:buFont typeface="Arial"/>
              <a:buChar char="•"/>
            </a:pPr>
            <a:r>
              <a:rPr lang="en-US" sz="2724">
                <a:solidFill>
                  <a:srgbClr val="25537A"/>
                </a:solidFill>
                <a:latin typeface="Assistant Regular"/>
              </a:rPr>
              <a:t>Emergent situations characterized by extreme - heat, cold, exposure to elements, loss of utilities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0F0F0"/>
        </a:solidFill>
      </p:bgPr>
    </p:bg>
    <p:spTree>
      <p:nvGrpSpPr>
        <p:cNvPr id="1" name=""/>
        <p:cNvGrpSpPr/>
        <p:nvPr/>
      </p:nvGrpSpPr>
      <p:grpSpPr>
        <a:xfrm>
          <a:off x="0" y="0"/>
          <a:ext cx="0" cy="0"/>
          <a:chOff x="0" y="0"/>
          <a:chExt cx="0" cy="0"/>
        </a:xfrm>
      </p:grpSpPr>
      <p:sp>
        <p:nvSpPr>
          <p:cNvPr name="AutoShape 2" id="2"/>
          <p:cNvSpPr/>
          <p:nvPr/>
        </p:nvSpPr>
        <p:spPr>
          <a:xfrm rot="0">
            <a:off x="0" y="0"/>
            <a:ext cx="18288000" cy="3462832"/>
          </a:xfrm>
          <a:prstGeom prst="rect">
            <a:avLst/>
          </a:prstGeom>
          <a:solidFill>
            <a:srgbClr val="7294A8"/>
          </a:solidFill>
        </p:spPr>
      </p:sp>
      <p:grpSp>
        <p:nvGrpSpPr>
          <p:cNvPr name="Group 3" id="3"/>
          <p:cNvGrpSpPr/>
          <p:nvPr/>
        </p:nvGrpSpPr>
        <p:grpSpPr>
          <a:xfrm rot="0">
            <a:off x="0" y="1264674"/>
            <a:ext cx="18288000" cy="63520"/>
            <a:chOff x="0" y="0"/>
            <a:chExt cx="24384000" cy="84693"/>
          </a:xfrm>
        </p:grpSpPr>
        <p:sp>
          <p:nvSpPr>
            <p:cNvPr name="AutoShape 4" id="4"/>
            <p:cNvSpPr/>
            <p:nvPr/>
          </p:nvSpPr>
          <p:spPr>
            <a:xfrm rot="0">
              <a:off x="0" y="35963"/>
              <a:ext cx="24384000" cy="12766"/>
            </a:xfrm>
            <a:prstGeom prst="rect">
              <a:avLst/>
            </a:prstGeom>
            <a:solidFill>
              <a:srgbClr val="F0F0F0"/>
            </a:solidFill>
          </p:spPr>
        </p:sp>
        <p:sp>
          <p:nvSpPr>
            <p:cNvPr name="AutoShape 5" id="5"/>
            <p:cNvSpPr/>
            <p:nvPr/>
          </p:nvSpPr>
          <p:spPr>
            <a:xfrm rot="-5400000">
              <a:off x="782383" y="-782383"/>
              <a:ext cx="84693" cy="1649458"/>
            </a:xfrm>
            <a:prstGeom prst="rect">
              <a:avLst/>
            </a:prstGeom>
            <a:solidFill>
              <a:srgbClr val="F0F0F0"/>
            </a:solidFill>
          </p:spPr>
        </p:sp>
      </p:grpSp>
      <p:grpSp>
        <p:nvGrpSpPr>
          <p:cNvPr name="Group 6" id="6"/>
          <p:cNvGrpSpPr/>
          <p:nvPr/>
        </p:nvGrpSpPr>
        <p:grpSpPr>
          <a:xfrm rot="-10800000">
            <a:off x="17339333" y="9258300"/>
            <a:ext cx="489002" cy="489002"/>
            <a:chOff x="0" y="0"/>
            <a:chExt cx="652003" cy="652003"/>
          </a:xfrm>
        </p:grpSpPr>
        <p:grpSp>
          <p:nvGrpSpPr>
            <p:cNvPr name="Group 7" id="7"/>
            <p:cNvGrpSpPr>
              <a:grpSpLocks noChangeAspect="true"/>
            </p:cNvGrpSpPr>
            <p:nvPr/>
          </p:nvGrpSpPr>
          <p:grpSpPr>
            <a:xfrm rot="-10800000">
              <a:off x="0" y="0"/>
              <a:ext cx="652003" cy="652003"/>
              <a:chOff x="0" y="0"/>
              <a:chExt cx="6355080" cy="6355080"/>
            </a:xfrm>
          </p:grpSpPr>
          <p:sp>
            <p:nvSpPr>
              <p:cNvPr name="Freeform 8" id="8"/>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9" id="9"/>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grpSp>
        <p:nvGrpSpPr>
          <p:cNvPr name="Group 10" id="10"/>
          <p:cNvGrpSpPr/>
          <p:nvPr/>
        </p:nvGrpSpPr>
        <p:grpSpPr>
          <a:xfrm rot="0">
            <a:off x="16690264" y="9258300"/>
            <a:ext cx="489002" cy="489002"/>
            <a:chOff x="0" y="0"/>
            <a:chExt cx="652003" cy="652003"/>
          </a:xfrm>
        </p:grpSpPr>
        <p:grpSp>
          <p:nvGrpSpPr>
            <p:cNvPr name="Group 11" id="11"/>
            <p:cNvGrpSpPr>
              <a:grpSpLocks noChangeAspect="true"/>
            </p:cNvGrpSpPr>
            <p:nvPr/>
          </p:nvGrpSpPr>
          <p:grpSpPr>
            <a:xfrm rot="-10800000">
              <a:off x="0" y="0"/>
              <a:ext cx="652003" cy="652003"/>
              <a:chOff x="0" y="0"/>
              <a:chExt cx="6355080" cy="6355080"/>
            </a:xfrm>
          </p:grpSpPr>
          <p:sp>
            <p:nvSpPr>
              <p:cNvPr name="Freeform 12" id="12"/>
              <p:cNvSpPr/>
              <p:nvPr/>
            </p:nvSpPr>
            <p:spPr>
              <a:xfrm>
                <a:off x="0" y="0"/>
                <a:ext cx="6355080" cy="6355080"/>
              </a:xfrm>
              <a:custGeom>
                <a:avLst/>
                <a:gdLst/>
                <a:ahLst/>
                <a:cxnLst/>
                <a:rect r="r" b="b" t="t" l="l"/>
                <a:pathLst>
                  <a:path h="6355080" w="6355080">
                    <a:moveTo>
                      <a:pt x="3177540" y="6355080"/>
                    </a:moveTo>
                    <a:cubicBezTo>
                      <a:pt x="2329180" y="6355080"/>
                      <a:pt x="1530350" y="6024880"/>
                      <a:pt x="930910" y="5424170"/>
                    </a:cubicBezTo>
                    <a:cubicBezTo>
                      <a:pt x="330200" y="4824730"/>
                      <a:pt x="0" y="4025900"/>
                      <a:pt x="0" y="3177540"/>
                    </a:cubicBezTo>
                    <a:cubicBezTo>
                      <a:pt x="0" y="2329180"/>
                      <a:pt x="330200" y="1530350"/>
                      <a:pt x="930910" y="930910"/>
                    </a:cubicBezTo>
                    <a:cubicBezTo>
                      <a:pt x="1530350" y="330200"/>
                      <a:pt x="2329180" y="0"/>
                      <a:pt x="3177540" y="0"/>
                    </a:cubicBezTo>
                    <a:cubicBezTo>
                      <a:pt x="4025900" y="0"/>
                      <a:pt x="4824730" y="330200"/>
                      <a:pt x="5424170" y="930910"/>
                    </a:cubicBezTo>
                    <a:cubicBezTo>
                      <a:pt x="6024880" y="1531620"/>
                      <a:pt x="6355080" y="2329180"/>
                      <a:pt x="6355080" y="3177540"/>
                    </a:cubicBezTo>
                    <a:cubicBezTo>
                      <a:pt x="6355080" y="4025900"/>
                      <a:pt x="6024880" y="4824730"/>
                      <a:pt x="5424170" y="5424170"/>
                    </a:cubicBezTo>
                    <a:cubicBezTo>
                      <a:pt x="4824730" y="6024880"/>
                      <a:pt x="4025900" y="6355080"/>
                      <a:pt x="3177540" y="6355080"/>
                    </a:cubicBezTo>
                    <a:close/>
                    <a:moveTo>
                      <a:pt x="3177540" y="190500"/>
                    </a:moveTo>
                    <a:cubicBezTo>
                      <a:pt x="2379980" y="190500"/>
                      <a:pt x="1629410" y="501650"/>
                      <a:pt x="1065530" y="1065530"/>
                    </a:cubicBezTo>
                    <a:cubicBezTo>
                      <a:pt x="501650" y="1629410"/>
                      <a:pt x="190500" y="2379980"/>
                      <a:pt x="190500" y="3177540"/>
                    </a:cubicBezTo>
                    <a:cubicBezTo>
                      <a:pt x="190500" y="3975100"/>
                      <a:pt x="501650" y="4725670"/>
                      <a:pt x="1065530" y="5289550"/>
                    </a:cubicBezTo>
                    <a:cubicBezTo>
                      <a:pt x="1629410" y="5853430"/>
                      <a:pt x="2379980" y="6164580"/>
                      <a:pt x="3177540" y="6164580"/>
                    </a:cubicBezTo>
                    <a:cubicBezTo>
                      <a:pt x="3975100" y="6164580"/>
                      <a:pt x="4725670" y="5853430"/>
                      <a:pt x="5289550" y="5289550"/>
                    </a:cubicBezTo>
                    <a:cubicBezTo>
                      <a:pt x="5853430" y="4725670"/>
                      <a:pt x="6164580" y="3975100"/>
                      <a:pt x="6164580" y="3177540"/>
                    </a:cubicBezTo>
                    <a:cubicBezTo>
                      <a:pt x="6164580" y="2379980"/>
                      <a:pt x="5853430" y="1629410"/>
                      <a:pt x="5289550" y="1065530"/>
                    </a:cubicBezTo>
                    <a:cubicBezTo>
                      <a:pt x="4725670" y="501650"/>
                      <a:pt x="3975100" y="190500"/>
                      <a:pt x="3177540" y="190500"/>
                    </a:cubicBezTo>
                    <a:close/>
                  </a:path>
                </a:pathLst>
              </a:custGeom>
              <a:solidFill>
                <a:srgbClr val="25537A"/>
              </a:solidFill>
            </p:spPr>
          </p:sp>
        </p:grpSp>
        <p:pic>
          <p:nvPicPr>
            <p:cNvPr name="Picture 13" id="13"/>
            <p:cNvPicPr>
              <a:picLocks noChangeAspect="true"/>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0" t="0" r="0" b="0"/>
            <a:stretch>
              <a:fillRect/>
            </a:stretch>
          </p:blipFill>
          <p:spPr>
            <a:xfrm flipH="false" flipV="false" rot="-5400000">
              <a:off x="108667" y="108667"/>
              <a:ext cx="434669" cy="434669"/>
            </a:xfrm>
            <a:prstGeom prst="rect">
              <a:avLst/>
            </a:prstGeom>
          </p:spPr>
        </p:pic>
      </p:grpSp>
      <p:pic>
        <p:nvPicPr>
          <p:cNvPr name="Picture 14" id="14"/>
          <p:cNvPicPr>
            <a:picLocks noChangeAspect="true"/>
          </p:cNvPicPr>
          <p:nvPr/>
        </p:nvPicPr>
        <p:blipFill>
          <a:blip r:embed="rId5"/>
          <a:srcRect l="0" t="0" r="0" b="0"/>
          <a:stretch>
            <a:fillRect/>
          </a:stretch>
        </p:blipFill>
        <p:spPr>
          <a:xfrm flipH="false" flipV="false" rot="0">
            <a:off x="15910644" y="300253"/>
            <a:ext cx="2208311" cy="686584"/>
          </a:xfrm>
          <a:prstGeom prst="rect">
            <a:avLst/>
          </a:prstGeom>
        </p:spPr>
      </p:pic>
      <p:pic>
        <p:nvPicPr>
          <p:cNvPr name="Picture 15" id="15"/>
          <p:cNvPicPr>
            <a:picLocks noChangeAspect="true"/>
          </p:cNvPicPr>
          <p:nvPr/>
        </p:nvPicPr>
        <p:blipFill>
          <a:blip r:embed="rId6"/>
          <a:srcRect l="0" t="0" r="7198" b="3068"/>
          <a:stretch>
            <a:fillRect/>
          </a:stretch>
        </p:blipFill>
        <p:spPr>
          <a:xfrm flipH="false" flipV="false" rot="0">
            <a:off x="8899499" y="2887139"/>
            <a:ext cx="8684336" cy="4512722"/>
          </a:xfrm>
          <a:prstGeom prst="rect">
            <a:avLst/>
          </a:prstGeom>
        </p:spPr>
      </p:pic>
      <p:sp>
        <p:nvSpPr>
          <p:cNvPr name="TextBox 16" id="16"/>
          <p:cNvSpPr txBox="true"/>
          <p:nvPr/>
        </p:nvSpPr>
        <p:spPr>
          <a:xfrm rot="0">
            <a:off x="838200" y="1309144"/>
            <a:ext cx="11618796" cy="2012847"/>
          </a:xfrm>
          <a:prstGeom prst="rect">
            <a:avLst/>
          </a:prstGeom>
        </p:spPr>
        <p:txBody>
          <a:bodyPr anchor="t" rtlCol="false" tIns="0" lIns="0" bIns="0" rIns="0">
            <a:spAutoFit/>
          </a:bodyPr>
          <a:lstStyle/>
          <a:p>
            <a:pPr>
              <a:lnSpc>
                <a:spcPts val="7508"/>
              </a:lnSpc>
            </a:pPr>
            <a:r>
              <a:rPr lang="en-US" spc="68" sz="6825">
                <a:solidFill>
                  <a:srgbClr val="F0F0F0"/>
                </a:solidFill>
                <a:latin typeface="Telegraf"/>
              </a:rPr>
              <a:t>DBH Medical Emergency Management </a:t>
            </a:r>
          </a:p>
        </p:txBody>
      </p:sp>
      <p:sp>
        <p:nvSpPr>
          <p:cNvPr name="TextBox 17" id="17"/>
          <p:cNvSpPr txBox="true"/>
          <p:nvPr/>
        </p:nvSpPr>
        <p:spPr>
          <a:xfrm rot="0">
            <a:off x="647700" y="3572240"/>
            <a:ext cx="7766108" cy="5686060"/>
          </a:xfrm>
          <a:prstGeom prst="rect">
            <a:avLst/>
          </a:prstGeom>
        </p:spPr>
        <p:txBody>
          <a:bodyPr anchor="t" rtlCol="false" tIns="0" lIns="0" bIns="0" rIns="0">
            <a:spAutoFit/>
          </a:bodyPr>
          <a:lstStyle/>
          <a:p>
            <a:pPr marL="544710" indent="-272355" lvl="1">
              <a:lnSpc>
                <a:spcPts val="3784"/>
              </a:lnSpc>
              <a:buFont typeface="Arial"/>
              <a:buChar char="•"/>
            </a:pPr>
            <a:r>
              <a:rPr lang="en-US" sz="2522">
                <a:solidFill>
                  <a:srgbClr val="25537A"/>
                </a:solidFill>
                <a:latin typeface="Arimo"/>
              </a:rPr>
              <a:t>In t</a:t>
            </a:r>
            <a:r>
              <a:rPr lang="en-US" sz="2522">
                <a:solidFill>
                  <a:srgbClr val="25537A"/>
                </a:solidFill>
                <a:latin typeface="Assistant Regular"/>
              </a:rPr>
              <a:t>he event of a medical emergency (an injury or illness that is acute and poses an immediate risk to a person’s life or long-term health), staff shall: </a:t>
            </a:r>
          </a:p>
          <a:p>
            <a:pPr marL="544710" indent="-272355" lvl="1">
              <a:lnSpc>
                <a:spcPts val="3784"/>
              </a:lnSpc>
              <a:buFont typeface="Arial"/>
              <a:buChar char="•"/>
            </a:pPr>
            <a:r>
              <a:rPr lang="en-US" sz="2522">
                <a:solidFill>
                  <a:srgbClr val="25537A"/>
                </a:solidFill>
                <a:latin typeface="Assistant Regular"/>
              </a:rPr>
              <a:t>Call 911 and stay with the injured person until emergency services arrive. </a:t>
            </a:r>
          </a:p>
          <a:p>
            <a:pPr marL="544710" indent="-272355" lvl="1">
              <a:lnSpc>
                <a:spcPts val="3784"/>
              </a:lnSpc>
              <a:buFont typeface="Arial"/>
              <a:buChar char="•"/>
            </a:pPr>
            <a:r>
              <a:rPr lang="en-US" sz="2522">
                <a:solidFill>
                  <a:srgbClr val="25537A"/>
                </a:solidFill>
                <a:latin typeface="Assistant Regular"/>
              </a:rPr>
              <a:t>Find out where the injured person will be transported (hospital or acute care center). When possible, obtain a signed Release of Information from the patient for the hospital to which they are being transported. </a:t>
            </a:r>
          </a:p>
          <a:p>
            <a:pPr marL="544710" indent="-272355" lvl="1">
              <a:lnSpc>
                <a:spcPts val="3784"/>
              </a:lnSpc>
              <a:buFont typeface="Arial"/>
              <a:buChar char="•"/>
            </a:pPr>
            <a:r>
              <a:rPr lang="en-US" sz="2522">
                <a:solidFill>
                  <a:srgbClr val="25537A"/>
                </a:solidFill>
                <a:latin typeface="Assistant Regular"/>
              </a:rPr>
              <a:t>Notify program/operations leadership. </a:t>
            </a:r>
          </a:p>
          <a:p>
            <a:pPr marL="544710" indent="-272355" lvl="1">
              <a:lnSpc>
                <a:spcPts val="3784"/>
              </a:lnSpc>
              <a:buFont typeface="Arial"/>
              <a:buChar char="•"/>
            </a:pPr>
            <a:r>
              <a:rPr lang="en-US" sz="2522">
                <a:solidFill>
                  <a:srgbClr val="25537A"/>
                </a:solidFill>
                <a:latin typeface="Assistant Regular"/>
              </a:rPr>
              <a:t>Notify emergency contact. </a:t>
            </a:r>
          </a:p>
          <a:p>
            <a:pPr marL="544710" indent="-272355" lvl="1">
              <a:lnSpc>
                <a:spcPts val="3784"/>
              </a:lnSpc>
              <a:buFont typeface="Arial"/>
              <a:buChar char="•"/>
            </a:pPr>
            <a:r>
              <a:rPr lang="en-US" sz="2522">
                <a:solidFill>
                  <a:srgbClr val="25537A"/>
                </a:solidFill>
                <a:latin typeface="Assistant Regular"/>
              </a:rPr>
              <a:t>Complete an incident report. </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DAE5NDfnX8U</dc:identifier>
  <dcterms:modified xsi:type="dcterms:W3CDTF">2011-08-01T06:04:30Z</dcterms:modified>
  <cp:revision>1</cp:revision>
  <dc:title>Emergency Management Protocol </dc:title>
</cp:coreProperties>
</file>