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12192000"/>
  <p:notesSz cx="6858000" cy="9144000"/>
  <p:embeddedFontLst>
    <p:embeddedFont>
      <p:font typeface="Montserra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3" roundtripDataSignature="AMtx7mjogckcRvdTEMl8lXHoNHEdpPfp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Montserra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Montserrat-italic.fntdata"/><Relationship Id="rId30" Type="http://schemas.openxmlformats.org/officeDocument/2006/relationships/font" Target="fonts/Montserrat-bold.fntdata"/><Relationship Id="rId11" Type="http://schemas.openxmlformats.org/officeDocument/2006/relationships/slide" Target="slides/slide7.xml"/><Relationship Id="rId33" Type="http://customschemas.google.com/relationships/presentationmetadata" Target="metadata"/><Relationship Id="rId10" Type="http://schemas.openxmlformats.org/officeDocument/2006/relationships/slide" Target="slides/slide6.xml"/><Relationship Id="rId32" Type="http://schemas.openxmlformats.org/officeDocument/2006/relationships/font" Target="fonts/Montserrat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Relationship Id="rId3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2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4.png"/><Relationship Id="rId3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7" id="12" name="Google Shape;12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09894" y="-85726"/>
            <a:ext cx="12411784" cy="702945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6"/>
          <p:cNvSpPr txBox="1"/>
          <p:nvPr>
            <p:ph type="title"/>
          </p:nvPr>
        </p:nvSpPr>
        <p:spPr>
          <a:xfrm>
            <a:off x="1523999" y="4169228"/>
            <a:ext cx="9144001" cy="18450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9pPr>
          </a:lstStyle>
          <a:p/>
        </p:txBody>
      </p:sp>
      <p:sp>
        <p:nvSpPr>
          <p:cNvPr id="14" name="Google Shape;14;p26"/>
          <p:cNvSpPr txBox="1"/>
          <p:nvPr>
            <p:ph idx="1" type="body"/>
          </p:nvPr>
        </p:nvSpPr>
        <p:spPr>
          <a:xfrm>
            <a:off x="1523999" y="6050915"/>
            <a:ext cx="9144001" cy="5880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9" id="15" name="Google Shape;1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10439" y="-85726"/>
            <a:ext cx="5371122" cy="433115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7" id="18" name="Google Shape;18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33841" y="-95694"/>
            <a:ext cx="12446981" cy="704938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  <a:defRPr sz="60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27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7"/>
          <p:cNvSpPr txBox="1"/>
          <p:nvPr>
            <p:ph idx="12" type="sldNum"/>
          </p:nvPr>
        </p:nvSpPr>
        <p:spPr>
          <a:xfrm>
            <a:off x="8610600" y="6356350"/>
            <a:ext cx="337541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showMasterSp="0">
  <p:cSld name="Título y objeto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13" id="23" name="Google Shape;23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flipH="1">
            <a:off x="-106326" y="-243995"/>
            <a:ext cx="12970690" cy="734599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1" id="24" name="Google Shape;2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518" y="165218"/>
            <a:ext cx="10000841" cy="206271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8"/>
          <p:cNvSpPr txBox="1"/>
          <p:nvPr>
            <p:ph type="title"/>
          </p:nvPr>
        </p:nvSpPr>
        <p:spPr>
          <a:xfrm>
            <a:off x="838200" y="505135"/>
            <a:ext cx="7920339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  <a:defRPr sz="4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9pPr>
          </a:lstStyle>
          <a:p/>
        </p:txBody>
      </p:sp>
      <p:sp>
        <p:nvSpPr>
          <p:cNvPr id="26" name="Google Shape;26;p28"/>
          <p:cNvSpPr txBox="1"/>
          <p:nvPr>
            <p:ph idx="1" type="body"/>
          </p:nvPr>
        </p:nvSpPr>
        <p:spPr>
          <a:xfrm>
            <a:off x="838200" y="2427841"/>
            <a:ext cx="10515600" cy="37491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Imagen 9" id="27" name="Google Shape;27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58538" y="-149783"/>
            <a:ext cx="3258944" cy="2627941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28"/>
          <p:cNvSpPr txBox="1"/>
          <p:nvPr>
            <p:ph idx="12" type="sldNum"/>
          </p:nvPr>
        </p:nvSpPr>
        <p:spPr>
          <a:xfrm>
            <a:off x="8610600" y="6356350"/>
            <a:ext cx="337541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>
  <p:cSld name="Imagen con título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8" id="30" name="Google Shape;3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5270" y="-71781"/>
            <a:ext cx="12362539" cy="70015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0" id="31" name="Google Shape;3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07650" y="-413415"/>
            <a:ext cx="8123275" cy="714508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29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  <a:defRPr sz="32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29"/>
          <p:cNvSpPr/>
          <p:nvPr>
            <p:ph idx="2" type="pic"/>
          </p:nvPr>
        </p:nvSpPr>
        <p:spPr>
          <a:xfrm>
            <a:off x="5334699" y="600739"/>
            <a:ext cx="5869175" cy="5116773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9"/>
          <p:cNvSpPr txBox="1"/>
          <p:nvPr>
            <p:ph idx="1" type="body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9"/>
          <p:cNvSpPr txBox="1"/>
          <p:nvPr>
            <p:ph idx="12" type="sldNum"/>
          </p:nvPr>
        </p:nvSpPr>
        <p:spPr>
          <a:xfrm>
            <a:off x="8610600" y="6356350"/>
            <a:ext cx="337541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showMasterSp="0">
  <p:cSld name="Dos objetos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10" id="37" name="Google Shape;37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205564" y="-96755"/>
            <a:ext cx="12450728" cy="70515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2" id="38" name="Google Shape;3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5564" y="-96756"/>
            <a:ext cx="12450728" cy="210631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30"/>
          <p:cNvSpPr txBox="1"/>
          <p:nvPr>
            <p:ph type="title"/>
          </p:nvPr>
        </p:nvSpPr>
        <p:spPr>
          <a:xfrm>
            <a:off x="838200" y="29361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  <a:defRPr sz="440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30"/>
          <p:cNvSpPr txBox="1"/>
          <p:nvPr>
            <p:ph idx="1" type="body"/>
          </p:nvPr>
        </p:nvSpPr>
        <p:spPr>
          <a:xfrm>
            <a:off x="838200" y="2009552"/>
            <a:ext cx="5181600" cy="41674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30"/>
          <p:cNvSpPr txBox="1"/>
          <p:nvPr>
            <p:ph idx="12" type="sldNum"/>
          </p:nvPr>
        </p:nvSpPr>
        <p:spPr>
          <a:xfrm>
            <a:off x="8610600" y="6356350"/>
            <a:ext cx="337541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>
  <p:cSld name="Comparació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12" id="43" name="Google Shape;43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74426" y="-122275"/>
            <a:ext cx="12540851" cy="71025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5" id="44" name="Google Shape;44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04409" y="531628"/>
            <a:ext cx="13600813" cy="234979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3" id="45" name="Google Shape;45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70861" y="-224221"/>
            <a:ext cx="13733722" cy="220602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1"/>
          <p:cNvSpPr txBox="1"/>
          <p:nvPr>
            <p:ph type="title"/>
          </p:nvPr>
        </p:nvSpPr>
        <p:spPr>
          <a:xfrm>
            <a:off x="838200" y="272829"/>
            <a:ext cx="10515600" cy="12512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9pPr>
          </a:lstStyle>
          <a:p/>
        </p:txBody>
      </p:sp>
      <p:sp>
        <p:nvSpPr>
          <p:cNvPr id="47" name="Google Shape;47;p31"/>
          <p:cNvSpPr txBox="1"/>
          <p:nvPr>
            <p:ph idx="1" type="body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ontserrat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2" type="body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31"/>
          <p:cNvSpPr txBox="1"/>
          <p:nvPr>
            <p:ph idx="12" type="sldNum"/>
          </p:nvPr>
        </p:nvSpPr>
        <p:spPr>
          <a:xfrm>
            <a:off x="8610600" y="6356350"/>
            <a:ext cx="337541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>
  <p:cSld name="Solo el título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2"/>
          <p:cNvSpPr txBox="1"/>
          <p:nvPr>
            <p:ph type="title"/>
          </p:nvPr>
        </p:nvSpPr>
        <p:spPr>
          <a:xfrm>
            <a:off x="838200" y="435934"/>
            <a:ext cx="10515600" cy="1318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1800"/>
              <a:buNone/>
              <a:defRPr/>
            </a:lvl9pPr>
          </a:lstStyle>
          <a:p/>
        </p:txBody>
      </p:sp>
      <p:sp>
        <p:nvSpPr>
          <p:cNvPr id="52" name="Google Shape;52;p32"/>
          <p:cNvSpPr txBox="1"/>
          <p:nvPr>
            <p:ph idx="12" type="sldNum"/>
          </p:nvPr>
        </p:nvSpPr>
        <p:spPr>
          <a:xfrm>
            <a:off x="8610600" y="6356350"/>
            <a:ext cx="337541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7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6" id="6" name="Google Shape;6;p2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27491" y="-95694"/>
            <a:ext cx="12446981" cy="70493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8" id="7" name="Google Shape;7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65974" y="-270791"/>
            <a:ext cx="13923946" cy="27269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5"/>
          <p:cNvSpPr txBox="1"/>
          <p:nvPr>
            <p:ph type="title"/>
          </p:nvPr>
        </p:nvSpPr>
        <p:spPr>
          <a:xfrm>
            <a:off x="838200" y="435934"/>
            <a:ext cx="10515600" cy="1318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4000"/>
              <a:buFont typeface="Montserrat"/>
              <a:buNone/>
              <a:defRPr b="0" i="0" sz="4000" u="none" cap="none" strike="noStrike">
                <a:solidFill>
                  <a:srgbClr val="36116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4000"/>
              <a:buFont typeface="Montserrat"/>
              <a:buNone/>
              <a:defRPr b="0" i="0" sz="4000" u="none" cap="none" strike="noStrike">
                <a:solidFill>
                  <a:srgbClr val="36116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4000"/>
              <a:buFont typeface="Montserrat"/>
              <a:buNone/>
              <a:defRPr b="0" i="0" sz="4000" u="none" cap="none" strike="noStrike">
                <a:solidFill>
                  <a:srgbClr val="36116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4000"/>
              <a:buFont typeface="Montserrat"/>
              <a:buNone/>
              <a:defRPr b="0" i="0" sz="4000" u="none" cap="none" strike="noStrike">
                <a:solidFill>
                  <a:srgbClr val="36116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4000"/>
              <a:buFont typeface="Montserrat"/>
              <a:buNone/>
              <a:defRPr b="0" i="0" sz="4000" u="none" cap="none" strike="noStrike">
                <a:solidFill>
                  <a:srgbClr val="36116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4000"/>
              <a:buFont typeface="Montserrat"/>
              <a:buNone/>
              <a:defRPr b="0" i="0" sz="4000" u="none" cap="none" strike="noStrike">
                <a:solidFill>
                  <a:srgbClr val="36116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4000"/>
              <a:buFont typeface="Montserrat"/>
              <a:buNone/>
              <a:defRPr b="0" i="0" sz="4000" u="none" cap="none" strike="noStrike">
                <a:solidFill>
                  <a:srgbClr val="36116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4000"/>
              <a:buFont typeface="Montserrat"/>
              <a:buNone/>
              <a:defRPr b="0" i="0" sz="4000" u="none" cap="none" strike="noStrike">
                <a:solidFill>
                  <a:srgbClr val="36116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116E"/>
              </a:buClr>
              <a:buSzPts val="4000"/>
              <a:buFont typeface="Montserrat"/>
              <a:buNone/>
              <a:defRPr b="0" i="0" sz="4000" u="none" cap="none" strike="noStrike">
                <a:solidFill>
                  <a:srgbClr val="36116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" name="Google Shape;9;p25"/>
          <p:cNvSpPr txBox="1"/>
          <p:nvPr>
            <p:ph idx="1"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" name="Google Shape;10;p25"/>
          <p:cNvSpPr txBox="1"/>
          <p:nvPr>
            <p:ph idx="12" type="sldNum"/>
          </p:nvPr>
        </p:nvSpPr>
        <p:spPr>
          <a:xfrm>
            <a:off x="8610600" y="6356350"/>
            <a:ext cx="337541" cy="370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None/>
              <a:defRPr b="0" i="0" sz="1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>
            <p:ph idx="4294967295" type="ctrTitle"/>
          </p:nvPr>
        </p:nvSpPr>
        <p:spPr>
          <a:xfrm>
            <a:off x="1524000" y="4156528"/>
            <a:ext cx="9144000" cy="18450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84"/>
              <a:buFont typeface="Montserrat"/>
              <a:buNone/>
            </a:pPr>
            <a:r>
              <a:rPr b="0" i="0" lang="en-US" sz="3984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 0 A 4000 PEDIDOS EN 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718"/>
              <a:buFont typeface="Montserrat"/>
              <a:buNone/>
            </a:pPr>
            <a:r>
              <a:rPr b="0" i="0" lang="en-US" sz="7718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24 HORAS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/>
          <p:nvPr>
            <p:ph type="title"/>
          </p:nvPr>
        </p:nvSpPr>
        <p:spPr>
          <a:xfrm>
            <a:off x="831850" y="2085174"/>
            <a:ext cx="10515600" cy="26748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Montserrat"/>
              <a:buNone/>
            </a:pPr>
            <a:r>
              <a:rPr lang="en-US" sz="6000">
                <a:solidFill>
                  <a:srgbClr val="FFFFFF"/>
                </a:solidFill>
              </a:rPr>
              <a:t>Si he visto más lejos, ha sido al estar de pie sobre los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hombros de gigantes</a:t>
            </a:r>
            <a:endParaRPr/>
          </a:p>
        </p:txBody>
      </p:sp>
      <p:sp>
        <p:nvSpPr>
          <p:cNvPr id="112" name="Google Shape;112;p10"/>
          <p:cNvSpPr txBox="1"/>
          <p:nvPr>
            <p:ph idx="1" type="body"/>
          </p:nvPr>
        </p:nvSpPr>
        <p:spPr>
          <a:xfrm rot="10800000">
            <a:off x="12302952" y="6674263"/>
            <a:ext cx="45720" cy="183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"/>
              <a:buNone/>
            </a:pPr>
            <a:r>
              <a:t/>
            </a:r>
            <a:endParaRPr sz="96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1"/>
          <p:cNvSpPr txBox="1"/>
          <p:nvPr>
            <p:ph type="title"/>
          </p:nvPr>
        </p:nvSpPr>
        <p:spPr>
          <a:xfrm>
            <a:off x="838199" y="777667"/>
            <a:ext cx="7920340" cy="1053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4 PUNTO</a:t>
            </a:r>
            <a:r>
              <a:rPr lang="en-US" sz="4200">
                <a:solidFill>
                  <a:srgbClr val="FFFFFF"/>
                </a:solidFill>
              </a:rPr>
              <a:t> - 2021</a:t>
            </a:r>
            <a:endParaRPr/>
          </a:p>
        </p:txBody>
      </p:sp>
      <p:sp>
        <p:nvSpPr>
          <p:cNvPr id="118" name="Google Shape;118;p11"/>
          <p:cNvSpPr txBox="1"/>
          <p:nvPr>
            <p:ph idx="1" type="body"/>
          </p:nvPr>
        </p:nvSpPr>
        <p:spPr>
          <a:xfrm>
            <a:off x="838200" y="2734654"/>
            <a:ext cx="10515600" cy="3442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None/>
            </a:pPr>
            <a:r>
              <a:rPr lang="en-US" sz="8800"/>
              <a:t>DEL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ÉXITO</a:t>
            </a:r>
            <a:r>
              <a:rPr lang="en-US" sz="8800"/>
              <a:t> AL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FRACASO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idx="1" type="body"/>
          </p:nvPr>
        </p:nvSpPr>
        <p:spPr>
          <a:xfrm rot="10800000">
            <a:off x="12302952" y="6674263"/>
            <a:ext cx="45720" cy="183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"/>
              <a:buNone/>
            </a:pPr>
            <a:r>
              <a:t/>
            </a:r>
            <a:endParaRPr sz="960"/>
          </a:p>
        </p:txBody>
      </p:sp>
      <p:pic>
        <p:nvPicPr>
          <p:cNvPr descr="1000pedidos24horas.png" id="124" name="Google Shape;12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94615" y="394332"/>
            <a:ext cx="3190069" cy="6069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3"/>
          <p:cNvSpPr txBox="1"/>
          <p:nvPr>
            <p:ph type="title"/>
          </p:nvPr>
        </p:nvSpPr>
        <p:spPr>
          <a:xfrm>
            <a:off x="831850" y="2085174"/>
            <a:ext cx="10515600" cy="2546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Montserrat"/>
              <a:buNone/>
            </a:pPr>
            <a:r>
              <a:rPr lang="en-US" sz="3200"/>
              <a:t>Los chinos usan dos pinceladas para escribir la palabra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CRISIS</a:t>
            </a:r>
            <a:r>
              <a:rPr lang="en-US" sz="3200"/>
              <a:t>. Una significa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PELIGRO</a:t>
            </a:r>
            <a:r>
              <a:rPr lang="en-US" sz="3200"/>
              <a:t> y la otra significa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OPORTUNIDAD</a:t>
            </a:r>
            <a:r>
              <a:rPr lang="en-US" sz="3200"/>
              <a:t>, por lo tanto en medio de una crisis, mantente atento al peligro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sin perder de vista la oportunidad</a:t>
            </a:r>
            <a:r>
              <a:rPr lang="en-US" sz="3200"/>
              <a:t>.</a:t>
            </a:r>
            <a:endParaRPr/>
          </a:p>
        </p:txBody>
      </p:sp>
      <p:sp>
        <p:nvSpPr>
          <p:cNvPr id="130" name="Google Shape;130;p13"/>
          <p:cNvSpPr txBox="1"/>
          <p:nvPr>
            <p:ph idx="1" type="body"/>
          </p:nvPr>
        </p:nvSpPr>
        <p:spPr>
          <a:xfrm rot="10800000">
            <a:off x="12302952" y="6674263"/>
            <a:ext cx="45720" cy="183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"/>
              <a:buNone/>
            </a:pPr>
            <a:r>
              <a:t/>
            </a:r>
            <a:endParaRPr sz="96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/>
          <p:nvPr>
            <p:ph type="title"/>
          </p:nvPr>
        </p:nvSpPr>
        <p:spPr>
          <a:xfrm>
            <a:off x="831849" y="1335874"/>
            <a:ext cx="10515601" cy="25466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Montserrat"/>
              <a:buNone/>
            </a:pPr>
            <a:r>
              <a:rPr lang="en-US" sz="9000"/>
              <a:t>…</a:t>
            </a:r>
            <a:endParaRPr/>
          </a:p>
        </p:txBody>
      </p:sp>
      <p:sp>
        <p:nvSpPr>
          <p:cNvPr id="136" name="Google Shape;136;p14"/>
          <p:cNvSpPr txBox="1"/>
          <p:nvPr>
            <p:ph idx="1" type="body"/>
          </p:nvPr>
        </p:nvSpPr>
        <p:spPr>
          <a:xfrm rot="10800000">
            <a:off x="12302952" y="6674263"/>
            <a:ext cx="45720" cy="183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"/>
              <a:buNone/>
            </a:pPr>
            <a:r>
              <a:t/>
            </a:r>
            <a:endParaRPr sz="96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/>
          <p:nvPr>
            <p:ph type="title"/>
          </p:nvPr>
        </p:nvSpPr>
        <p:spPr>
          <a:xfrm>
            <a:off x="838199" y="777667"/>
            <a:ext cx="7920340" cy="1053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5 PUNTO</a:t>
            </a:r>
            <a:r>
              <a:rPr lang="en-US" sz="4200">
                <a:solidFill>
                  <a:srgbClr val="FFFFFF"/>
                </a:solidFill>
              </a:rPr>
              <a:t> - 2022</a:t>
            </a:r>
            <a:endParaRPr/>
          </a:p>
        </p:txBody>
      </p:sp>
      <p:sp>
        <p:nvSpPr>
          <p:cNvPr id="142" name="Google Shape;142;p15"/>
          <p:cNvSpPr txBox="1"/>
          <p:nvPr>
            <p:ph idx="1" type="body"/>
          </p:nvPr>
        </p:nvSpPr>
        <p:spPr>
          <a:xfrm>
            <a:off x="838200" y="2324219"/>
            <a:ext cx="10515600" cy="38781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32"/>
              <a:buNone/>
            </a:pPr>
            <a:r>
              <a:rPr lang="en-US" sz="8832"/>
              <a:t>MODELO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FFFFFF"/>
              </a:buClr>
              <a:buSzPts val="15639"/>
              <a:buNone/>
            </a:pPr>
            <a:r>
              <a:rPr lang="en-US" sz="15639">
                <a:latin typeface="Montserrat"/>
                <a:ea typeface="Montserrat"/>
                <a:cs typeface="Montserrat"/>
                <a:sym typeface="Montserrat"/>
              </a:rPr>
              <a:t>ROES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idx="1" type="body"/>
          </p:nvPr>
        </p:nvSpPr>
        <p:spPr>
          <a:xfrm rot="10800000">
            <a:off x="12302952" y="6674263"/>
            <a:ext cx="45720" cy="183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"/>
              <a:buNone/>
            </a:pPr>
            <a:r>
              <a:t/>
            </a:r>
            <a:endParaRPr sz="960"/>
          </a:p>
        </p:txBody>
      </p:sp>
      <p:pic>
        <p:nvPicPr>
          <p:cNvPr descr="24horas.png" id="148" name="Google Shape;14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89796" y="-578206"/>
            <a:ext cx="4212408" cy="80144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/>
          <p:nvPr>
            <p:ph type="title"/>
          </p:nvPr>
        </p:nvSpPr>
        <p:spPr>
          <a:xfrm>
            <a:off x="838199" y="777667"/>
            <a:ext cx="7920340" cy="10530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b="0" i="0" lang="en-US" sz="42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CASO DE ÉXITO</a:t>
            </a:r>
            <a:endParaRPr/>
          </a:p>
        </p:txBody>
      </p:sp>
      <p:pic>
        <p:nvPicPr>
          <p:cNvPr descr="IMG_7665.jpg" id="154" name="Google Shape;15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52689" y="2287218"/>
            <a:ext cx="5086622" cy="4159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"/>
          <p:cNvSpPr txBox="1"/>
          <p:nvPr>
            <p:ph idx="1" type="body"/>
          </p:nvPr>
        </p:nvSpPr>
        <p:spPr>
          <a:xfrm rot="10800000">
            <a:off x="12302952" y="6674263"/>
            <a:ext cx="45720" cy="183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"/>
              <a:buNone/>
            </a:pPr>
            <a:r>
              <a:t/>
            </a:r>
            <a:endParaRPr sz="960"/>
          </a:p>
        </p:txBody>
      </p:sp>
      <p:pic>
        <p:nvPicPr>
          <p:cNvPr descr="2.jpg" id="160" name="Google Shape;160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00566" y="969611"/>
            <a:ext cx="7378167" cy="4918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>
            <p:ph idx="1" type="body"/>
          </p:nvPr>
        </p:nvSpPr>
        <p:spPr>
          <a:xfrm rot="10800000">
            <a:off x="12302952" y="6674263"/>
            <a:ext cx="45720" cy="183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"/>
              <a:buNone/>
            </a:pPr>
            <a:r>
              <a:t/>
            </a:r>
            <a:endParaRPr sz="960"/>
          </a:p>
        </p:txBody>
      </p:sp>
      <p:pic>
        <p:nvPicPr>
          <p:cNvPr descr="3.jpg" id="166" name="Google Shape;16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99452" y="968630"/>
            <a:ext cx="7380396" cy="49207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/>
          <p:nvPr>
            <p:ph type="title"/>
          </p:nvPr>
        </p:nvSpPr>
        <p:spPr>
          <a:xfrm>
            <a:off x="831849" y="1710813"/>
            <a:ext cx="10515601" cy="3436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Montserrat"/>
              <a:buNone/>
            </a:pPr>
            <a:r>
              <a:rPr lang="en-US" sz="4400"/>
              <a:t>Las personas piensan que necesitan estar en la situación perfecta para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TOMAR ACCIÓN</a:t>
            </a:r>
            <a:r>
              <a:rPr lang="en-US" sz="4400"/>
              <a:t>, cuando en realidad,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TOMAR ACCIÓN</a:t>
            </a:r>
            <a:r>
              <a:rPr lang="en-US" sz="4400"/>
              <a:t> es la situación perfecta</a:t>
            </a:r>
            <a:endParaRPr/>
          </a:p>
        </p:txBody>
      </p:sp>
      <p:sp>
        <p:nvSpPr>
          <p:cNvPr id="63" name="Google Shape;63;p2"/>
          <p:cNvSpPr txBox="1"/>
          <p:nvPr>
            <p:ph idx="1" type="body"/>
          </p:nvPr>
        </p:nvSpPr>
        <p:spPr>
          <a:xfrm rot="10800000">
            <a:off x="12302952" y="6674263"/>
            <a:ext cx="45720" cy="183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"/>
              <a:buNone/>
            </a:pPr>
            <a:r>
              <a:t/>
            </a:r>
            <a:endParaRPr sz="96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/>
          <p:nvPr>
            <p:ph idx="1" type="body"/>
          </p:nvPr>
        </p:nvSpPr>
        <p:spPr>
          <a:xfrm rot="10800000">
            <a:off x="12302952" y="6674263"/>
            <a:ext cx="45720" cy="183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"/>
              <a:buNone/>
            </a:pPr>
            <a:r>
              <a:t/>
            </a:r>
            <a:endParaRPr sz="960"/>
          </a:p>
        </p:txBody>
      </p:sp>
      <p:pic>
        <p:nvPicPr>
          <p:cNvPr descr="1.jpg" id="172" name="Google Shape;17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6753" y="948420"/>
            <a:ext cx="7441739" cy="4961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/>
          <p:nvPr>
            <p:ph idx="1" type="body"/>
          </p:nvPr>
        </p:nvSpPr>
        <p:spPr>
          <a:xfrm rot="10800000">
            <a:off x="12302952" y="6674263"/>
            <a:ext cx="45720" cy="183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"/>
              <a:buNone/>
            </a:pPr>
            <a:r>
              <a:t/>
            </a:r>
            <a:endParaRPr sz="960"/>
          </a:p>
        </p:txBody>
      </p:sp>
      <p:pic>
        <p:nvPicPr>
          <p:cNvPr descr="bd70b768-144b-4c7a-b203-6ea3f5a6717e.JPG" id="178" name="Google Shape;17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53237" y="927100"/>
            <a:ext cx="7072826" cy="4897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 txBox="1"/>
          <p:nvPr>
            <p:ph idx="1" type="body"/>
          </p:nvPr>
        </p:nvSpPr>
        <p:spPr>
          <a:xfrm rot="10800000">
            <a:off x="12302952" y="6674263"/>
            <a:ext cx="45720" cy="183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"/>
              <a:buNone/>
            </a:pPr>
            <a:r>
              <a:t/>
            </a:r>
            <a:endParaRPr sz="960"/>
          </a:p>
        </p:txBody>
      </p:sp>
      <p:pic>
        <p:nvPicPr>
          <p:cNvPr descr="IMG_0716.jpeg" id="184" name="Google Shape;184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9500" y="1316075"/>
            <a:ext cx="4949302" cy="37119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0717.jpeg" id="185" name="Google Shape;185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4816" y="1316075"/>
            <a:ext cx="4949302" cy="3711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type="title"/>
          </p:nvPr>
        </p:nvSpPr>
        <p:spPr>
          <a:xfrm>
            <a:off x="838200" y="772564"/>
            <a:ext cx="10515600" cy="50334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00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5 PASOS</a:t>
            </a:r>
            <a:r>
              <a:rPr lang="en-US" sz="5160"/>
              <a:t>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160"/>
              <a:buFont typeface="Montserrat"/>
              <a:buNone/>
            </a:pPr>
            <a:r>
              <a:rPr lang="en-US" sz="5160"/>
              <a:t>PARA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ESCALAR</a:t>
            </a:r>
            <a:r>
              <a:rPr lang="en-US" sz="5160"/>
              <a:t> DE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MANERA RENTABLE</a:t>
            </a:r>
            <a:br>
              <a:rPr lang="en-US" sz="5160"/>
            </a:br>
            <a:br>
              <a:rPr lang="en-US" sz="2752"/>
            </a:br>
            <a:r>
              <a:rPr lang="en-US" sz="2752">
                <a:latin typeface="Montserrat"/>
                <a:ea typeface="Montserrat"/>
                <a:cs typeface="Montserrat"/>
                <a:sym typeface="Montserrat"/>
              </a:rPr>
              <a:t>1.</a:t>
            </a:r>
            <a:r>
              <a:rPr lang="en-US" sz="2752"/>
              <a:t> </a:t>
            </a:r>
            <a:r>
              <a:rPr lang="en-US" sz="2752">
                <a:latin typeface="Montserrat"/>
                <a:ea typeface="Montserrat"/>
                <a:cs typeface="Montserrat"/>
                <a:sym typeface="Montserrat"/>
              </a:rPr>
              <a:t>CBO</a:t>
            </a:r>
            <a:r>
              <a:rPr lang="en-US" sz="2752"/>
              <a:t> - Campaña de optimización de presupuesto.</a:t>
            </a:r>
            <a:br>
              <a:rPr lang="en-US" sz="2752"/>
            </a:br>
            <a:r>
              <a:rPr lang="en-US" sz="2752">
                <a:latin typeface="Montserrat"/>
                <a:ea typeface="Montserrat"/>
                <a:cs typeface="Montserrat"/>
                <a:sym typeface="Montserrat"/>
              </a:rPr>
              <a:t>2.</a:t>
            </a:r>
            <a:r>
              <a:rPr lang="en-US" sz="2752"/>
              <a:t> Segmentación </a:t>
            </a:r>
            <a:r>
              <a:rPr lang="en-US" sz="2752">
                <a:latin typeface="Montserrat"/>
                <a:ea typeface="Montserrat"/>
                <a:cs typeface="Montserrat"/>
                <a:sym typeface="Montserrat"/>
              </a:rPr>
              <a:t>ABIERTA</a:t>
            </a:r>
            <a:r>
              <a:rPr lang="en-US" sz="2752"/>
              <a:t>.</a:t>
            </a:r>
            <a:endParaRPr sz="2752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52"/>
              <a:buFont typeface="Montserrat"/>
              <a:buNone/>
            </a:pPr>
            <a:r>
              <a:rPr lang="en-US" sz="2752">
                <a:latin typeface="Montserrat"/>
                <a:ea typeface="Montserrat"/>
                <a:cs typeface="Montserrat"/>
                <a:sym typeface="Montserrat"/>
              </a:rPr>
              <a:t>3.</a:t>
            </a:r>
            <a:r>
              <a:rPr lang="en-US" sz="2752"/>
              <a:t> No más de </a:t>
            </a:r>
            <a:r>
              <a:rPr lang="en-US" sz="2752">
                <a:latin typeface="Montserrat"/>
                <a:ea typeface="Montserrat"/>
                <a:cs typeface="Montserrat"/>
                <a:sym typeface="Montserrat"/>
              </a:rPr>
              <a:t>1 CREATIVO</a:t>
            </a:r>
            <a:r>
              <a:rPr lang="en-US" sz="2752"/>
              <a:t> por campaña.</a:t>
            </a:r>
            <a:br>
              <a:rPr lang="en-US" sz="2752"/>
            </a:br>
            <a:r>
              <a:rPr lang="en-US" sz="2752">
                <a:latin typeface="Montserrat"/>
                <a:ea typeface="Montserrat"/>
                <a:cs typeface="Montserrat"/>
                <a:sym typeface="Montserrat"/>
              </a:rPr>
              <a:t>4.</a:t>
            </a:r>
            <a:r>
              <a:rPr lang="en-US" sz="2752"/>
              <a:t> </a:t>
            </a:r>
            <a:r>
              <a:rPr lang="en-US" sz="2752">
                <a:latin typeface="Montserrat"/>
                <a:ea typeface="Montserrat"/>
                <a:cs typeface="Montserrat"/>
                <a:sym typeface="Montserrat"/>
              </a:rPr>
              <a:t>DIVERSIFICA</a:t>
            </a:r>
            <a:r>
              <a:rPr lang="en-US" sz="2752"/>
              <a:t> tu fuente de tráfico.</a:t>
            </a:r>
            <a:br>
              <a:rPr lang="en-US" sz="2752"/>
            </a:br>
            <a:r>
              <a:rPr lang="en-US" sz="2752">
                <a:latin typeface="Montserrat"/>
                <a:ea typeface="Montserrat"/>
                <a:cs typeface="Montserrat"/>
                <a:sym typeface="Montserrat"/>
              </a:rPr>
              <a:t>5.</a:t>
            </a:r>
            <a:r>
              <a:rPr lang="en-US" sz="2752"/>
              <a:t> Crea un proceso </a:t>
            </a:r>
            <a:r>
              <a:rPr lang="en-US" sz="2752">
                <a:latin typeface="Montserrat"/>
                <a:ea typeface="Montserrat"/>
                <a:cs typeface="Montserrat"/>
                <a:sym typeface="Montserrat"/>
              </a:rPr>
              <a:t>LOGÍSTICO EFICIENTE</a:t>
            </a:r>
            <a:r>
              <a:rPr lang="en-US" sz="2752"/>
              <a:t> y </a:t>
            </a:r>
            <a:endParaRPr sz="2752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52"/>
              <a:buFont typeface="Montserrat"/>
              <a:buNone/>
            </a:pPr>
            <a:r>
              <a:rPr lang="en-US" sz="2752"/>
              <a:t>un </a:t>
            </a:r>
            <a:r>
              <a:rPr lang="en-US" sz="2752">
                <a:latin typeface="Montserrat"/>
                <a:ea typeface="Montserrat"/>
                <a:cs typeface="Montserrat"/>
                <a:sym typeface="Montserrat"/>
              </a:rPr>
              <a:t>EQUIPO ÓPTIMO</a:t>
            </a:r>
            <a:r>
              <a:rPr lang="en-US" sz="2752"/>
              <a:t>.</a:t>
            </a:r>
            <a:endParaRPr/>
          </a:p>
        </p:txBody>
      </p:sp>
      <p:sp>
        <p:nvSpPr>
          <p:cNvPr id="191" name="Google Shape;191;p23"/>
          <p:cNvSpPr txBox="1"/>
          <p:nvPr>
            <p:ph idx="1" type="body"/>
          </p:nvPr>
        </p:nvSpPr>
        <p:spPr>
          <a:xfrm rot="10800000">
            <a:off x="12302952" y="6674263"/>
            <a:ext cx="45720" cy="183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"/>
              <a:buNone/>
            </a:pPr>
            <a:r>
              <a:t/>
            </a:r>
            <a:endParaRPr sz="96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 txBox="1"/>
          <p:nvPr>
            <p:ph type="title"/>
          </p:nvPr>
        </p:nvSpPr>
        <p:spPr>
          <a:xfrm>
            <a:off x="838199" y="681039"/>
            <a:ext cx="7920340" cy="114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Montserrat"/>
              <a:buNone/>
            </a:pPr>
            <a:r>
              <a:rPr lang="en-US" sz="2800"/>
              <a:t>EL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MÉTODO SECRETO</a:t>
            </a:r>
            <a:r>
              <a:rPr lang="en-US" sz="2800"/>
              <a:t> PARA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TENER ÉXITO</a:t>
            </a:r>
            <a:r>
              <a:rPr lang="en-US" sz="2800"/>
              <a:t> CON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ANUNCIOS DE FACEBOOK</a:t>
            </a:r>
            <a:endParaRPr/>
          </a:p>
        </p:txBody>
      </p:sp>
      <p:pic>
        <p:nvPicPr>
          <p:cNvPr descr="IMG_1055.jpg" id="197" name="Google Shape;19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750" y="2144047"/>
            <a:ext cx="3910708" cy="39107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1056.jpg" id="198" name="Google Shape;19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38663" y="2524213"/>
            <a:ext cx="5673327" cy="3150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"/>
          <p:cNvSpPr txBox="1"/>
          <p:nvPr>
            <p:ph type="title"/>
          </p:nvPr>
        </p:nvSpPr>
        <p:spPr>
          <a:xfrm>
            <a:off x="838199" y="846034"/>
            <a:ext cx="7920340" cy="984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1 PUNTO</a:t>
            </a:r>
            <a:r>
              <a:rPr lang="en-US" sz="4200">
                <a:solidFill>
                  <a:srgbClr val="FFFFFF"/>
                </a:solidFill>
              </a:rPr>
              <a:t> - MAYO DE 2020</a:t>
            </a:r>
            <a:endParaRPr/>
          </a:p>
        </p:txBody>
      </p:sp>
      <p:sp>
        <p:nvSpPr>
          <p:cNvPr id="69" name="Google Shape;69;p3"/>
          <p:cNvSpPr txBox="1"/>
          <p:nvPr>
            <p:ph idx="1" type="body"/>
          </p:nvPr>
        </p:nvSpPr>
        <p:spPr>
          <a:xfrm>
            <a:off x="838200" y="2567535"/>
            <a:ext cx="10515600" cy="32030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</a:pPr>
            <a:r>
              <a:rPr lang="en-US" sz="4800"/>
              <a:t>EL CAMINO AL ÉXITO ES TOMAR </a:t>
            </a:r>
            <a:r>
              <a:rPr lang="en-US" sz="7600">
                <a:latin typeface="Montserrat"/>
                <a:ea typeface="Montserrat"/>
                <a:cs typeface="Montserrat"/>
                <a:sym typeface="Montserrat"/>
              </a:rPr>
              <a:t>ACCIÓN MASIVA IMPERFECTA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>
            <p:ph type="title"/>
          </p:nvPr>
        </p:nvSpPr>
        <p:spPr>
          <a:xfrm>
            <a:off x="831850" y="2097688"/>
            <a:ext cx="10515600" cy="23324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0"/>
              <a:buFont typeface="Montserrat"/>
              <a:buNone/>
            </a:pPr>
            <a:r>
              <a:rPr lang="en-US" sz="9600">
                <a:latin typeface="Montserrat"/>
                <a:ea typeface="Montserrat"/>
                <a:cs typeface="Montserrat"/>
                <a:sym typeface="Montserrat"/>
              </a:rPr>
              <a:t>DROPSHIPPING</a:t>
            </a:r>
            <a:endParaRPr/>
          </a:p>
        </p:txBody>
      </p:sp>
      <p:sp>
        <p:nvSpPr>
          <p:cNvPr id="75" name="Google Shape;75;p4"/>
          <p:cNvSpPr txBox="1"/>
          <p:nvPr>
            <p:ph idx="1" type="body"/>
          </p:nvPr>
        </p:nvSpPr>
        <p:spPr>
          <a:xfrm rot="10800000">
            <a:off x="12302952" y="6674263"/>
            <a:ext cx="45720" cy="183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"/>
              <a:buNone/>
            </a:pPr>
            <a:r>
              <a:t/>
            </a:r>
            <a:endParaRPr sz="96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n 10" id="80" name="Google Shape;8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7828" y="205362"/>
            <a:ext cx="2851585" cy="63629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4" id="81" name="Google Shape;8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0191" y="238856"/>
            <a:ext cx="2742538" cy="63294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n 12" id="82" name="Google Shape;8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33545" y="222112"/>
            <a:ext cx="2742538" cy="6362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/>
          <p:nvPr>
            <p:ph type="title"/>
          </p:nvPr>
        </p:nvSpPr>
        <p:spPr>
          <a:xfrm>
            <a:off x="838199" y="854579"/>
            <a:ext cx="7920340" cy="97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2 PUNTO</a:t>
            </a:r>
            <a:r>
              <a:rPr lang="en-US" sz="4200">
                <a:solidFill>
                  <a:srgbClr val="FFFFFF"/>
                </a:solidFill>
              </a:rPr>
              <a:t> - JUNIO DE 2020</a:t>
            </a:r>
            <a:endParaRPr/>
          </a:p>
        </p:txBody>
      </p:sp>
      <p:sp>
        <p:nvSpPr>
          <p:cNvPr id="88" name="Google Shape;88;p6"/>
          <p:cNvSpPr txBox="1"/>
          <p:nvPr>
            <p:ph idx="1" type="body"/>
          </p:nvPr>
        </p:nvSpPr>
        <p:spPr>
          <a:xfrm>
            <a:off x="838200" y="2734654"/>
            <a:ext cx="10515600" cy="3442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0"/>
              <a:buNone/>
            </a:pPr>
            <a:r>
              <a:rPr lang="en-US" sz="8000"/>
              <a:t>O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CRECES</a:t>
            </a:r>
            <a:r>
              <a:rPr lang="en-US" sz="8000"/>
              <a:t> O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ESTRUCTURAS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/>
          <p:nvPr>
            <p:ph type="title"/>
          </p:nvPr>
        </p:nvSpPr>
        <p:spPr>
          <a:xfrm>
            <a:off x="831850" y="1721979"/>
            <a:ext cx="10515600" cy="29660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"/>
              <a:buNone/>
            </a:pPr>
            <a:r>
              <a:rPr lang="en-US" sz="7200"/>
              <a:t>¿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DROPSHIPPING</a:t>
            </a:r>
            <a:r>
              <a:rPr lang="en-US" sz="7200"/>
              <a:t> O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INVENTARIO PROPIO</a:t>
            </a:r>
            <a:r>
              <a:rPr lang="en-US" sz="7200"/>
              <a:t>?</a:t>
            </a:r>
            <a:endParaRPr/>
          </a:p>
        </p:txBody>
      </p:sp>
      <p:sp>
        <p:nvSpPr>
          <p:cNvPr id="94" name="Google Shape;94;p7"/>
          <p:cNvSpPr txBox="1"/>
          <p:nvPr>
            <p:ph idx="1" type="body"/>
          </p:nvPr>
        </p:nvSpPr>
        <p:spPr>
          <a:xfrm rot="10800000">
            <a:off x="12302952" y="6674263"/>
            <a:ext cx="45720" cy="183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"/>
              <a:buNone/>
            </a:pPr>
            <a:r>
              <a:t/>
            </a:r>
            <a:endParaRPr sz="96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8"/>
          <p:cNvSpPr txBox="1"/>
          <p:nvPr>
            <p:ph type="title"/>
          </p:nvPr>
        </p:nvSpPr>
        <p:spPr>
          <a:xfrm>
            <a:off x="831850" y="1709738"/>
            <a:ext cx="10515600" cy="3436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820"/>
              <a:buFont typeface="Montserrat"/>
              <a:buNone/>
            </a:pPr>
            <a:r>
              <a:rPr lang="en-US" sz="5820"/>
              <a:t>Las grandes cosas en los negocios nunca las hace una sola persona.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Están hechas por un equipo</a:t>
            </a:r>
            <a:r>
              <a:rPr lang="en-US" sz="5820"/>
              <a:t>.</a:t>
            </a:r>
            <a:endParaRPr/>
          </a:p>
        </p:txBody>
      </p:sp>
      <p:sp>
        <p:nvSpPr>
          <p:cNvPr id="100" name="Google Shape;100;p8"/>
          <p:cNvSpPr txBox="1"/>
          <p:nvPr>
            <p:ph idx="1" type="body"/>
          </p:nvPr>
        </p:nvSpPr>
        <p:spPr>
          <a:xfrm rot="10800000">
            <a:off x="12302952" y="6674263"/>
            <a:ext cx="45720" cy="1837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60"/>
              <a:buNone/>
            </a:pPr>
            <a:r>
              <a:t/>
            </a:r>
            <a:endParaRPr sz="96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/>
          <p:nvPr>
            <p:ph type="title"/>
          </p:nvPr>
        </p:nvSpPr>
        <p:spPr>
          <a:xfrm>
            <a:off x="838199" y="854579"/>
            <a:ext cx="7920340" cy="9761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Font typeface="Montserrat"/>
              <a:buNone/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3 PUNTO</a:t>
            </a:r>
            <a:r>
              <a:rPr lang="en-US" sz="3700"/>
              <a:t> - NOVIEMBRE DE 2020</a:t>
            </a:r>
            <a:endParaRPr/>
          </a:p>
        </p:txBody>
      </p:sp>
      <p:sp>
        <p:nvSpPr>
          <p:cNvPr id="106" name="Google Shape;106;p9"/>
          <p:cNvSpPr txBox="1"/>
          <p:nvPr>
            <p:ph idx="1" type="body"/>
          </p:nvPr>
        </p:nvSpPr>
        <p:spPr>
          <a:xfrm>
            <a:off x="838200" y="2734654"/>
            <a:ext cx="10515600" cy="3442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</a:pPr>
            <a:r>
              <a:rPr lang="en-US" sz="4800"/>
              <a:t>‘Si no puedes ver a donde vas, </a:t>
            </a: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PREGÚNTALE A ALGUIEN QUE HAYA ESTADO ALLÍ ANTES</a:t>
            </a:r>
            <a:r>
              <a:rPr lang="en-US" sz="4800"/>
              <a:t>’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