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0"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3" autoAdjust="0"/>
    <p:restoredTop sz="94660"/>
  </p:normalViewPr>
  <p:slideViewPr>
    <p:cSldViewPr snapToGrid="0">
      <p:cViewPr varScale="1">
        <p:scale>
          <a:sx n="77" d="100"/>
          <a:sy n="77" d="100"/>
        </p:scale>
        <p:origin x="120" y="19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6BA2F6-F5AD-4C4E-BFA6-B0F41AD7BB6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8028DAB-22A4-4936-B9EC-852A9CDB1AD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71F3426-1F54-454C-8390-38C7ED845C82}"/>
              </a:ext>
            </a:extLst>
          </p:cNvPr>
          <p:cNvSpPr>
            <a:spLocks noGrp="1"/>
          </p:cNvSpPr>
          <p:nvPr>
            <p:ph type="dt" sz="half" idx="10"/>
          </p:nvPr>
        </p:nvSpPr>
        <p:spPr/>
        <p:txBody>
          <a:bodyPr/>
          <a:lstStyle/>
          <a:p>
            <a:fld id="{A64B440E-E443-4694-8DFE-C91233FECF8D}" type="datetimeFigureOut">
              <a:rPr lang="en-US" smtClean="0"/>
              <a:t>2022-04-15</a:t>
            </a:fld>
            <a:endParaRPr lang="en-US"/>
          </a:p>
        </p:txBody>
      </p:sp>
      <p:sp>
        <p:nvSpPr>
          <p:cNvPr id="5" name="Footer Placeholder 4">
            <a:extLst>
              <a:ext uri="{FF2B5EF4-FFF2-40B4-BE49-F238E27FC236}">
                <a16:creationId xmlns:a16="http://schemas.microsoft.com/office/drawing/2014/main" id="{F5CA6918-A02F-4E5C-A5E1-B2E4F8C7461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BD9982E-EFB0-430A-A160-ABDA5EBC7C2F}"/>
              </a:ext>
            </a:extLst>
          </p:cNvPr>
          <p:cNvSpPr>
            <a:spLocks noGrp="1"/>
          </p:cNvSpPr>
          <p:nvPr>
            <p:ph type="sldNum" sz="quarter" idx="12"/>
          </p:nvPr>
        </p:nvSpPr>
        <p:spPr/>
        <p:txBody>
          <a:bodyPr/>
          <a:lstStyle/>
          <a:p>
            <a:fld id="{86C2D252-E541-4AF3-8923-19404A0FEB51}" type="slidenum">
              <a:rPr lang="en-US" smtClean="0"/>
              <a:t>‹#›</a:t>
            </a:fld>
            <a:endParaRPr lang="en-US"/>
          </a:p>
        </p:txBody>
      </p:sp>
    </p:spTree>
    <p:extLst>
      <p:ext uri="{BB962C8B-B14F-4D97-AF65-F5344CB8AC3E}">
        <p14:creationId xmlns:p14="http://schemas.microsoft.com/office/powerpoint/2010/main" val="41217990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ED4729-C51C-45BF-B685-AF6EA2B6D13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DBB00A6-185D-40A2-9ECA-E520F8734C4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C29652F-F57A-417E-B879-CFB1D4E5FB29}"/>
              </a:ext>
            </a:extLst>
          </p:cNvPr>
          <p:cNvSpPr>
            <a:spLocks noGrp="1"/>
          </p:cNvSpPr>
          <p:nvPr>
            <p:ph type="dt" sz="half" idx="10"/>
          </p:nvPr>
        </p:nvSpPr>
        <p:spPr/>
        <p:txBody>
          <a:bodyPr/>
          <a:lstStyle/>
          <a:p>
            <a:fld id="{A64B440E-E443-4694-8DFE-C91233FECF8D}" type="datetimeFigureOut">
              <a:rPr lang="en-US" smtClean="0"/>
              <a:t>2022-04-15</a:t>
            </a:fld>
            <a:endParaRPr lang="en-US"/>
          </a:p>
        </p:txBody>
      </p:sp>
      <p:sp>
        <p:nvSpPr>
          <p:cNvPr id="5" name="Footer Placeholder 4">
            <a:extLst>
              <a:ext uri="{FF2B5EF4-FFF2-40B4-BE49-F238E27FC236}">
                <a16:creationId xmlns:a16="http://schemas.microsoft.com/office/drawing/2014/main" id="{09064070-2D11-4F5B-9C1B-E08D059731F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FAF0D59-BC72-41B3-83C1-AB122F0A8131}"/>
              </a:ext>
            </a:extLst>
          </p:cNvPr>
          <p:cNvSpPr>
            <a:spLocks noGrp="1"/>
          </p:cNvSpPr>
          <p:nvPr>
            <p:ph type="sldNum" sz="quarter" idx="12"/>
          </p:nvPr>
        </p:nvSpPr>
        <p:spPr/>
        <p:txBody>
          <a:bodyPr/>
          <a:lstStyle/>
          <a:p>
            <a:fld id="{86C2D252-E541-4AF3-8923-19404A0FEB51}" type="slidenum">
              <a:rPr lang="en-US" smtClean="0"/>
              <a:t>‹#›</a:t>
            </a:fld>
            <a:endParaRPr lang="en-US"/>
          </a:p>
        </p:txBody>
      </p:sp>
    </p:spTree>
    <p:extLst>
      <p:ext uri="{BB962C8B-B14F-4D97-AF65-F5344CB8AC3E}">
        <p14:creationId xmlns:p14="http://schemas.microsoft.com/office/powerpoint/2010/main" val="33233715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59530CC-4465-4ACE-825F-AB14E171422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C93B01E-B6BF-4FBC-98E6-0347C275B5F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A56070E-25A6-4BB5-A9FC-CB49C8A288CE}"/>
              </a:ext>
            </a:extLst>
          </p:cNvPr>
          <p:cNvSpPr>
            <a:spLocks noGrp="1"/>
          </p:cNvSpPr>
          <p:nvPr>
            <p:ph type="dt" sz="half" idx="10"/>
          </p:nvPr>
        </p:nvSpPr>
        <p:spPr/>
        <p:txBody>
          <a:bodyPr/>
          <a:lstStyle/>
          <a:p>
            <a:fld id="{A64B440E-E443-4694-8DFE-C91233FECF8D}" type="datetimeFigureOut">
              <a:rPr lang="en-US" smtClean="0"/>
              <a:t>2022-04-15</a:t>
            </a:fld>
            <a:endParaRPr lang="en-US"/>
          </a:p>
        </p:txBody>
      </p:sp>
      <p:sp>
        <p:nvSpPr>
          <p:cNvPr id="5" name="Footer Placeholder 4">
            <a:extLst>
              <a:ext uri="{FF2B5EF4-FFF2-40B4-BE49-F238E27FC236}">
                <a16:creationId xmlns:a16="http://schemas.microsoft.com/office/drawing/2014/main" id="{579A8B41-4F2E-49D7-B5B0-ED5A74A50A5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21FEAC0-FB29-4A9A-B562-58C64F58A56F}"/>
              </a:ext>
            </a:extLst>
          </p:cNvPr>
          <p:cNvSpPr>
            <a:spLocks noGrp="1"/>
          </p:cNvSpPr>
          <p:nvPr>
            <p:ph type="sldNum" sz="quarter" idx="12"/>
          </p:nvPr>
        </p:nvSpPr>
        <p:spPr/>
        <p:txBody>
          <a:bodyPr/>
          <a:lstStyle/>
          <a:p>
            <a:fld id="{86C2D252-E541-4AF3-8923-19404A0FEB51}" type="slidenum">
              <a:rPr lang="en-US" smtClean="0"/>
              <a:t>‹#›</a:t>
            </a:fld>
            <a:endParaRPr lang="en-US"/>
          </a:p>
        </p:txBody>
      </p:sp>
    </p:spTree>
    <p:extLst>
      <p:ext uri="{BB962C8B-B14F-4D97-AF65-F5344CB8AC3E}">
        <p14:creationId xmlns:p14="http://schemas.microsoft.com/office/powerpoint/2010/main" val="5427305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BC44BB-F3E0-4CE2-BC96-F18501AD098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F1E4B6B-9C4C-481D-A986-FF283BCD751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BBA2FAB-2FF3-48E0-9C61-ED253B9F0867}"/>
              </a:ext>
            </a:extLst>
          </p:cNvPr>
          <p:cNvSpPr>
            <a:spLocks noGrp="1"/>
          </p:cNvSpPr>
          <p:nvPr>
            <p:ph type="dt" sz="half" idx="10"/>
          </p:nvPr>
        </p:nvSpPr>
        <p:spPr/>
        <p:txBody>
          <a:bodyPr/>
          <a:lstStyle/>
          <a:p>
            <a:fld id="{A64B440E-E443-4694-8DFE-C91233FECF8D}" type="datetimeFigureOut">
              <a:rPr lang="en-US" smtClean="0"/>
              <a:t>2022-04-15</a:t>
            </a:fld>
            <a:endParaRPr lang="en-US"/>
          </a:p>
        </p:txBody>
      </p:sp>
      <p:sp>
        <p:nvSpPr>
          <p:cNvPr id="5" name="Footer Placeholder 4">
            <a:extLst>
              <a:ext uri="{FF2B5EF4-FFF2-40B4-BE49-F238E27FC236}">
                <a16:creationId xmlns:a16="http://schemas.microsoft.com/office/drawing/2014/main" id="{C6645E16-9A6B-4DCB-AD52-3BB2BAB3AD1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D0991B5-F024-45B9-9D08-CB1518480AD7}"/>
              </a:ext>
            </a:extLst>
          </p:cNvPr>
          <p:cNvSpPr>
            <a:spLocks noGrp="1"/>
          </p:cNvSpPr>
          <p:nvPr>
            <p:ph type="sldNum" sz="quarter" idx="12"/>
          </p:nvPr>
        </p:nvSpPr>
        <p:spPr/>
        <p:txBody>
          <a:bodyPr/>
          <a:lstStyle/>
          <a:p>
            <a:fld id="{86C2D252-E541-4AF3-8923-19404A0FEB51}" type="slidenum">
              <a:rPr lang="en-US" smtClean="0"/>
              <a:t>‹#›</a:t>
            </a:fld>
            <a:endParaRPr lang="en-US"/>
          </a:p>
        </p:txBody>
      </p:sp>
    </p:spTree>
    <p:extLst>
      <p:ext uri="{BB962C8B-B14F-4D97-AF65-F5344CB8AC3E}">
        <p14:creationId xmlns:p14="http://schemas.microsoft.com/office/powerpoint/2010/main" val="42495993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A92381-8FBE-44C4-BA17-147397B7531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B131E0B-9A55-402B-BC0D-65EC6FD5598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A1672CD-636A-48C1-B5E9-1C5FD348268D}"/>
              </a:ext>
            </a:extLst>
          </p:cNvPr>
          <p:cNvSpPr>
            <a:spLocks noGrp="1"/>
          </p:cNvSpPr>
          <p:nvPr>
            <p:ph type="dt" sz="half" idx="10"/>
          </p:nvPr>
        </p:nvSpPr>
        <p:spPr/>
        <p:txBody>
          <a:bodyPr/>
          <a:lstStyle/>
          <a:p>
            <a:fld id="{A64B440E-E443-4694-8DFE-C91233FECF8D}" type="datetimeFigureOut">
              <a:rPr lang="en-US" smtClean="0"/>
              <a:t>2022-04-15</a:t>
            </a:fld>
            <a:endParaRPr lang="en-US"/>
          </a:p>
        </p:txBody>
      </p:sp>
      <p:sp>
        <p:nvSpPr>
          <p:cNvPr id="5" name="Footer Placeholder 4">
            <a:extLst>
              <a:ext uri="{FF2B5EF4-FFF2-40B4-BE49-F238E27FC236}">
                <a16:creationId xmlns:a16="http://schemas.microsoft.com/office/drawing/2014/main" id="{B2063E2B-F85B-4E7D-85AE-E9FAA1744D0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FE2E9CA-CBA2-4D73-98AE-324D133E8A4C}"/>
              </a:ext>
            </a:extLst>
          </p:cNvPr>
          <p:cNvSpPr>
            <a:spLocks noGrp="1"/>
          </p:cNvSpPr>
          <p:nvPr>
            <p:ph type="sldNum" sz="quarter" idx="12"/>
          </p:nvPr>
        </p:nvSpPr>
        <p:spPr/>
        <p:txBody>
          <a:bodyPr/>
          <a:lstStyle/>
          <a:p>
            <a:fld id="{86C2D252-E541-4AF3-8923-19404A0FEB51}" type="slidenum">
              <a:rPr lang="en-US" smtClean="0"/>
              <a:t>‹#›</a:t>
            </a:fld>
            <a:endParaRPr lang="en-US"/>
          </a:p>
        </p:txBody>
      </p:sp>
    </p:spTree>
    <p:extLst>
      <p:ext uri="{BB962C8B-B14F-4D97-AF65-F5344CB8AC3E}">
        <p14:creationId xmlns:p14="http://schemas.microsoft.com/office/powerpoint/2010/main" val="39286343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604F8E-7E81-4FE0-91B3-6654BF218B9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B618902-DCED-4972-A5CE-279B6356FFD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DA0FF8C-7062-4F7C-B0D0-37E43446591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81C1FDE-DDAB-42D6-B5F3-429A036FAF65}"/>
              </a:ext>
            </a:extLst>
          </p:cNvPr>
          <p:cNvSpPr>
            <a:spLocks noGrp="1"/>
          </p:cNvSpPr>
          <p:nvPr>
            <p:ph type="dt" sz="half" idx="10"/>
          </p:nvPr>
        </p:nvSpPr>
        <p:spPr/>
        <p:txBody>
          <a:bodyPr/>
          <a:lstStyle/>
          <a:p>
            <a:fld id="{A64B440E-E443-4694-8DFE-C91233FECF8D}" type="datetimeFigureOut">
              <a:rPr lang="en-US" smtClean="0"/>
              <a:t>2022-04-15</a:t>
            </a:fld>
            <a:endParaRPr lang="en-US"/>
          </a:p>
        </p:txBody>
      </p:sp>
      <p:sp>
        <p:nvSpPr>
          <p:cNvPr id="6" name="Footer Placeholder 5">
            <a:extLst>
              <a:ext uri="{FF2B5EF4-FFF2-40B4-BE49-F238E27FC236}">
                <a16:creationId xmlns:a16="http://schemas.microsoft.com/office/drawing/2014/main" id="{D6302E5C-3EC3-44F8-AEAE-882507CE995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9B4F611-A47F-4B56-9694-82D6A917DB95}"/>
              </a:ext>
            </a:extLst>
          </p:cNvPr>
          <p:cNvSpPr>
            <a:spLocks noGrp="1"/>
          </p:cNvSpPr>
          <p:nvPr>
            <p:ph type="sldNum" sz="quarter" idx="12"/>
          </p:nvPr>
        </p:nvSpPr>
        <p:spPr/>
        <p:txBody>
          <a:bodyPr/>
          <a:lstStyle/>
          <a:p>
            <a:fld id="{86C2D252-E541-4AF3-8923-19404A0FEB51}" type="slidenum">
              <a:rPr lang="en-US" smtClean="0"/>
              <a:t>‹#›</a:t>
            </a:fld>
            <a:endParaRPr lang="en-US"/>
          </a:p>
        </p:txBody>
      </p:sp>
    </p:spTree>
    <p:extLst>
      <p:ext uri="{BB962C8B-B14F-4D97-AF65-F5344CB8AC3E}">
        <p14:creationId xmlns:p14="http://schemas.microsoft.com/office/powerpoint/2010/main" val="22613243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D2CD04-4C51-4E46-8243-CE17CD5E506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9E1FD0F-D2BF-4DC7-9DD3-F0D1B929B0B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8237958-AE47-44D5-A0C5-7C8CC2A0C88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EADCED3-FA9A-462D-A528-E90D8EEE279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2944920-CBFA-413A-8F97-36E6190E673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3FB98E0-F885-46DB-A55A-0FBFAB23D462}"/>
              </a:ext>
            </a:extLst>
          </p:cNvPr>
          <p:cNvSpPr>
            <a:spLocks noGrp="1"/>
          </p:cNvSpPr>
          <p:nvPr>
            <p:ph type="dt" sz="half" idx="10"/>
          </p:nvPr>
        </p:nvSpPr>
        <p:spPr/>
        <p:txBody>
          <a:bodyPr/>
          <a:lstStyle/>
          <a:p>
            <a:fld id="{A64B440E-E443-4694-8DFE-C91233FECF8D}" type="datetimeFigureOut">
              <a:rPr lang="en-US" smtClean="0"/>
              <a:t>2022-04-15</a:t>
            </a:fld>
            <a:endParaRPr lang="en-US"/>
          </a:p>
        </p:txBody>
      </p:sp>
      <p:sp>
        <p:nvSpPr>
          <p:cNvPr id="8" name="Footer Placeholder 7">
            <a:extLst>
              <a:ext uri="{FF2B5EF4-FFF2-40B4-BE49-F238E27FC236}">
                <a16:creationId xmlns:a16="http://schemas.microsoft.com/office/drawing/2014/main" id="{E57D2103-5579-414E-8C5B-4B8D70B720D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BA3EBC3-7050-4752-9750-869572FF3A7B}"/>
              </a:ext>
            </a:extLst>
          </p:cNvPr>
          <p:cNvSpPr>
            <a:spLocks noGrp="1"/>
          </p:cNvSpPr>
          <p:nvPr>
            <p:ph type="sldNum" sz="quarter" idx="12"/>
          </p:nvPr>
        </p:nvSpPr>
        <p:spPr/>
        <p:txBody>
          <a:bodyPr/>
          <a:lstStyle/>
          <a:p>
            <a:fld id="{86C2D252-E541-4AF3-8923-19404A0FEB51}" type="slidenum">
              <a:rPr lang="en-US" smtClean="0"/>
              <a:t>‹#›</a:t>
            </a:fld>
            <a:endParaRPr lang="en-US"/>
          </a:p>
        </p:txBody>
      </p:sp>
    </p:spTree>
    <p:extLst>
      <p:ext uri="{BB962C8B-B14F-4D97-AF65-F5344CB8AC3E}">
        <p14:creationId xmlns:p14="http://schemas.microsoft.com/office/powerpoint/2010/main" val="1069122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077F1B-8488-4C31-B3DA-86BA2240111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0396055-3AE7-4B33-896E-3F2116475046}"/>
              </a:ext>
            </a:extLst>
          </p:cNvPr>
          <p:cNvSpPr>
            <a:spLocks noGrp="1"/>
          </p:cNvSpPr>
          <p:nvPr>
            <p:ph type="dt" sz="half" idx="10"/>
          </p:nvPr>
        </p:nvSpPr>
        <p:spPr/>
        <p:txBody>
          <a:bodyPr/>
          <a:lstStyle/>
          <a:p>
            <a:fld id="{A64B440E-E443-4694-8DFE-C91233FECF8D}" type="datetimeFigureOut">
              <a:rPr lang="en-US" smtClean="0"/>
              <a:t>2022-04-15</a:t>
            </a:fld>
            <a:endParaRPr lang="en-US"/>
          </a:p>
        </p:txBody>
      </p:sp>
      <p:sp>
        <p:nvSpPr>
          <p:cNvPr id="4" name="Footer Placeholder 3">
            <a:extLst>
              <a:ext uri="{FF2B5EF4-FFF2-40B4-BE49-F238E27FC236}">
                <a16:creationId xmlns:a16="http://schemas.microsoft.com/office/drawing/2014/main" id="{DB0CE6B1-8A4B-4C36-B703-D907B7FEBF9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A54FD33-101B-4945-B9E2-4A574BC7C034}"/>
              </a:ext>
            </a:extLst>
          </p:cNvPr>
          <p:cNvSpPr>
            <a:spLocks noGrp="1"/>
          </p:cNvSpPr>
          <p:nvPr>
            <p:ph type="sldNum" sz="quarter" idx="12"/>
          </p:nvPr>
        </p:nvSpPr>
        <p:spPr/>
        <p:txBody>
          <a:bodyPr/>
          <a:lstStyle/>
          <a:p>
            <a:fld id="{86C2D252-E541-4AF3-8923-19404A0FEB51}" type="slidenum">
              <a:rPr lang="en-US" smtClean="0"/>
              <a:t>‹#›</a:t>
            </a:fld>
            <a:endParaRPr lang="en-US"/>
          </a:p>
        </p:txBody>
      </p:sp>
    </p:spTree>
    <p:extLst>
      <p:ext uri="{BB962C8B-B14F-4D97-AF65-F5344CB8AC3E}">
        <p14:creationId xmlns:p14="http://schemas.microsoft.com/office/powerpoint/2010/main" val="12986998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5BA218C-4D69-4B77-B8FE-FD4CF6276CD7}"/>
              </a:ext>
            </a:extLst>
          </p:cNvPr>
          <p:cNvSpPr>
            <a:spLocks noGrp="1"/>
          </p:cNvSpPr>
          <p:nvPr>
            <p:ph type="dt" sz="half" idx="10"/>
          </p:nvPr>
        </p:nvSpPr>
        <p:spPr/>
        <p:txBody>
          <a:bodyPr/>
          <a:lstStyle/>
          <a:p>
            <a:fld id="{A64B440E-E443-4694-8DFE-C91233FECF8D}" type="datetimeFigureOut">
              <a:rPr lang="en-US" smtClean="0"/>
              <a:t>2022-04-15</a:t>
            </a:fld>
            <a:endParaRPr lang="en-US"/>
          </a:p>
        </p:txBody>
      </p:sp>
      <p:sp>
        <p:nvSpPr>
          <p:cNvPr id="3" name="Footer Placeholder 2">
            <a:extLst>
              <a:ext uri="{FF2B5EF4-FFF2-40B4-BE49-F238E27FC236}">
                <a16:creationId xmlns:a16="http://schemas.microsoft.com/office/drawing/2014/main" id="{44265A85-FF87-4845-A670-653B8EA4642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486EAF3-0401-4065-B166-2B0DFB6BA89F}"/>
              </a:ext>
            </a:extLst>
          </p:cNvPr>
          <p:cNvSpPr>
            <a:spLocks noGrp="1"/>
          </p:cNvSpPr>
          <p:nvPr>
            <p:ph type="sldNum" sz="quarter" idx="12"/>
          </p:nvPr>
        </p:nvSpPr>
        <p:spPr/>
        <p:txBody>
          <a:bodyPr/>
          <a:lstStyle/>
          <a:p>
            <a:fld id="{86C2D252-E541-4AF3-8923-19404A0FEB51}" type="slidenum">
              <a:rPr lang="en-US" smtClean="0"/>
              <a:t>‹#›</a:t>
            </a:fld>
            <a:endParaRPr lang="en-US"/>
          </a:p>
        </p:txBody>
      </p:sp>
    </p:spTree>
    <p:extLst>
      <p:ext uri="{BB962C8B-B14F-4D97-AF65-F5344CB8AC3E}">
        <p14:creationId xmlns:p14="http://schemas.microsoft.com/office/powerpoint/2010/main" val="10149069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B38B3B-6289-449E-B888-90611B569FF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1F09941-4C77-4E8E-805C-0B92498FBB7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FC9EE9A-C2C5-45CB-AD90-477D6D0B50C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4BC242C-BBDF-4F0C-B497-8E1A5F6E1E1B}"/>
              </a:ext>
            </a:extLst>
          </p:cNvPr>
          <p:cNvSpPr>
            <a:spLocks noGrp="1"/>
          </p:cNvSpPr>
          <p:nvPr>
            <p:ph type="dt" sz="half" idx="10"/>
          </p:nvPr>
        </p:nvSpPr>
        <p:spPr/>
        <p:txBody>
          <a:bodyPr/>
          <a:lstStyle/>
          <a:p>
            <a:fld id="{A64B440E-E443-4694-8DFE-C91233FECF8D}" type="datetimeFigureOut">
              <a:rPr lang="en-US" smtClean="0"/>
              <a:t>2022-04-15</a:t>
            </a:fld>
            <a:endParaRPr lang="en-US"/>
          </a:p>
        </p:txBody>
      </p:sp>
      <p:sp>
        <p:nvSpPr>
          <p:cNvPr id="6" name="Footer Placeholder 5">
            <a:extLst>
              <a:ext uri="{FF2B5EF4-FFF2-40B4-BE49-F238E27FC236}">
                <a16:creationId xmlns:a16="http://schemas.microsoft.com/office/drawing/2014/main" id="{D52EDCD1-0B09-407A-8221-67A07EB0B01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6B8F4B1-7179-47B9-86C8-D0FD54D8C7F6}"/>
              </a:ext>
            </a:extLst>
          </p:cNvPr>
          <p:cNvSpPr>
            <a:spLocks noGrp="1"/>
          </p:cNvSpPr>
          <p:nvPr>
            <p:ph type="sldNum" sz="quarter" idx="12"/>
          </p:nvPr>
        </p:nvSpPr>
        <p:spPr/>
        <p:txBody>
          <a:bodyPr/>
          <a:lstStyle/>
          <a:p>
            <a:fld id="{86C2D252-E541-4AF3-8923-19404A0FEB51}" type="slidenum">
              <a:rPr lang="en-US" smtClean="0"/>
              <a:t>‹#›</a:t>
            </a:fld>
            <a:endParaRPr lang="en-US"/>
          </a:p>
        </p:txBody>
      </p:sp>
    </p:spTree>
    <p:extLst>
      <p:ext uri="{BB962C8B-B14F-4D97-AF65-F5344CB8AC3E}">
        <p14:creationId xmlns:p14="http://schemas.microsoft.com/office/powerpoint/2010/main" val="18283881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63F2E7-0987-4D04-A219-2ECAF79A2A8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756E884-B33D-494B-9A75-09A6D9EF9C3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B1799FB-C866-4392-9B04-2AA2A10395C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AD8A5D7-9FA3-4824-915B-8D0983230BC4}"/>
              </a:ext>
            </a:extLst>
          </p:cNvPr>
          <p:cNvSpPr>
            <a:spLocks noGrp="1"/>
          </p:cNvSpPr>
          <p:nvPr>
            <p:ph type="dt" sz="half" idx="10"/>
          </p:nvPr>
        </p:nvSpPr>
        <p:spPr/>
        <p:txBody>
          <a:bodyPr/>
          <a:lstStyle/>
          <a:p>
            <a:fld id="{A64B440E-E443-4694-8DFE-C91233FECF8D}" type="datetimeFigureOut">
              <a:rPr lang="en-US" smtClean="0"/>
              <a:t>2022-04-15</a:t>
            </a:fld>
            <a:endParaRPr lang="en-US"/>
          </a:p>
        </p:txBody>
      </p:sp>
      <p:sp>
        <p:nvSpPr>
          <p:cNvPr id="6" name="Footer Placeholder 5">
            <a:extLst>
              <a:ext uri="{FF2B5EF4-FFF2-40B4-BE49-F238E27FC236}">
                <a16:creationId xmlns:a16="http://schemas.microsoft.com/office/drawing/2014/main" id="{CFE3E260-CE23-4639-8079-AB2544FB8A1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8B583BA-6905-4783-8A93-43F62198EE07}"/>
              </a:ext>
            </a:extLst>
          </p:cNvPr>
          <p:cNvSpPr>
            <a:spLocks noGrp="1"/>
          </p:cNvSpPr>
          <p:nvPr>
            <p:ph type="sldNum" sz="quarter" idx="12"/>
          </p:nvPr>
        </p:nvSpPr>
        <p:spPr/>
        <p:txBody>
          <a:bodyPr/>
          <a:lstStyle/>
          <a:p>
            <a:fld id="{86C2D252-E541-4AF3-8923-19404A0FEB51}" type="slidenum">
              <a:rPr lang="en-US" smtClean="0"/>
              <a:t>‹#›</a:t>
            </a:fld>
            <a:endParaRPr lang="en-US"/>
          </a:p>
        </p:txBody>
      </p:sp>
    </p:spTree>
    <p:extLst>
      <p:ext uri="{BB962C8B-B14F-4D97-AF65-F5344CB8AC3E}">
        <p14:creationId xmlns:p14="http://schemas.microsoft.com/office/powerpoint/2010/main" val="30760337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EBB6B8A-E41D-4B0B-9201-9C27773251D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22CAC03-EAD7-4514-B90E-8A3D222CA9A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75D6123-3D5A-4C89-8783-9DB6B86DB0B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4B440E-E443-4694-8DFE-C91233FECF8D}" type="datetimeFigureOut">
              <a:rPr lang="en-US" smtClean="0"/>
              <a:t>2022-04-15</a:t>
            </a:fld>
            <a:endParaRPr lang="en-US"/>
          </a:p>
        </p:txBody>
      </p:sp>
      <p:sp>
        <p:nvSpPr>
          <p:cNvPr id="5" name="Footer Placeholder 4">
            <a:extLst>
              <a:ext uri="{FF2B5EF4-FFF2-40B4-BE49-F238E27FC236}">
                <a16:creationId xmlns:a16="http://schemas.microsoft.com/office/drawing/2014/main" id="{6DA2F760-8027-45D1-87C6-F8E117B7E9A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A7E1264-C56A-43E4-9E7A-E9F58337598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C2D252-E541-4AF3-8923-19404A0FEB51}" type="slidenum">
              <a:rPr lang="en-US" smtClean="0"/>
              <a:t>‹#›</a:t>
            </a:fld>
            <a:endParaRPr lang="en-US"/>
          </a:p>
        </p:txBody>
      </p:sp>
    </p:spTree>
    <p:extLst>
      <p:ext uri="{BB962C8B-B14F-4D97-AF65-F5344CB8AC3E}">
        <p14:creationId xmlns:p14="http://schemas.microsoft.com/office/powerpoint/2010/main" val="41609986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D790CE-5B93-4B6D-9A31-EC5A2B6A7894}"/>
              </a:ext>
            </a:extLst>
          </p:cNvPr>
          <p:cNvSpPr>
            <a:spLocks noGrp="1"/>
          </p:cNvSpPr>
          <p:nvPr>
            <p:ph type="ctrTitle"/>
          </p:nvPr>
        </p:nvSpPr>
        <p:spPr/>
        <p:txBody>
          <a:bodyPr/>
          <a:lstStyle/>
          <a:p>
            <a:r>
              <a:rPr lang="en-US" dirty="0">
                <a:latin typeface="Corbel" panose="020B0503020204020204" pitchFamily="34" charset="0"/>
              </a:rPr>
              <a:t>Routing Protocol Overview</a:t>
            </a:r>
          </a:p>
        </p:txBody>
      </p:sp>
      <p:sp>
        <p:nvSpPr>
          <p:cNvPr id="3" name="Subtitle 2">
            <a:extLst>
              <a:ext uri="{FF2B5EF4-FFF2-40B4-BE49-F238E27FC236}">
                <a16:creationId xmlns:a16="http://schemas.microsoft.com/office/drawing/2014/main" id="{D2C25B7B-9738-44D8-BC3C-25159D5D0E4D}"/>
              </a:ext>
            </a:extLst>
          </p:cNvPr>
          <p:cNvSpPr>
            <a:spLocks noGrp="1"/>
          </p:cNvSpPr>
          <p:nvPr>
            <p:ph type="subTitle" idx="1"/>
          </p:nvPr>
        </p:nvSpPr>
        <p:spPr/>
        <p:txBody>
          <a:bodyPr/>
          <a:lstStyle/>
          <a:p>
            <a:endParaRPr lang="en-US">
              <a:latin typeface="Corbel" panose="020B0503020204020204" pitchFamily="34" charset="0"/>
            </a:endParaRPr>
          </a:p>
        </p:txBody>
      </p:sp>
    </p:spTree>
    <p:extLst>
      <p:ext uri="{BB962C8B-B14F-4D97-AF65-F5344CB8AC3E}">
        <p14:creationId xmlns:p14="http://schemas.microsoft.com/office/powerpoint/2010/main" val="36039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D68D17-3876-4261-830C-127C8685720D}"/>
              </a:ext>
            </a:extLst>
          </p:cNvPr>
          <p:cNvSpPr>
            <a:spLocks noGrp="1"/>
          </p:cNvSpPr>
          <p:nvPr>
            <p:ph type="title"/>
          </p:nvPr>
        </p:nvSpPr>
        <p:spPr/>
        <p:txBody>
          <a:bodyPr/>
          <a:lstStyle/>
          <a:p>
            <a:r>
              <a:rPr lang="en-US" dirty="0">
                <a:latin typeface="Corbel" panose="020B0503020204020204" pitchFamily="34" charset="0"/>
              </a:rPr>
              <a:t>Routing Protocols Specifics</a:t>
            </a:r>
          </a:p>
        </p:txBody>
      </p:sp>
      <p:sp>
        <p:nvSpPr>
          <p:cNvPr id="3" name="Content Placeholder 2">
            <a:extLst>
              <a:ext uri="{FF2B5EF4-FFF2-40B4-BE49-F238E27FC236}">
                <a16:creationId xmlns:a16="http://schemas.microsoft.com/office/drawing/2014/main" id="{E9AD76A3-ECF2-42CE-83A6-B5D644044C39}"/>
              </a:ext>
            </a:extLst>
          </p:cNvPr>
          <p:cNvSpPr>
            <a:spLocks noGrp="1"/>
          </p:cNvSpPr>
          <p:nvPr>
            <p:ph idx="1"/>
          </p:nvPr>
        </p:nvSpPr>
        <p:spPr/>
        <p:txBody>
          <a:bodyPr>
            <a:normAutofit/>
          </a:bodyPr>
          <a:lstStyle/>
          <a:p>
            <a:r>
              <a:rPr lang="en-US" dirty="0">
                <a:latin typeface="Corbel" panose="020B0503020204020204" pitchFamily="34" charset="0"/>
              </a:rPr>
              <a:t>OSPF continues </a:t>
            </a:r>
          </a:p>
          <a:p>
            <a:r>
              <a:rPr lang="en-US" dirty="0">
                <a:latin typeface="Corbel" panose="020B0503020204020204" pitchFamily="34" charset="0"/>
              </a:rPr>
              <a:t>OSPF goes through 7 different states before convergence happens:</a:t>
            </a:r>
          </a:p>
          <a:p>
            <a:pPr lvl="1"/>
            <a:r>
              <a:rPr lang="en-US" dirty="0">
                <a:latin typeface="Corbel" panose="020B0503020204020204" pitchFamily="34" charset="0"/>
              </a:rPr>
              <a:t>Down: no OSPF neighbors detected at this moment.</a:t>
            </a:r>
          </a:p>
          <a:p>
            <a:pPr lvl="1"/>
            <a:r>
              <a:rPr lang="en-US" dirty="0">
                <a:latin typeface="Corbel" panose="020B0503020204020204" pitchFamily="34" charset="0"/>
              </a:rPr>
              <a:t>Init: Hello packet received.</a:t>
            </a:r>
          </a:p>
          <a:p>
            <a:pPr lvl="1"/>
            <a:r>
              <a:rPr lang="en-US" dirty="0">
                <a:latin typeface="Corbel" panose="020B0503020204020204" pitchFamily="34" charset="0"/>
              </a:rPr>
              <a:t>Two-way: own router ID found in received hello packet.</a:t>
            </a:r>
          </a:p>
          <a:p>
            <a:pPr lvl="1"/>
            <a:r>
              <a:rPr lang="en-US" dirty="0" err="1">
                <a:latin typeface="Corbel" panose="020B0503020204020204" pitchFamily="34" charset="0"/>
              </a:rPr>
              <a:t>ExStart</a:t>
            </a:r>
            <a:r>
              <a:rPr lang="en-US" dirty="0">
                <a:latin typeface="Corbel" panose="020B0503020204020204" pitchFamily="34" charset="0"/>
              </a:rPr>
              <a:t>: master and slave roles determined. (highest RID is master)</a:t>
            </a:r>
          </a:p>
          <a:p>
            <a:pPr lvl="1"/>
            <a:r>
              <a:rPr lang="en-US" dirty="0">
                <a:latin typeface="Corbel" panose="020B0503020204020204" pitchFamily="34" charset="0"/>
              </a:rPr>
              <a:t>Exchange: database description packets (DBD) are sent.</a:t>
            </a:r>
          </a:p>
          <a:p>
            <a:pPr lvl="1"/>
            <a:r>
              <a:rPr lang="en-US" dirty="0">
                <a:latin typeface="Corbel" panose="020B0503020204020204" pitchFamily="34" charset="0"/>
              </a:rPr>
              <a:t>Loading: exchange of LSRs (Link state request) and LSUs (Link state update) packets.</a:t>
            </a:r>
          </a:p>
          <a:p>
            <a:pPr lvl="1"/>
            <a:r>
              <a:rPr lang="en-US" dirty="0">
                <a:latin typeface="Corbel" panose="020B0503020204020204" pitchFamily="34" charset="0"/>
              </a:rPr>
              <a:t>Full: OSPF routers now have an adjacency..</a:t>
            </a:r>
          </a:p>
          <a:p>
            <a:pPr lvl="2"/>
            <a:endParaRPr lang="en-US" dirty="0">
              <a:latin typeface="Corbel" panose="020B0503020204020204" pitchFamily="34" charset="0"/>
            </a:endParaRPr>
          </a:p>
        </p:txBody>
      </p:sp>
    </p:spTree>
    <p:extLst>
      <p:ext uri="{BB962C8B-B14F-4D97-AF65-F5344CB8AC3E}">
        <p14:creationId xmlns:p14="http://schemas.microsoft.com/office/powerpoint/2010/main" val="21764682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D68D17-3876-4261-830C-127C8685720D}"/>
              </a:ext>
            </a:extLst>
          </p:cNvPr>
          <p:cNvSpPr>
            <a:spLocks noGrp="1"/>
          </p:cNvSpPr>
          <p:nvPr>
            <p:ph type="title"/>
          </p:nvPr>
        </p:nvSpPr>
        <p:spPr/>
        <p:txBody>
          <a:bodyPr/>
          <a:lstStyle/>
          <a:p>
            <a:r>
              <a:rPr lang="en-US" dirty="0">
                <a:latin typeface="Corbel" panose="020B0503020204020204" pitchFamily="34" charset="0"/>
              </a:rPr>
              <a:t>Routing Protocols Specifics</a:t>
            </a:r>
          </a:p>
        </p:txBody>
      </p:sp>
      <p:sp>
        <p:nvSpPr>
          <p:cNvPr id="3" name="Content Placeholder 2">
            <a:extLst>
              <a:ext uri="{FF2B5EF4-FFF2-40B4-BE49-F238E27FC236}">
                <a16:creationId xmlns:a16="http://schemas.microsoft.com/office/drawing/2014/main" id="{E9AD76A3-ECF2-42CE-83A6-B5D644044C39}"/>
              </a:ext>
            </a:extLst>
          </p:cNvPr>
          <p:cNvSpPr>
            <a:spLocks noGrp="1"/>
          </p:cNvSpPr>
          <p:nvPr>
            <p:ph idx="1"/>
          </p:nvPr>
        </p:nvSpPr>
        <p:spPr/>
        <p:txBody>
          <a:bodyPr>
            <a:normAutofit/>
          </a:bodyPr>
          <a:lstStyle/>
          <a:p>
            <a:r>
              <a:rPr lang="en-US" dirty="0">
                <a:latin typeface="Corbel" panose="020B0503020204020204" pitchFamily="34" charset="0"/>
              </a:rPr>
              <a:t>GBP</a:t>
            </a:r>
          </a:p>
          <a:p>
            <a:pPr lvl="1"/>
            <a:r>
              <a:rPr lang="en-US" dirty="0">
                <a:latin typeface="Corbel" panose="020B0503020204020204" pitchFamily="34" charset="0"/>
              </a:rPr>
              <a:t>Designed to exchange routing and reachability information among AS's on the internet. It makes decisions based on paths, network policies, rule-sets which are configured by a True Engineer</a:t>
            </a:r>
          </a:p>
          <a:p>
            <a:pPr lvl="1"/>
            <a:r>
              <a:rPr lang="en-US" dirty="0">
                <a:latin typeface="Corbel" panose="020B0503020204020204" pitchFamily="34" charset="0"/>
              </a:rPr>
              <a:t>iBGP is used for routing within an AS</a:t>
            </a:r>
          </a:p>
          <a:p>
            <a:pPr lvl="1"/>
            <a:r>
              <a:rPr lang="en-US" dirty="0">
                <a:latin typeface="Corbel" panose="020B0503020204020204" pitchFamily="34" charset="0"/>
              </a:rPr>
              <a:t>eBGP is the internet application of the protocol</a:t>
            </a:r>
          </a:p>
          <a:p>
            <a:pPr lvl="1"/>
            <a:r>
              <a:rPr lang="en-US" dirty="0">
                <a:latin typeface="Corbel" panose="020B0503020204020204" pitchFamily="34" charset="0"/>
              </a:rPr>
              <a:t>BGP creates "Peers" with its directly connected routers or not</a:t>
            </a:r>
          </a:p>
          <a:p>
            <a:r>
              <a:rPr lang="en-US" dirty="0">
                <a:latin typeface="Corbel" panose="020B0503020204020204" pitchFamily="34" charset="0"/>
              </a:rPr>
              <a:t>BGP uses a Finite State Machine (FSM) in order to make decisions in its operations. The following are the Six states FSM uses:</a:t>
            </a:r>
          </a:p>
          <a:p>
            <a:pPr lvl="1"/>
            <a:r>
              <a:rPr lang="en-US" dirty="0">
                <a:latin typeface="Corbel" panose="020B0503020204020204" pitchFamily="34" charset="0"/>
              </a:rPr>
              <a:t>Idle, Connect, Active, </a:t>
            </a:r>
            <a:r>
              <a:rPr lang="en-US" dirty="0" err="1">
                <a:latin typeface="Corbel" panose="020B0503020204020204" pitchFamily="34" charset="0"/>
              </a:rPr>
              <a:t>OpenSent</a:t>
            </a:r>
            <a:r>
              <a:rPr lang="en-US" dirty="0">
                <a:latin typeface="Corbel" panose="020B0503020204020204" pitchFamily="34" charset="0"/>
              </a:rPr>
              <a:t>, </a:t>
            </a:r>
            <a:r>
              <a:rPr lang="en-US" dirty="0" err="1">
                <a:latin typeface="Corbel" panose="020B0503020204020204" pitchFamily="34" charset="0"/>
              </a:rPr>
              <a:t>OpenConfirm</a:t>
            </a:r>
            <a:r>
              <a:rPr lang="en-US" dirty="0">
                <a:latin typeface="Corbel" panose="020B0503020204020204" pitchFamily="34" charset="0"/>
              </a:rPr>
              <a:t>, Established</a:t>
            </a:r>
          </a:p>
        </p:txBody>
      </p:sp>
    </p:spTree>
    <p:extLst>
      <p:ext uri="{BB962C8B-B14F-4D97-AF65-F5344CB8AC3E}">
        <p14:creationId xmlns:p14="http://schemas.microsoft.com/office/powerpoint/2010/main" val="2700158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D68D17-3876-4261-830C-127C8685720D}"/>
              </a:ext>
            </a:extLst>
          </p:cNvPr>
          <p:cNvSpPr>
            <a:spLocks noGrp="1"/>
          </p:cNvSpPr>
          <p:nvPr>
            <p:ph type="title"/>
          </p:nvPr>
        </p:nvSpPr>
        <p:spPr/>
        <p:txBody>
          <a:bodyPr/>
          <a:lstStyle/>
          <a:p>
            <a:r>
              <a:rPr lang="en-US" dirty="0">
                <a:latin typeface="Corbel" panose="020B0503020204020204" pitchFamily="34" charset="0"/>
              </a:rPr>
              <a:t>Routing Protocols Specifics</a:t>
            </a:r>
          </a:p>
        </p:txBody>
      </p:sp>
      <p:sp>
        <p:nvSpPr>
          <p:cNvPr id="3" name="Content Placeholder 2">
            <a:extLst>
              <a:ext uri="{FF2B5EF4-FFF2-40B4-BE49-F238E27FC236}">
                <a16:creationId xmlns:a16="http://schemas.microsoft.com/office/drawing/2014/main" id="{E9AD76A3-ECF2-42CE-83A6-B5D644044C39}"/>
              </a:ext>
            </a:extLst>
          </p:cNvPr>
          <p:cNvSpPr>
            <a:spLocks noGrp="1"/>
          </p:cNvSpPr>
          <p:nvPr>
            <p:ph idx="1"/>
          </p:nvPr>
        </p:nvSpPr>
        <p:spPr>
          <a:xfrm>
            <a:off x="838200" y="1825625"/>
            <a:ext cx="10515600" cy="4813170"/>
          </a:xfrm>
        </p:spPr>
        <p:txBody>
          <a:bodyPr>
            <a:normAutofit fontScale="92500" lnSpcReduction="10000"/>
          </a:bodyPr>
          <a:lstStyle/>
          <a:p>
            <a:r>
              <a:rPr lang="en-US" dirty="0">
                <a:latin typeface="Corbel" panose="020B0503020204020204" pitchFamily="34" charset="0"/>
              </a:rPr>
              <a:t>GBP Continues</a:t>
            </a:r>
          </a:p>
          <a:p>
            <a:r>
              <a:rPr lang="en-US" dirty="0">
                <a:latin typeface="Corbel" panose="020B0503020204020204" pitchFamily="34" charset="0"/>
              </a:rPr>
              <a:t>Idle State</a:t>
            </a:r>
          </a:p>
          <a:p>
            <a:pPr lvl="1"/>
            <a:r>
              <a:rPr lang="en-US" dirty="0">
                <a:latin typeface="Corbel" panose="020B0503020204020204" pitchFamily="34" charset="0"/>
              </a:rPr>
              <a:t>Refuse all incoming BGP connections.</a:t>
            </a:r>
          </a:p>
          <a:p>
            <a:pPr lvl="1"/>
            <a:r>
              <a:rPr lang="en-US" dirty="0">
                <a:latin typeface="Corbel" panose="020B0503020204020204" pitchFamily="34" charset="0"/>
              </a:rPr>
              <a:t>Start the initialization of event triggers.</a:t>
            </a:r>
          </a:p>
          <a:p>
            <a:pPr lvl="1"/>
            <a:r>
              <a:rPr lang="en-US" dirty="0">
                <a:latin typeface="Corbel" panose="020B0503020204020204" pitchFamily="34" charset="0"/>
              </a:rPr>
              <a:t>Initiates a TCP connection with its configured BGP peer.</a:t>
            </a:r>
          </a:p>
          <a:p>
            <a:pPr lvl="1"/>
            <a:r>
              <a:rPr lang="en-US" dirty="0">
                <a:latin typeface="Corbel" panose="020B0503020204020204" pitchFamily="34" charset="0"/>
              </a:rPr>
              <a:t>Listens for a TCP connection from its peer.</a:t>
            </a:r>
          </a:p>
          <a:p>
            <a:pPr lvl="1"/>
            <a:r>
              <a:rPr lang="en-US" dirty="0">
                <a:latin typeface="Corbel" panose="020B0503020204020204" pitchFamily="34" charset="0"/>
              </a:rPr>
              <a:t>Changes its state to Connect.</a:t>
            </a:r>
          </a:p>
          <a:p>
            <a:pPr lvl="1"/>
            <a:r>
              <a:rPr lang="en-US" dirty="0">
                <a:latin typeface="Corbel" panose="020B0503020204020204" pitchFamily="34" charset="0"/>
              </a:rPr>
              <a:t>If an error occurs at any state of the FSM process, the BGP session is terminated immediately and returned to the </a:t>
            </a:r>
            <a:r>
              <a:rPr lang="en-US" dirty="0" err="1">
                <a:latin typeface="Corbel" panose="020B0503020204020204" pitchFamily="34" charset="0"/>
              </a:rPr>
              <a:t>ldle</a:t>
            </a:r>
            <a:r>
              <a:rPr lang="en-US" dirty="0">
                <a:latin typeface="Corbel" panose="020B0503020204020204" pitchFamily="34" charset="0"/>
              </a:rPr>
              <a:t> state. Some of the reasons why a router does not progress from the </a:t>
            </a:r>
            <a:r>
              <a:rPr lang="en-US" dirty="0" err="1">
                <a:latin typeface="Corbel" panose="020B0503020204020204" pitchFamily="34" charset="0"/>
              </a:rPr>
              <a:t>ldle</a:t>
            </a:r>
            <a:r>
              <a:rPr lang="en-US" dirty="0">
                <a:latin typeface="Corbel" panose="020B0503020204020204" pitchFamily="34" charset="0"/>
              </a:rPr>
              <a:t> state are:</a:t>
            </a:r>
          </a:p>
          <a:p>
            <a:pPr lvl="2"/>
            <a:r>
              <a:rPr lang="en-US" dirty="0">
                <a:latin typeface="Corbel" panose="020B0503020204020204" pitchFamily="34" charset="0"/>
              </a:rPr>
              <a:t>TCP port 179 is not open.</a:t>
            </a:r>
          </a:p>
          <a:p>
            <a:pPr lvl="2"/>
            <a:r>
              <a:rPr lang="en-US" dirty="0">
                <a:latin typeface="Corbel" panose="020B0503020204020204" pitchFamily="34" charset="0"/>
              </a:rPr>
              <a:t>A random TCP port over 1023 is not open.</a:t>
            </a:r>
          </a:p>
          <a:p>
            <a:pPr lvl="2"/>
            <a:r>
              <a:rPr lang="en-US" dirty="0">
                <a:latin typeface="Corbel" panose="020B0503020204020204" pitchFamily="34" charset="0"/>
              </a:rPr>
              <a:t>Peer address configured incorrectly on either router.</a:t>
            </a:r>
          </a:p>
          <a:p>
            <a:pPr lvl="2"/>
            <a:r>
              <a:rPr lang="en-US" dirty="0">
                <a:latin typeface="Corbel" panose="020B0503020204020204" pitchFamily="34" charset="0"/>
              </a:rPr>
              <a:t>AS number configured incorrectly on either router.</a:t>
            </a:r>
          </a:p>
        </p:txBody>
      </p:sp>
    </p:spTree>
    <p:extLst>
      <p:ext uri="{BB962C8B-B14F-4D97-AF65-F5344CB8AC3E}">
        <p14:creationId xmlns:p14="http://schemas.microsoft.com/office/powerpoint/2010/main" val="18974819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D68D17-3876-4261-830C-127C8685720D}"/>
              </a:ext>
            </a:extLst>
          </p:cNvPr>
          <p:cNvSpPr>
            <a:spLocks noGrp="1"/>
          </p:cNvSpPr>
          <p:nvPr>
            <p:ph type="title"/>
          </p:nvPr>
        </p:nvSpPr>
        <p:spPr/>
        <p:txBody>
          <a:bodyPr/>
          <a:lstStyle/>
          <a:p>
            <a:r>
              <a:rPr lang="en-US" dirty="0">
                <a:latin typeface="Corbel" panose="020B0503020204020204" pitchFamily="34" charset="0"/>
              </a:rPr>
              <a:t>Routing Protocols Specifics</a:t>
            </a:r>
          </a:p>
        </p:txBody>
      </p:sp>
      <p:sp>
        <p:nvSpPr>
          <p:cNvPr id="3" name="Content Placeholder 2">
            <a:extLst>
              <a:ext uri="{FF2B5EF4-FFF2-40B4-BE49-F238E27FC236}">
                <a16:creationId xmlns:a16="http://schemas.microsoft.com/office/drawing/2014/main" id="{E9AD76A3-ECF2-42CE-83A6-B5D644044C39}"/>
              </a:ext>
            </a:extLst>
          </p:cNvPr>
          <p:cNvSpPr>
            <a:spLocks noGrp="1"/>
          </p:cNvSpPr>
          <p:nvPr>
            <p:ph idx="1"/>
          </p:nvPr>
        </p:nvSpPr>
        <p:spPr>
          <a:xfrm>
            <a:off x="838200" y="1825625"/>
            <a:ext cx="10515600" cy="4813170"/>
          </a:xfrm>
        </p:spPr>
        <p:txBody>
          <a:bodyPr>
            <a:normAutofit/>
          </a:bodyPr>
          <a:lstStyle/>
          <a:p>
            <a:r>
              <a:rPr lang="en-US" dirty="0">
                <a:latin typeface="Corbel" panose="020B0503020204020204" pitchFamily="34" charset="0"/>
              </a:rPr>
              <a:t>GBP Continues</a:t>
            </a:r>
          </a:p>
          <a:p>
            <a:r>
              <a:rPr lang="en-US" dirty="0">
                <a:latin typeface="Corbel" panose="020B0503020204020204" pitchFamily="34" charset="0"/>
              </a:rPr>
              <a:t>Connect State</a:t>
            </a:r>
          </a:p>
          <a:p>
            <a:pPr lvl="1"/>
            <a:r>
              <a:rPr lang="en-US" dirty="0">
                <a:latin typeface="Corbel" panose="020B0503020204020204" pitchFamily="34" charset="0"/>
              </a:rPr>
              <a:t>Waits for successful TCP negotiation with peer.</a:t>
            </a:r>
          </a:p>
          <a:p>
            <a:pPr lvl="1"/>
            <a:r>
              <a:rPr lang="en-US" dirty="0">
                <a:latin typeface="Corbel" panose="020B0503020204020204" pitchFamily="34" charset="0"/>
              </a:rPr>
              <a:t>BGP does not spend much time in this state if the TCP session has been successfully established.</a:t>
            </a:r>
          </a:p>
          <a:p>
            <a:pPr lvl="1"/>
            <a:r>
              <a:rPr lang="en-US" dirty="0">
                <a:latin typeface="Corbel" panose="020B0503020204020204" pitchFamily="34" charset="0"/>
              </a:rPr>
              <a:t>Sends Open message to peer and changes state to </a:t>
            </a:r>
            <a:r>
              <a:rPr lang="en-US" dirty="0" err="1">
                <a:latin typeface="Corbel" panose="020B0503020204020204" pitchFamily="34" charset="0"/>
              </a:rPr>
              <a:t>OpenSent</a:t>
            </a:r>
            <a:r>
              <a:rPr lang="en-US" dirty="0">
                <a:latin typeface="Corbel" panose="020B0503020204020204" pitchFamily="34" charset="0"/>
              </a:rPr>
              <a:t>.</a:t>
            </a:r>
          </a:p>
          <a:p>
            <a:pPr lvl="1"/>
            <a:r>
              <a:rPr lang="en-US" dirty="0">
                <a:latin typeface="Corbel" panose="020B0503020204020204" pitchFamily="34" charset="0"/>
              </a:rPr>
              <a:t>It an error occurs, BGP moves to the Active state. Some reasons for the error are:</a:t>
            </a:r>
          </a:p>
          <a:p>
            <a:pPr lvl="2"/>
            <a:r>
              <a:rPr lang="en-US" dirty="0">
                <a:latin typeface="Corbel" panose="020B0503020204020204" pitchFamily="34" charset="0"/>
              </a:rPr>
              <a:t>TCP port 179 is not open.</a:t>
            </a:r>
          </a:p>
          <a:p>
            <a:pPr lvl="2"/>
            <a:r>
              <a:rPr lang="en-US" dirty="0">
                <a:latin typeface="Corbel" panose="020B0503020204020204" pitchFamily="34" charset="0"/>
              </a:rPr>
              <a:t>A random TCP port over 1023 is not open.</a:t>
            </a:r>
          </a:p>
          <a:p>
            <a:pPr lvl="2"/>
            <a:r>
              <a:rPr lang="en-US" dirty="0">
                <a:latin typeface="Corbel" panose="020B0503020204020204" pitchFamily="34" charset="0"/>
              </a:rPr>
              <a:t>Peer address configured incorrectly on either router.</a:t>
            </a:r>
          </a:p>
          <a:p>
            <a:pPr lvl="2"/>
            <a:r>
              <a:rPr lang="en-US" dirty="0">
                <a:latin typeface="Corbel" panose="020B0503020204020204" pitchFamily="34" charset="0"/>
              </a:rPr>
              <a:t>AS number configured incorrectly on either router.</a:t>
            </a:r>
          </a:p>
        </p:txBody>
      </p:sp>
    </p:spTree>
    <p:extLst>
      <p:ext uri="{BB962C8B-B14F-4D97-AF65-F5344CB8AC3E}">
        <p14:creationId xmlns:p14="http://schemas.microsoft.com/office/powerpoint/2010/main" val="10237984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D68D17-3876-4261-830C-127C8685720D}"/>
              </a:ext>
            </a:extLst>
          </p:cNvPr>
          <p:cNvSpPr>
            <a:spLocks noGrp="1"/>
          </p:cNvSpPr>
          <p:nvPr>
            <p:ph type="title"/>
          </p:nvPr>
        </p:nvSpPr>
        <p:spPr/>
        <p:txBody>
          <a:bodyPr/>
          <a:lstStyle/>
          <a:p>
            <a:r>
              <a:rPr lang="en-US" dirty="0">
                <a:latin typeface="Corbel" panose="020B0503020204020204" pitchFamily="34" charset="0"/>
              </a:rPr>
              <a:t>Routing Protocols Specifics</a:t>
            </a:r>
          </a:p>
        </p:txBody>
      </p:sp>
      <p:sp>
        <p:nvSpPr>
          <p:cNvPr id="3" name="Content Placeholder 2">
            <a:extLst>
              <a:ext uri="{FF2B5EF4-FFF2-40B4-BE49-F238E27FC236}">
                <a16:creationId xmlns:a16="http://schemas.microsoft.com/office/drawing/2014/main" id="{E9AD76A3-ECF2-42CE-83A6-B5D644044C39}"/>
              </a:ext>
            </a:extLst>
          </p:cNvPr>
          <p:cNvSpPr>
            <a:spLocks noGrp="1"/>
          </p:cNvSpPr>
          <p:nvPr>
            <p:ph idx="1"/>
          </p:nvPr>
        </p:nvSpPr>
        <p:spPr>
          <a:xfrm>
            <a:off x="838200" y="1825625"/>
            <a:ext cx="10515600" cy="4813170"/>
          </a:xfrm>
        </p:spPr>
        <p:txBody>
          <a:bodyPr>
            <a:normAutofit fontScale="92500" lnSpcReduction="10000"/>
          </a:bodyPr>
          <a:lstStyle/>
          <a:p>
            <a:r>
              <a:rPr lang="en-US" dirty="0">
                <a:latin typeface="Corbel" panose="020B0503020204020204" pitchFamily="34" charset="0"/>
              </a:rPr>
              <a:t>GBP Continues</a:t>
            </a:r>
          </a:p>
          <a:p>
            <a:r>
              <a:rPr lang="en-US" dirty="0">
                <a:latin typeface="Corbel" panose="020B0503020204020204" pitchFamily="34" charset="0"/>
              </a:rPr>
              <a:t>Active State</a:t>
            </a:r>
          </a:p>
          <a:p>
            <a:pPr lvl="1"/>
            <a:r>
              <a:rPr lang="en-US" dirty="0">
                <a:latin typeface="Corbel" panose="020B0503020204020204" pitchFamily="34" charset="0"/>
              </a:rPr>
              <a:t>If the router was unable to establish a successful TCP session, then it ends up in the Active state.</a:t>
            </a:r>
          </a:p>
          <a:p>
            <a:pPr lvl="1"/>
            <a:r>
              <a:rPr lang="en-US" dirty="0">
                <a:latin typeface="Corbel" panose="020B0503020204020204" pitchFamily="34" charset="0"/>
              </a:rPr>
              <a:t>BGP FSM tries to restart another TCP session with the peer and, if successful, then it sends an Open message to the peer.</a:t>
            </a:r>
          </a:p>
          <a:p>
            <a:pPr lvl="1"/>
            <a:r>
              <a:rPr lang="en-US" dirty="0">
                <a:latin typeface="Corbel" panose="020B0503020204020204" pitchFamily="34" charset="0"/>
              </a:rPr>
              <a:t>If it is unsuccessful again, the FSM is reset to the Idle state.</a:t>
            </a:r>
          </a:p>
          <a:p>
            <a:pPr lvl="1"/>
            <a:r>
              <a:rPr lang="en-US" dirty="0">
                <a:latin typeface="Corbel" panose="020B0503020204020204" pitchFamily="34" charset="0"/>
              </a:rPr>
              <a:t>Repeated failures may result in a router cycling between the </a:t>
            </a:r>
            <a:r>
              <a:rPr lang="en-US" dirty="0" err="1">
                <a:latin typeface="Corbel" panose="020B0503020204020204" pitchFamily="34" charset="0"/>
              </a:rPr>
              <a:t>ldle</a:t>
            </a:r>
            <a:r>
              <a:rPr lang="en-US" dirty="0">
                <a:latin typeface="Corbel" panose="020B0503020204020204" pitchFamily="34" charset="0"/>
              </a:rPr>
              <a:t> and Active states. Some or the reasons for this include:</a:t>
            </a:r>
          </a:p>
          <a:p>
            <a:pPr lvl="2"/>
            <a:r>
              <a:rPr lang="en-US" dirty="0">
                <a:latin typeface="Corbel" panose="020B0503020204020204" pitchFamily="34" charset="0"/>
              </a:rPr>
              <a:t>TCP port 179 is not open.</a:t>
            </a:r>
          </a:p>
          <a:p>
            <a:pPr lvl="2"/>
            <a:r>
              <a:rPr lang="en-US" dirty="0">
                <a:latin typeface="Corbel" panose="020B0503020204020204" pitchFamily="34" charset="0"/>
              </a:rPr>
              <a:t>A random TCP port over 1023 is not open.</a:t>
            </a:r>
          </a:p>
          <a:p>
            <a:pPr lvl="2"/>
            <a:r>
              <a:rPr lang="en-US" dirty="0">
                <a:latin typeface="Corbel" panose="020B0503020204020204" pitchFamily="34" charset="0"/>
              </a:rPr>
              <a:t>BGP configuration error.</a:t>
            </a:r>
          </a:p>
          <a:p>
            <a:pPr lvl="2"/>
            <a:r>
              <a:rPr lang="en-US" dirty="0">
                <a:latin typeface="Corbel" panose="020B0503020204020204" pitchFamily="34" charset="0"/>
              </a:rPr>
              <a:t>Network congestion.</a:t>
            </a:r>
          </a:p>
          <a:p>
            <a:pPr lvl="2"/>
            <a:r>
              <a:rPr lang="en-US" dirty="0">
                <a:latin typeface="Corbel" panose="020B0503020204020204" pitchFamily="34" charset="0"/>
              </a:rPr>
              <a:t>Flapping network interface.</a:t>
            </a:r>
          </a:p>
        </p:txBody>
      </p:sp>
    </p:spTree>
    <p:extLst>
      <p:ext uri="{BB962C8B-B14F-4D97-AF65-F5344CB8AC3E}">
        <p14:creationId xmlns:p14="http://schemas.microsoft.com/office/powerpoint/2010/main" val="12720605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D68D17-3876-4261-830C-127C8685720D}"/>
              </a:ext>
            </a:extLst>
          </p:cNvPr>
          <p:cNvSpPr>
            <a:spLocks noGrp="1"/>
          </p:cNvSpPr>
          <p:nvPr>
            <p:ph type="title"/>
          </p:nvPr>
        </p:nvSpPr>
        <p:spPr/>
        <p:txBody>
          <a:bodyPr/>
          <a:lstStyle/>
          <a:p>
            <a:r>
              <a:rPr lang="en-US" dirty="0">
                <a:latin typeface="Corbel" panose="020B0503020204020204" pitchFamily="34" charset="0"/>
              </a:rPr>
              <a:t>Routing Protocols Specifics</a:t>
            </a:r>
          </a:p>
        </p:txBody>
      </p:sp>
      <p:sp>
        <p:nvSpPr>
          <p:cNvPr id="3" name="Content Placeholder 2">
            <a:extLst>
              <a:ext uri="{FF2B5EF4-FFF2-40B4-BE49-F238E27FC236}">
                <a16:creationId xmlns:a16="http://schemas.microsoft.com/office/drawing/2014/main" id="{E9AD76A3-ECF2-42CE-83A6-B5D644044C39}"/>
              </a:ext>
            </a:extLst>
          </p:cNvPr>
          <p:cNvSpPr>
            <a:spLocks noGrp="1"/>
          </p:cNvSpPr>
          <p:nvPr>
            <p:ph idx="1"/>
          </p:nvPr>
        </p:nvSpPr>
        <p:spPr>
          <a:xfrm>
            <a:off x="838200" y="1825625"/>
            <a:ext cx="10515600" cy="4813170"/>
          </a:xfrm>
        </p:spPr>
        <p:txBody>
          <a:bodyPr>
            <a:normAutofit/>
          </a:bodyPr>
          <a:lstStyle/>
          <a:p>
            <a:r>
              <a:rPr lang="en-US" dirty="0">
                <a:latin typeface="Corbel" panose="020B0503020204020204" pitchFamily="34" charset="0"/>
              </a:rPr>
              <a:t>GBP Continues</a:t>
            </a:r>
          </a:p>
          <a:p>
            <a:r>
              <a:rPr lang="en-US" dirty="0" err="1">
                <a:latin typeface="Corbel" panose="020B0503020204020204" pitchFamily="34" charset="0"/>
              </a:rPr>
              <a:t>OpenSent</a:t>
            </a:r>
            <a:r>
              <a:rPr lang="en-US" dirty="0">
                <a:latin typeface="Corbel" panose="020B0503020204020204" pitchFamily="34" charset="0"/>
              </a:rPr>
              <a:t> State</a:t>
            </a:r>
          </a:p>
          <a:p>
            <a:pPr lvl="1"/>
            <a:r>
              <a:rPr lang="en-US" dirty="0">
                <a:latin typeface="Corbel" panose="020B0503020204020204" pitchFamily="34" charset="0"/>
              </a:rPr>
              <a:t>BGP FSM listens for an Open message from its peer.</a:t>
            </a:r>
          </a:p>
          <a:p>
            <a:pPr lvl="1"/>
            <a:r>
              <a:rPr lang="en-US" dirty="0">
                <a:latin typeface="Corbel" panose="020B0503020204020204" pitchFamily="34" charset="0"/>
              </a:rPr>
              <a:t>Once the message has been received, the router checks the validity of the Open message</a:t>
            </a:r>
          </a:p>
          <a:p>
            <a:pPr lvl="1"/>
            <a:r>
              <a:rPr lang="en-US" dirty="0">
                <a:latin typeface="Corbel" panose="020B0503020204020204" pitchFamily="34" charset="0"/>
              </a:rPr>
              <a:t>If there is an error it is because one of the fields in the Open message does not match between the peers, e.g., BGP version mismatch, the peering router expects a different My AS, etc. The router then sends a Notification message to the peer indicating why the error occurred.</a:t>
            </a:r>
          </a:p>
          <a:p>
            <a:pPr lvl="1"/>
            <a:r>
              <a:rPr lang="en-US" dirty="0">
                <a:latin typeface="Corbel" panose="020B0503020204020204" pitchFamily="34" charset="0"/>
              </a:rPr>
              <a:t>If there is no error, a Keepalive message is sent, various timers are set, and the state is changed to </a:t>
            </a:r>
            <a:r>
              <a:rPr lang="en-US" dirty="0" err="1">
                <a:latin typeface="Corbel" panose="020B0503020204020204" pitchFamily="34" charset="0"/>
              </a:rPr>
              <a:t>OpenConfirm</a:t>
            </a:r>
            <a:r>
              <a:rPr lang="en-US" dirty="0">
                <a:latin typeface="Corbel" panose="020B0503020204020204" pitchFamily="34" charset="0"/>
              </a:rPr>
              <a:t>.</a:t>
            </a:r>
          </a:p>
        </p:txBody>
      </p:sp>
    </p:spTree>
    <p:extLst>
      <p:ext uri="{BB962C8B-B14F-4D97-AF65-F5344CB8AC3E}">
        <p14:creationId xmlns:p14="http://schemas.microsoft.com/office/powerpoint/2010/main" val="40092689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D68D17-3876-4261-830C-127C8685720D}"/>
              </a:ext>
            </a:extLst>
          </p:cNvPr>
          <p:cNvSpPr>
            <a:spLocks noGrp="1"/>
          </p:cNvSpPr>
          <p:nvPr>
            <p:ph type="title"/>
          </p:nvPr>
        </p:nvSpPr>
        <p:spPr/>
        <p:txBody>
          <a:bodyPr/>
          <a:lstStyle/>
          <a:p>
            <a:r>
              <a:rPr lang="en-US" dirty="0">
                <a:latin typeface="Corbel" panose="020B0503020204020204" pitchFamily="34" charset="0"/>
              </a:rPr>
              <a:t>Routing Protocols Specifics</a:t>
            </a:r>
          </a:p>
        </p:txBody>
      </p:sp>
      <p:sp>
        <p:nvSpPr>
          <p:cNvPr id="3" name="Content Placeholder 2">
            <a:extLst>
              <a:ext uri="{FF2B5EF4-FFF2-40B4-BE49-F238E27FC236}">
                <a16:creationId xmlns:a16="http://schemas.microsoft.com/office/drawing/2014/main" id="{E9AD76A3-ECF2-42CE-83A6-B5D644044C39}"/>
              </a:ext>
            </a:extLst>
          </p:cNvPr>
          <p:cNvSpPr>
            <a:spLocks noGrp="1"/>
          </p:cNvSpPr>
          <p:nvPr>
            <p:ph idx="1"/>
          </p:nvPr>
        </p:nvSpPr>
        <p:spPr>
          <a:xfrm>
            <a:off x="838200" y="1825625"/>
            <a:ext cx="10515600" cy="4813170"/>
          </a:xfrm>
        </p:spPr>
        <p:txBody>
          <a:bodyPr>
            <a:normAutofit/>
          </a:bodyPr>
          <a:lstStyle/>
          <a:p>
            <a:r>
              <a:rPr lang="en-US" dirty="0">
                <a:latin typeface="Corbel" panose="020B0503020204020204" pitchFamily="34" charset="0"/>
              </a:rPr>
              <a:t>GBP Continues</a:t>
            </a:r>
          </a:p>
          <a:p>
            <a:r>
              <a:rPr lang="en-US" dirty="0" err="1">
                <a:latin typeface="Corbel" panose="020B0503020204020204" pitchFamily="34" charset="0"/>
              </a:rPr>
              <a:t>OpenConfirm</a:t>
            </a:r>
            <a:r>
              <a:rPr lang="en-US" dirty="0">
                <a:latin typeface="Corbel" panose="020B0503020204020204" pitchFamily="34" charset="0"/>
              </a:rPr>
              <a:t> State</a:t>
            </a:r>
          </a:p>
          <a:p>
            <a:pPr lvl="1"/>
            <a:r>
              <a:rPr lang="en-US" dirty="0">
                <a:latin typeface="Corbel" panose="020B0503020204020204" pitchFamily="34" charset="0"/>
              </a:rPr>
              <a:t>The peer is listening for a Keepalive message from its peer.</a:t>
            </a:r>
          </a:p>
          <a:p>
            <a:pPr lvl="1"/>
            <a:r>
              <a:rPr lang="en-US" dirty="0">
                <a:latin typeface="Corbel" panose="020B0503020204020204" pitchFamily="34" charset="0"/>
              </a:rPr>
              <a:t>If a Keepalive message is received and no timer has expired before reception of the Keepalive, BGP transitions to the Established state.</a:t>
            </a:r>
          </a:p>
          <a:p>
            <a:pPr lvl="1"/>
            <a:r>
              <a:rPr lang="en-US" dirty="0">
                <a:latin typeface="Corbel" panose="020B0503020204020204" pitchFamily="34" charset="0"/>
              </a:rPr>
              <a:t>If a timer expires before a Keepalive message is received, or if an error condition occurs, the router transitions back to the </a:t>
            </a:r>
            <a:r>
              <a:rPr lang="en-US" dirty="0" err="1">
                <a:latin typeface="Corbel" panose="020B0503020204020204" pitchFamily="34" charset="0"/>
              </a:rPr>
              <a:t>ldle</a:t>
            </a:r>
            <a:r>
              <a:rPr lang="en-US" dirty="0">
                <a:latin typeface="Corbel" panose="020B0503020204020204" pitchFamily="34" charset="0"/>
              </a:rPr>
              <a:t> state.</a:t>
            </a:r>
          </a:p>
        </p:txBody>
      </p:sp>
    </p:spTree>
    <p:extLst>
      <p:ext uri="{BB962C8B-B14F-4D97-AF65-F5344CB8AC3E}">
        <p14:creationId xmlns:p14="http://schemas.microsoft.com/office/powerpoint/2010/main" val="32942098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D68D17-3876-4261-830C-127C8685720D}"/>
              </a:ext>
            </a:extLst>
          </p:cNvPr>
          <p:cNvSpPr>
            <a:spLocks noGrp="1"/>
          </p:cNvSpPr>
          <p:nvPr>
            <p:ph type="title"/>
          </p:nvPr>
        </p:nvSpPr>
        <p:spPr/>
        <p:txBody>
          <a:bodyPr/>
          <a:lstStyle/>
          <a:p>
            <a:r>
              <a:rPr lang="en-US" dirty="0">
                <a:latin typeface="Corbel" panose="020B0503020204020204" pitchFamily="34" charset="0"/>
              </a:rPr>
              <a:t>Routing Protocols Specifics</a:t>
            </a:r>
          </a:p>
        </p:txBody>
      </p:sp>
      <p:sp>
        <p:nvSpPr>
          <p:cNvPr id="3" name="Content Placeholder 2">
            <a:extLst>
              <a:ext uri="{FF2B5EF4-FFF2-40B4-BE49-F238E27FC236}">
                <a16:creationId xmlns:a16="http://schemas.microsoft.com/office/drawing/2014/main" id="{E9AD76A3-ECF2-42CE-83A6-B5D644044C39}"/>
              </a:ext>
            </a:extLst>
          </p:cNvPr>
          <p:cNvSpPr>
            <a:spLocks noGrp="1"/>
          </p:cNvSpPr>
          <p:nvPr>
            <p:ph idx="1"/>
          </p:nvPr>
        </p:nvSpPr>
        <p:spPr>
          <a:xfrm>
            <a:off x="838200" y="1825625"/>
            <a:ext cx="10515600" cy="4813170"/>
          </a:xfrm>
        </p:spPr>
        <p:txBody>
          <a:bodyPr>
            <a:normAutofit/>
          </a:bodyPr>
          <a:lstStyle/>
          <a:p>
            <a:r>
              <a:rPr lang="en-US" dirty="0">
                <a:latin typeface="Corbel" panose="020B0503020204020204" pitchFamily="34" charset="0"/>
              </a:rPr>
              <a:t>GBP Continues</a:t>
            </a:r>
          </a:p>
          <a:p>
            <a:r>
              <a:rPr lang="en-US" dirty="0">
                <a:latin typeface="Corbel" panose="020B0503020204020204" pitchFamily="34" charset="0"/>
              </a:rPr>
              <a:t>Established State</a:t>
            </a:r>
          </a:p>
          <a:p>
            <a:pPr lvl="1"/>
            <a:r>
              <a:rPr lang="en-US" dirty="0">
                <a:latin typeface="Corbel" panose="020B0503020204020204" pitchFamily="34" charset="0"/>
              </a:rPr>
              <a:t>In this state, the peers send Update messages to exchange information about each route being advertised to the BGP peer.</a:t>
            </a:r>
          </a:p>
          <a:p>
            <a:pPr lvl="1"/>
            <a:r>
              <a:rPr lang="en-US" dirty="0">
                <a:latin typeface="Corbel" panose="020B0503020204020204" pitchFamily="34" charset="0"/>
              </a:rPr>
              <a:t>If there is any error in the Update message then a Notification message is sent to the peer, and BGP transitions back to the </a:t>
            </a:r>
            <a:r>
              <a:rPr lang="en-US" dirty="0" err="1">
                <a:latin typeface="Corbel" panose="020B0503020204020204" pitchFamily="34" charset="0"/>
              </a:rPr>
              <a:t>ldle</a:t>
            </a:r>
            <a:r>
              <a:rPr lang="en-US" dirty="0">
                <a:latin typeface="Corbel" panose="020B0503020204020204" pitchFamily="34" charset="0"/>
              </a:rPr>
              <a:t> state.</a:t>
            </a:r>
          </a:p>
        </p:txBody>
      </p:sp>
    </p:spTree>
    <p:extLst>
      <p:ext uri="{BB962C8B-B14F-4D97-AF65-F5344CB8AC3E}">
        <p14:creationId xmlns:p14="http://schemas.microsoft.com/office/powerpoint/2010/main" val="18952396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D68D17-3876-4261-830C-127C8685720D}"/>
              </a:ext>
            </a:extLst>
          </p:cNvPr>
          <p:cNvSpPr>
            <a:spLocks noGrp="1"/>
          </p:cNvSpPr>
          <p:nvPr>
            <p:ph type="title"/>
          </p:nvPr>
        </p:nvSpPr>
        <p:spPr/>
        <p:txBody>
          <a:bodyPr/>
          <a:lstStyle/>
          <a:p>
            <a:r>
              <a:rPr lang="en-US" dirty="0">
                <a:latin typeface="Corbel" panose="020B0503020204020204" pitchFamily="34" charset="0"/>
              </a:rPr>
              <a:t>Routing Protocols Specifics</a:t>
            </a:r>
          </a:p>
        </p:txBody>
      </p:sp>
      <p:sp>
        <p:nvSpPr>
          <p:cNvPr id="3" name="Content Placeholder 2">
            <a:extLst>
              <a:ext uri="{FF2B5EF4-FFF2-40B4-BE49-F238E27FC236}">
                <a16:creationId xmlns:a16="http://schemas.microsoft.com/office/drawing/2014/main" id="{E9AD76A3-ECF2-42CE-83A6-B5D644044C39}"/>
              </a:ext>
            </a:extLst>
          </p:cNvPr>
          <p:cNvSpPr>
            <a:spLocks noGrp="1"/>
          </p:cNvSpPr>
          <p:nvPr>
            <p:ph idx="1"/>
          </p:nvPr>
        </p:nvSpPr>
        <p:spPr>
          <a:xfrm>
            <a:off x="838200" y="1825625"/>
            <a:ext cx="10515600" cy="4813170"/>
          </a:xfrm>
        </p:spPr>
        <p:txBody>
          <a:bodyPr>
            <a:normAutofit fontScale="92500" lnSpcReduction="10000"/>
          </a:bodyPr>
          <a:lstStyle/>
          <a:p>
            <a:r>
              <a:rPr lang="en-US" dirty="0">
                <a:latin typeface="Corbel" panose="020B0503020204020204" pitchFamily="34" charset="0"/>
              </a:rPr>
              <a:t>IS-IS</a:t>
            </a:r>
          </a:p>
          <a:p>
            <a:pPr lvl="1"/>
            <a:r>
              <a:rPr lang="en-US" dirty="0">
                <a:latin typeface="Corbel" panose="020B0503020204020204" pitchFamily="34" charset="0"/>
              </a:rPr>
              <a:t>Developed by the ISO, uses the DIJKSTRA algorithm, NOT BASED ON IP</a:t>
            </a:r>
          </a:p>
          <a:p>
            <a:pPr lvl="1"/>
            <a:r>
              <a:rPr lang="en-US" dirty="0">
                <a:latin typeface="Corbel" panose="020B0503020204020204" pitchFamily="34" charset="0"/>
              </a:rPr>
              <a:t>IS-IS Is based on connectionless network service (CLNS) between routers</a:t>
            </a:r>
          </a:p>
          <a:p>
            <a:pPr lvl="1"/>
            <a:r>
              <a:rPr lang="en-US" dirty="0">
                <a:latin typeface="Corbel" panose="020B0503020204020204" pitchFamily="34" charset="0"/>
              </a:rPr>
              <a:t>It is a Layer 2 routing protocol</a:t>
            </a:r>
          </a:p>
          <a:p>
            <a:r>
              <a:rPr lang="en-US" dirty="0">
                <a:latin typeface="Corbel" panose="020B0503020204020204" pitchFamily="34" charset="0"/>
              </a:rPr>
              <a:t>Integrated is-is supports IPv4 and IPv6</a:t>
            </a:r>
          </a:p>
          <a:p>
            <a:r>
              <a:rPr lang="en-US" dirty="0">
                <a:latin typeface="Corbel" panose="020B0503020204020204" pitchFamily="34" charset="0"/>
              </a:rPr>
              <a:t>Level 1 routing: within an area (interior area)</a:t>
            </a:r>
          </a:p>
          <a:p>
            <a:pPr lvl="1"/>
            <a:r>
              <a:rPr lang="en-US" dirty="0">
                <a:latin typeface="Corbel" panose="020B0503020204020204" pitchFamily="34" charset="0"/>
              </a:rPr>
              <a:t>Can't talk to level2</a:t>
            </a:r>
          </a:p>
          <a:p>
            <a:pPr lvl="1"/>
            <a:r>
              <a:rPr lang="en-US" dirty="0">
                <a:latin typeface="Corbel" panose="020B0503020204020204" pitchFamily="34" charset="0"/>
              </a:rPr>
              <a:t>Different databases</a:t>
            </a:r>
          </a:p>
          <a:p>
            <a:r>
              <a:rPr lang="en-US" dirty="0">
                <a:latin typeface="Corbel" panose="020B0503020204020204" pitchFamily="34" charset="0"/>
              </a:rPr>
              <a:t>Level 2 routing: between areas (backbone router)</a:t>
            </a:r>
          </a:p>
          <a:p>
            <a:r>
              <a:rPr lang="en-US" dirty="0">
                <a:latin typeface="Corbel" panose="020B0503020204020204" pitchFamily="34" charset="0"/>
              </a:rPr>
              <a:t>Level 1-2 routing: like (ABR</a:t>
            </a:r>
          </a:p>
          <a:p>
            <a:r>
              <a:rPr lang="en-US" dirty="0">
                <a:latin typeface="Corbel" panose="020B0503020204020204" pitchFamily="34" charset="0"/>
              </a:rPr>
              <a:t>Routers belong to areas not interfaces, such as OSPF</a:t>
            </a:r>
          </a:p>
          <a:p>
            <a:r>
              <a:rPr lang="en-US" dirty="0">
                <a:latin typeface="Corbel" panose="020B0503020204020204" pitchFamily="34" charset="0"/>
              </a:rPr>
              <a:t>The interfaces on an is-is router do not need to be in both areas.</a:t>
            </a:r>
          </a:p>
        </p:txBody>
      </p:sp>
    </p:spTree>
    <p:extLst>
      <p:ext uri="{BB962C8B-B14F-4D97-AF65-F5344CB8AC3E}">
        <p14:creationId xmlns:p14="http://schemas.microsoft.com/office/powerpoint/2010/main" val="13273951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D68D17-3876-4261-830C-127C8685720D}"/>
              </a:ext>
            </a:extLst>
          </p:cNvPr>
          <p:cNvSpPr>
            <a:spLocks noGrp="1"/>
          </p:cNvSpPr>
          <p:nvPr>
            <p:ph type="title"/>
          </p:nvPr>
        </p:nvSpPr>
        <p:spPr/>
        <p:txBody>
          <a:bodyPr/>
          <a:lstStyle/>
          <a:p>
            <a:r>
              <a:rPr lang="en-US" dirty="0">
                <a:latin typeface="Corbel" panose="020B0503020204020204" pitchFamily="34" charset="0"/>
              </a:rPr>
              <a:t>Routing Protocols Specifics</a:t>
            </a:r>
          </a:p>
        </p:txBody>
      </p:sp>
      <p:sp>
        <p:nvSpPr>
          <p:cNvPr id="3" name="Content Placeholder 2">
            <a:extLst>
              <a:ext uri="{FF2B5EF4-FFF2-40B4-BE49-F238E27FC236}">
                <a16:creationId xmlns:a16="http://schemas.microsoft.com/office/drawing/2014/main" id="{E9AD76A3-ECF2-42CE-83A6-B5D644044C39}"/>
              </a:ext>
            </a:extLst>
          </p:cNvPr>
          <p:cNvSpPr>
            <a:spLocks noGrp="1"/>
          </p:cNvSpPr>
          <p:nvPr>
            <p:ph idx="1"/>
          </p:nvPr>
        </p:nvSpPr>
        <p:spPr>
          <a:xfrm>
            <a:off x="838200" y="1825625"/>
            <a:ext cx="10515600" cy="4813170"/>
          </a:xfrm>
        </p:spPr>
        <p:txBody>
          <a:bodyPr>
            <a:normAutofit/>
          </a:bodyPr>
          <a:lstStyle/>
          <a:p>
            <a:r>
              <a:rPr lang="en-US" dirty="0">
                <a:latin typeface="Corbel" panose="020B0503020204020204" pitchFamily="34" charset="0"/>
              </a:rPr>
              <a:t>IS-IS</a:t>
            </a:r>
          </a:p>
          <a:p>
            <a:pPr lvl="1"/>
            <a:r>
              <a:rPr lang="en-US" dirty="0">
                <a:latin typeface="Corbel" panose="020B0503020204020204" pitchFamily="34" charset="0"/>
              </a:rPr>
              <a:t>NSAP address(network service access point)</a:t>
            </a:r>
          </a:p>
          <a:p>
            <a:pPr lvl="1"/>
            <a:r>
              <a:rPr lang="en-US" dirty="0">
                <a:latin typeface="Corbel" panose="020B0503020204020204" pitchFamily="34" charset="0"/>
              </a:rPr>
              <a:t>Example: 49.0001.1111.1111.1111.00</a:t>
            </a:r>
          </a:p>
          <a:p>
            <a:r>
              <a:rPr lang="en-US" dirty="0" err="1">
                <a:latin typeface="Corbel" panose="020B0503020204020204" pitchFamily="34" charset="0"/>
              </a:rPr>
              <a:t>AFl</a:t>
            </a:r>
            <a:r>
              <a:rPr lang="en-US" dirty="0">
                <a:latin typeface="Corbel" panose="020B0503020204020204" pitchFamily="34" charset="0"/>
              </a:rPr>
              <a:t>(authority and format id) set to 49: private use only</a:t>
            </a:r>
          </a:p>
          <a:p>
            <a:r>
              <a:rPr lang="en-US" dirty="0">
                <a:latin typeface="Corbel" panose="020B0503020204020204" pitchFamily="34" charset="0"/>
              </a:rPr>
              <a:t>AREA ID: must be at least one byte</a:t>
            </a:r>
          </a:p>
          <a:p>
            <a:pPr>
              <a:spcBef>
                <a:spcPts val="2400"/>
              </a:spcBef>
            </a:pPr>
            <a:r>
              <a:rPr lang="en-US" dirty="0">
                <a:latin typeface="Corbel" panose="020B0503020204020204" pitchFamily="34" charset="0"/>
              </a:rPr>
              <a:t>SYSTEM ID: defines an end system or int-sys in an area 48bits or 6bytes</a:t>
            </a:r>
          </a:p>
          <a:p>
            <a:pPr>
              <a:spcBef>
                <a:spcPts val="2400"/>
              </a:spcBef>
            </a:pPr>
            <a:r>
              <a:rPr lang="en-US" dirty="0">
                <a:latin typeface="Corbel" panose="020B0503020204020204" pitchFamily="34" charset="0"/>
              </a:rPr>
              <a:t>NSEL (</a:t>
            </a:r>
            <a:r>
              <a:rPr lang="en-US" dirty="0" err="1">
                <a:latin typeface="Corbel" panose="020B0503020204020204" pitchFamily="34" charset="0"/>
              </a:rPr>
              <a:t>nsap</a:t>
            </a:r>
            <a:r>
              <a:rPr lang="en-US" dirty="0">
                <a:latin typeface="Corbel" panose="020B0503020204020204" pitchFamily="34" charset="0"/>
              </a:rPr>
              <a:t> selector) always 00 for IS-IS router for routing</a:t>
            </a:r>
          </a:p>
        </p:txBody>
      </p:sp>
    </p:spTree>
    <p:extLst>
      <p:ext uri="{BB962C8B-B14F-4D97-AF65-F5344CB8AC3E}">
        <p14:creationId xmlns:p14="http://schemas.microsoft.com/office/powerpoint/2010/main" val="41106631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D68D17-3876-4261-830C-127C8685720D}"/>
              </a:ext>
            </a:extLst>
          </p:cNvPr>
          <p:cNvSpPr>
            <a:spLocks noGrp="1"/>
          </p:cNvSpPr>
          <p:nvPr>
            <p:ph type="title"/>
          </p:nvPr>
        </p:nvSpPr>
        <p:spPr/>
        <p:txBody>
          <a:bodyPr/>
          <a:lstStyle/>
          <a:p>
            <a:r>
              <a:rPr lang="en-US" dirty="0">
                <a:latin typeface="Corbel" panose="020B0503020204020204" pitchFamily="34" charset="0"/>
              </a:rPr>
              <a:t>Routing Protocols</a:t>
            </a:r>
          </a:p>
        </p:txBody>
      </p:sp>
      <p:sp>
        <p:nvSpPr>
          <p:cNvPr id="3" name="Content Placeholder 2">
            <a:extLst>
              <a:ext uri="{FF2B5EF4-FFF2-40B4-BE49-F238E27FC236}">
                <a16:creationId xmlns:a16="http://schemas.microsoft.com/office/drawing/2014/main" id="{E9AD76A3-ECF2-42CE-83A6-B5D644044C39}"/>
              </a:ext>
            </a:extLst>
          </p:cNvPr>
          <p:cNvSpPr>
            <a:spLocks noGrp="1"/>
          </p:cNvSpPr>
          <p:nvPr>
            <p:ph idx="1"/>
          </p:nvPr>
        </p:nvSpPr>
        <p:spPr/>
        <p:txBody>
          <a:bodyPr/>
          <a:lstStyle/>
          <a:p>
            <a:r>
              <a:rPr lang="en-US" dirty="0">
                <a:latin typeface="Corbel" panose="020B0503020204020204" pitchFamily="34" charset="0"/>
              </a:rPr>
              <a:t>Why do we use routing protocols?</a:t>
            </a:r>
          </a:p>
          <a:p>
            <a:r>
              <a:rPr lang="en-US" dirty="0">
                <a:latin typeface="Corbel" panose="020B0503020204020204" pitchFamily="34" charset="0"/>
              </a:rPr>
              <a:t>Types of Routing Protocols</a:t>
            </a:r>
          </a:p>
          <a:p>
            <a:r>
              <a:rPr lang="en-US" dirty="0">
                <a:latin typeface="Corbel" panose="020B0503020204020204" pitchFamily="34" charset="0"/>
              </a:rPr>
              <a:t>Two major types of Routing Protocols </a:t>
            </a:r>
          </a:p>
          <a:p>
            <a:pPr lvl="1"/>
            <a:r>
              <a:rPr lang="en-US" dirty="0">
                <a:latin typeface="Corbel" panose="020B0503020204020204" pitchFamily="34" charset="0"/>
              </a:rPr>
              <a:t>Distance Vector and Link State</a:t>
            </a:r>
          </a:p>
          <a:p>
            <a:r>
              <a:rPr lang="en-US" dirty="0">
                <a:latin typeface="Corbel" panose="020B0503020204020204" pitchFamily="34" charset="0"/>
              </a:rPr>
              <a:t>Third Type would be</a:t>
            </a:r>
          </a:p>
          <a:p>
            <a:pPr lvl="1"/>
            <a:r>
              <a:rPr lang="en-US" dirty="0">
                <a:latin typeface="Corbel" panose="020B0503020204020204" pitchFamily="34" charset="0"/>
              </a:rPr>
              <a:t>Path Vector</a:t>
            </a:r>
          </a:p>
          <a:p>
            <a:pPr lvl="1"/>
            <a:r>
              <a:rPr lang="en-US" dirty="0">
                <a:latin typeface="Corbel" panose="020B0503020204020204" pitchFamily="34" charset="0"/>
              </a:rPr>
              <a:t>Uses multiple variable</a:t>
            </a:r>
          </a:p>
        </p:txBody>
      </p:sp>
    </p:spTree>
    <p:extLst>
      <p:ext uri="{BB962C8B-B14F-4D97-AF65-F5344CB8AC3E}">
        <p14:creationId xmlns:p14="http://schemas.microsoft.com/office/powerpoint/2010/main" val="5208280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D68D17-3876-4261-830C-127C8685720D}"/>
              </a:ext>
            </a:extLst>
          </p:cNvPr>
          <p:cNvSpPr>
            <a:spLocks noGrp="1"/>
          </p:cNvSpPr>
          <p:nvPr>
            <p:ph type="title"/>
          </p:nvPr>
        </p:nvSpPr>
        <p:spPr/>
        <p:txBody>
          <a:bodyPr/>
          <a:lstStyle/>
          <a:p>
            <a:r>
              <a:rPr lang="en-US" dirty="0">
                <a:latin typeface="Corbel" panose="020B0503020204020204" pitchFamily="34" charset="0"/>
              </a:rPr>
              <a:t>Routing Protocols</a:t>
            </a:r>
          </a:p>
        </p:txBody>
      </p:sp>
      <p:sp>
        <p:nvSpPr>
          <p:cNvPr id="3" name="Content Placeholder 2">
            <a:extLst>
              <a:ext uri="{FF2B5EF4-FFF2-40B4-BE49-F238E27FC236}">
                <a16:creationId xmlns:a16="http://schemas.microsoft.com/office/drawing/2014/main" id="{E9AD76A3-ECF2-42CE-83A6-B5D644044C39}"/>
              </a:ext>
            </a:extLst>
          </p:cNvPr>
          <p:cNvSpPr>
            <a:spLocks noGrp="1"/>
          </p:cNvSpPr>
          <p:nvPr>
            <p:ph idx="1"/>
          </p:nvPr>
        </p:nvSpPr>
        <p:spPr/>
        <p:txBody>
          <a:bodyPr/>
          <a:lstStyle/>
          <a:p>
            <a:r>
              <a:rPr lang="en-US" dirty="0">
                <a:latin typeface="Corbel" panose="020B0503020204020204" pitchFamily="34" charset="0"/>
              </a:rPr>
              <a:t>Another Category we could put Routing protocols in is:</a:t>
            </a:r>
          </a:p>
          <a:p>
            <a:pPr lvl="1"/>
            <a:r>
              <a:rPr lang="en-US" dirty="0">
                <a:latin typeface="Corbel" panose="020B0503020204020204" pitchFamily="34" charset="0"/>
              </a:rPr>
              <a:t>IGP or EGP</a:t>
            </a:r>
          </a:p>
        </p:txBody>
      </p:sp>
      <p:graphicFrame>
        <p:nvGraphicFramePr>
          <p:cNvPr id="4" name="Table 4">
            <a:extLst>
              <a:ext uri="{FF2B5EF4-FFF2-40B4-BE49-F238E27FC236}">
                <a16:creationId xmlns:a16="http://schemas.microsoft.com/office/drawing/2014/main" id="{22FD9A49-BA90-4C50-9288-86A47198CC6B}"/>
              </a:ext>
            </a:extLst>
          </p:cNvPr>
          <p:cNvGraphicFramePr>
            <a:graphicFrameLocks noGrp="1"/>
          </p:cNvGraphicFramePr>
          <p:nvPr>
            <p:extLst>
              <p:ext uri="{D42A27DB-BD31-4B8C-83A1-F6EECF244321}">
                <p14:modId xmlns:p14="http://schemas.microsoft.com/office/powerpoint/2010/main" val="2562618035"/>
              </p:ext>
            </p:extLst>
          </p:nvPr>
        </p:nvGraphicFramePr>
        <p:xfrm>
          <a:off x="1799050" y="2888774"/>
          <a:ext cx="8593900" cy="2225040"/>
        </p:xfrm>
        <a:graphic>
          <a:graphicData uri="http://schemas.openxmlformats.org/drawingml/2006/table">
            <a:tbl>
              <a:tblPr firstRow="1" bandRow="1">
                <a:tableStyleId>{5C22544A-7EE6-4342-B048-85BDC9FD1C3A}</a:tableStyleId>
              </a:tblPr>
              <a:tblGrid>
                <a:gridCol w="1227700">
                  <a:extLst>
                    <a:ext uri="{9D8B030D-6E8A-4147-A177-3AD203B41FA5}">
                      <a16:colId xmlns:a16="http://schemas.microsoft.com/office/drawing/2014/main" val="1218156305"/>
                    </a:ext>
                  </a:extLst>
                </a:gridCol>
                <a:gridCol w="1227700">
                  <a:extLst>
                    <a:ext uri="{9D8B030D-6E8A-4147-A177-3AD203B41FA5}">
                      <a16:colId xmlns:a16="http://schemas.microsoft.com/office/drawing/2014/main" val="522996867"/>
                    </a:ext>
                  </a:extLst>
                </a:gridCol>
                <a:gridCol w="1227700">
                  <a:extLst>
                    <a:ext uri="{9D8B030D-6E8A-4147-A177-3AD203B41FA5}">
                      <a16:colId xmlns:a16="http://schemas.microsoft.com/office/drawing/2014/main" val="995459012"/>
                    </a:ext>
                  </a:extLst>
                </a:gridCol>
                <a:gridCol w="1227700">
                  <a:extLst>
                    <a:ext uri="{9D8B030D-6E8A-4147-A177-3AD203B41FA5}">
                      <a16:colId xmlns:a16="http://schemas.microsoft.com/office/drawing/2014/main" val="373240903"/>
                    </a:ext>
                  </a:extLst>
                </a:gridCol>
                <a:gridCol w="1227700">
                  <a:extLst>
                    <a:ext uri="{9D8B030D-6E8A-4147-A177-3AD203B41FA5}">
                      <a16:colId xmlns:a16="http://schemas.microsoft.com/office/drawing/2014/main" val="1773305956"/>
                    </a:ext>
                  </a:extLst>
                </a:gridCol>
                <a:gridCol w="1227700">
                  <a:extLst>
                    <a:ext uri="{9D8B030D-6E8A-4147-A177-3AD203B41FA5}">
                      <a16:colId xmlns:a16="http://schemas.microsoft.com/office/drawing/2014/main" val="3639012074"/>
                    </a:ext>
                  </a:extLst>
                </a:gridCol>
                <a:gridCol w="1227700">
                  <a:extLst>
                    <a:ext uri="{9D8B030D-6E8A-4147-A177-3AD203B41FA5}">
                      <a16:colId xmlns:a16="http://schemas.microsoft.com/office/drawing/2014/main" val="2957222520"/>
                    </a:ext>
                  </a:extLst>
                </a:gridCol>
              </a:tblGrid>
              <a:tr h="370840">
                <a:tc>
                  <a:txBody>
                    <a:bodyPr/>
                    <a:lstStyle/>
                    <a:p>
                      <a:r>
                        <a:rPr lang="en-US" dirty="0"/>
                        <a:t>PROTOCOL</a:t>
                      </a:r>
                    </a:p>
                  </a:txBody>
                  <a:tcPr/>
                </a:tc>
                <a:tc>
                  <a:txBody>
                    <a:bodyPr/>
                    <a:lstStyle/>
                    <a:p>
                      <a:pPr algn="ctr"/>
                      <a:r>
                        <a:rPr lang="en-US" dirty="0"/>
                        <a:t>DV</a:t>
                      </a:r>
                    </a:p>
                  </a:txBody>
                  <a:tcPr/>
                </a:tc>
                <a:tc>
                  <a:txBody>
                    <a:bodyPr/>
                    <a:lstStyle/>
                    <a:p>
                      <a:pPr algn="ctr"/>
                      <a:r>
                        <a:rPr lang="en-US" dirty="0"/>
                        <a:t>LS</a:t>
                      </a:r>
                    </a:p>
                  </a:txBody>
                  <a:tcPr/>
                </a:tc>
                <a:tc>
                  <a:txBody>
                    <a:bodyPr/>
                    <a:lstStyle/>
                    <a:p>
                      <a:pPr algn="ctr"/>
                      <a:r>
                        <a:rPr lang="en-US" dirty="0"/>
                        <a:t>IGP</a:t>
                      </a:r>
                    </a:p>
                  </a:txBody>
                  <a:tcPr/>
                </a:tc>
                <a:tc>
                  <a:txBody>
                    <a:bodyPr/>
                    <a:lstStyle/>
                    <a:p>
                      <a:pPr algn="ctr"/>
                      <a:r>
                        <a:rPr lang="en-US" dirty="0"/>
                        <a:t>EGP</a:t>
                      </a:r>
                    </a:p>
                  </a:txBody>
                  <a:tcPr/>
                </a:tc>
                <a:tc>
                  <a:txBody>
                    <a:bodyPr/>
                    <a:lstStyle/>
                    <a:p>
                      <a:pPr algn="ctr"/>
                      <a:r>
                        <a:rPr lang="en-US" dirty="0"/>
                        <a:t>PV</a:t>
                      </a:r>
                    </a:p>
                  </a:txBody>
                  <a:tcPr/>
                </a:tc>
                <a:tc>
                  <a:txBody>
                    <a:bodyPr/>
                    <a:lstStyle/>
                    <a:p>
                      <a:pPr algn="ctr"/>
                      <a:r>
                        <a:rPr lang="en-US" dirty="0"/>
                        <a:t>AD</a:t>
                      </a:r>
                    </a:p>
                  </a:txBody>
                  <a:tcPr/>
                </a:tc>
                <a:extLst>
                  <a:ext uri="{0D108BD9-81ED-4DB2-BD59-A6C34878D82A}">
                    <a16:rowId xmlns:a16="http://schemas.microsoft.com/office/drawing/2014/main" val="2789328097"/>
                  </a:ext>
                </a:extLst>
              </a:tr>
              <a:tr h="370840">
                <a:tc>
                  <a:txBody>
                    <a:bodyPr/>
                    <a:lstStyle/>
                    <a:p>
                      <a:r>
                        <a:rPr lang="en-US" dirty="0"/>
                        <a:t>RIP</a:t>
                      </a:r>
                    </a:p>
                  </a:txBody>
                  <a:tcPr/>
                </a:tc>
                <a:tc>
                  <a:txBody>
                    <a:bodyPr/>
                    <a:lstStyle/>
                    <a:p>
                      <a:pPr algn="ctr"/>
                      <a:r>
                        <a:rPr lang="en-US" dirty="0"/>
                        <a:t>YES</a:t>
                      </a:r>
                    </a:p>
                  </a:txBody>
                  <a:tcPr/>
                </a:tc>
                <a:tc>
                  <a:txBody>
                    <a:bodyPr/>
                    <a:lstStyle/>
                    <a:p>
                      <a:pPr algn="ctr"/>
                      <a:r>
                        <a:rPr lang="en-US" dirty="0"/>
                        <a:t>no</a:t>
                      </a:r>
                    </a:p>
                  </a:txBody>
                  <a:tcPr/>
                </a:tc>
                <a:tc>
                  <a:txBody>
                    <a:bodyPr/>
                    <a:lstStyle/>
                    <a:p>
                      <a:pPr algn="ctr"/>
                      <a:r>
                        <a:rPr lang="en-US" dirty="0"/>
                        <a:t>YES</a:t>
                      </a:r>
                    </a:p>
                  </a:txBody>
                  <a:tcPr/>
                </a:tc>
                <a:tc>
                  <a:txBody>
                    <a:bodyPr/>
                    <a:lstStyle/>
                    <a:p>
                      <a:pPr algn="ctr"/>
                      <a:r>
                        <a:rPr kumimoji="0" lang="en-US" sz="1800" b="0" i="0" u="none" strike="noStrike" kern="1200" cap="none" spc="0" normalizeH="0" baseline="0" noProof="0">
                          <a:ln>
                            <a:noFill/>
                          </a:ln>
                          <a:solidFill>
                            <a:prstClr val="black"/>
                          </a:solidFill>
                          <a:effectLst/>
                          <a:uLnTx/>
                          <a:uFillTx/>
                          <a:latin typeface="Calibri" panose="020F0502020204030204"/>
                          <a:ea typeface="+mn-ea"/>
                          <a:cs typeface="+mn-cs"/>
                        </a:rPr>
                        <a:t>no</a:t>
                      </a:r>
                      <a:endParaRPr lang="en-US" dirty="0"/>
                    </a:p>
                  </a:txBody>
                  <a:tcPr/>
                </a:tc>
                <a:tc>
                  <a:txBody>
                    <a:bodyPr/>
                    <a:lstStyle/>
                    <a:p>
                      <a:pPr algn="ctr"/>
                      <a:r>
                        <a:rPr kumimoji="0" lang="en-US" sz="1800" b="0" i="0" u="none" strike="noStrike" kern="1200" cap="none" spc="0" normalizeH="0" baseline="0" noProof="0">
                          <a:ln>
                            <a:noFill/>
                          </a:ln>
                          <a:solidFill>
                            <a:prstClr val="black"/>
                          </a:solidFill>
                          <a:effectLst/>
                          <a:uLnTx/>
                          <a:uFillTx/>
                          <a:latin typeface="Calibri" panose="020F0502020204030204"/>
                          <a:ea typeface="+mn-ea"/>
                          <a:cs typeface="+mn-cs"/>
                        </a:rPr>
                        <a:t>no</a:t>
                      </a:r>
                      <a:endParaRPr lang="en-US"/>
                    </a:p>
                  </a:txBody>
                  <a:tcPr/>
                </a:tc>
                <a:tc>
                  <a:txBody>
                    <a:bodyPr/>
                    <a:lstStyle/>
                    <a:p>
                      <a:pPr algn="ctr"/>
                      <a:r>
                        <a:rPr lang="en-US" dirty="0"/>
                        <a:t>120</a:t>
                      </a:r>
                    </a:p>
                  </a:txBody>
                  <a:tcPr/>
                </a:tc>
                <a:extLst>
                  <a:ext uri="{0D108BD9-81ED-4DB2-BD59-A6C34878D82A}">
                    <a16:rowId xmlns:a16="http://schemas.microsoft.com/office/drawing/2014/main" val="2728315065"/>
                  </a:ext>
                </a:extLst>
              </a:tr>
              <a:tr h="370840">
                <a:tc>
                  <a:txBody>
                    <a:bodyPr/>
                    <a:lstStyle/>
                    <a:p>
                      <a:r>
                        <a:rPr lang="en-US" dirty="0"/>
                        <a:t>EIGRP</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YES</a:t>
                      </a:r>
                    </a:p>
                  </a:txBody>
                  <a:tcPr/>
                </a:tc>
                <a:tc>
                  <a:txBody>
                    <a:bodyPr/>
                    <a:lstStyle/>
                    <a:p>
                      <a:pPr algn="ctr"/>
                      <a:r>
                        <a:rPr lang="en-US" dirty="0"/>
                        <a:t>No</a:t>
                      </a:r>
                    </a:p>
                  </a:txBody>
                  <a:tcPr/>
                </a:tc>
                <a:tc>
                  <a:txBody>
                    <a:bodyPr/>
                    <a:lstStyle/>
                    <a:p>
                      <a:pPr algn="ctr"/>
                      <a:r>
                        <a:rPr lang="en-US" dirty="0"/>
                        <a:t>YES</a:t>
                      </a:r>
                    </a:p>
                  </a:txBody>
                  <a:tcPr/>
                </a:tc>
                <a:tc>
                  <a:txBody>
                    <a:bodyPr/>
                    <a:lstStyle/>
                    <a:p>
                      <a:pPr algn="ctr"/>
                      <a:r>
                        <a:rPr kumimoji="0" lang="en-US" sz="1800" b="0" i="0" u="none" strike="noStrike" kern="1200" cap="none" spc="0" normalizeH="0" baseline="0" noProof="0">
                          <a:ln>
                            <a:noFill/>
                          </a:ln>
                          <a:solidFill>
                            <a:prstClr val="black"/>
                          </a:solidFill>
                          <a:effectLst/>
                          <a:uLnTx/>
                          <a:uFillTx/>
                          <a:latin typeface="Calibri" panose="020F0502020204030204"/>
                          <a:ea typeface="+mn-ea"/>
                          <a:cs typeface="+mn-cs"/>
                        </a:rPr>
                        <a:t>no</a:t>
                      </a:r>
                      <a:endParaRPr lang="en-US" dirty="0"/>
                    </a:p>
                  </a:txBody>
                  <a:tcPr/>
                </a:tc>
                <a:tc>
                  <a:txBody>
                    <a:bodyPr/>
                    <a:lstStyle/>
                    <a:p>
                      <a:pPr algn="ctr"/>
                      <a:r>
                        <a:rPr kumimoji="0" lang="en-US" sz="1800" b="0" i="0" u="none" strike="noStrike" kern="1200" cap="none" spc="0" normalizeH="0" baseline="0" noProof="0">
                          <a:ln>
                            <a:noFill/>
                          </a:ln>
                          <a:solidFill>
                            <a:prstClr val="black"/>
                          </a:solidFill>
                          <a:effectLst/>
                          <a:uLnTx/>
                          <a:uFillTx/>
                          <a:latin typeface="Calibri" panose="020F0502020204030204"/>
                          <a:ea typeface="+mn-ea"/>
                          <a:cs typeface="+mn-cs"/>
                        </a:rPr>
                        <a:t>no</a:t>
                      </a:r>
                      <a:endParaRPr lang="en-US"/>
                    </a:p>
                  </a:txBody>
                  <a:tcPr/>
                </a:tc>
                <a:tc>
                  <a:txBody>
                    <a:bodyPr/>
                    <a:lstStyle/>
                    <a:p>
                      <a:pPr algn="ctr"/>
                      <a:r>
                        <a:rPr lang="en-US" dirty="0"/>
                        <a:t>90/170</a:t>
                      </a:r>
                    </a:p>
                  </a:txBody>
                  <a:tcPr/>
                </a:tc>
                <a:extLst>
                  <a:ext uri="{0D108BD9-81ED-4DB2-BD59-A6C34878D82A}">
                    <a16:rowId xmlns:a16="http://schemas.microsoft.com/office/drawing/2014/main" val="4059592246"/>
                  </a:ext>
                </a:extLst>
              </a:tr>
              <a:tr h="370840">
                <a:tc>
                  <a:txBody>
                    <a:bodyPr/>
                    <a:lstStyle/>
                    <a:p>
                      <a:r>
                        <a:rPr lang="en-US" dirty="0"/>
                        <a:t>OSPF</a:t>
                      </a:r>
                    </a:p>
                  </a:txBody>
                  <a:tcPr/>
                </a:tc>
                <a:tc>
                  <a:txBody>
                    <a:bodyPr/>
                    <a:lstStyle/>
                    <a:p>
                      <a:pPr algn="ctr"/>
                      <a:r>
                        <a:rPr kumimoji="0" lang="en-US" sz="1800" b="0" i="0" u="none" strike="noStrike" kern="1200" cap="none" spc="0" normalizeH="0" baseline="0" noProof="0">
                          <a:ln>
                            <a:noFill/>
                          </a:ln>
                          <a:solidFill>
                            <a:prstClr val="black"/>
                          </a:solidFill>
                          <a:effectLst/>
                          <a:uLnTx/>
                          <a:uFillTx/>
                          <a:latin typeface="Calibri" panose="020F0502020204030204"/>
                          <a:ea typeface="+mn-ea"/>
                          <a:cs typeface="+mn-cs"/>
                        </a:rPr>
                        <a:t>no</a:t>
                      </a:r>
                      <a:endParaRPr lang="en-US" dirty="0"/>
                    </a:p>
                  </a:txBody>
                  <a:tcPr/>
                </a:tc>
                <a:tc>
                  <a:txBody>
                    <a:bodyPr/>
                    <a:lstStyle/>
                    <a:p>
                      <a:pPr algn="ctr"/>
                      <a:r>
                        <a:rPr lang="en-US" dirty="0"/>
                        <a:t>YES</a:t>
                      </a:r>
                    </a:p>
                  </a:txBody>
                  <a:tcPr/>
                </a:tc>
                <a:tc>
                  <a:txBody>
                    <a:bodyPr/>
                    <a:lstStyle/>
                    <a:p>
                      <a:pPr algn="ctr"/>
                      <a:r>
                        <a:rPr lang="en-US" dirty="0"/>
                        <a:t>YES</a:t>
                      </a:r>
                    </a:p>
                  </a:txBody>
                  <a:tcPr/>
                </a:tc>
                <a:tc>
                  <a:txBody>
                    <a:bodyPr/>
                    <a:lstStyle/>
                    <a:p>
                      <a:pPr algn="ctr"/>
                      <a:r>
                        <a:rPr kumimoji="0" lang="en-US" sz="1800" b="0" i="0" u="none" strike="noStrike" kern="1200" cap="none" spc="0" normalizeH="0" baseline="0" noProof="0">
                          <a:ln>
                            <a:noFill/>
                          </a:ln>
                          <a:solidFill>
                            <a:prstClr val="black"/>
                          </a:solidFill>
                          <a:effectLst/>
                          <a:uLnTx/>
                          <a:uFillTx/>
                          <a:latin typeface="Calibri" panose="020F0502020204030204"/>
                          <a:ea typeface="+mn-ea"/>
                          <a:cs typeface="+mn-cs"/>
                        </a:rPr>
                        <a:t>no</a:t>
                      </a:r>
                      <a:endParaRPr lang="en-US" dirty="0"/>
                    </a:p>
                  </a:txBody>
                  <a:tcPr/>
                </a:tc>
                <a:tc>
                  <a:txBody>
                    <a:bodyPr/>
                    <a:lstStyle/>
                    <a:p>
                      <a:pPr algn="ct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no</a:t>
                      </a:r>
                      <a:endParaRPr lang="en-US" dirty="0"/>
                    </a:p>
                  </a:txBody>
                  <a:tcPr/>
                </a:tc>
                <a:tc>
                  <a:txBody>
                    <a:bodyPr/>
                    <a:lstStyle/>
                    <a:p>
                      <a:pPr algn="ctr"/>
                      <a:r>
                        <a:rPr lang="en-US" dirty="0"/>
                        <a:t>110/150</a:t>
                      </a:r>
                    </a:p>
                  </a:txBody>
                  <a:tcPr/>
                </a:tc>
                <a:extLst>
                  <a:ext uri="{0D108BD9-81ED-4DB2-BD59-A6C34878D82A}">
                    <a16:rowId xmlns:a16="http://schemas.microsoft.com/office/drawing/2014/main" val="3420005766"/>
                  </a:ext>
                </a:extLst>
              </a:tr>
              <a:tr h="370840">
                <a:tc>
                  <a:txBody>
                    <a:bodyPr/>
                    <a:lstStyle/>
                    <a:p>
                      <a:r>
                        <a:rPr lang="en-US" dirty="0"/>
                        <a:t>BGP</a:t>
                      </a:r>
                    </a:p>
                  </a:txBody>
                  <a:tcPr/>
                </a:tc>
                <a:tc>
                  <a:txBody>
                    <a:bodyPr/>
                    <a:lstStyle/>
                    <a:p>
                      <a:pPr algn="ctr"/>
                      <a:r>
                        <a:rPr kumimoji="0" lang="en-US" sz="1800" b="0" i="0" u="none" strike="noStrike" kern="1200" cap="none" spc="0" normalizeH="0" baseline="0" noProof="0">
                          <a:ln>
                            <a:noFill/>
                          </a:ln>
                          <a:solidFill>
                            <a:prstClr val="black"/>
                          </a:solidFill>
                          <a:effectLst/>
                          <a:uLnTx/>
                          <a:uFillTx/>
                          <a:latin typeface="Calibri" panose="020F0502020204030204"/>
                          <a:ea typeface="+mn-ea"/>
                          <a:cs typeface="+mn-cs"/>
                        </a:rPr>
                        <a:t>no</a:t>
                      </a:r>
                      <a:endParaRPr lang="en-US" dirty="0"/>
                    </a:p>
                  </a:txBody>
                  <a:tcPr/>
                </a:tc>
                <a:tc>
                  <a:txBody>
                    <a:bodyPr/>
                    <a:lstStyle/>
                    <a:p>
                      <a:pPr algn="ctr"/>
                      <a:r>
                        <a:rPr lang="en-US" dirty="0"/>
                        <a:t>no</a:t>
                      </a:r>
                    </a:p>
                  </a:txBody>
                  <a:tcPr/>
                </a:tc>
                <a:tc>
                  <a:txBody>
                    <a:bodyPr/>
                    <a:lstStyle/>
                    <a:p>
                      <a:pPr algn="ctr"/>
                      <a:r>
                        <a:rPr lang="en-US" dirty="0"/>
                        <a:t>no</a:t>
                      </a:r>
                    </a:p>
                  </a:txBody>
                  <a:tcPr/>
                </a:tc>
                <a:tc>
                  <a:txBody>
                    <a:bodyPr/>
                    <a:lstStyle/>
                    <a:p>
                      <a:pPr algn="ctr"/>
                      <a:r>
                        <a:rPr lang="en-US" dirty="0"/>
                        <a:t>YES</a:t>
                      </a:r>
                    </a:p>
                  </a:txBody>
                  <a:tcPr/>
                </a:tc>
                <a:tc>
                  <a:txBody>
                    <a:bodyPr/>
                    <a:lstStyle/>
                    <a:p>
                      <a:pPr algn="ctr"/>
                      <a:r>
                        <a:rPr lang="en-US" dirty="0"/>
                        <a:t>YES</a:t>
                      </a:r>
                    </a:p>
                  </a:txBody>
                  <a:tcPr/>
                </a:tc>
                <a:tc>
                  <a:txBody>
                    <a:bodyPr/>
                    <a:lstStyle/>
                    <a:p>
                      <a:pPr algn="ctr"/>
                      <a:r>
                        <a:rPr lang="en-US" dirty="0"/>
                        <a:t>20/200</a:t>
                      </a:r>
                    </a:p>
                  </a:txBody>
                  <a:tcPr/>
                </a:tc>
                <a:extLst>
                  <a:ext uri="{0D108BD9-81ED-4DB2-BD59-A6C34878D82A}">
                    <a16:rowId xmlns:a16="http://schemas.microsoft.com/office/drawing/2014/main" val="969544443"/>
                  </a:ext>
                </a:extLst>
              </a:tr>
              <a:tr h="370840">
                <a:tc>
                  <a:txBody>
                    <a:bodyPr/>
                    <a:lstStyle/>
                    <a:p>
                      <a:r>
                        <a:rPr lang="en-US" dirty="0"/>
                        <a:t>IS-IS</a:t>
                      </a:r>
                    </a:p>
                  </a:txBody>
                  <a:tcPr/>
                </a:tc>
                <a:tc>
                  <a:txBody>
                    <a:bodyPr/>
                    <a:lstStyle/>
                    <a:p>
                      <a:pPr algn="ct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no</a:t>
                      </a:r>
                      <a:endParaRPr lang="en-US" dirty="0"/>
                    </a:p>
                  </a:txBody>
                  <a:tcPr/>
                </a:tc>
                <a:tc>
                  <a:txBody>
                    <a:bodyPr/>
                    <a:lstStyle/>
                    <a:p>
                      <a:pPr algn="ctr"/>
                      <a:r>
                        <a:rPr lang="en-US" dirty="0"/>
                        <a:t>YES</a:t>
                      </a:r>
                    </a:p>
                  </a:txBody>
                  <a:tcPr/>
                </a:tc>
                <a:tc>
                  <a:txBody>
                    <a:bodyPr/>
                    <a:lstStyle/>
                    <a:p>
                      <a:pPr algn="ctr"/>
                      <a:r>
                        <a:rPr lang="en-US" dirty="0"/>
                        <a:t>YES</a:t>
                      </a:r>
                    </a:p>
                  </a:txBody>
                  <a:tcPr/>
                </a:tc>
                <a:tc>
                  <a:txBody>
                    <a:bodyPr/>
                    <a:lstStyle/>
                    <a:p>
                      <a:pPr algn="ctr"/>
                      <a:r>
                        <a:rPr kumimoji="0" lang="en-US" sz="1800" b="0" i="0" u="none" strike="noStrike" kern="1200" cap="none" spc="0" normalizeH="0" baseline="0" noProof="0">
                          <a:ln>
                            <a:noFill/>
                          </a:ln>
                          <a:solidFill>
                            <a:prstClr val="black"/>
                          </a:solidFill>
                          <a:effectLst/>
                          <a:uLnTx/>
                          <a:uFillTx/>
                          <a:latin typeface="Calibri" panose="020F0502020204030204"/>
                          <a:ea typeface="+mn-ea"/>
                          <a:cs typeface="+mn-cs"/>
                        </a:rPr>
                        <a:t>no</a:t>
                      </a:r>
                      <a:endParaRPr lang="en-US" dirty="0"/>
                    </a:p>
                  </a:txBody>
                  <a:tcPr/>
                </a:tc>
                <a:tc>
                  <a:txBody>
                    <a:bodyPr/>
                    <a:lstStyle/>
                    <a:p>
                      <a:pPr algn="ct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no</a:t>
                      </a:r>
                      <a:endParaRPr lang="en-US" dirty="0"/>
                    </a:p>
                  </a:txBody>
                  <a:tcPr/>
                </a:tc>
                <a:tc>
                  <a:txBody>
                    <a:bodyPr/>
                    <a:lstStyle/>
                    <a:p>
                      <a:pPr algn="ctr"/>
                      <a:r>
                        <a:rPr lang="en-US" dirty="0"/>
                        <a:t>115</a:t>
                      </a:r>
                    </a:p>
                  </a:txBody>
                  <a:tcPr/>
                </a:tc>
                <a:extLst>
                  <a:ext uri="{0D108BD9-81ED-4DB2-BD59-A6C34878D82A}">
                    <a16:rowId xmlns:a16="http://schemas.microsoft.com/office/drawing/2014/main" val="1429204224"/>
                  </a:ext>
                </a:extLst>
              </a:tr>
            </a:tbl>
          </a:graphicData>
        </a:graphic>
      </p:graphicFrame>
    </p:spTree>
    <p:extLst>
      <p:ext uri="{BB962C8B-B14F-4D97-AF65-F5344CB8AC3E}">
        <p14:creationId xmlns:p14="http://schemas.microsoft.com/office/powerpoint/2010/main" val="6718860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D68D17-3876-4261-830C-127C8685720D}"/>
              </a:ext>
            </a:extLst>
          </p:cNvPr>
          <p:cNvSpPr>
            <a:spLocks noGrp="1"/>
          </p:cNvSpPr>
          <p:nvPr>
            <p:ph type="title"/>
          </p:nvPr>
        </p:nvSpPr>
        <p:spPr/>
        <p:txBody>
          <a:bodyPr/>
          <a:lstStyle/>
          <a:p>
            <a:r>
              <a:rPr lang="en-US" dirty="0">
                <a:latin typeface="Corbel" panose="020B0503020204020204" pitchFamily="34" charset="0"/>
              </a:rPr>
              <a:t>Routing Protocols Specifics</a:t>
            </a:r>
          </a:p>
        </p:txBody>
      </p:sp>
      <p:sp>
        <p:nvSpPr>
          <p:cNvPr id="3" name="Content Placeholder 2">
            <a:extLst>
              <a:ext uri="{FF2B5EF4-FFF2-40B4-BE49-F238E27FC236}">
                <a16:creationId xmlns:a16="http://schemas.microsoft.com/office/drawing/2014/main" id="{E9AD76A3-ECF2-42CE-83A6-B5D644044C39}"/>
              </a:ext>
            </a:extLst>
          </p:cNvPr>
          <p:cNvSpPr>
            <a:spLocks noGrp="1"/>
          </p:cNvSpPr>
          <p:nvPr>
            <p:ph idx="1"/>
          </p:nvPr>
        </p:nvSpPr>
        <p:spPr/>
        <p:txBody>
          <a:bodyPr>
            <a:normAutofit/>
          </a:bodyPr>
          <a:lstStyle/>
          <a:p>
            <a:r>
              <a:rPr lang="en-US" dirty="0">
                <a:latin typeface="Corbel" panose="020B0503020204020204" pitchFamily="34" charset="0"/>
              </a:rPr>
              <a:t>RIP</a:t>
            </a:r>
          </a:p>
          <a:p>
            <a:pPr lvl="1"/>
            <a:r>
              <a:rPr lang="en-US" dirty="0">
                <a:latin typeface="Corbel" panose="020B0503020204020204" pitchFamily="34" charset="0"/>
              </a:rPr>
              <a:t>DV, Bellman-Ford Algorithm, Max Hop count is 15, Split horizon, poison reverse, </a:t>
            </a:r>
            <a:r>
              <a:rPr lang="en-US" dirty="0" err="1">
                <a:latin typeface="Corbel" panose="020B0503020204020204" pitchFamily="34" charset="0"/>
              </a:rPr>
              <a:t>Holddown</a:t>
            </a:r>
            <a:r>
              <a:rPr lang="en-US" dirty="0">
                <a:latin typeface="Corbel" panose="020B0503020204020204" pitchFamily="34" charset="0"/>
              </a:rPr>
              <a:t> Mechanisms, Supports CIDS, Multicast updates using the following IP4 address 224.0.0.9 or IP6 address FF02::9 to its neighboring router, MD5 authentication.</a:t>
            </a:r>
          </a:p>
          <a:p>
            <a:r>
              <a:rPr lang="en-US" dirty="0">
                <a:latin typeface="Corbel" panose="020B0503020204020204" pitchFamily="34" charset="0"/>
              </a:rPr>
              <a:t>EIGHP</a:t>
            </a:r>
          </a:p>
          <a:p>
            <a:pPr lvl="1"/>
            <a:r>
              <a:rPr lang="en-US" dirty="0">
                <a:latin typeface="Corbel" panose="020B0503020204020204" pitchFamily="34" charset="0"/>
              </a:rPr>
              <a:t>Advanced Distance Vector, DUAL Algorithm, Max hop count is 255, default setting is 100, Based on Autonomous Systems 1-65535, creates a Topology Table, Routing Table and Neighbor Table, uses “K” values to help calculate best path, MD5 and SHA-2 authentication, Maintains anciencies using “hellos”, Other variables within the topology table, FS, SR and FD</a:t>
            </a:r>
          </a:p>
        </p:txBody>
      </p:sp>
    </p:spTree>
    <p:extLst>
      <p:ext uri="{BB962C8B-B14F-4D97-AF65-F5344CB8AC3E}">
        <p14:creationId xmlns:p14="http://schemas.microsoft.com/office/powerpoint/2010/main" val="31955263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D68D17-3876-4261-830C-127C8685720D}"/>
              </a:ext>
            </a:extLst>
          </p:cNvPr>
          <p:cNvSpPr>
            <a:spLocks noGrp="1"/>
          </p:cNvSpPr>
          <p:nvPr>
            <p:ph type="title"/>
          </p:nvPr>
        </p:nvSpPr>
        <p:spPr/>
        <p:txBody>
          <a:bodyPr/>
          <a:lstStyle/>
          <a:p>
            <a:r>
              <a:rPr lang="en-US" dirty="0">
                <a:latin typeface="Corbel" panose="020B0503020204020204" pitchFamily="34" charset="0"/>
              </a:rPr>
              <a:t>Routing Protocols Specifics</a:t>
            </a:r>
          </a:p>
        </p:txBody>
      </p:sp>
      <p:sp>
        <p:nvSpPr>
          <p:cNvPr id="3" name="Content Placeholder 2">
            <a:extLst>
              <a:ext uri="{FF2B5EF4-FFF2-40B4-BE49-F238E27FC236}">
                <a16:creationId xmlns:a16="http://schemas.microsoft.com/office/drawing/2014/main" id="{E9AD76A3-ECF2-42CE-83A6-B5D644044C39}"/>
              </a:ext>
            </a:extLst>
          </p:cNvPr>
          <p:cNvSpPr>
            <a:spLocks noGrp="1"/>
          </p:cNvSpPr>
          <p:nvPr>
            <p:ph idx="1"/>
          </p:nvPr>
        </p:nvSpPr>
        <p:spPr/>
        <p:txBody>
          <a:bodyPr>
            <a:normAutofit/>
          </a:bodyPr>
          <a:lstStyle/>
          <a:p>
            <a:r>
              <a:rPr lang="en-US" dirty="0">
                <a:latin typeface="Corbel" panose="020B0503020204020204" pitchFamily="34" charset="0"/>
              </a:rPr>
              <a:t>EIGRP</a:t>
            </a:r>
          </a:p>
          <a:p>
            <a:pPr lvl="1"/>
            <a:r>
              <a:rPr lang="en-US" dirty="0">
                <a:latin typeface="Corbel" panose="020B0503020204020204" pitchFamily="34" charset="0"/>
              </a:rPr>
              <a:t>Advanced Distance Vector, DUAL Algorithm, Max hop count is 255, default setting is 100, Based on Autonomous Systems 1-65535, creates a Topology Table, Routing Table and Neighbor Table, uses “K” values to help calculate best path, MD5 and SHA-2 authentication, Maintains anciencies using “hellos”, Other variables within the topology table, FS, SR and FD</a:t>
            </a:r>
          </a:p>
          <a:p>
            <a:r>
              <a:rPr lang="en-US" dirty="0">
                <a:latin typeface="Corbel" panose="020B0503020204020204" pitchFamily="34" charset="0"/>
              </a:rPr>
              <a:t>Drawback of EIGRP</a:t>
            </a:r>
          </a:p>
          <a:p>
            <a:pPr lvl="1"/>
            <a:r>
              <a:rPr lang="en-US" dirty="0">
                <a:latin typeface="Corbel" panose="020B0503020204020204" pitchFamily="34" charset="0"/>
              </a:rPr>
              <a:t>Cisco Proprietary </a:t>
            </a:r>
          </a:p>
          <a:p>
            <a:pPr lvl="1"/>
            <a:endParaRPr lang="en-US" dirty="0">
              <a:latin typeface="Corbel" panose="020B0503020204020204" pitchFamily="34" charset="0"/>
            </a:endParaRPr>
          </a:p>
          <a:p>
            <a:pPr lvl="1"/>
            <a:endParaRPr lang="en-US" dirty="0">
              <a:latin typeface="Corbel" panose="020B0503020204020204" pitchFamily="34" charset="0"/>
            </a:endParaRPr>
          </a:p>
        </p:txBody>
      </p:sp>
    </p:spTree>
    <p:extLst>
      <p:ext uri="{BB962C8B-B14F-4D97-AF65-F5344CB8AC3E}">
        <p14:creationId xmlns:p14="http://schemas.microsoft.com/office/powerpoint/2010/main" val="32925850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D68D17-3876-4261-830C-127C8685720D}"/>
              </a:ext>
            </a:extLst>
          </p:cNvPr>
          <p:cNvSpPr>
            <a:spLocks noGrp="1"/>
          </p:cNvSpPr>
          <p:nvPr>
            <p:ph type="title"/>
          </p:nvPr>
        </p:nvSpPr>
        <p:spPr/>
        <p:txBody>
          <a:bodyPr/>
          <a:lstStyle/>
          <a:p>
            <a:r>
              <a:rPr lang="en-US" dirty="0">
                <a:latin typeface="Corbel" panose="020B0503020204020204" pitchFamily="34" charset="0"/>
              </a:rPr>
              <a:t>Routing Protocols Specifics</a:t>
            </a:r>
          </a:p>
        </p:txBody>
      </p:sp>
      <p:sp>
        <p:nvSpPr>
          <p:cNvPr id="3" name="Content Placeholder 2">
            <a:extLst>
              <a:ext uri="{FF2B5EF4-FFF2-40B4-BE49-F238E27FC236}">
                <a16:creationId xmlns:a16="http://schemas.microsoft.com/office/drawing/2014/main" id="{E9AD76A3-ECF2-42CE-83A6-B5D644044C39}"/>
              </a:ext>
            </a:extLst>
          </p:cNvPr>
          <p:cNvSpPr>
            <a:spLocks noGrp="1"/>
          </p:cNvSpPr>
          <p:nvPr>
            <p:ph idx="1"/>
          </p:nvPr>
        </p:nvSpPr>
        <p:spPr/>
        <p:txBody>
          <a:bodyPr>
            <a:normAutofit/>
          </a:bodyPr>
          <a:lstStyle/>
          <a:p>
            <a:r>
              <a:rPr lang="en-US" dirty="0">
                <a:latin typeface="Corbel" panose="020B0503020204020204" pitchFamily="34" charset="0"/>
              </a:rPr>
              <a:t>OSPF</a:t>
            </a:r>
          </a:p>
          <a:p>
            <a:pPr lvl="1"/>
            <a:r>
              <a:rPr lang="en-US" dirty="0">
                <a:latin typeface="Corbel" panose="020B0503020204020204" pitchFamily="34" charset="0"/>
              </a:rPr>
              <a:t>Link-State, Dijkstra Algorithm, No limitations, Based on   Areas 0-4.2 billion, Creates a Topology Table, Routing Table and Neighbor Table, uses a process ID number to identify local database created 1-65535, OSPF authentication using key-chain, MD5 or authentication-key plain text or eight-character password. Also, OSPF uses LSA, SRO and LSU to create the local database.</a:t>
            </a:r>
          </a:p>
          <a:p>
            <a:pPr lvl="1"/>
            <a:r>
              <a:rPr lang="en-US" dirty="0">
                <a:latin typeface="Corbel" panose="020B0503020204020204" pitchFamily="34" charset="0"/>
              </a:rPr>
              <a:t>OSPF uses Back-Bone area, which is identified as the “zero” area. It also uses ABR or Area Border Routers what will communicate between different areas and ASBR or Autonomous System Border Router which communicates between different routing protocols to OSPF.</a:t>
            </a:r>
          </a:p>
        </p:txBody>
      </p:sp>
    </p:spTree>
    <p:extLst>
      <p:ext uri="{BB962C8B-B14F-4D97-AF65-F5344CB8AC3E}">
        <p14:creationId xmlns:p14="http://schemas.microsoft.com/office/powerpoint/2010/main" val="9080576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D68D17-3876-4261-830C-127C8685720D}"/>
              </a:ext>
            </a:extLst>
          </p:cNvPr>
          <p:cNvSpPr>
            <a:spLocks noGrp="1"/>
          </p:cNvSpPr>
          <p:nvPr>
            <p:ph type="title"/>
          </p:nvPr>
        </p:nvSpPr>
        <p:spPr/>
        <p:txBody>
          <a:bodyPr/>
          <a:lstStyle/>
          <a:p>
            <a:r>
              <a:rPr lang="en-US" dirty="0">
                <a:latin typeface="Corbel" panose="020B0503020204020204" pitchFamily="34" charset="0"/>
              </a:rPr>
              <a:t>Routing Protocols Specifics</a:t>
            </a:r>
          </a:p>
        </p:txBody>
      </p:sp>
      <p:sp>
        <p:nvSpPr>
          <p:cNvPr id="3" name="Content Placeholder 2">
            <a:extLst>
              <a:ext uri="{FF2B5EF4-FFF2-40B4-BE49-F238E27FC236}">
                <a16:creationId xmlns:a16="http://schemas.microsoft.com/office/drawing/2014/main" id="{E9AD76A3-ECF2-42CE-83A6-B5D644044C39}"/>
              </a:ext>
            </a:extLst>
          </p:cNvPr>
          <p:cNvSpPr>
            <a:spLocks noGrp="1"/>
          </p:cNvSpPr>
          <p:nvPr>
            <p:ph idx="1"/>
          </p:nvPr>
        </p:nvSpPr>
        <p:spPr/>
        <p:txBody>
          <a:bodyPr>
            <a:normAutofit/>
          </a:bodyPr>
          <a:lstStyle/>
          <a:p>
            <a:r>
              <a:rPr lang="en-US" dirty="0">
                <a:latin typeface="Corbel" panose="020B0503020204020204" pitchFamily="34" charset="0"/>
              </a:rPr>
              <a:t>OSPF continues </a:t>
            </a:r>
          </a:p>
          <a:p>
            <a:r>
              <a:rPr lang="en-US" dirty="0">
                <a:latin typeface="Corbel" panose="020B0503020204020204" pitchFamily="34" charset="0"/>
              </a:rPr>
              <a:t>Stub area</a:t>
            </a:r>
          </a:p>
          <a:p>
            <a:pPr lvl="1"/>
            <a:r>
              <a:rPr lang="en-US" dirty="0">
                <a:latin typeface="Corbel" panose="020B0503020204020204" pitchFamily="34" charset="0"/>
              </a:rPr>
              <a:t>A stub area is an area that does not receive route advertisements external to the AS and routing from within the area is based entirely on a default route. An ABR deletes type 4, 5 LSAs from internal routers, sends them a default route of 0.0.0.0 and turns itself into a default gateway. This reduces LSDB and routing table size for internal routers. </a:t>
            </a:r>
          </a:p>
        </p:txBody>
      </p:sp>
    </p:spTree>
    <p:extLst>
      <p:ext uri="{BB962C8B-B14F-4D97-AF65-F5344CB8AC3E}">
        <p14:creationId xmlns:p14="http://schemas.microsoft.com/office/powerpoint/2010/main" val="1237522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D68D17-3876-4261-830C-127C8685720D}"/>
              </a:ext>
            </a:extLst>
          </p:cNvPr>
          <p:cNvSpPr>
            <a:spLocks noGrp="1"/>
          </p:cNvSpPr>
          <p:nvPr>
            <p:ph type="title"/>
          </p:nvPr>
        </p:nvSpPr>
        <p:spPr/>
        <p:txBody>
          <a:bodyPr/>
          <a:lstStyle/>
          <a:p>
            <a:r>
              <a:rPr lang="en-US" dirty="0">
                <a:latin typeface="Corbel" panose="020B0503020204020204" pitchFamily="34" charset="0"/>
              </a:rPr>
              <a:t>Routing Protocols Specifics</a:t>
            </a:r>
          </a:p>
        </p:txBody>
      </p:sp>
      <p:sp>
        <p:nvSpPr>
          <p:cNvPr id="3" name="Content Placeholder 2">
            <a:extLst>
              <a:ext uri="{FF2B5EF4-FFF2-40B4-BE49-F238E27FC236}">
                <a16:creationId xmlns:a16="http://schemas.microsoft.com/office/drawing/2014/main" id="{E9AD76A3-ECF2-42CE-83A6-B5D644044C39}"/>
              </a:ext>
            </a:extLst>
          </p:cNvPr>
          <p:cNvSpPr>
            <a:spLocks noGrp="1"/>
          </p:cNvSpPr>
          <p:nvPr>
            <p:ph idx="1"/>
          </p:nvPr>
        </p:nvSpPr>
        <p:spPr/>
        <p:txBody>
          <a:bodyPr>
            <a:normAutofit/>
          </a:bodyPr>
          <a:lstStyle/>
          <a:p>
            <a:r>
              <a:rPr lang="en-US" dirty="0">
                <a:latin typeface="Corbel" panose="020B0503020204020204" pitchFamily="34" charset="0"/>
              </a:rPr>
              <a:t>OSPF continues </a:t>
            </a:r>
          </a:p>
          <a:p>
            <a:r>
              <a:rPr lang="en-US" dirty="0">
                <a:latin typeface="Corbel" panose="020B0503020204020204" pitchFamily="34" charset="0"/>
              </a:rPr>
              <a:t>Not so stubby area</a:t>
            </a:r>
          </a:p>
          <a:p>
            <a:pPr lvl="1"/>
            <a:r>
              <a:rPr lang="en-US" dirty="0">
                <a:latin typeface="Corbel" panose="020B0503020204020204" pitchFamily="34" charset="0"/>
              </a:rPr>
              <a:t>NSSA is an extension of the stub area feature that allows the injection of external routes in a limited fashion into the stub area. It visualizes the following activities: the ASBR imports external addresses with a type 7 LSA, the ABR converts a type 7 LSA to type 5 and floods it to other areas, the ABR acts as an "ASBR" for other areas. The ASBRs do not take type 5 LSAs and then convert to type 7 LSAs for the area.</a:t>
            </a:r>
          </a:p>
        </p:txBody>
      </p:sp>
    </p:spTree>
    <p:extLst>
      <p:ext uri="{BB962C8B-B14F-4D97-AF65-F5344CB8AC3E}">
        <p14:creationId xmlns:p14="http://schemas.microsoft.com/office/powerpoint/2010/main" val="9952139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D68D17-3876-4261-830C-127C8685720D}"/>
              </a:ext>
            </a:extLst>
          </p:cNvPr>
          <p:cNvSpPr>
            <a:spLocks noGrp="1"/>
          </p:cNvSpPr>
          <p:nvPr>
            <p:ph type="title"/>
          </p:nvPr>
        </p:nvSpPr>
        <p:spPr/>
        <p:txBody>
          <a:bodyPr/>
          <a:lstStyle/>
          <a:p>
            <a:r>
              <a:rPr lang="en-US" dirty="0">
                <a:latin typeface="Corbel" panose="020B0503020204020204" pitchFamily="34" charset="0"/>
              </a:rPr>
              <a:t>Routing Protocols Specifics</a:t>
            </a:r>
          </a:p>
        </p:txBody>
      </p:sp>
      <p:sp>
        <p:nvSpPr>
          <p:cNvPr id="3" name="Content Placeholder 2">
            <a:extLst>
              <a:ext uri="{FF2B5EF4-FFF2-40B4-BE49-F238E27FC236}">
                <a16:creationId xmlns:a16="http://schemas.microsoft.com/office/drawing/2014/main" id="{E9AD76A3-ECF2-42CE-83A6-B5D644044C39}"/>
              </a:ext>
            </a:extLst>
          </p:cNvPr>
          <p:cNvSpPr>
            <a:spLocks noGrp="1"/>
          </p:cNvSpPr>
          <p:nvPr>
            <p:ph idx="1"/>
          </p:nvPr>
        </p:nvSpPr>
        <p:spPr/>
        <p:txBody>
          <a:bodyPr>
            <a:normAutofit/>
          </a:bodyPr>
          <a:lstStyle/>
          <a:p>
            <a:r>
              <a:rPr lang="en-US" dirty="0">
                <a:latin typeface="Corbel" panose="020B0503020204020204" pitchFamily="34" charset="0"/>
              </a:rPr>
              <a:t>OSPF continues </a:t>
            </a:r>
          </a:p>
          <a:p>
            <a:r>
              <a:rPr lang="en-US" dirty="0">
                <a:latin typeface="Corbel" panose="020B0503020204020204" pitchFamily="34" charset="0"/>
              </a:rPr>
              <a:t>DR and BDR</a:t>
            </a:r>
          </a:p>
          <a:p>
            <a:pPr lvl="1"/>
            <a:r>
              <a:rPr lang="en-US" dirty="0">
                <a:latin typeface="Corbel" panose="020B0503020204020204" pitchFamily="34" charset="0"/>
              </a:rPr>
              <a:t>OSPF in a Broadcast multiaccess or Multiaccess Network Segment, generates an election for the purposes of controlling the flow of traffic.</a:t>
            </a:r>
          </a:p>
          <a:p>
            <a:pPr lvl="1"/>
            <a:r>
              <a:rPr lang="en-US" dirty="0">
                <a:latin typeface="Corbel" panose="020B0503020204020204" pitchFamily="34" charset="0"/>
              </a:rPr>
              <a:t>The election process uses the following</a:t>
            </a:r>
          </a:p>
          <a:p>
            <a:pPr lvl="2"/>
            <a:r>
              <a:rPr lang="en-US" dirty="0">
                <a:latin typeface="Corbel" panose="020B0503020204020204" pitchFamily="34" charset="0"/>
              </a:rPr>
              <a:t>Highest IP address on any physical Interface</a:t>
            </a:r>
          </a:p>
          <a:p>
            <a:pPr lvl="2"/>
            <a:r>
              <a:rPr lang="en-US" dirty="0">
                <a:latin typeface="Corbel" panose="020B0503020204020204" pitchFamily="34" charset="0"/>
              </a:rPr>
              <a:t>Highest Loopback IP address</a:t>
            </a:r>
          </a:p>
          <a:p>
            <a:pPr lvl="2"/>
            <a:r>
              <a:rPr lang="en-US" dirty="0">
                <a:latin typeface="Corbel" panose="020B0503020204020204" pitchFamily="34" charset="0"/>
              </a:rPr>
              <a:t>Highest Priority number</a:t>
            </a:r>
          </a:p>
          <a:p>
            <a:pPr lvl="1"/>
            <a:r>
              <a:rPr lang="en-US" dirty="0">
                <a:latin typeface="Corbel" panose="020B0503020204020204" pitchFamily="34" charset="0"/>
              </a:rPr>
              <a:t>The above criteria are for electing the DR router.</a:t>
            </a:r>
          </a:p>
          <a:p>
            <a:pPr lvl="1"/>
            <a:r>
              <a:rPr lang="en-US" dirty="0">
                <a:latin typeface="Corbel" panose="020B0503020204020204" pitchFamily="34" charset="0"/>
              </a:rPr>
              <a:t>The BDR would use the same criteria, but it will be the second highest.</a:t>
            </a:r>
          </a:p>
          <a:p>
            <a:pPr lvl="2"/>
            <a:endParaRPr lang="en-US" dirty="0">
              <a:latin typeface="Corbel" panose="020B0503020204020204" pitchFamily="34" charset="0"/>
            </a:endParaRPr>
          </a:p>
        </p:txBody>
      </p:sp>
    </p:spTree>
    <p:extLst>
      <p:ext uri="{BB962C8B-B14F-4D97-AF65-F5344CB8AC3E}">
        <p14:creationId xmlns:p14="http://schemas.microsoft.com/office/powerpoint/2010/main" val="289921910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97</TotalTime>
  <Words>1598</Words>
  <Application>Microsoft Office PowerPoint</Application>
  <PresentationFormat>Widescreen</PresentationFormat>
  <Paragraphs>179</Paragraphs>
  <Slides>19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Calibri</vt:lpstr>
      <vt:lpstr>Calibri Light</vt:lpstr>
      <vt:lpstr>Corbel</vt:lpstr>
      <vt:lpstr>Office Theme</vt:lpstr>
      <vt:lpstr>Routing Protocol Overview</vt:lpstr>
      <vt:lpstr>Routing Protocols</vt:lpstr>
      <vt:lpstr>Routing Protocols</vt:lpstr>
      <vt:lpstr>Routing Protocols Specifics</vt:lpstr>
      <vt:lpstr>Routing Protocols Specifics</vt:lpstr>
      <vt:lpstr>Routing Protocols Specifics</vt:lpstr>
      <vt:lpstr>Routing Protocols Specifics</vt:lpstr>
      <vt:lpstr>Routing Protocols Specifics</vt:lpstr>
      <vt:lpstr>Routing Protocols Specifics</vt:lpstr>
      <vt:lpstr>Routing Protocols Specifics</vt:lpstr>
      <vt:lpstr>Routing Protocols Specifics</vt:lpstr>
      <vt:lpstr>Routing Protocols Specifics</vt:lpstr>
      <vt:lpstr>Routing Protocols Specifics</vt:lpstr>
      <vt:lpstr>Routing Protocols Specifics</vt:lpstr>
      <vt:lpstr>Routing Protocols Specifics</vt:lpstr>
      <vt:lpstr>Routing Protocols Specifics</vt:lpstr>
      <vt:lpstr>Routing Protocols Specifics</vt:lpstr>
      <vt:lpstr>Routing Protocols Specifics</vt:lpstr>
      <vt:lpstr>Routing Protocols Specifics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Routing Protocol Overview</dc:title>
  <dc:creator>T</dc:creator>
  <cp:lastModifiedBy>T</cp:lastModifiedBy>
  <cp:revision>1</cp:revision>
  <dcterms:created xsi:type="dcterms:W3CDTF">2022-04-15T14:40:45Z</dcterms:created>
  <dcterms:modified xsi:type="dcterms:W3CDTF">2022-04-15T16:17:56Z</dcterms:modified>
</cp:coreProperties>
</file>