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91" r:id="rId2"/>
    <p:sldId id="271" r:id="rId3"/>
    <p:sldId id="272" r:id="rId4"/>
    <p:sldId id="270" r:id="rId5"/>
    <p:sldId id="260" r:id="rId6"/>
    <p:sldId id="273" r:id="rId7"/>
    <p:sldId id="261" r:id="rId8"/>
    <p:sldId id="262" r:id="rId9"/>
    <p:sldId id="269" r:id="rId10"/>
    <p:sldId id="263" r:id="rId11"/>
    <p:sldId id="291" r:id="rId12"/>
    <p:sldId id="392" r:id="rId13"/>
    <p:sldId id="264" r:id="rId14"/>
    <p:sldId id="265" r:id="rId15"/>
    <p:sldId id="266" r:id="rId16"/>
    <p:sldId id="274" r:id="rId17"/>
    <p:sldId id="389" r:id="rId18"/>
    <p:sldId id="39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Kulze" initials="AK" lastIdx="1" clrIdx="0">
    <p:extLst>
      <p:ext uri="{19B8F6BF-5375-455C-9EA6-DF929625EA0E}">
        <p15:presenceInfo xmlns:p15="http://schemas.microsoft.com/office/powerpoint/2012/main" userId="7f68a5678b0ca3e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8"/>
    <p:restoredTop sz="94699"/>
  </p:normalViewPr>
  <p:slideViewPr>
    <p:cSldViewPr snapToGrid="0" snapToObjects="1">
      <p:cViewPr varScale="1">
        <p:scale>
          <a:sx n="83" d="100"/>
          <a:sy n="83" d="100"/>
        </p:scale>
        <p:origin x="168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29T11:56:26.327" idx="1">
    <p:pos x="8222" y="34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29T11:56:26.327" idx="1">
    <p:pos x="8222" y="34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29T11:56:26.327" idx="1">
    <p:pos x="8222" y="346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82047-0E0A-9741-8741-6FE64F7D4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4FBD5-34AA-084F-B2FA-42B928410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4FD94-A458-E849-88E9-9D9F18E1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A1FB-5CC0-874F-9BEC-6EFD0BD81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7FFE4-4A20-2A46-882A-F3E5FD29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5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3DBC3-6713-8044-8A0C-B10FDA0B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10B16-E171-0441-BA25-9665A7AA5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5BFC9-3497-5C40-88AA-AF934EC5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91AD9-DD2E-7B46-96A6-0BB1ACDBB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77642-E48B-7640-B2FB-DEAF73D2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4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4D7F3-236F-A042-AC5E-B25479589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1E962-1B5E-D046-A1A6-2006BF3FA8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CEA4F-8699-0642-B1D4-1882E9C4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8739C-F97A-054F-AC61-508FF01DF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0470-391E-C549-82A6-DC80BBF78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99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1C8B7-5074-094E-BD1F-19AA2B697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15792-F13C-454B-957C-7FD4D07E79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9E047-E025-4143-B2B5-D9B9972D3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B15F8-0F40-234A-8948-653B066B2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E9C45-BD67-2540-9DCF-FE6C9BB4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1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7DAC-2206-634A-9BF0-9B5BBC343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16B09-8505-AA4B-ACF4-1F2523422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C49C3-A861-3B43-BFC4-E8DCF8BD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E390D-BC60-C349-AE4C-D62951F1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BD172-A4D4-2248-A5D2-F6E1FA04D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30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534E-8549-5942-A95A-79D8E75C2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52BF1-BCB3-9844-99E4-F6A65794B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EB4A1-0005-AD4D-934C-8B3AA25F0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408CC-8B10-5542-9961-682F6109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F2ED3-AA81-9E4A-A149-48F9B7587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22A48-9923-914A-BF17-0739FCB63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21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F2B8-566C-DE4A-84BF-D734D71A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99ECC-1E49-DE4C-A67B-E2CB4CCCD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10164-3A9C-6E43-A53C-E21BF4FA5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FA8B4-A3EA-DF47-B3DE-5D91B504D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B15B3-7B8C-E641-9B56-E45DD5786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00B95-8ACE-584E-8917-A9C3ED80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89D424-C4A3-F94F-9E1B-74118F21C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7BBFF8-523C-434E-9DEB-70DFE919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2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2247-957F-7D4F-BC2B-760BBEEE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CD89B-0038-AA4C-A9B1-7BBBD785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40432-FEDF-1846-9B9A-59A3862F3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37C5C-9B0D-2A42-B4A5-764AC6E8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1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B9DE2-1DE6-0D48-9531-A39F5C4BE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53DBC2-E2EB-A541-BB56-35A65398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91131-FA7F-F849-BCB5-118A0D66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9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C25C8-94BB-ED41-ABDC-5EBA567CA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A6C5A-E0FA-B74C-92FC-EF6917E71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69C99F-5EF7-E047-945F-DA06B35343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8D30A-7F77-EC41-9550-9CEE8D22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C2CD38-BAC1-5A49-A01A-B432A03E5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24F53-2E39-6C4E-8C99-058E4B03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91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1D88-71BD-F342-849F-BC080BC44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43098C-5090-5A40-A9A8-03D13CD653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7FAA9-E4D4-BC4D-911D-161CD4769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7D124-1587-3440-9F73-EAFCBB7B0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93082-839B-9143-8D47-55096999F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AA678D-F4F5-FE45-8A2F-E5708DA4B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F4E1C5-77DF-8A45-A011-B735800C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A05EB3-7461-2048-9EB9-DEC18191C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CBC75-31EC-2C42-9B2A-CB8C51C3F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F443E-F34C-9F47-ABC9-38D6A167788A}" type="datetimeFigureOut">
              <a:rPr lang="en-US" smtClean="0"/>
              <a:t>8/28/18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963A0-F279-0848-9754-009455A00B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632F0-6270-D546-B8AA-2B04CF2A4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9576D-90B8-F242-B148-200764792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98608A-B662-2A41-9880-0B71CFAD515A}"/>
              </a:ext>
            </a:extLst>
          </p:cNvPr>
          <p:cNvSpPr/>
          <p:nvPr/>
        </p:nvSpPr>
        <p:spPr>
          <a:xfrm>
            <a:off x="274320" y="194309"/>
            <a:ext cx="6876288" cy="51667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BF7F6-14EF-DD42-8717-D7AD9B91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789" y="1392877"/>
            <a:ext cx="6189713" cy="384048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Neuzeit Grotesk" pitchFamily="2" charset="77"/>
              </a:rPr>
              <a:t>Could adding certain foods to your diet improve your memory?</a:t>
            </a:r>
            <a:br>
              <a:rPr lang="en-US" sz="4400" dirty="0">
                <a:solidFill>
                  <a:schemeClr val="bg1"/>
                </a:solidFill>
                <a:latin typeface="Neuzeit Grotesk" pitchFamily="2" charset="77"/>
              </a:rPr>
            </a:br>
            <a:br>
              <a:rPr lang="en-US" sz="4400" dirty="0">
                <a:solidFill>
                  <a:schemeClr val="bg1"/>
                </a:solidFill>
                <a:latin typeface="Neuzeit Grotesk" pitchFamily="2" charset="77"/>
              </a:rPr>
            </a:br>
            <a:r>
              <a:rPr lang="en-US" sz="4400" dirty="0">
                <a:solidFill>
                  <a:schemeClr val="bg1"/>
                </a:solidFill>
                <a:latin typeface="Neuzeit Grotesk" pitchFamily="2" charset="77"/>
              </a:rPr>
              <a:t>Foods like Salmon rich in omega-3 fats called DHA can improve brain power.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0B4FC-C49B-B842-9A66-59A2E78FDBC0}"/>
              </a:ext>
            </a:extLst>
          </p:cNvPr>
          <p:cNvSpPr txBox="1"/>
          <p:nvPr/>
        </p:nvSpPr>
        <p:spPr>
          <a:xfrm>
            <a:off x="0" y="5553984"/>
            <a:ext cx="9285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Neuzeit Grotesk Light" pitchFamily="2" charset="77"/>
              </a:rPr>
              <a:t>Visit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200" dirty="0">
                <a:solidFill>
                  <a:srgbClr val="FF0000"/>
                </a:solidFill>
                <a:latin typeface="Neuzeit Grotesk Light" pitchFamily="2" charset="77"/>
              </a:rPr>
              <a:t> to learn more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Neuzeit Grotesk Light" pitchFamily="2" charset="77"/>
              </a:rPr>
              <a:t>from Dr. Ann with </a:t>
            </a:r>
            <a:r>
              <a:rPr lang="en-US" sz="3200" dirty="0">
                <a:solidFill>
                  <a:srgbClr val="FF0000"/>
                </a:solidFill>
                <a:latin typeface="Neuzeit Grotesk" pitchFamily="2" charset="77"/>
              </a:rPr>
              <a:t>Eat Right for Life</a:t>
            </a:r>
            <a:r>
              <a:rPr lang="en-US" sz="3200" dirty="0">
                <a:solidFill>
                  <a:srgbClr val="FF0000"/>
                </a:solidFill>
                <a:latin typeface="Neuzeit Grotesk Light" pitchFamily="2" charset="77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82C15-65E1-954E-B2E7-23FF812A7BFF}"/>
              </a:ext>
            </a:extLst>
          </p:cNvPr>
          <p:cNvCxnSpPr>
            <a:cxnSpLocks/>
          </p:cNvCxnSpPr>
          <p:nvPr/>
        </p:nvCxnSpPr>
        <p:spPr>
          <a:xfrm>
            <a:off x="6629400" y="3703320"/>
            <a:ext cx="3154680" cy="1746503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A73AD8-A115-B14F-A736-8D220D798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3174">
            <a:off x="8076773" y="2667463"/>
            <a:ext cx="4115744" cy="68700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3DD435-01B5-F64E-A754-DC6839BA4145}"/>
              </a:ext>
            </a:extLst>
          </p:cNvPr>
          <p:cNvSpPr txBox="1"/>
          <p:nvPr/>
        </p:nvSpPr>
        <p:spPr>
          <a:xfrm>
            <a:off x="10262379" y="6048894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48E98E-8D00-7C45-A2EF-A286CE562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56768">
            <a:off x="8063233" y="412033"/>
            <a:ext cx="2652006" cy="2459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A55F6-7D2B-D441-AB55-2F9A81B49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3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4454260-0369-4946-B1D5-97B0E13C5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3" t="21667" r="34524"/>
          <a:stretch/>
        </p:blipFill>
        <p:spPr>
          <a:xfrm>
            <a:off x="6563105" y="205740"/>
            <a:ext cx="6499861" cy="6964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A6EB7-6C0A-AA43-B524-9564CBBD3F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8000"/>
          </a:blip>
          <a:srcRect b="7010"/>
          <a:stretch/>
        </p:blipFill>
        <p:spPr>
          <a:xfrm>
            <a:off x="-777240" y="-28031"/>
            <a:ext cx="7405116" cy="68860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535" y="693148"/>
            <a:ext cx="5486400" cy="5623560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en-US" sz="6000" b="1" dirty="0">
                <a:solidFill>
                  <a:srgbClr val="5F77AC"/>
                </a:solidFill>
                <a:latin typeface="Neuzeit Grotesk" pitchFamily="2" charset="77"/>
              </a:rPr>
              <a:t>Dark chocolate is truly a healthy dessert. </a:t>
            </a:r>
          </a:p>
          <a:p>
            <a:pPr marL="0" lvl="0" indent="0" algn="ctr">
              <a:buNone/>
            </a:pPr>
            <a:endParaRPr lang="en-US" sz="6000" b="1" dirty="0">
              <a:solidFill>
                <a:srgbClr val="5F77AC"/>
              </a:solidFill>
              <a:latin typeface="Neuzeit Grotesk" pitchFamily="2" charset="77"/>
            </a:endParaRPr>
          </a:p>
          <a:p>
            <a:pPr marL="0" lvl="0" indent="0" algn="ctr">
              <a:buNone/>
            </a:pPr>
            <a:r>
              <a:rPr lang="en-US" sz="6000" b="1" dirty="0">
                <a:solidFill>
                  <a:srgbClr val="5F77AC"/>
                </a:solidFill>
                <a:latin typeface="Neuzeit Grotesk" pitchFamily="2" charset="77"/>
              </a:rPr>
              <a:t>It is great for your heart and your brain.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A8F90E-1011-6645-9BF1-52ADE38E8C5D}"/>
              </a:ext>
            </a:extLst>
          </p:cNvPr>
          <p:cNvSpPr txBox="1"/>
          <p:nvPr/>
        </p:nvSpPr>
        <p:spPr>
          <a:xfrm>
            <a:off x="6446901" y="1360835"/>
            <a:ext cx="33985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Learn more by visiting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 to learn more from Dr. Ann with </a:t>
            </a:r>
            <a:r>
              <a:rPr lang="en-US" sz="32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3200" dirty="0">
              <a:latin typeface="Neuzeit Grotesk Light" pitchFamily="2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C96C68-1BD8-6241-AC61-05653A874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78" y="6142383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9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45857" y="-24717"/>
            <a:ext cx="5796251" cy="7208767"/>
          </a:xfrm>
          <a:prstGeom prst="rect">
            <a:avLst/>
          </a:prstGeom>
          <a:solidFill>
            <a:srgbClr val="5F77AB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prstClr val="white"/>
              </a:solidFill>
              <a:latin typeface="Neuzeit Grotesk Light" charset="0"/>
              <a:ea typeface="Neuzeit Grotesk Light" charset="0"/>
              <a:cs typeface="Neuzeit Grotesk Ligh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32" y="223252"/>
            <a:ext cx="7193269" cy="71932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12" y="6043023"/>
            <a:ext cx="1391333" cy="4932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22002F-84FB-264A-B196-7E5AEA264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738" y="615587"/>
            <a:ext cx="5486400" cy="598268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n-US" sz="6000" dirty="0">
                <a:solidFill>
                  <a:srgbClr val="5F77AC"/>
                </a:solidFill>
                <a:latin typeface="Neuzeit Grotesk" pitchFamily="2" charset="77"/>
              </a:rPr>
              <a:t>Dark chocolate </a:t>
            </a:r>
          </a:p>
          <a:p>
            <a:pPr marL="0" lvl="0" indent="0">
              <a:buNone/>
            </a:pPr>
            <a:r>
              <a:rPr lang="en-US" sz="6000" dirty="0">
                <a:solidFill>
                  <a:srgbClr val="5F77AC"/>
                </a:solidFill>
                <a:latin typeface="Neuzeit Grotesk" pitchFamily="2" charset="77"/>
              </a:rPr>
              <a:t>is truly a </a:t>
            </a:r>
          </a:p>
          <a:p>
            <a:pPr marL="0" lvl="0" indent="0">
              <a:buNone/>
            </a:pPr>
            <a:r>
              <a:rPr lang="en-US" sz="6000" dirty="0">
                <a:solidFill>
                  <a:srgbClr val="5F77AC"/>
                </a:solidFill>
                <a:latin typeface="Neuzeit Grotesk" pitchFamily="2" charset="77"/>
              </a:rPr>
              <a:t>healthy </a:t>
            </a:r>
          </a:p>
          <a:p>
            <a:pPr marL="0" lvl="0" indent="0">
              <a:buNone/>
            </a:pPr>
            <a:r>
              <a:rPr lang="en-US" sz="6000" dirty="0">
                <a:solidFill>
                  <a:srgbClr val="5F77AC"/>
                </a:solidFill>
                <a:latin typeface="Neuzeit Grotesk" pitchFamily="2" charset="77"/>
              </a:rPr>
              <a:t>dessert. </a:t>
            </a:r>
          </a:p>
          <a:p>
            <a:pPr marL="0" lvl="0" indent="0">
              <a:buNone/>
            </a:pPr>
            <a:endParaRPr lang="en-US" sz="6000" dirty="0">
              <a:solidFill>
                <a:srgbClr val="5F77AC"/>
              </a:solidFill>
              <a:latin typeface="Neuzeit Grotesk" pitchFamily="2" charset="77"/>
            </a:endParaRPr>
          </a:p>
          <a:p>
            <a:pPr marL="0" lvl="0" indent="0">
              <a:buNone/>
            </a:pPr>
            <a:r>
              <a:rPr lang="en-US" sz="6000" dirty="0">
                <a:solidFill>
                  <a:srgbClr val="5F77AC"/>
                </a:solidFill>
                <a:latin typeface="Neuzeit Grotesk" pitchFamily="2" charset="77"/>
              </a:rPr>
              <a:t>It is great for your heart and your brain.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76C29C-3FDA-354D-9A00-4FED99491733}"/>
              </a:ext>
            </a:extLst>
          </p:cNvPr>
          <p:cNvSpPr txBox="1"/>
          <p:nvPr/>
        </p:nvSpPr>
        <p:spPr>
          <a:xfrm>
            <a:off x="7780149" y="911387"/>
            <a:ext cx="3994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Neuzeit Grotesk Light" pitchFamily="2" charset="77"/>
              </a:rPr>
              <a:t>Learn more by visiting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2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Neuzeit Grotesk Light" pitchFamily="2" charset="77"/>
              </a:rPr>
              <a:t>to learn more from Dr. Ann with </a:t>
            </a:r>
            <a:r>
              <a:rPr lang="en-US" sz="3200" dirty="0">
                <a:solidFill>
                  <a:schemeClr val="bg1"/>
                </a:solidFill>
                <a:latin typeface="Neuzeit Grotesk" pitchFamily="2" charset="77"/>
              </a:rPr>
              <a:t>Eat Right for Life</a:t>
            </a:r>
            <a:r>
              <a:rPr lang="en-US" sz="3200" dirty="0">
                <a:solidFill>
                  <a:schemeClr val="bg1"/>
                </a:solidFill>
                <a:latin typeface="Neuzeit Grotesk 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484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02E403-0CB5-324A-81BD-04023D31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9583"/>
            <a:ext cx="6839712" cy="457690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98608A-B662-2A41-9880-0B71CFAD515A}"/>
              </a:ext>
            </a:extLst>
          </p:cNvPr>
          <p:cNvSpPr/>
          <p:nvPr/>
        </p:nvSpPr>
        <p:spPr>
          <a:xfrm>
            <a:off x="274320" y="194310"/>
            <a:ext cx="6876288" cy="38404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BF7F6-14EF-DD42-8717-D7AD9B91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64592"/>
            <a:ext cx="6876288" cy="384048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Neuzeit Grotesk Light" pitchFamily="2" charset="77"/>
              </a:rPr>
              <a:t>Did you know that consuming a handful of nuts daily can slash your risk of death from heart disease and improve </a:t>
            </a:r>
            <a:r>
              <a:rPr lang="en-US" sz="4400">
                <a:solidFill>
                  <a:schemeClr val="bg1"/>
                </a:solidFill>
                <a:latin typeface="Neuzeit Grotesk Light" pitchFamily="2" charset="77"/>
              </a:rPr>
              <a:t>your </a:t>
            </a:r>
            <a:br>
              <a:rPr lang="en-US" sz="4400">
                <a:solidFill>
                  <a:schemeClr val="bg1"/>
                </a:solidFill>
                <a:latin typeface="Neuzeit Grotesk Light" pitchFamily="2" charset="77"/>
              </a:rPr>
            </a:br>
            <a:r>
              <a:rPr lang="en-US" sz="4400">
                <a:solidFill>
                  <a:schemeClr val="bg1"/>
                </a:solidFill>
                <a:latin typeface="Neuzeit Grotesk Light" pitchFamily="2" charset="77"/>
              </a:rPr>
              <a:t>weight </a:t>
            </a:r>
            <a:r>
              <a:rPr lang="en-US" sz="4400" dirty="0">
                <a:solidFill>
                  <a:schemeClr val="bg1"/>
                </a:solidFill>
                <a:latin typeface="Neuzeit Grotesk Light" pitchFamily="2" charset="77"/>
              </a:rPr>
              <a:t>control?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0B4FC-C49B-B842-9A66-59A2E78FDBC0}"/>
              </a:ext>
            </a:extLst>
          </p:cNvPr>
          <p:cNvSpPr txBox="1"/>
          <p:nvPr/>
        </p:nvSpPr>
        <p:spPr>
          <a:xfrm>
            <a:off x="7856982" y="531441"/>
            <a:ext cx="3854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5F77AB"/>
                </a:solidFill>
                <a:latin typeface="Neuzeit Grotesk Light" pitchFamily="2" charset="77"/>
              </a:rPr>
              <a:t>Visit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28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2800" dirty="0">
                <a:solidFill>
                  <a:srgbClr val="5F77AB"/>
                </a:solidFill>
                <a:latin typeface="Neuzeit Grotesk Light" pitchFamily="2" charset="77"/>
              </a:rPr>
              <a:t>to learn more from Dr. Ann with </a:t>
            </a:r>
          </a:p>
          <a:p>
            <a:pPr algn="ctr"/>
            <a:r>
              <a:rPr lang="en-US" sz="28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28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2800" dirty="0">
              <a:latin typeface="Neuzeit Grotesk Light" pitchFamily="2" charset="77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882C15-65E1-954E-B2E7-23FF812A7BFF}"/>
              </a:ext>
            </a:extLst>
          </p:cNvPr>
          <p:cNvCxnSpPr>
            <a:cxnSpLocks/>
          </p:cNvCxnSpPr>
          <p:nvPr/>
        </p:nvCxnSpPr>
        <p:spPr>
          <a:xfrm>
            <a:off x="6629400" y="3703320"/>
            <a:ext cx="3154680" cy="1746503"/>
          </a:xfrm>
          <a:prstGeom prst="line">
            <a:avLst/>
          </a:prstGeom>
          <a:ln w="152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1A73AD8-A115-B14F-A736-8D220D798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256" y="2679469"/>
            <a:ext cx="4115744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3DD435-01B5-F64E-A754-DC6839BA4145}"/>
              </a:ext>
            </a:extLst>
          </p:cNvPr>
          <p:cNvSpPr txBox="1"/>
          <p:nvPr/>
        </p:nvSpPr>
        <p:spPr>
          <a:xfrm>
            <a:off x="6781502" y="5400368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61A53-3F56-D042-94F1-52B0E88649D0}"/>
              </a:ext>
            </a:extLst>
          </p:cNvPr>
          <p:cNvSpPr txBox="1"/>
          <p:nvPr/>
        </p:nvSpPr>
        <p:spPr>
          <a:xfrm>
            <a:off x="6932124" y="5895006"/>
            <a:ext cx="139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rgbClr val="5F77AB"/>
                </a:solidFill>
                <a:latin typeface="Proxima Nova" panose="02000506030000020004" pitchFamily="2" charset="0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144335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C1B97D-59EE-2149-8BCD-BFB7050CF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2" t="8702" r="792" b="37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40" y="578961"/>
            <a:ext cx="6248400" cy="435133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US" sz="5400" dirty="0">
                <a:solidFill>
                  <a:srgbClr val="5F77AC"/>
                </a:solidFill>
                <a:latin typeface="Neuzeit Grotesk Light" pitchFamily="2" charset="77"/>
              </a:rPr>
              <a:t>The </a:t>
            </a:r>
            <a:r>
              <a:rPr lang="en-US" sz="5400" dirty="0">
                <a:solidFill>
                  <a:srgbClr val="5F77AC"/>
                </a:solidFill>
                <a:latin typeface="Neuzeit Grotesk" pitchFamily="2" charset="77"/>
              </a:rPr>
              <a:t>foods you eat </a:t>
            </a:r>
            <a:r>
              <a:rPr lang="en-US" sz="5400" dirty="0">
                <a:solidFill>
                  <a:srgbClr val="5F77AC"/>
                </a:solidFill>
                <a:latin typeface="Neuzeit Grotesk Light" pitchFamily="2" charset="77"/>
              </a:rPr>
              <a:t>have a </a:t>
            </a:r>
            <a:r>
              <a:rPr lang="en-US" sz="5400" dirty="0">
                <a:solidFill>
                  <a:srgbClr val="5F77AC"/>
                </a:solidFill>
                <a:latin typeface="Neuzeit Grotesk" pitchFamily="2" charset="77"/>
              </a:rPr>
              <a:t>profound impact</a:t>
            </a:r>
            <a:r>
              <a:rPr lang="en-US" sz="5400" dirty="0">
                <a:solidFill>
                  <a:srgbClr val="5F77AC"/>
                </a:solidFill>
                <a:latin typeface="Neuzeit Grotesk Light" pitchFamily="2" charset="77"/>
              </a:rPr>
              <a:t> on your happiness and mental </a:t>
            </a:r>
            <a:r>
              <a:rPr lang="en-US" sz="5400" dirty="0">
                <a:solidFill>
                  <a:srgbClr val="5F77AC"/>
                </a:solidFill>
                <a:latin typeface="Neuzeit Grotesk" pitchFamily="2" charset="77"/>
              </a:rPr>
              <a:t>well-being</a:t>
            </a:r>
            <a:r>
              <a:rPr lang="en-US" sz="5400" dirty="0">
                <a:solidFill>
                  <a:srgbClr val="5F77AC"/>
                </a:solidFill>
                <a:latin typeface="Neuzeit Grotesk Light" pitchFamily="2" charset="77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1878B7-2AD8-8A41-A6D0-C7D253B1E278}"/>
              </a:ext>
            </a:extLst>
          </p:cNvPr>
          <p:cNvSpPr txBox="1"/>
          <p:nvPr/>
        </p:nvSpPr>
        <p:spPr>
          <a:xfrm>
            <a:off x="0" y="529398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5F77AC"/>
                </a:solidFill>
                <a:latin typeface="Neuzeit Grotesk Light" pitchFamily="2" charset="77"/>
              </a:rPr>
              <a:t>Learn what the very best “feel good foods” are by visiting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200" dirty="0">
                <a:solidFill>
                  <a:srgbClr val="5F77AC"/>
                </a:solidFill>
                <a:latin typeface="Neuzeit Grotesk Light" pitchFamily="2" charset="77"/>
              </a:rPr>
              <a:t> to learn more from Dr. Ann with </a:t>
            </a:r>
            <a:r>
              <a:rPr lang="en-US" sz="3200" dirty="0">
                <a:solidFill>
                  <a:srgbClr val="5F77AC"/>
                </a:solidFill>
                <a:latin typeface="Neuzeit Grotesk" pitchFamily="2" charset="77"/>
              </a:rPr>
              <a:t>Eat Right for Life</a:t>
            </a:r>
            <a:r>
              <a:rPr lang="en-US" sz="3200" dirty="0">
                <a:solidFill>
                  <a:srgbClr val="5F77AC"/>
                </a:solidFill>
                <a:latin typeface="Neuzeit Grotesk Light" pitchFamily="2" charset="77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2DFD28-4DA3-874E-9B88-CB3F7F14C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99" y="578961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5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0A9E38-A81E-094D-9936-D4A182FA65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-365760"/>
            <a:ext cx="12192000" cy="812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431165"/>
            <a:ext cx="10515600" cy="4406011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6000" dirty="0">
                <a:solidFill>
                  <a:srgbClr val="5F77AC"/>
                </a:solidFill>
                <a:latin typeface="Neuzeit Grotesk" pitchFamily="2" charset="77"/>
              </a:rPr>
              <a:t>Eating the “healthy fats” is one of the most powerful steps you can take to boost your heart health, your brain health, and improve your weight control. </a:t>
            </a:r>
          </a:p>
          <a:p>
            <a:pPr marL="0" lvl="0" indent="0">
              <a:buNone/>
            </a:pPr>
            <a:endParaRPr lang="en-US" sz="6000" dirty="0">
              <a:solidFill>
                <a:srgbClr val="5F77AC"/>
              </a:solidFill>
              <a:latin typeface="Neuzeit Grotesk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097E0A-65C4-DD42-9B8A-73600F6757FF}"/>
              </a:ext>
            </a:extLst>
          </p:cNvPr>
          <p:cNvSpPr txBox="1"/>
          <p:nvPr/>
        </p:nvSpPr>
        <p:spPr>
          <a:xfrm>
            <a:off x="402336" y="4837176"/>
            <a:ext cx="6547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Learn more by visiting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 to learn more </a:t>
            </a:r>
            <a:b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</a:br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from Dr. Ann with </a:t>
            </a:r>
            <a:r>
              <a:rPr lang="en-US" sz="32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32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3200" dirty="0">
              <a:latin typeface="Neuzeit Grotesk 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9794A0-84B9-F840-AEDF-952E0820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78" y="6142383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34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C5C828-85A8-9140-B2FF-C342D7CE2715}"/>
              </a:ext>
            </a:extLst>
          </p:cNvPr>
          <p:cNvSpPr/>
          <p:nvPr/>
        </p:nvSpPr>
        <p:spPr>
          <a:xfrm>
            <a:off x="0" y="0"/>
            <a:ext cx="33604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378" y="382700"/>
            <a:ext cx="7764780" cy="6352249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en-US" sz="7200" dirty="0">
                <a:solidFill>
                  <a:srgbClr val="5F77AC"/>
                </a:solidFill>
                <a:latin typeface="Neuzeit Grotesk Light" pitchFamily="2" charset="77"/>
              </a:rPr>
              <a:t>Learning how to “power up” with the best proteins is an indispensable strategy for boosting your energy and </a:t>
            </a:r>
          </a:p>
          <a:p>
            <a:pPr marL="0" lvl="0" indent="0" algn="ctr">
              <a:buNone/>
            </a:pPr>
            <a:r>
              <a:rPr lang="en-US" sz="7200" dirty="0">
                <a:solidFill>
                  <a:srgbClr val="5F77AC"/>
                </a:solidFill>
                <a:latin typeface="Neuzeit Grotesk Light" pitchFamily="2" charset="77"/>
              </a:rPr>
              <a:t>your vitality.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C8D6B7-B8AA-5442-BCE2-AAD460BC3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700" y="5098942"/>
            <a:ext cx="2269752" cy="1759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16697-2006-3D4F-BEE0-C1D6C3A8E439}"/>
              </a:ext>
            </a:extLst>
          </p:cNvPr>
          <p:cNvSpPr txBox="1"/>
          <p:nvPr/>
        </p:nvSpPr>
        <p:spPr>
          <a:xfrm>
            <a:off x="532618" y="397401"/>
            <a:ext cx="18836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Visit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6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to learn more </a:t>
            </a:r>
            <a:b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</a:br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from Dr. Ann with </a:t>
            </a:r>
          </a:p>
          <a:p>
            <a:r>
              <a:rPr lang="en-US" sz="3600" dirty="0">
                <a:solidFill>
                  <a:schemeClr val="bg1"/>
                </a:solidFill>
                <a:latin typeface="Neuzeit Grotesk" pitchFamily="2" charset="77"/>
              </a:rPr>
              <a:t>Eat Right for Life</a:t>
            </a:r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115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C5C828-85A8-9140-B2FF-C342D7CE2715}"/>
              </a:ext>
            </a:extLst>
          </p:cNvPr>
          <p:cNvSpPr/>
          <p:nvPr/>
        </p:nvSpPr>
        <p:spPr>
          <a:xfrm>
            <a:off x="0" y="0"/>
            <a:ext cx="336042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378" y="382700"/>
            <a:ext cx="7764780" cy="6352249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en-US" sz="7200" dirty="0">
                <a:solidFill>
                  <a:srgbClr val="5F77AC"/>
                </a:solidFill>
                <a:latin typeface="Neuzeit Grotesk Light" pitchFamily="2" charset="77"/>
              </a:rPr>
              <a:t>Learning how to “power up” with the best proteins is an indispensable strategy for boosting your energy and </a:t>
            </a:r>
          </a:p>
          <a:p>
            <a:pPr marL="0" lvl="0" indent="0" algn="ctr">
              <a:buNone/>
            </a:pPr>
            <a:r>
              <a:rPr lang="en-US" sz="7200" dirty="0">
                <a:solidFill>
                  <a:srgbClr val="5F77AC"/>
                </a:solidFill>
                <a:latin typeface="Neuzeit Grotesk Light" pitchFamily="2" charset="77"/>
              </a:rPr>
              <a:t>your vitality.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BF8282-AC5A-0241-BA83-60656AC2EEC6}"/>
              </a:ext>
            </a:extLst>
          </p:cNvPr>
          <p:cNvSpPr txBox="1"/>
          <p:nvPr/>
        </p:nvSpPr>
        <p:spPr>
          <a:xfrm>
            <a:off x="630936" y="382700"/>
            <a:ext cx="1883664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Visit 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6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to learn more </a:t>
            </a:r>
            <a:b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</a:br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from Dr. Ann with </a:t>
            </a:r>
          </a:p>
          <a:p>
            <a:r>
              <a:rPr lang="en-US" sz="3600" dirty="0">
                <a:solidFill>
                  <a:schemeClr val="bg1"/>
                </a:solidFill>
                <a:latin typeface="Neuzeit Grotesk" pitchFamily="2" charset="77"/>
              </a:rPr>
              <a:t>Eat Right for Life</a:t>
            </a:r>
            <a:r>
              <a:rPr lang="en-US" sz="3600" dirty="0">
                <a:solidFill>
                  <a:schemeClr val="bg1"/>
                </a:solidFill>
                <a:latin typeface="Neuzeit Grotesk Light" pitchFamily="2" charset="77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0D3124-F73B-0144-B456-58BFAF5D6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833" y="0"/>
            <a:ext cx="884903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42479A-ECAE-1F4B-ACAD-BC474E2E0C63}"/>
              </a:ext>
            </a:extLst>
          </p:cNvPr>
          <p:cNvSpPr txBox="1"/>
          <p:nvPr/>
        </p:nvSpPr>
        <p:spPr>
          <a:xfrm>
            <a:off x="7668768" y="1558915"/>
            <a:ext cx="3230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5F77AC"/>
                </a:solidFill>
                <a:latin typeface="Neuzeit Grotesk" pitchFamily="2" charset="77"/>
              </a:rPr>
              <a:t>“Power Up” </a:t>
            </a:r>
          </a:p>
          <a:p>
            <a:pPr algn="ctr"/>
            <a:r>
              <a:rPr lang="en-US" sz="3600" b="1" dirty="0">
                <a:solidFill>
                  <a:srgbClr val="5F77AC"/>
                </a:solidFill>
                <a:latin typeface="Neuzeit Grotesk" pitchFamily="2" charset="77"/>
              </a:rPr>
              <a:t>with the Best Proteins</a:t>
            </a:r>
            <a:endParaRPr lang="en-US" sz="3600" b="1" dirty="0">
              <a:latin typeface="Neuzeit Grotesk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99E339-DA87-E744-8E96-ACCBCD1C2AD9}"/>
              </a:ext>
            </a:extLst>
          </p:cNvPr>
          <p:cNvSpPr txBox="1"/>
          <p:nvPr/>
        </p:nvSpPr>
        <p:spPr>
          <a:xfrm>
            <a:off x="9874885" y="5592852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9ECE8C-86D0-2147-9A99-3D7B7A947954}"/>
              </a:ext>
            </a:extLst>
          </p:cNvPr>
          <p:cNvSpPr txBox="1"/>
          <p:nvPr/>
        </p:nvSpPr>
        <p:spPr>
          <a:xfrm>
            <a:off x="10025507" y="6087490"/>
            <a:ext cx="139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rgbClr val="5F77AB"/>
                </a:solidFill>
                <a:latin typeface="Proxima Nova" panose="02000506030000020004" pitchFamily="2" charset="0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50445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CAA20B-B2E4-2449-A70B-9943C5648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94" y="-245329"/>
            <a:ext cx="6272561" cy="75270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873" y="476004"/>
            <a:ext cx="624091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5400" b="1" dirty="0">
                <a:solidFill>
                  <a:srgbClr val="5F77AC"/>
                </a:solidFill>
                <a:latin typeface="Neuzeit Grotesk" pitchFamily="2" charset="77"/>
              </a:rPr>
              <a:t>The good bacteria that reside in your gut define your health destiny</a:t>
            </a:r>
            <a:r>
              <a:rPr lang="en-US" sz="5400" dirty="0">
                <a:solidFill>
                  <a:srgbClr val="5F77AC"/>
                </a:solidFill>
                <a:latin typeface="Neuzeit Grotesk Light" pitchFamily="2" charset="77"/>
              </a:rPr>
              <a:t>. </a:t>
            </a:r>
          </a:p>
          <a:p>
            <a:pPr lvl="0"/>
            <a:r>
              <a:rPr lang="en-US" sz="5400" dirty="0">
                <a:solidFill>
                  <a:srgbClr val="5F77AC"/>
                </a:solidFill>
                <a:latin typeface="Neuzeit Grotesk Light" pitchFamily="2" charset="77"/>
              </a:rPr>
              <a:t>They are your most valuable partner in health and healing!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78" y="6142383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64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CAA20B-B2E4-2449-A70B-9943C5648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94" y="-245329"/>
            <a:ext cx="6272561" cy="7527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78" y="6142383"/>
            <a:ext cx="1111067" cy="393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1F1890-62BC-7E43-9232-EEE78C5A5286}"/>
              </a:ext>
            </a:extLst>
          </p:cNvPr>
          <p:cNvSpPr txBox="1"/>
          <p:nvPr/>
        </p:nvSpPr>
        <p:spPr>
          <a:xfrm>
            <a:off x="-8368" y="545169"/>
            <a:ext cx="673463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5F77AC"/>
                </a:solidFill>
                <a:latin typeface="Neuzeit Grotesk Light" pitchFamily="2" charset="77"/>
              </a:rPr>
              <a:t>Learn how to nurture and feed them properly so you can thrive! </a:t>
            </a:r>
          </a:p>
          <a:p>
            <a:pPr algn="ctr"/>
            <a:endParaRPr lang="en-US" sz="4800" dirty="0">
              <a:solidFill>
                <a:srgbClr val="5F77AC"/>
              </a:solidFill>
              <a:latin typeface="Neuzeit Grotesk Light" pitchFamily="2" charset="77"/>
            </a:endParaRPr>
          </a:p>
          <a:p>
            <a:pPr algn="ctr"/>
            <a:r>
              <a:rPr lang="en-US" sz="4800" dirty="0">
                <a:solidFill>
                  <a:srgbClr val="5F77AC"/>
                </a:solidFill>
                <a:latin typeface="Neuzeit Grotesk Light" pitchFamily="2" charset="77"/>
              </a:rPr>
              <a:t>Visit </a:t>
            </a:r>
            <a:r>
              <a:rPr lang="en-US" sz="48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48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4800" dirty="0">
                <a:solidFill>
                  <a:srgbClr val="5F77AC"/>
                </a:solidFill>
                <a:latin typeface="Neuzeit Grotesk Light" pitchFamily="2" charset="77"/>
              </a:rPr>
              <a:t>to learn more from Dr. Ann with </a:t>
            </a:r>
            <a:r>
              <a:rPr lang="en-US" sz="4800" dirty="0">
                <a:solidFill>
                  <a:srgbClr val="5F77AC"/>
                </a:solidFill>
                <a:latin typeface="Neuzeit Grotesk" pitchFamily="2" charset="77"/>
              </a:rPr>
              <a:t>Eat Right for Life</a:t>
            </a:r>
            <a:r>
              <a:rPr lang="en-US" sz="4800" dirty="0">
                <a:solidFill>
                  <a:srgbClr val="5F77AC"/>
                </a:solidFill>
                <a:latin typeface="Neuzeit Grotesk Light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136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B8DDE-6E07-6345-B74B-6FFE3E5F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2780">
            <a:off x="4620128" y="1362162"/>
            <a:ext cx="79555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BF7F6-14EF-DD42-8717-D7AD9B91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784" y="119268"/>
            <a:ext cx="7430965" cy="4480097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5F77AB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Plant-based foods </a:t>
            </a:r>
            <a: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are loaded with disease-fighting agents called phytochemicals that can </a:t>
            </a:r>
            <a:r>
              <a:rPr lang="en-US" dirty="0">
                <a:solidFill>
                  <a:srgbClr val="5F77AB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turn bad</a:t>
            </a:r>
            <a:endParaRPr lang="en-US" dirty="0">
              <a:solidFill>
                <a:srgbClr val="5F77AB"/>
              </a:solidFill>
              <a:latin typeface="Neuzeit Grotesk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3DD435-01B5-F64E-A754-DC6839BA4145}"/>
              </a:ext>
            </a:extLst>
          </p:cNvPr>
          <p:cNvSpPr txBox="1"/>
          <p:nvPr/>
        </p:nvSpPr>
        <p:spPr>
          <a:xfrm>
            <a:off x="10220931" y="5818578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61A53-3F56-D042-94F1-52B0E88649D0}"/>
              </a:ext>
            </a:extLst>
          </p:cNvPr>
          <p:cNvSpPr txBox="1"/>
          <p:nvPr/>
        </p:nvSpPr>
        <p:spPr>
          <a:xfrm>
            <a:off x="10382384" y="6311020"/>
            <a:ext cx="139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rgbClr val="5F77AB"/>
                </a:solidFill>
                <a:latin typeface="Proxima Nova" panose="02000506030000020004" pitchFamily="2" charset="0"/>
              </a:rPr>
              <a:t>WELLNESS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8BC1B4-C693-FD45-A467-7AD503342CCD}"/>
              </a:ext>
            </a:extLst>
          </p:cNvPr>
          <p:cNvSpPr txBox="1"/>
          <p:nvPr/>
        </p:nvSpPr>
        <p:spPr>
          <a:xfrm>
            <a:off x="228784" y="4545795"/>
            <a:ext cx="777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5F77AB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genes off and </a:t>
            </a:r>
          </a:p>
          <a:p>
            <a:r>
              <a:rPr lang="en-US" sz="6000" dirty="0">
                <a:solidFill>
                  <a:srgbClr val="5F77AB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good genes on.</a:t>
            </a:r>
            <a:endParaRPr lang="en-US" sz="6000" dirty="0">
              <a:latin typeface="Neuzeit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220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8B8DDE-6E07-6345-B74B-6FFE3E5FE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2780">
            <a:off x="4620128" y="1362162"/>
            <a:ext cx="79555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0BF7F6-14EF-DD42-8717-D7AD9B91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636" y="2189238"/>
            <a:ext cx="7430965" cy="4480097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Learn what foods </a:t>
            </a:r>
            <a:b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offer the most of these </a:t>
            </a:r>
            <a:b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life-saving compounds </a:t>
            </a:r>
            <a:b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5F77AB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by visiting</a:t>
            </a:r>
            <a:r>
              <a:rPr lang="en-US" dirty="0">
                <a:solidFill>
                  <a:srgbClr val="5F77AB"/>
                </a:solidFill>
                <a:latin typeface="Neuzeit Grotesk Light" pitchFamily="2" charset="77"/>
              </a:rPr>
              <a:t>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br>
              <a:rPr lang="en-US" dirty="0">
                <a:solidFill>
                  <a:srgbClr val="5F77AB"/>
                </a:solidFill>
                <a:latin typeface="Neuzeit Grotesk Light" pitchFamily="2" charset="77"/>
              </a:rPr>
            </a:br>
            <a:r>
              <a:rPr lang="en-US" dirty="0">
                <a:solidFill>
                  <a:srgbClr val="5F77AB"/>
                </a:solidFill>
                <a:latin typeface="Neuzeit Grotesk Light" pitchFamily="2" charset="77"/>
              </a:rPr>
              <a:t>to learn more </a:t>
            </a:r>
            <a:br>
              <a:rPr lang="en-US" dirty="0">
                <a:solidFill>
                  <a:srgbClr val="5F77AB"/>
                </a:solidFill>
                <a:latin typeface="Neuzeit Grotesk Light" pitchFamily="2" charset="77"/>
              </a:rPr>
            </a:br>
            <a:r>
              <a:rPr lang="en-US" dirty="0">
                <a:solidFill>
                  <a:srgbClr val="5F77AB"/>
                </a:solidFill>
                <a:latin typeface="Neuzeit Grotesk Light" pitchFamily="2" charset="77"/>
              </a:rPr>
              <a:t>from Dr. Ann with </a:t>
            </a:r>
            <a:br>
              <a:rPr lang="en-US" dirty="0">
                <a:solidFill>
                  <a:srgbClr val="5F77AB"/>
                </a:solidFill>
                <a:latin typeface="Neuzeit Grotesk Light" pitchFamily="2" charset="77"/>
              </a:rPr>
            </a:br>
            <a:r>
              <a:rPr lang="en-US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3DD435-01B5-F64E-A754-DC6839BA4145}"/>
              </a:ext>
            </a:extLst>
          </p:cNvPr>
          <p:cNvSpPr txBox="1"/>
          <p:nvPr/>
        </p:nvSpPr>
        <p:spPr>
          <a:xfrm>
            <a:off x="10220931" y="5818578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61A53-3F56-D042-94F1-52B0E88649D0}"/>
              </a:ext>
            </a:extLst>
          </p:cNvPr>
          <p:cNvSpPr txBox="1"/>
          <p:nvPr/>
        </p:nvSpPr>
        <p:spPr>
          <a:xfrm>
            <a:off x="10382384" y="6311020"/>
            <a:ext cx="139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rgbClr val="5F77AB"/>
                </a:solidFill>
                <a:latin typeface="Proxima Nova" panose="02000506030000020004" pitchFamily="2" charset="0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3787049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EC2577-0F09-EC46-BE02-0CB37E15F7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 flipH="1">
            <a:off x="7162799" y="-54970"/>
            <a:ext cx="10394541" cy="6963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B69CFA-B898-E845-A1FA-33819E3168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 flipH="1">
            <a:off x="-737064" y="0"/>
            <a:ext cx="10236663" cy="68580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98608A-B662-2A41-9880-0B71CFAD515A}"/>
              </a:ext>
            </a:extLst>
          </p:cNvPr>
          <p:cNvSpPr/>
          <p:nvPr/>
        </p:nvSpPr>
        <p:spPr>
          <a:xfrm>
            <a:off x="5130922" y="222250"/>
            <a:ext cx="6876288" cy="42420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BF7F6-14EF-DD42-8717-D7AD9B91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3801" y="-296608"/>
            <a:ext cx="6410531" cy="4760875"/>
          </a:xfrm>
        </p:spPr>
        <p:txBody>
          <a:bodyPr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Neuzeit Grotesk" pitchFamily="2" charset="77"/>
              </a:rPr>
              <a:t>Did you know that protein is Mother Nature’s “Diet Pill”?</a:t>
            </a:r>
            <a:endParaRPr lang="en-US" sz="7200" dirty="0">
              <a:solidFill>
                <a:schemeClr val="bg1"/>
              </a:solidFill>
              <a:latin typeface="Neuzeit Grotesk Ligh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0B4FC-C49B-B842-9A66-59A2E78FDBC0}"/>
              </a:ext>
            </a:extLst>
          </p:cNvPr>
          <p:cNvSpPr txBox="1"/>
          <p:nvPr/>
        </p:nvSpPr>
        <p:spPr>
          <a:xfrm>
            <a:off x="5454010" y="4597350"/>
            <a:ext cx="655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5F77AB"/>
                </a:solidFill>
                <a:latin typeface="Neuzeit Grotesk Light" pitchFamily="2" charset="77"/>
              </a:rPr>
              <a:t>Visit </a:t>
            </a:r>
            <a:r>
              <a:rPr lang="en-US" sz="40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4000" dirty="0">
                <a:solidFill>
                  <a:srgbClr val="5F77AB"/>
                </a:solidFill>
                <a:latin typeface="Neuzeit Grotesk Light" pitchFamily="2" charset="77"/>
              </a:rPr>
              <a:t> to learn more from Dr. Ann with </a:t>
            </a:r>
            <a:r>
              <a:rPr lang="en-US" sz="40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40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4000" dirty="0">
              <a:latin typeface="Neuzeit Grotesk Ligh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3DD435-01B5-F64E-A754-DC6839BA4145}"/>
              </a:ext>
            </a:extLst>
          </p:cNvPr>
          <p:cNvSpPr txBox="1"/>
          <p:nvPr/>
        </p:nvSpPr>
        <p:spPr>
          <a:xfrm>
            <a:off x="586140" y="5566846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61A53-3F56-D042-94F1-52B0E88649D0}"/>
              </a:ext>
            </a:extLst>
          </p:cNvPr>
          <p:cNvSpPr txBox="1"/>
          <p:nvPr/>
        </p:nvSpPr>
        <p:spPr>
          <a:xfrm>
            <a:off x="747593" y="6059288"/>
            <a:ext cx="139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rgbClr val="5F77AB"/>
                </a:solidFill>
                <a:latin typeface="Proxima Nova" panose="02000506030000020004" pitchFamily="2" charset="0"/>
              </a:rPr>
              <a:t>WELLNESS</a:t>
            </a:r>
          </a:p>
        </p:txBody>
      </p:sp>
    </p:spTree>
    <p:extLst>
      <p:ext uri="{BB962C8B-B14F-4D97-AF65-F5344CB8AC3E}">
        <p14:creationId xmlns:p14="http://schemas.microsoft.com/office/powerpoint/2010/main" val="4290996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7EC37-CAE9-3C41-8D06-08E86F3A0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5739" b="13707"/>
          <a:stretch/>
        </p:blipFill>
        <p:spPr>
          <a:xfrm>
            <a:off x="0" y="5187990"/>
            <a:ext cx="12192000" cy="167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A65BB-41E8-744E-978B-B6957B78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76" b="71369"/>
          <a:stretch/>
        </p:blipFill>
        <p:spPr>
          <a:xfrm>
            <a:off x="0" y="545"/>
            <a:ext cx="12192000" cy="21495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50070"/>
            <a:ext cx="12192000" cy="3037920"/>
          </a:xfrm>
        </p:spPr>
        <p:txBody>
          <a:bodyPr>
            <a:normAutofit/>
          </a:bodyPr>
          <a:lstStyle/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0000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FIBER IS THE ROCK STAR OF ALL NUTRIENTS.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It can protect you from heart disease, diabetes, cancer, and dramatically </a:t>
            </a:r>
          </a:p>
          <a:p>
            <a:pPr marL="0"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0000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improve your weight control.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A8F3C6-2141-444E-A1F2-50B5E408D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78" y="6142383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7EC37-CAE9-3C41-8D06-08E86F3A0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65739" b="13707"/>
          <a:stretch/>
        </p:blipFill>
        <p:spPr>
          <a:xfrm>
            <a:off x="0" y="5187990"/>
            <a:ext cx="12192000" cy="167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8A65BB-41E8-744E-978B-B6957B7805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176" b="71369"/>
          <a:stretch/>
        </p:blipFill>
        <p:spPr>
          <a:xfrm>
            <a:off x="0" y="545"/>
            <a:ext cx="12192000" cy="2149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92B925-5B93-2449-AE6D-FA0249281483}"/>
              </a:ext>
            </a:extLst>
          </p:cNvPr>
          <p:cNvSpPr txBox="1"/>
          <p:nvPr/>
        </p:nvSpPr>
        <p:spPr>
          <a:xfrm>
            <a:off x="0" y="2631847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Learn how to </a:t>
            </a:r>
            <a:r>
              <a:rPr lang="en-US" sz="4400" b="1" dirty="0">
                <a:solidFill>
                  <a:srgbClr val="FF0000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BE SURE </a:t>
            </a:r>
            <a:r>
              <a:rPr lang="en-US" sz="4400" dirty="0">
                <a:solidFill>
                  <a:srgbClr val="FF0000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you are getting enough of this life-giving agent by visiting </a:t>
            </a:r>
            <a:r>
              <a:rPr lang="en-US" sz="44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4400" dirty="0">
                <a:solidFill>
                  <a:srgbClr val="FF0000"/>
                </a:solidFill>
                <a:latin typeface="Neuzeit Grotesk Light" pitchFamily="2" charset="77"/>
              </a:rPr>
              <a:t> program, </a:t>
            </a:r>
            <a:r>
              <a:rPr lang="en-US" sz="4400" dirty="0">
                <a:solidFill>
                  <a:srgbClr val="FF0000"/>
                </a:solidFill>
                <a:latin typeface="Neuzeit Grotesk" pitchFamily="2" charset="77"/>
              </a:rPr>
              <a:t>Eat Right for Life, by Dr. Ann</a:t>
            </a:r>
            <a:r>
              <a:rPr lang="en-US" sz="4400" dirty="0">
                <a:solidFill>
                  <a:srgbClr val="FF0000"/>
                </a:solidFill>
                <a:latin typeface="Neuzeit Grotesk Light" pitchFamily="2" charset="77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EE7043-3FCA-F844-BE50-8D5D0E266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278" y="6142383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26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9C12A5-054E-FF44-B21D-A9AFE4A30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04" t="12000" r="21746"/>
          <a:stretch/>
        </p:blipFill>
        <p:spPr>
          <a:xfrm>
            <a:off x="7951644" y="0"/>
            <a:ext cx="5169997" cy="7338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EC0024-99EE-A349-9DDD-08C75A83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795" y="205740"/>
            <a:ext cx="5314950" cy="5226902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solidFill>
                  <a:srgbClr val="5F77AC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WHOLE GRAINS are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solidFill>
                  <a:srgbClr val="5F77AC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one of the very BEST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solidFill>
                  <a:srgbClr val="5F77AC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FOODS for preventing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en-US" sz="4400" dirty="0">
                <a:solidFill>
                  <a:srgbClr val="5F77AC"/>
                </a:solidFill>
                <a:latin typeface="Neuzeit Grotesk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and fighting DIABETES.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F91D33-5734-754D-9AE3-16A6B7C36DBD}"/>
              </a:ext>
            </a:extLst>
          </p:cNvPr>
          <p:cNvSpPr txBox="1"/>
          <p:nvPr/>
        </p:nvSpPr>
        <p:spPr>
          <a:xfrm>
            <a:off x="4389120" y="5360491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5F77AC"/>
                </a:solidFill>
                <a:latin typeface="Neuzeit Grotesk Ligh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Learn how delicious and easy it is to eat more whole grains by visiting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24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2400" dirty="0">
                <a:solidFill>
                  <a:srgbClr val="5F77AB"/>
                </a:solidFill>
                <a:latin typeface="Neuzeit Grotesk Light" pitchFamily="2" charset="77"/>
              </a:rPr>
              <a:t>to learn more from Dr. Ann with </a:t>
            </a:r>
            <a:r>
              <a:rPr lang="en-US" sz="24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24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2400" dirty="0">
              <a:latin typeface="Neuzeit Grotesk Light" pitchFamily="2" charset="77"/>
            </a:endParaRPr>
          </a:p>
          <a:p>
            <a:pPr algn="ctr"/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1C74BC-1C4A-014E-B2A1-1BFD5426B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77" y="5948373"/>
            <a:ext cx="1111067" cy="3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07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EC5B-DE44-FE44-BD4B-DCA0E9082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" y="591185"/>
            <a:ext cx="7299960" cy="4351338"/>
          </a:xfrm>
        </p:spPr>
        <p:txBody>
          <a:bodyPr>
            <a:normAutofit fontScale="85000" lnSpcReduction="10000"/>
          </a:bodyPr>
          <a:lstStyle/>
          <a:p>
            <a:pPr marL="0" lvl="0" indent="0" algn="ctr">
              <a:buNone/>
            </a:pPr>
            <a:r>
              <a:rPr lang="en-US" sz="7200" b="1" dirty="0">
                <a:solidFill>
                  <a:srgbClr val="5F77AC"/>
                </a:solidFill>
                <a:latin typeface="Neuzeit Grotesk" pitchFamily="2" charset="77"/>
              </a:rPr>
              <a:t>Beans</a:t>
            </a:r>
            <a:r>
              <a:rPr lang="en-US" sz="7200" dirty="0">
                <a:solidFill>
                  <a:srgbClr val="5F77AC"/>
                </a:solidFill>
                <a:latin typeface="Neuzeit Grotesk" pitchFamily="2" charset="77"/>
              </a:rPr>
              <a:t> are one of the top foods for brain health, heart heath, weight control and diabetes protection.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D00F3E-825E-7143-B462-FD5A0A1D162A}"/>
              </a:ext>
            </a:extLst>
          </p:cNvPr>
          <p:cNvSpPr txBox="1"/>
          <p:nvPr/>
        </p:nvSpPr>
        <p:spPr>
          <a:xfrm>
            <a:off x="335280" y="4713923"/>
            <a:ext cx="7299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5F77AB"/>
                </a:solidFill>
                <a:latin typeface="Neuzeit Grotesk Light" pitchFamily="2" charset="77"/>
              </a:rPr>
              <a:t>Tune into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6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3600" dirty="0">
                <a:solidFill>
                  <a:srgbClr val="5F77AB"/>
                </a:solidFill>
                <a:latin typeface="Neuzeit Grotesk Light" pitchFamily="2" charset="77"/>
              </a:rPr>
              <a:t>to learn more from Dr. Ann with </a:t>
            </a:r>
          </a:p>
          <a:p>
            <a:pPr algn="ctr"/>
            <a:r>
              <a:rPr lang="en-US" sz="36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36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3600" dirty="0">
              <a:latin typeface="Neuzeit Grotesk Light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1B4D4-D27A-704C-ACF7-2432904F0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5000"/>
          </a:blip>
          <a:srcRect l="36224" r="18554"/>
          <a:stretch/>
        </p:blipFill>
        <p:spPr>
          <a:xfrm>
            <a:off x="7635239" y="0"/>
            <a:ext cx="4556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2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198608A-B662-2A41-9880-0B71CFAD515A}"/>
              </a:ext>
            </a:extLst>
          </p:cNvPr>
          <p:cNvSpPr/>
          <p:nvPr/>
        </p:nvSpPr>
        <p:spPr>
          <a:xfrm>
            <a:off x="214442" y="194687"/>
            <a:ext cx="6876288" cy="64160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BF7F6-14EF-DD42-8717-D7AD9B91C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319" y="56464"/>
            <a:ext cx="6410531" cy="641604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  <a:t>Inflammation is a key driver of our most deadly diseases.</a:t>
            </a:r>
            <a:b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  <a:t> </a:t>
            </a:r>
            <a:b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  <a:t>Thankfully, there are loads of delicious foods that offer up a big dose of anti-inflammatory </a:t>
            </a:r>
            <a:b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</a:br>
            <a:r>
              <a:rPr lang="en-US" sz="4800" dirty="0">
                <a:solidFill>
                  <a:schemeClr val="bg1"/>
                </a:solidFill>
                <a:latin typeface="Neuzeit Grotesk Light" pitchFamily="2" charset="77"/>
              </a:rPr>
              <a:t>P O W E R.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00B4FC-C49B-B842-9A66-59A2E78FDBC0}"/>
              </a:ext>
            </a:extLst>
          </p:cNvPr>
          <p:cNvSpPr txBox="1"/>
          <p:nvPr/>
        </p:nvSpPr>
        <p:spPr>
          <a:xfrm>
            <a:off x="7419302" y="386632"/>
            <a:ext cx="4450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5F77AB"/>
                </a:solidFill>
                <a:latin typeface="Neuzeit Grotesk Light" pitchFamily="2" charset="77"/>
              </a:rPr>
              <a:t>Visit </a:t>
            </a:r>
            <a:r>
              <a:rPr lang="en-US" sz="3600" dirty="0">
                <a:solidFill>
                  <a:srgbClr val="FF0000"/>
                </a:solidFill>
                <a:highlight>
                  <a:srgbClr val="FFFF00"/>
                </a:highlight>
                <a:latin typeface="Neuzeit Grotesk Light" pitchFamily="2" charset="77"/>
              </a:rPr>
              <a:t>{INSERT LOCATION NAME}</a:t>
            </a:r>
            <a:r>
              <a:rPr lang="en-US" sz="3600" dirty="0">
                <a:solidFill>
                  <a:srgbClr val="FF0000"/>
                </a:solidFill>
                <a:latin typeface="Neuzeit Grotesk Light" pitchFamily="2" charset="77"/>
              </a:rPr>
              <a:t> </a:t>
            </a:r>
            <a:r>
              <a:rPr lang="en-US" sz="3600" dirty="0">
                <a:solidFill>
                  <a:srgbClr val="5F77AB"/>
                </a:solidFill>
                <a:latin typeface="Neuzeit Grotesk Light" pitchFamily="2" charset="77"/>
              </a:rPr>
              <a:t>to learn more from Dr. Ann with </a:t>
            </a:r>
            <a:r>
              <a:rPr lang="en-US" sz="3600" dirty="0">
                <a:solidFill>
                  <a:srgbClr val="5F77AB"/>
                </a:solidFill>
                <a:latin typeface="Neuzeit Grotesk" pitchFamily="2" charset="77"/>
              </a:rPr>
              <a:t>Eat Right for Life</a:t>
            </a:r>
            <a:r>
              <a:rPr lang="en-US" sz="3600" dirty="0">
                <a:solidFill>
                  <a:srgbClr val="5F77AB"/>
                </a:solidFill>
                <a:latin typeface="Neuzeit Grotesk Light" pitchFamily="2" charset="77"/>
              </a:rPr>
              <a:t>.</a:t>
            </a:r>
            <a:endParaRPr lang="en-US" sz="3600" dirty="0">
              <a:latin typeface="Neuzeit Grotesk Light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3DD435-01B5-F64E-A754-DC6839BA4145}"/>
              </a:ext>
            </a:extLst>
          </p:cNvPr>
          <p:cNvSpPr txBox="1"/>
          <p:nvPr/>
        </p:nvSpPr>
        <p:spPr>
          <a:xfrm>
            <a:off x="7419302" y="5580778"/>
            <a:ext cx="171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5F77AB"/>
                </a:solidFill>
                <a:latin typeface="Proxima Nova" panose="02000506030000020004" pitchFamily="2" charset="0"/>
              </a:rPr>
              <a:t>Dr. Ann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161A53-3F56-D042-94F1-52B0E88649D0}"/>
              </a:ext>
            </a:extLst>
          </p:cNvPr>
          <p:cNvSpPr txBox="1"/>
          <p:nvPr/>
        </p:nvSpPr>
        <p:spPr>
          <a:xfrm>
            <a:off x="7600921" y="6089456"/>
            <a:ext cx="139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300" dirty="0">
                <a:solidFill>
                  <a:srgbClr val="5F77AB"/>
                </a:solidFill>
                <a:latin typeface="Proxima Nova" panose="02000506030000020004" pitchFamily="2" charset="0"/>
              </a:rPr>
              <a:t>WELLNESS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CB86F7-3347-9D47-9083-CE2FFC2249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07" r="6741" b="19109"/>
          <a:stretch/>
        </p:blipFill>
        <p:spPr>
          <a:xfrm>
            <a:off x="7254571" y="2761216"/>
            <a:ext cx="5030194" cy="426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67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627</Words>
  <Application>Microsoft Macintosh PowerPoint</Application>
  <PresentationFormat>Widescreen</PresentationFormat>
  <Paragraphs>69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Neuzeit Grotesk</vt:lpstr>
      <vt:lpstr>Neuzeit Grotesk Light</vt:lpstr>
      <vt:lpstr>Proxima Nova</vt:lpstr>
      <vt:lpstr>Times New Roman</vt:lpstr>
      <vt:lpstr>Office Theme</vt:lpstr>
      <vt:lpstr>Could adding certain foods to your diet improve your memory?  Foods like Salmon rich in omega-3 fats called DHA can improve brain power.</vt:lpstr>
      <vt:lpstr>Plant-based foods are loaded with disease-fighting agents called phytochemicals that can turn bad</vt:lpstr>
      <vt:lpstr>Learn what foods  offer the most of these  life-saving compounds  by visiting {INSERT LOCATION NAME} to learn more  from Dr. Ann with  Eat Right for Life.</vt:lpstr>
      <vt:lpstr>Did you know that protein is Mother Nature’s “Diet Pill”?</vt:lpstr>
      <vt:lpstr>PowerPoint Presentation</vt:lpstr>
      <vt:lpstr>PowerPoint Presentation</vt:lpstr>
      <vt:lpstr>PowerPoint Presentation</vt:lpstr>
      <vt:lpstr>PowerPoint Presentation</vt:lpstr>
      <vt:lpstr>Inflammation is a key driver of our most deadly diseases.   Thankfully, there are loads of delicious foods that offer up a big dose of anti-inflammatory  P O W E R. </vt:lpstr>
      <vt:lpstr>PowerPoint Presentation</vt:lpstr>
      <vt:lpstr>PowerPoint Presentation</vt:lpstr>
      <vt:lpstr>Did you know that consuming a handful of nuts daily can slash your risk of death from heart disease and improve your  weight control?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Could adding certain foods to your diet improve your memory?  Foods like Salmon rich in omega-3 fats called DHA can improve brain power.</dc:title>
  <dc:creator>Ann Kulze</dc:creator>
  <cp:lastModifiedBy>Ann Kulze</cp:lastModifiedBy>
  <cp:revision>4</cp:revision>
  <dcterms:created xsi:type="dcterms:W3CDTF">2018-07-11T19:22:08Z</dcterms:created>
  <dcterms:modified xsi:type="dcterms:W3CDTF">2018-08-29T16:30:42Z</dcterms:modified>
</cp:coreProperties>
</file>