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emon Tuesday" charset="1" panose="02000506040000020004"/>
      <p:regular r:id="rId10"/>
    </p:embeddedFont>
    <p:embeddedFont>
      <p:font typeface="Clear Sans Regular" charset="1" panose="020B0503030202020304"/>
      <p:regular r:id="rId11"/>
    </p:embeddedFont>
    <p:embeddedFont>
      <p:font typeface="Clear Sans Regular Bold" charset="1" panose="020B0603030202020304"/>
      <p:regular r:id="rId12"/>
    </p:embeddedFont>
    <p:embeddedFont>
      <p:font typeface="Clear Sans Regular Italics" charset="1" panose="020B0503030202090304"/>
      <p:regular r:id="rId13"/>
    </p:embeddedFont>
    <p:embeddedFont>
      <p:font typeface="Clear Sans Regular Bold Italics" charset="1" panose="020B0603030202090304"/>
      <p:regular r:id="rId14"/>
    </p:embeddedFont>
    <p:embeddedFont>
      <p:font typeface="Organic" charset="1" panose="00000000000000000000"/>
      <p:regular r:id="rId15"/>
    </p:embeddedFont>
    <p:embeddedFont>
      <p:font typeface="Lexend Zetta" charset="1" panose="00000000000000000000"/>
      <p:regular r:id="rId16"/>
    </p:embeddedFont>
    <p:embeddedFont>
      <p:font typeface="Now Alt" charset="1" panose="00000800000000000000"/>
      <p:regular r:id="rId17"/>
    </p:embeddedFont>
    <p:embeddedFont>
      <p:font typeface="Noot" charset="1" panose="00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21" Target="slides/slide3.xml" Type="http://schemas.openxmlformats.org/officeDocument/2006/relationships/slide"/><Relationship Id="rId22" Target="slides/slide4.xml" Type="http://schemas.openxmlformats.org/officeDocument/2006/relationships/slide"/><Relationship Id="rId23" Target="slides/slide5.xml" Type="http://schemas.openxmlformats.org/officeDocument/2006/relationships/slide"/><Relationship Id="rId24" Target="slides/slide6.xml" Type="http://schemas.openxmlformats.org/officeDocument/2006/relationships/slide"/><Relationship Id="rId25" Target="slides/slide7.xml" Type="http://schemas.openxmlformats.org/officeDocument/2006/relationships/slide"/><Relationship Id="rId26" Target="slides/slide8.xml" Type="http://schemas.openxmlformats.org/officeDocument/2006/relationships/slide"/><Relationship Id="rId27" Target="slides/slide9.xml" Type="http://schemas.openxmlformats.org/officeDocument/2006/relationships/slide"/><Relationship Id="rId28" Target="slides/slide10.xml" Type="http://schemas.openxmlformats.org/officeDocument/2006/relationships/slide"/><Relationship Id="rId29" Target="slides/slide11.xml" Type="http://schemas.openxmlformats.org/officeDocument/2006/relationships/slide"/><Relationship Id="rId3" Target="viewProps.xml" Type="http://schemas.openxmlformats.org/officeDocument/2006/relationships/viewProps"/><Relationship Id="rId30" Target="slides/slide12.xml" Type="http://schemas.openxmlformats.org/officeDocument/2006/relationships/slide"/><Relationship Id="rId31" Target="slides/slide13.xml" Type="http://schemas.openxmlformats.org/officeDocument/2006/relationships/slide"/><Relationship Id="rId32" Target="slides/slide14.xml" Type="http://schemas.openxmlformats.org/officeDocument/2006/relationships/slide"/><Relationship Id="rId33" Target="slides/slide15.xml" Type="http://schemas.openxmlformats.org/officeDocument/2006/relationships/slide"/><Relationship Id="rId34" Target="slides/slide16.xml" Type="http://schemas.openxmlformats.org/officeDocument/2006/relationships/slide"/><Relationship Id="rId35" Target="slides/slide17.xml" Type="http://schemas.openxmlformats.org/officeDocument/2006/relationships/slide"/><Relationship Id="rId36" Target="slides/slide18.xml" Type="http://schemas.openxmlformats.org/officeDocument/2006/relationships/slide"/><Relationship Id="rId37" Target="slides/slide19.xml" Type="http://schemas.openxmlformats.org/officeDocument/2006/relationships/slide"/><Relationship Id="rId38" Target="slides/slide20.xml" Type="http://schemas.openxmlformats.org/officeDocument/2006/relationships/slide"/><Relationship Id="rId39" Target="slides/slide21.xml" Type="http://schemas.openxmlformats.org/officeDocument/2006/relationships/slide"/><Relationship Id="rId4" Target="theme/theme1.xml" Type="http://schemas.openxmlformats.org/officeDocument/2006/relationships/theme"/><Relationship Id="rId40" Target="slides/slide22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sv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6.svg" Type="http://schemas.openxmlformats.org/officeDocument/2006/relationships/image"/><Relationship Id="rId4" Target="../media/image1.svg" Type="http://schemas.openxmlformats.org/officeDocument/2006/relationships/image"/><Relationship Id="rId5" Target="../media/image18.png" Type="http://schemas.openxmlformats.org/officeDocument/2006/relationships/image"/><Relationship Id="rId6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9.svg" Type="http://schemas.openxmlformats.org/officeDocument/2006/relationships/image"/><Relationship Id="rId4" Target="../media/image1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svg" Type="http://schemas.openxmlformats.org/officeDocument/2006/relationships/image"/><Relationship Id="rId3" Target="../media/image19.sv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svg" Type="http://schemas.openxmlformats.org/officeDocument/2006/relationships/image"/><Relationship Id="rId3" Target="../media/image2.png" Type="http://schemas.openxmlformats.org/officeDocument/2006/relationships/image"/><Relationship Id="rId4" Target="../media/image20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sv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9.svg" Type="http://schemas.openxmlformats.org/officeDocument/2006/relationships/image"/><Relationship Id="rId4" Target="../media/image1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svg" Type="http://schemas.openxmlformats.org/officeDocument/2006/relationships/image"/><Relationship Id="rId3" Target="../media/image2.png" Type="http://schemas.openxmlformats.org/officeDocument/2006/relationships/image"/><Relationship Id="rId4" Target="../media/image21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9.svg" Type="http://schemas.openxmlformats.org/officeDocument/2006/relationships/image"/><Relationship Id="rId4" Target="../media/image1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Relationship Id="rId4" Target="../media/image1.svg" Type="http://schemas.openxmlformats.org/officeDocument/2006/relationships/image"/><Relationship Id="rId5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svg" Type="http://schemas.openxmlformats.org/officeDocument/2006/relationships/image"/><Relationship Id="rId3" Target="../media/image2.png" Type="http://schemas.openxmlformats.org/officeDocument/2006/relationships/image"/><Relationship Id="rId4" Target="../media/image22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svg" Type="http://schemas.openxmlformats.org/officeDocument/2006/relationships/image"/><Relationship Id="rId3" Target="../media/image2.png" Type="http://schemas.openxmlformats.org/officeDocument/2006/relationships/image"/><Relationship Id="rId4" Target="../media/image11.svg" Type="http://schemas.openxmlformats.org/officeDocument/2006/relationships/image"/><Relationship Id="rId5" Target="../media/image23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svg" Type="http://schemas.openxmlformats.org/officeDocument/2006/relationships/image"/><Relationship Id="rId3" Target="../media/image24.svg" Type="http://schemas.openxmlformats.org/officeDocument/2006/relationships/image"/><Relationship Id="rId4" Target="../media/image25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svg" Type="http://schemas.openxmlformats.org/officeDocument/2006/relationships/image"/><Relationship Id="rId3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svg" Type="http://schemas.openxmlformats.org/officeDocument/2006/relationships/image"/><Relationship Id="rId3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9.svg" Type="http://schemas.openxmlformats.org/officeDocument/2006/relationships/image"/><Relationship Id="rId4" Target="../media/image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.svg" Type="http://schemas.openxmlformats.org/officeDocument/2006/relationships/image"/><Relationship Id="rId4" Target="../media/image11.svg" Type="http://schemas.openxmlformats.org/officeDocument/2006/relationships/image"/><Relationship Id="rId5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sv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svg" Type="http://schemas.openxmlformats.org/officeDocument/2006/relationships/image"/><Relationship Id="rId3" Target="../media/image11.svg" Type="http://schemas.openxmlformats.org/officeDocument/2006/relationships/image"/><Relationship Id="rId4" Target="../media/image13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2.pn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979657"/>
            <a:ext cx="10277311" cy="3563724"/>
            <a:chOff x="0" y="0"/>
            <a:chExt cx="13703081" cy="475163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47625"/>
              <a:ext cx="13703081" cy="3710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1087"/>
                </a:lnSpc>
                <a:spcBef>
                  <a:spcPct val="0"/>
                </a:spcBef>
              </a:pPr>
              <a:r>
                <a:rPr lang="en-US" sz="8799">
                  <a:solidFill>
                    <a:srgbClr val="363839"/>
                  </a:solidFill>
                  <a:latin typeface="Now Alt"/>
                </a:rPr>
                <a:t>Build a business in 10 days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4034740"/>
              <a:ext cx="13703081" cy="7168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544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5068">
            <a:off x="1034719" y="4433720"/>
            <a:ext cx="3401280" cy="32312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6476527" y="8475527"/>
            <a:ext cx="1565546" cy="1565546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 rot="0">
            <a:off x="0" y="8475527"/>
            <a:ext cx="18288000" cy="1811473"/>
          </a:xfrm>
          <a:prstGeom prst="rect">
            <a:avLst/>
          </a:prstGeom>
          <a:solidFill>
            <a:srgbClr val="9AD4C0"/>
          </a:solidFill>
        </p:spPr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6260277" y="785927"/>
            <a:ext cx="12792873" cy="8715145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900646" y="9049862"/>
            <a:ext cx="12808651" cy="586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828"/>
              </a:lnSpc>
            </a:pPr>
            <a:r>
              <a:rPr lang="en-US" sz="3400" spc="-34">
                <a:solidFill>
                  <a:srgbClr val="363839"/>
                </a:solidFill>
                <a:latin typeface="Clear Sans Regular"/>
              </a:rPr>
              <a:t>Presented to you by founders, Kayla, Keagan, &amp; Ashley Serverius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3437329"/>
            <a:ext cx="7663994" cy="910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15"/>
              </a:lnSpc>
              <a:spcBef>
                <a:spcPct val="0"/>
              </a:spcBef>
            </a:pPr>
            <a:r>
              <a:rPr lang="en-US" sz="5726">
                <a:solidFill>
                  <a:srgbClr val="363839"/>
                </a:solidFill>
                <a:latin typeface="Lemon Tuesday"/>
              </a:rPr>
              <a:t>Day 2: Entrepreneurship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657594" y="0"/>
            <a:ext cx="7630406" cy="10287000"/>
          </a:xfrm>
          <a:prstGeom prst="rect">
            <a:avLst/>
          </a:prstGeom>
          <a:solidFill>
            <a:srgbClr val="F0DBBD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0818677" y="-737382"/>
            <a:ext cx="6831680" cy="1175955"/>
            <a:chOff x="0" y="0"/>
            <a:chExt cx="2310963" cy="397792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2310963" cy="397792"/>
            </a:xfrm>
            <a:custGeom>
              <a:avLst/>
              <a:gdLst/>
              <a:ahLst/>
              <a:cxnLst/>
              <a:rect r="r" b="b" t="t" l="l"/>
              <a:pathLst>
                <a:path h="397792" w="2310963">
                  <a:moveTo>
                    <a:pt x="0" y="0"/>
                  </a:moveTo>
                  <a:lnTo>
                    <a:pt x="2310963" y="0"/>
                  </a:lnTo>
                  <a:lnTo>
                    <a:pt x="2310963" y="397792"/>
                  </a:lnTo>
                  <a:lnTo>
                    <a:pt x="0" y="397792"/>
                  </a:lnTo>
                  <a:close/>
                </a:path>
              </a:pathLst>
            </a:custGeom>
            <a:solidFill>
              <a:srgbClr val="F0DBBD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40479" y="1434205"/>
            <a:ext cx="10399731" cy="323079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024433" y="5143500"/>
            <a:ext cx="5475588" cy="569632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5068">
            <a:off x="1034719" y="867139"/>
            <a:ext cx="3401280" cy="323122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6863502" y="5570347"/>
            <a:ext cx="10395798" cy="3522701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6476527" y="8475527"/>
            <a:ext cx="1565546" cy="15655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7630406" cy="10287000"/>
          </a:xfrm>
          <a:prstGeom prst="rect">
            <a:avLst/>
          </a:prstGeom>
          <a:solidFill>
            <a:srgbClr val="F0DBBD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5817293" y="2508784"/>
            <a:ext cx="12146416" cy="4001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806"/>
              </a:lnSpc>
            </a:pPr>
            <a:r>
              <a:rPr lang="en-US" sz="12544">
                <a:solidFill>
                  <a:srgbClr val="363839"/>
                </a:solidFill>
                <a:latin typeface="Lemon Tuesday"/>
              </a:rPr>
              <a:t>Teenpreneur</a:t>
            </a:r>
          </a:p>
          <a:p>
            <a:pPr algn="l" marL="0" indent="0" lvl="0">
              <a:lnSpc>
                <a:spcPts val="15806"/>
              </a:lnSpc>
              <a:spcBef>
                <a:spcPct val="0"/>
              </a:spcBef>
            </a:pPr>
            <a:r>
              <a:rPr lang="en-US" sz="12544">
                <a:solidFill>
                  <a:srgbClr val="363839"/>
                </a:solidFill>
                <a:latin typeface="Lemon Tuesday"/>
              </a:rPr>
              <a:t>Stats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6476527" y="8475527"/>
            <a:ext cx="1565546" cy="156554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916277" y="3525998"/>
            <a:ext cx="2149488" cy="2052761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3024251" y="3713844"/>
            <a:ext cx="1933539" cy="1619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932"/>
              </a:lnSpc>
              <a:spcBef>
                <a:spcPct val="0"/>
              </a:spcBef>
            </a:pPr>
            <a:r>
              <a:rPr lang="en-US" sz="10263">
                <a:solidFill>
                  <a:srgbClr val="363839"/>
                </a:solidFill>
                <a:latin typeface="Lemon Tuesday Bold"/>
              </a:rPr>
              <a:t>02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5068">
            <a:off x="8483202" y="6596607"/>
            <a:ext cx="3401280" cy="32312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5068">
            <a:off x="1034719" y="2551874"/>
            <a:ext cx="3401280" cy="323122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-10800000">
            <a:off x="17101545" y="9100545"/>
            <a:ext cx="1186455" cy="1186455"/>
            <a:chOff x="0" y="0"/>
            <a:chExt cx="1581941" cy="1581941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2700000">
              <a:off x="356529" y="106811"/>
              <a:ext cx="868883" cy="1368319"/>
            </a:xfrm>
            <a:prstGeom prst="rect">
              <a:avLst/>
            </a:prstGeom>
          </p:spPr>
        </p:pic>
        <p:grpSp>
          <p:nvGrpSpPr>
            <p:cNvPr name="Group 5" id="5"/>
            <p:cNvGrpSpPr/>
            <p:nvPr/>
          </p:nvGrpSpPr>
          <p:grpSpPr>
            <a:xfrm rot="2672733">
              <a:off x="427067" y="869197"/>
              <a:ext cx="1085907" cy="193754"/>
              <a:chOff x="0" y="0"/>
              <a:chExt cx="2731296" cy="487333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0" y="0"/>
                <a:ext cx="2731296" cy="487333"/>
              </a:xfrm>
              <a:custGeom>
                <a:avLst/>
                <a:gdLst/>
                <a:ahLst/>
                <a:cxnLst/>
                <a:rect r="r" b="b" t="t" l="l"/>
                <a:pathLst>
                  <a:path h="487333" w="2731296">
                    <a:moveTo>
                      <a:pt x="0" y="0"/>
                    </a:moveTo>
                    <a:lnTo>
                      <a:pt x="2731296" y="0"/>
                    </a:lnTo>
                    <a:lnTo>
                      <a:pt x="2731296" y="487333"/>
                    </a:lnTo>
                    <a:lnTo>
                      <a:pt x="0" y="487333"/>
                    </a:lnTo>
                    <a:close/>
                  </a:path>
                </a:pathLst>
              </a:custGeom>
              <a:solidFill>
                <a:srgbClr val="9AD4C0"/>
              </a:solidFill>
            </p:spPr>
          </p:sp>
        </p:grpSp>
      </p:grpSp>
      <p:sp>
        <p:nvSpPr>
          <p:cNvPr name="AutoShape 7" id="7"/>
          <p:cNvSpPr/>
          <p:nvPr/>
        </p:nvSpPr>
        <p:spPr>
          <a:xfrm rot="0">
            <a:off x="0" y="6887217"/>
            <a:ext cx="18288000" cy="3399783"/>
          </a:xfrm>
          <a:prstGeom prst="rect">
            <a:avLst/>
          </a:prstGeom>
          <a:solidFill>
            <a:srgbClr val="F0DBBD"/>
          </a:solidFill>
        </p:spPr>
      </p:sp>
      <p:sp>
        <p:nvSpPr>
          <p:cNvPr name="TextBox 8" id="8"/>
          <p:cNvSpPr txBox="true"/>
          <p:nvPr/>
        </p:nvSpPr>
        <p:spPr>
          <a:xfrm rot="0">
            <a:off x="9884197" y="7095841"/>
            <a:ext cx="6339858" cy="2510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674"/>
              </a:lnSpc>
              <a:spcBef>
                <a:spcPct val="0"/>
              </a:spcBef>
            </a:pPr>
            <a:r>
              <a:rPr lang="en-US" sz="4700">
                <a:solidFill>
                  <a:srgbClr val="363839"/>
                </a:solidFill>
                <a:latin typeface="Clear Sans Regular"/>
              </a:rPr>
              <a:t>of those young CEOs will cite funding as their #1 struggle.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624358" y="3732537"/>
            <a:ext cx="4859536" cy="3154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0"/>
              </a:lnSpc>
              <a:spcBef>
                <a:spcPct val="0"/>
              </a:spcBef>
            </a:pPr>
            <a:r>
              <a:rPr lang="en-US" sz="20000">
                <a:solidFill>
                  <a:srgbClr val="9AD4C0"/>
                </a:solidFill>
                <a:latin typeface="Lemon Tuesday Bold"/>
              </a:rPr>
              <a:t>57%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981075"/>
            <a:ext cx="6724021" cy="1387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088"/>
              </a:lnSpc>
              <a:spcBef>
                <a:spcPct val="0"/>
              </a:spcBef>
            </a:pPr>
            <a:r>
              <a:rPr lang="en-US" sz="8800">
                <a:solidFill>
                  <a:srgbClr val="363839"/>
                </a:solidFill>
                <a:latin typeface="Lemon Tuesday"/>
              </a:rPr>
              <a:t>Did you know?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01350" y="7095841"/>
            <a:ext cx="6681336" cy="2510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4"/>
              </a:lnSpc>
            </a:pPr>
            <a:r>
              <a:rPr lang="en-US" sz="4700">
                <a:solidFill>
                  <a:srgbClr val="363839"/>
                </a:solidFill>
                <a:latin typeface="Clear Sans Regular"/>
              </a:rPr>
              <a:t>of kids and teens</a:t>
            </a:r>
          </a:p>
          <a:p>
            <a:pPr algn="ctr" marL="0" indent="0" lvl="0">
              <a:lnSpc>
                <a:spcPts val="6674"/>
              </a:lnSpc>
              <a:spcBef>
                <a:spcPct val="0"/>
              </a:spcBef>
            </a:pPr>
            <a:r>
              <a:rPr lang="en-US" sz="4700">
                <a:solidFill>
                  <a:srgbClr val="363839"/>
                </a:solidFill>
                <a:latin typeface="Clear Sans Regular"/>
              </a:rPr>
              <a:t>dream of being an entrepreneur.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012250" y="3732537"/>
            <a:ext cx="4859536" cy="3154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0"/>
              </a:lnSpc>
              <a:spcBef>
                <a:spcPct val="0"/>
              </a:spcBef>
            </a:pPr>
            <a:r>
              <a:rPr lang="en-US" sz="20000">
                <a:solidFill>
                  <a:srgbClr val="9AD4C0"/>
                </a:solidFill>
                <a:latin typeface="Lemon Tuesday Bold"/>
              </a:rPr>
              <a:t>41%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6476527" y="8475527"/>
            <a:ext cx="1565546" cy="15655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7630406" cy="10287000"/>
          </a:xfrm>
          <a:prstGeom prst="rect">
            <a:avLst/>
          </a:prstGeom>
          <a:solidFill>
            <a:srgbClr val="F0DBBD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6476527" y="8475527"/>
            <a:ext cx="1565546" cy="156554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5068">
            <a:off x="12580935" y="8313966"/>
            <a:ext cx="3401280" cy="32312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5068">
            <a:off x="1034719" y="2551874"/>
            <a:ext cx="3401280" cy="323122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127239" y="2959604"/>
            <a:ext cx="16033522" cy="52680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858"/>
              </a:lnSpc>
              <a:spcBef>
                <a:spcPct val="0"/>
              </a:spcBef>
            </a:pPr>
            <a:r>
              <a:rPr lang="en-US" sz="10999">
                <a:solidFill>
                  <a:srgbClr val="363839"/>
                </a:solidFill>
                <a:latin typeface="Now Alt"/>
              </a:rPr>
              <a:t>93% of successful entrepreneurs started as kids.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7678141"/>
            <a:ext cx="16033522" cy="416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Lexend Zetta"/>
              </a:rPr>
              <a:t>-Inc.com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5068">
            <a:off x="1034719" y="867139"/>
            <a:ext cx="3401280" cy="323122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10657594" y="0"/>
            <a:ext cx="7630406" cy="10287000"/>
          </a:xfrm>
          <a:prstGeom prst="rect">
            <a:avLst/>
          </a:prstGeom>
          <a:solidFill>
            <a:srgbClr val="F0DBBD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6476527" y="8475527"/>
            <a:ext cx="1565546" cy="1565546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0818677" y="-737382"/>
            <a:ext cx="6831680" cy="1175955"/>
            <a:chOff x="0" y="0"/>
            <a:chExt cx="2310963" cy="397792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2310963" cy="397792"/>
            </a:xfrm>
            <a:custGeom>
              <a:avLst/>
              <a:gdLst/>
              <a:ahLst/>
              <a:cxnLst/>
              <a:rect r="r" b="b" t="t" l="l"/>
              <a:pathLst>
                <a:path h="397792" w="2310963">
                  <a:moveTo>
                    <a:pt x="0" y="0"/>
                  </a:moveTo>
                  <a:lnTo>
                    <a:pt x="2310963" y="0"/>
                  </a:lnTo>
                  <a:lnTo>
                    <a:pt x="2310963" y="397792"/>
                  </a:lnTo>
                  <a:lnTo>
                    <a:pt x="0" y="397792"/>
                  </a:lnTo>
                  <a:close/>
                </a:path>
              </a:pathLst>
            </a:custGeom>
            <a:solidFill>
              <a:srgbClr val="F0DBBD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10818677" y="1190895"/>
            <a:ext cx="7384479" cy="6421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390"/>
              </a:lnSpc>
              <a:spcBef>
                <a:spcPct val="0"/>
              </a:spcBef>
            </a:pPr>
            <a:r>
              <a:rPr lang="en-US" sz="4500">
                <a:solidFill>
                  <a:srgbClr val="363839"/>
                </a:solidFill>
                <a:latin typeface="Clear Sans Regular"/>
              </a:rPr>
              <a:t>Starting a business as a teen has so many advantages! For one, you have much more time to devote to your interest! Young entrepreneurs are also more creative, proactive, and passionate.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1524270"/>
            <a:ext cx="10246239" cy="1125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125"/>
              </a:lnSpc>
              <a:spcBef>
                <a:spcPct val="0"/>
              </a:spcBef>
            </a:pPr>
            <a:r>
              <a:rPr lang="en-US" sz="9028">
                <a:solidFill>
                  <a:srgbClr val="327E78"/>
                </a:solidFill>
                <a:latin typeface="Organic"/>
              </a:rPr>
              <a:t>ADVANTAGES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826702" y="4478943"/>
            <a:ext cx="7782991" cy="580805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5068">
            <a:off x="1034719" y="867139"/>
            <a:ext cx="3401280" cy="32312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6476527" y="8475527"/>
            <a:ext cx="1565546" cy="1565546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028700" y="1524270"/>
            <a:ext cx="10246239" cy="2154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125"/>
              </a:lnSpc>
              <a:spcBef>
                <a:spcPct val="0"/>
              </a:spcBef>
            </a:pPr>
            <a:r>
              <a:rPr lang="en-US" sz="9028">
                <a:solidFill>
                  <a:srgbClr val="327E78"/>
                </a:solidFill>
                <a:latin typeface="Organic"/>
              </a:rPr>
              <a:t>THE GOAL OF ENTREPRENEURSHIP?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58255" y="4388903"/>
            <a:ext cx="7619361" cy="4059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655"/>
              </a:lnSpc>
              <a:spcBef>
                <a:spcPct val="0"/>
              </a:spcBef>
            </a:pPr>
            <a:r>
              <a:rPr lang="en-US" sz="15655">
                <a:solidFill>
                  <a:srgbClr val="FFE865"/>
                </a:solidFill>
                <a:latin typeface="Noot"/>
              </a:rPr>
              <a:t>HELP PEOPLE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177616" y="4467464"/>
            <a:ext cx="2709593" cy="41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546"/>
              </a:lnSpc>
              <a:spcBef>
                <a:spcPct val="0"/>
              </a:spcBef>
            </a:pPr>
            <a:r>
              <a:rPr lang="en-US" sz="31546">
                <a:solidFill>
                  <a:srgbClr val="FFE865"/>
                </a:solidFill>
                <a:latin typeface="Noot"/>
              </a:rPr>
              <a:t>+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110384" y="4573494"/>
            <a:ext cx="7619361" cy="4059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655"/>
              </a:lnSpc>
            </a:pPr>
            <a:r>
              <a:rPr lang="en-US" sz="15655">
                <a:solidFill>
                  <a:srgbClr val="FFE865"/>
                </a:solidFill>
                <a:latin typeface="Noot Bold"/>
              </a:rPr>
              <a:t>MAKE</a:t>
            </a:r>
          </a:p>
          <a:p>
            <a:pPr algn="ctr">
              <a:lnSpc>
                <a:spcPts val="15655"/>
              </a:lnSpc>
              <a:spcBef>
                <a:spcPct val="0"/>
              </a:spcBef>
            </a:pPr>
            <a:r>
              <a:rPr lang="en-US" sz="15655">
                <a:solidFill>
                  <a:srgbClr val="FFE865"/>
                </a:solidFill>
                <a:latin typeface="Noot Bold"/>
              </a:rPr>
              <a:t>MONEY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7630406" cy="10287000"/>
          </a:xfrm>
          <a:prstGeom prst="rect">
            <a:avLst/>
          </a:prstGeom>
          <a:solidFill>
            <a:srgbClr val="F0DBBD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5817293" y="2508784"/>
            <a:ext cx="12146416" cy="4001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806"/>
              </a:lnSpc>
            </a:pPr>
            <a:r>
              <a:rPr lang="en-US" sz="12544">
                <a:solidFill>
                  <a:srgbClr val="363839"/>
                </a:solidFill>
                <a:latin typeface="Lemon Tuesday"/>
              </a:rPr>
              <a:t>Business</a:t>
            </a:r>
          </a:p>
          <a:p>
            <a:pPr algn="l" marL="0" indent="0" lvl="0">
              <a:lnSpc>
                <a:spcPts val="15806"/>
              </a:lnSpc>
              <a:spcBef>
                <a:spcPct val="0"/>
              </a:spcBef>
            </a:pPr>
            <a:r>
              <a:rPr lang="en-US" sz="12544">
                <a:solidFill>
                  <a:srgbClr val="363839"/>
                </a:solidFill>
                <a:latin typeface="Lemon Tuesday"/>
              </a:rPr>
              <a:t>Steps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6476527" y="8475527"/>
            <a:ext cx="1565546" cy="156554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916277" y="3525998"/>
            <a:ext cx="2149488" cy="2052761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3024251" y="3713844"/>
            <a:ext cx="1933539" cy="1619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932"/>
              </a:lnSpc>
              <a:spcBef>
                <a:spcPct val="0"/>
              </a:spcBef>
            </a:pPr>
            <a:r>
              <a:rPr lang="en-US" sz="10263">
                <a:solidFill>
                  <a:srgbClr val="363839"/>
                </a:solidFill>
                <a:latin typeface="Lemon Tuesday Bold"/>
              </a:rPr>
              <a:t>03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5068">
            <a:off x="8483202" y="6596607"/>
            <a:ext cx="3401280" cy="32312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5068">
            <a:off x="1034719" y="867139"/>
            <a:ext cx="3401280" cy="323122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10657594" y="0"/>
            <a:ext cx="7630406" cy="10287000"/>
          </a:xfrm>
          <a:prstGeom prst="rect">
            <a:avLst/>
          </a:prstGeom>
          <a:solidFill>
            <a:srgbClr val="F0DBBD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6476527" y="8475527"/>
            <a:ext cx="1565546" cy="1565546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0818677" y="-737382"/>
            <a:ext cx="6831680" cy="1175955"/>
            <a:chOff x="0" y="0"/>
            <a:chExt cx="2310963" cy="397792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2310963" cy="397792"/>
            </a:xfrm>
            <a:custGeom>
              <a:avLst/>
              <a:gdLst/>
              <a:ahLst/>
              <a:cxnLst/>
              <a:rect r="r" b="b" t="t" l="l"/>
              <a:pathLst>
                <a:path h="397792" w="2310963">
                  <a:moveTo>
                    <a:pt x="0" y="0"/>
                  </a:moveTo>
                  <a:lnTo>
                    <a:pt x="2310963" y="0"/>
                  </a:lnTo>
                  <a:lnTo>
                    <a:pt x="2310963" y="397792"/>
                  </a:lnTo>
                  <a:lnTo>
                    <a:pt x="0" y="397792"/>
                  </a:lnTo>
                  <a:close/>
                </a:path>
              </a:pathLst>
            </a:custGeom>
            <a:solidFill>
              <a:srgbClr val="F0DBBD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10657594" y="1889760"/>
            <a:ext cx="8452752" cy="7229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71550" indent="-485775" lvl="1">
              <a:lnSpc>
                <a:spcPts val="6390"/>
              </a:lnSpc>
              <a:buFont typeface="Arial"/>
              <a:buChar char="•"/>
            </a:pPr>
            <a:r>
              <a:rPr lang="en-US" sz="4500">
                <a:solidFill>
                  <a:srgbClr val="363839"/>
                </a:solidFill>
                <a:latin typeface="Clear Sans Regular"/>
              </a:rPr>
              <a:t>Find your motivation</a:t>
            </a:r>
          </a:p>
          <a:p>
            <a:pPr marL="971550" indent="-485775" lvl="1">
              <a:lnSpc>
                <a:spcPts val="6390"/>
              </a:lnSpc>
              <a:buFont typeface="Arial"/>
              <a:buChar char="•"/>
            </a:pPr>
            <a:r>
              <a:rPr lang="en-US" sz="4500">
                <a:solidFill>
                  <a:srgbClr val="363839"/>
                </a:solidFill>
                <a:latin typeface="Clear Sans Regular"/>
              </a:rPr>
              <a:t>Ideation</a:t>
            </a:r>
          </a:p>
          <a:p>
            <a:pPr marL="971550" indent="-485775" lvl="1">
              <a:lnSpc>
                <a:spcPts val="6390"/>
              </a:lnSpc>
              <a:buFont typeface="Arial"/>
              <a:buChar char="•"/>
            </a:pPr>
            <a:r>
              <a:rPr lang="en-US" sz="4500">
                <a:solidFill>
                  <a:srgbClr val="363839"/>
                </a:solidFill>
                <a:latin typeface="Clear Sans Regular"/>
              </a:rPr>
              <a:t>Business name</a:t>
            </a:r>
          </a:p>
          <a:p>
            <a:pPr marL="971550" indent="-485775" lvl="1">
              <a:lnSpc>
                <a:spcPts val="6390"/>
              </a:lnSpc>
              <a:buFont typeface="Arial"/>
              <a:buChar char="•"/>
            </a:pPr>
            <a:r>
              <a:rPr lang="en-US" sz="4500">
                <a:solidFill>
                  <a:srgbClr val="363839"/>
                </a:solidFill>
                <a:latin typeface="Clear Sans Regular"/>
              </a:rPr>
              <a:t>Monetization</a:t>
            </a:r>
          </a:p>
          <a:p>
            <a:pPr marL="971550" indent="-485775" lvl="1">
              <a:lnSpc>
                <a:spcPts val="6390"/>
              </a:lnSpc>
              <a:buFont typeface="Arial"/>
              <a:buChar char="•"/>
            </a:pPr>
            <a:r>
              <a:rPr lang="en-US" sz="4500">
                <a:solidFill>
                  <a:srgbClr val="363839"/>
                </a:solidFill>
                <a:latin typeface="Clear Sans Regular"/>
              </a:rPr>
              <a:t>Funding</a:t>
            </a:r>
          </a:p>
          <a:p>
            <a:pPr marL="971550" indent="-485775" lvl="1">
              <a:lnSpc>
                <a:spcPts val="6390"/>
              </a:lnSpc>
              <a:buFont typeface="Arial"/>
              <a:buChar char="•"/>
            </a:pPr>
            <a:r>
              <a:rPr lang="en-US" sz="4500">
                <a:solidFill>
                  <a:srgbClr val="363839"/>
                </a:solidFill>
                <a:latin typeface="Clear Sans Regular"/>
              </a:rPr>
              <a:t>Pitch</a:t>
            </a:r>
          </a:p>
          <a:p>
            <a:pPr marL="971550" indent="-485775" lvl="1">
              <a:lnSpc>
                <a:spcPts val="6390"/>
              </a:lnSpc>
              <a:buFont typeface="Arial"/>
              <a:buChar char="•"/>
            </a:pPr>
            <a:r>
              <a:rPr lang="en-US" sz="4500">
                <a:solidFill>
                  <a:srgbClr val="363839"/>
                </a:solidFill>
                <a:latin typeface="Clear Sans Regular"/>
              </a:rPr>
              <a:t>Launch</a:t>
            </a:r>
          </a:p>
          <a:p>
            <a:pPr marL="971550" indent="-485775" lvl="1">
              <a:lnSpc>
                <a:spcPts val="6390"/>
              </a:lnSpc>
              <a:buFont typeface="Arial"/>
              <a:buChar char="•"/>
            </a:pPr>
            <a:r>
              <a:rPr lang="en-US" sz="4500">
                <a:solidFill>
                  <a:srgbClr val="363839"/>
                </a:solidFill>
                <a:latin typeface="Clear Sans Regular"/>
              </a:rPr>
              <a:t>Assessment</a:t>
            </a:r>
          </a:p>
          <a:p>
            <a:pPr>
              <a:lnSpc>
                <a:spcPts val="6390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1524270"/>
            <a:ext cx="10246239" cy="2154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125"/>
              </a:lnSpc>
            </a:pPr>
            <a:r>
              <a:rPr lang="en-US" sz="9028">
                <a:solidFill>
                  <a:srgbClr val="327E78"/>
                </a:solidFill>
                <a:latin typeface="Organic"/>
              </a:rPr>
              <a:t>BUSINESS</a:t>
            </a:r>
          </a:p>
          <a:p>
            <a:pPr>
              <a:lnSpc>
                <a:spcPts val="8125"/>
              </a:lnSpc>
              <a:spcBef>
                <a:spcPct val="0"/>
              </a:spcBef>
            </a:pPr>
            <a:r>
              <a:rPr lang="en-US" sz="9028">
                <a:solidFill>
                  <a:srgbClr val="327E78"/>
                </a:solidFill>
                <a:latin typeface="Organic"/>
              </a:rPr>
              <a:t>STEPS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4465241"/>
            <a:ext cx="5232306" cy="582175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7630406" cy="10287000"/>
          </a:xfrm>
          <a:prstGeom prst="rect">
            <a:avLst/>
          </a:prstGeom>
          <a:solidFill>
            <a:srgbClr val="F0DBBD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6476527" y="8475527"/>
            <a:ext cx="1565546" cy="156554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5068">
            <a:off x="12580935" y="8313966"/>
            <a:ext cx="3401280" cy="32312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5068">
            <a:off x="1034719" y="2551874"/>
            <a:ext cx="3401280" cy="323122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127239" y="2959604"/>
            <a:ext cx="16481711" cy="52680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858"/>
              </a:lnSpc>
              <a:spcBef>
                <a:spcPct val="0"/>
              </a:spcBef>
            </a:pPr>
            <a:r>
              <a:rPr lang="en-US" sz="10999">
                <a:solidFill>
                  <a:srgbClr val="363839"/>
                </a:solidFill>
                <a:latin typeface="Now Alt"/>
              </a:rPr>
              <a:t>Don't worry. We are going to discuss each of these steps in detail.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7630406" cy="10287000"/>
          </a:xfrm>
          <a:prstGeom prst="rect">
            <a:avLst/>
          </a:prstGeom>
          <a:solidFill>
            <a:srgbClr val="F0DBBD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5817293" y="3440273"/>
            <a:ext cx="12146416" cy="1995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5806"/>
              </a:lnSpc>
              <a:spcBef>
                <a:spcPct val="0"/>
              </a:spcBef>
            </a:pPr>
            <a:r>
              <a:rPr lang="en-US" sz="12544">
                <a:solidFill>
                  <a:srgbClr val="363839"/>
                </a:solidFill>
                <a:latin typeface="Lemon Tuesday"/>
              </a:rPr>
              <a:t>Homework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6476527" y="8475527"/>
            <a:ext cx="1565546" cy="156554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916277" y="3525998"/>
            <a:ext cx="2149488" cy="2052761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3024251" y="3713844"/>
            <a:ext cx="1933539" cy="1619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932"/>
              </a:lnSpc>
              <a:spcBef>
                <a:spcPct val="0"/>
              </a:spcBef>
            </a:pPr>
            <a:r>
              <a:rPr lang="en-US" sz="10263">
                <a:solidFill>
                  <a:srgbClr val="363839"/>
                </a:solidFill>
                <a:latin typeface="Lemon Tuesday Bold"/>
              </a:rPr>
              <a:t>04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5068">
            <a:off x="8483202" y="6596607"/>
            <a:ext cx="3401280" cy="3231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0731" r="0" b="28611"/>
          <a:stretch>
            <a:fillRect/>
          </a:stretch>
        </p:blipFill>
        <p:spPr>
          <a:xfrm flipH="false" flipV="false" rot="0">
            <a:off x="0" y="0"/>
            <a:ext cx="18288000" cy="712184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-72610" y="-1081544"/>
            <a:ext cx="18433219" cy="8494642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 rot="0">
            <a:off x="0" y="6887217"/>
            <a:ext cx="18288000" cy="3399783"/>
          </a:xfrm>
          <a:prstGeom prst="rect">
            <a:avLst/>
          </a:prstGeom>
          <a:solidFill>
            <a:srgbClr val="F0DBBD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854013" y="6967259"/>
            <a:ext cx="11681892" cy="1387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088"/>
              </a:lnSpc>
              <a:spcBef>
                <a:spcPct val="0"/>
              </a:spcBef>
            </a:pPr>
            <a:r>
              <a:rPr lang="en-US" sz="8800">
                <a:solidFill>
                  <a:srgbClr val="363839"/>
                </a:solidFill>
                <a:latin typeface="Lemon Tuesday"/>
              </a:rPr>
              <a:t>Welcome Back!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54013" y="9250922"/>
            <a:ext cx="10273296" cy="554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44"/>
              </a:lnSpc>
              <a:spcBef>
                <a:spcPct val="0"/>
              </a:spcBef>
            </a:pPr>
            <a:r>
              <a:rPr lang="en-US" sz="3200">
                <a:solidFill>
                  <a:srgbClr val="363839"/>
                </a:solidFill>
                <a:latin typeface="Clear Sans Regular"/>
              </a:rPr>
              <a:t>Let's get started with Day 2!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5068">
            <a:off x="860033" y="8621527"/>
            <a:ext cx="3401280" cy="323122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6476527" y="8475527"/>
            <a:ext cx="1565546" cy="156554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5068">
            <a:off x="1034719" y="867139"/>
            <a:ext cx="3401280" cy="323122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10657594" y="0"/>
            <a:ext cx="7630406" cy="10287000"/>
          </a:xfrm>
          <a:prstGeom prst="rect">
            <a:avLst/>
          </a:prstGeom>
          <a:solidFill>
            <a:srgbClr val="F0DBBD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6476527" y="8475527"/>
            <a:ext cx="1565546" cy="1565546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0818677" y="-737382"/>
            <a:ext cx="6831680" cy="1175955"/>
            <a:chOff x="0" y="0"/>
            <a:chExt cx="2310963" cy="397792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2310963" cy="397792"/>
            </a:xfrm>
            <a:custGeom>
              <a:avLst/>
              <a:gdLst/>
              <a:ahLst/>
              <a:cxnLst/>
              <a:rect r="r" b="b" t="t" l="l"/>
              <a:pathLst>
                <a:path h="397792" w="2310963">
                  <a:moveTo>
                    <a:pt x="0" y="0"/>
                  </a:moveTo>
                  <a:lnTo>
                    <a:pt x="2310963" y="0"/>
                  </a:lnTo>
                  <a:lnTo>
                    <a:pt x="2310963" y="397792"/>
                  </a:lnTo>
                  <a:lnTo>
                    <a:pt x="0" y="397792"/>
                  </a:lnTo>
                  <a:close/>
                </a:path>
              </a:pathLst>
            </a:custGeom>
            <a:solidFill>
              <a:srgbClr val="F0DBBD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10529540" y="3101340"/>
            <a:ext cx="7512533" cy="2383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71550" indent="-485775" lvl="1">
              <a:lnSpc>
                <a:spcPts val="6390"/>
              </a:lnSpc>
              <a:spcBef>
                <a:spcPct val="0"/>
              </a:spcBef>
              <a:buFont typeface="Arial"/>
              <a:buChar char="•"/>
            </a:pPr>
            <a:r>
              <a:rPr lang="en-US" sz="4500">
                <a:solidFill>
                  <a:srgbClr val="363839"/>
                </a:solidFill>
                <a:latin typeface="Clear Sans Regular"/>
              </a:rPr>
              <a:t>BaB Workbook Day 2: What is your definition of an  entrepreneur?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09888">
            <a:off x="632899" y="3619598"/>
            <a:ext cx="4524869" cy="6099701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028700" y="1524270"/>
            <a:ext cx="10246239" cy="1125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125"/>
              </a:lnSpc>
              <a:spcBef>
                <a:spcPct val="0"/>
              </a:spcBef>
            </a:pPr>
            <a:r>
              <a:rPr lang="en-US" sz="9028">
                <a:solidFill>
                  <a:srgbClr val="327E78"/>
                </a:solidFill>
                <a:latin typeface="Organic"/>
              </a:rPr>
              <a:t>HOMEWORK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5068">
            <a:off x="1034719" y="867139"/>
            <a:ext cx="3401280" cy="32312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6476527" y="8475527"/>
            <a:ext cx="1565546" cy="156554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874284" y="7034436"/>
            <a:ext cx="5985164" cy="4114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657775" y="-1028700"/>
            <a:ext cx="5985164" cy="41148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413253" y="1287430"/>
            <a:ext cx="7461495" cy="77121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7741952" cy="10287000"/>
          </a:xfrm>
          <a:prstGeom prst="rect">
            <a:avLst/>
          </a:prstGeom>
          <a:solidFill>
            <a:srgbClr val="F0DBBD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433068" y="5006899"/>
            <a:ext cx="2875817" cy="273203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176564" y="7841641"/>
            <a:ext cx="5388824" cy="586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28"/>
              </a:lnSpc>
              <a:spcBef>
                <a:spcPct val="0"/>
              </a:spcBef>
            </a:pPr>
            <a:r>
              <a:rPr lang="en-US" sz="3400">
                <a:solidFill>
                  <a:srgbClr val="363839"/>
                </a:solidFill>
                <a:latin typeface="Clear Sans Regular"/>
              </a:rPr>
              <a:t>kid.everest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977985" y="7917841"/>
            <a:ext cx="583137" cy="58313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7741952" y="57250"/>
            <a:ext cx="10546048" cy="10546048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176564" y="5441777"/>
            <a:ext cx="5388824" cy="586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28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176564" y="6315465"/>
            <a:ext cx="5388824" cy="586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28"/>
              </a:lnSpc>
              <a:spcBef>
                <a:spcPct val="0"/>
              </a:spcBef>
            </a:pPr>
            <a:r>
              <a:rPr lang="en-US" sz="3400">
                <a:solidFill>
                  <a:srgbClr val="363839"/>
                </a:solidFill>
                <a:latin typeface="Clear Sans Regular"/>
              </a:rPr>
              <a:t>hello@kideverest.com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76564" y="7125025"/>
            <a:ext cx="5388824" cy="586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28"/>
              </a:lnSpc>
              <a:spcBef>
                <a:spcPct val="0"/>
              </a:spcBef>
            </a:pPr>
            <a:r>
              <a:rPr lang="en-US" sz="3400" u="none">
                <a:solidFill>
                  <a:srgbClr val="363839"/>
                </a:solidFill>
                <a:latin typeface="Clear Sans Regular"/>
              </a:rPr>
              <a:t>www.kideverest.com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2796261" y="425603"/>
            <a:ext cx="2149430" cy="214943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1176564" y="2220805"/>
            <a:ext cx="5388824" cy="2786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088"/>
              </a:lnSpc>
              <a:spcBef>
                <a:spcPct val="0"/>
              </a:spcBef>
            </a:pPr>
            <a:r>
              <a:rPr lang="en-US" sz="8800">
                <a:solidFill>
                  <a:srgbClr val="363839"/>
                </a:solidFill>
                <a:latin typeface="Lemon Tuesday"/>
              </a:rPr>
              <a:t>See you tomorrow</a:t>
            </a:r>
            <a:r>
              <a:rPr lang="en-US" sz="8799">
                <a:solidFill>
                  <a:srgbClr val="363839"/>
                </a:solidFill>
                <a:latin typeface="Lemon Tuesday"/>
              </a:rPr>
              <a:t>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AD4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336358"/>
            <a:ext cx="16666072" cy="2975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952"/>
              </a:lnSpc>
              <a:spcBef>
                <a:spcPct val="0"/>
              </a:spcBef>
            </a:pPr>
            <a:r>
              <a:rPr lang="en-US" sz="5600">
                <a:solidFill>
                  <a:srgbClr val="363839"/>
                </a:solidFill>
                <a:latin typeface="Clear Sans Regular"/>
              </a:rPr>
              <a:t>you will be learning the definition of entrepreneurship, stats on teenpreneurs, &amp; steps for starting a business. 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5068">
            <a:off x="1034719" y="2799190"/>
            <a:ext cx="3401280" cy="323122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028700" y="954991"/>
            <a:ext cx="9157049" cy="1387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088"/>
              </a:lnSpc>
              <a:spcBef>
                <a:spcPct val="0"/>
              </a:spcBef>
            </a:pPr>
            <a:r>
              <a:rPr lang="en-US" sz="8800">
                <a:solidFill>
                  <a:srgbClr val="363839"/>
                </a:solidFill>
                <a:latin typeface="Lemon Tuesday"/>
              </a:rPr>
              <a:t>In today's lesson,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5749328" y="7759266"/>
            <a:ext cx="2538672" cy="25370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7630406" cy="10287000"/>
          </a:xfrm>
          <a:prstGeom prst="rect">
            <a:avLst/>
          </a:prstGeom>
          <a:solidFill>
            <a:srgbClr val="F0DBBD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46726" y="1028700"/>
            <a:ext cx="3631048" cy="141610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6476527" y="8475527"/>
            <a:ext cx="1565546" cy="1565546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028700" y="981075"/>
            <a:ext cx="5443479" cy="1387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088"/>
              </a:lnSpc>
              <a:spcBef>
                <a:spcPct val="0"/>
              </a:spcBef>
            </a:pPr>
            <a:r>
              <a:rPr lang="en-US" sz="8800">
                <a:solidFill>
                  <a:srgbClr val="363839"/>
                </a:solidFill>
                <a:latin typeface="Lemon Tuesday"/>
              </a:rPr>
              <a:t>Agenda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307772" y="963932"/>
            <a:ext cx="2037918" cy="1712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630"/>
              </a:lnSpc>
              <a:spcBef>
                <a:spcPct val="0"/>
              </a:spcBef>
            </a:pPr>
            <a:r>
              <a:rPr lang="en-US" sz="10817" u="none">
                <a:solidFill>
                  <a:srgbClr val="9AD4C0"/>
                </a:solidFill>
                <a:latin typeface="Lemon Tuesday Bold"/>
              </a:rPr>
              <a:t>01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198903" y="3061747"/>
            <a:ext cx="10321007" cy="778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400"/>
              </a:lnSpc>
              <a:spcBef>
                <a:spcPct val="0"/>
              </a:spcBef>
            </a:pPr>
            <a:r>
              <a:rPr lang="en-US" sz="4507">
                <a:solidFill>
                  <a:srgbClr val="363839"/>
                </a:solidFill>
                <a:latin typeface="Clear Sans Regular"/>
              </a:rPr>
              <a:t>Teenpreneur Stats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198903" y="1011765"/>
            <a:ext cx="10321007" cy="1587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400"/>
              </a:lnSpc>
            </a:pPr>
            <a:r>
              <a:rPr lang="en-US" sz="4507">
                <a:solidFill>
                  <a:srgbClr val="363839"/>
                </a:solidFill>
                <a:latin typeface="Clear Sans Regular"/>
              </a:rPr>
              <a:t>Definitions of </a:t>
            </a:r>
          </a:p>
          <a:p>
            <a:pPr algn="l" marL="0" indent="0" lvl="0">
              <a:lnSpc>
                <a:spcPts val="6400"/>
              </a:lnSpc>
              <a:spcBef>
                <a:spcPct val="0"/>
              </a:spcBef>
            </a:pPr>
            <a:r>
              <a:rPr lang="en-US" sz="4507">
                <a:solidFill>
                  <a:srgbClr val="363839"/>
                </a:solidFill>
                <a:latin typeface="Clear Sans Regular"/>
              </a:rPr>
              <a:t>Entrepreneurship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307772" y="2609293"/>
            <a:ext cx="2037918" cy="1712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630"/>
              </a:lnSpc>
              <a:spcBef>
                <a:spcPct val="0"/>
              </a:spcBef>
            </a:pPr>
            <a:r>
              <a:rPr lang="en-US" sz="10817" u="none">
                <a:solidFill>
                  <a:srgbClr val="9AD4C0"/>
                </a:solidFill>
                <a:latin typeface="Lemon Tuesday Bold"/>
              </a:rPr>
              <a:t>02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198903" y="4707109"/>
            <a:ext cx="10321007" cy="778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400"/>
              </a:lnSpc>
              <a:spcBef>
                <a:spcPct val="0"/>
              </a:spcBef>
            </a:pPr>
            <a:r>
              <a:rPr lang="en-US" sz="4507">
                <a:solidFill>
                  <a:srgbClr val="363839"/>
                </a:solidFill>
                <a:latin typeface="Clear Sans Regular"/>
              </a:rPr>
              <a:t>Business Steps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307772" y="4253768"/>
            <a:ext cx="2037918" cy="17138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630"/>
              </a:lnSpc>
              <a:spcBef>
                <a:spcPct val="0"/>
              </a:spcBef>
            </a:pPr>
            <a:r>
              <a:rPr lang="en-US" sz="10817" u="none">
                <a:solidFill>
                  <a:srgbClr val="9AD4C0"/>
                </a:solidFill>
                <a:latin typeface="Lemon Tuesday Bold"/>
              </a:rPr>
              <a:t>03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198903" y="6354242"/>
            <a:ext cx="10321007" cy="778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400"/>
              </a:lnSpc>
              <a:spcBef>
                <a:spcPct val="0"/>
              </a:spcBef>
            </a:pPr>
            <a:r>
              <a:rPr lang="en-US" sz="4507">
                <a:solidFill>
                  <a:srgbClr val="363839"/>
                </a:solidFill>
                <a:latin typeface="Clear Sans Regular"/>
              </a:rPr>
              <a:t>Homework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307772" y="5900902"/>
            <a:ext cx="2037918" cy="17138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630"/>
              </a:lnSpc>
              <a:spcBef>
                <a:spcPct val="0"/>
              </a:spcBef>
            </a:pPr>
            <a:r>
              <a:rPr lang="en-US" sz="10817" u="none">
                <a:solidFill>
                  <a:srgbClr val="9AD4C0"/>
                </a:solidFill>
                <a:latin typeface="Lemon Tuesday Bold"/>
              </a:rPr>
              <a:t>04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7630406" cy="10287000"/>
          </a:xfrm>
          <a:prstGeom prst="rect">
            <a:avLst/>
          </a:prstGeom>
          <a:solidFill>
            <a:srgbClr val="F0DBBD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5817293" y="2508784"/>
            <a:ext cx="12146416" cy="4001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5806"/>
              </a:lnSpc>
              <a:spcBef>
                <a:spcPct val="0"/>
              </a:spcBef>
            </a:pPr>
            <a:r>
              <a:rPr lang="en-US" sz="12544">
                <a:solidFill>
                  <a:srgbClr val="363839"/>
                </a:solidFill>
                <a:latin typeface="Lemon Tuesday"/>
              </a:rPr>
              <a:t>Definition of Entrepreneurship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6476527" y="8475527"/>
            <a:ext cx="1565546" cy="156554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916277" y="3525998"/>
            <a:ext cx="2149488" cy="2052761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3024251" y="3713844"/>
            <a:ext cx="1933539" cy="1619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932"/>
              </a:lnSpc>
              <a:spcBef>
                <a:spcPct val="0"/>
              </a:spcBef>
            </a:pPr>
            <a:r>
              <a:rPr lang="en-US" sz="10263">
                <a:solidFill>
                  <a:srgbClr val="363839"/>
                </a:solidFill>
                <a:latin typeface="Lemon Tuesday Bold"/>
              </a:rPr>
              <a:t>01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5068">
            <a:off x="8483202" y="6596607"/>
            <a:ext cx="3401280" cy="3231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657594" y="0"/>
            <a:ext cx="7630406" cy="10287000"/>
          </a:xfrm>
          <a:prstGeom prst="rect">
            <a:avLst/>
          </a:prstGeom>
          <a:solidFill>
            <a:srgbClr val="F0DBBD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0818677" y="-737382"/>
            <a:ext cx="6831680" cy="1175955"/>
            <a:chOff x="0" y="0"/>
            <a:chExt cx="2310963" cy="397792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2310963" cy="397792"/>
            </a:xfrm>
            <a:custGeom>
              <a:avLst/>
              <a:gdLst/>
              <a:ahLst/>
              <a:cxnLst/>
              <a:rect r="r" b="b" t="t" l="l"/>
              <a:pathLst>
                <a:path h="397792" w="2310963">
                  <a:moveTo>
                    <a:pt x="0" y="0"/>
                  </a:moveTo>
                  <a:lnTo>
                    <a:pt x="2310963" y="0"/>
                  </a:lnTo>
                  <a:lnTo>
                    <a:pt x="2310963" y="397792"/>
                  </a:lnTo>
                  <a:lnTo>
                    <a:pt x="0" y="397792"/>
                  </a:lnTo>
                  <a:close/>
                </a:path>
              </a:pathLst>
            </a:custGeom>
            <a:solidFill>
              <a:srgbClr val="F0DBBD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12195" y="2482327"/>
            <a:ext cx="6859648" cy="736666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5068">
            <a:off x="1034719" y="2518633"/>
            <a:ext cx="3401280" cy="32312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7071250">
            <a:off x="-1767795" y="5696072"/>
            <a:ext cx="5985164" cy="4114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6476527" y="8475527"/>
            <a:ext cx="1565546" cy="1565546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028700" y="525660"/>
            <a:ext cx="8724984" cy="2154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125"/>
              </a:lnSpc>
              <a:spcBef>
                <a:spcPct val="0"/>
              </a:spcBef>
            </a:pPr>
            <a:r>
              <a:rPr lang="en-US" sz="9028">
                <a:solidFill>
                  <a:srgbClr val="327E78"/>
                </a:solidFill>
                <a:latin typeface="Organic"/>
              </a:rPr>
              <a:t>WHERE DOES THE TERM COME FROM?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225129" y="2396602"/>
            <a:ext cx="6425227" cy="5614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390"/>
              </a:lnSpc>
              <a:spcBef>
                <a:spcPct val="0"/>
              </a:spcBef>
            </a:pPr>
            <a:r>
              <a:rPr lang="en-US" sz="4500">
                <a:solidFill>
                  <a:srgbClr val="363839"/>
                </a:solidFill>
                <a:latin typeface="Clear Sans Regular"/>
              </a:rPr>
              <a:t>The term entrepreneur is typically attributed to a well-known economist, John Baptiste Say. The French term comes from the word, entreprendre, meaning "to undertake."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5068">
            <a:off x="1034719" y="867139"/>
            <a:ext cx="3401280" cy="323122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10657594" y="0"/>
            <a:ext cx="7630406" cy="10287000"/>
          </a:xfrm>
          <a:prstGeom prst="rect">
            <a:avLst/>
          </a:prstGeom>
          <a:solidFill>
            <a:srgbClr val="F0DBBD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0818677" y="-737382"/>
            <a:ext cx="6831680" cy="1175955"/>
            <a:chOff x="0" y="0"/>
            <a:chExt cx="2310963" cy="397792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310963" cy="397792"/>
            </a:xfrm>
            <a:custGeom>
              <a:avLst/>
              <a:gdLst/>
              <a:ahLst/>
              <a:cxnLst/>
              <a:rect r="r" b="b" t="t" l="l"/>
              <a:pathLst>
                <a:path h="397792" w="2310963">
                  <a:moveTo>
                    <a:pt x="0" y="0"/>
                  </a:moveTo>
                  <a:lnTo>
                    <a:pt x="2310963" y="0"/>
                  </a:lnTo>
                  <a:lnTo>
                    <a:pt x="2310963" y="397792"/>
                  </a:lnTo>
                  <a:lnTo>
                    <a:pt x="0" y="397792"/>
                  </a:lnTo>
                  <a:close/>
                </a:path>
              </a:pathLst>
            </a:custGeom>
            <a:solidFill>
              <a:srgbClr val="F0DBBD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7071250">
            <a:off x="-1767795" y="5696072"/>
            <a:ext cx="5985164" cy="4114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8341465" y="684583"/>
            <a:ext cx="8917835" cy="891783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6476527" y="8475527"/>
            <a:ext cx="1565546" cy="1565546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028700" y="1717909"/>
            <a:ext cx="6746092" cy="2154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125"/>
              </a:lnSpc>
              <a:spcBef>
                <a:spcPct val="0"/>
              </a:spcBef>
            </a:pPr>
            <a:r>
              <a:rPr lang="en-US" sz="9028">
                <a:solidFill>
                  <a:srgbClr val="327E78"/>
                </a:solidFill>
                <a:latin typeface="Organic"/>
              </a:rPr>
              <a:t>ACCORDING TO OXFORD...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5068">
            <a:off x="1034719" y="867139"/>
            <a:ext cx="3401280" cy="323122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10657594" y="0"/>
            <a:ext cx="7630406" cy="10287000"/>
          </a:xfrm>
          <a:prstGeom prst="rect">
            <a:avLst/>
          </a:prstGeom>
          <a:solidFill>
            <a:srgbClr val="F0DBBD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0818677" y="-737382"/>
            <a:ext cx="6831680" cy="1175955"/>
            <a:chOff x="0" y="0"/>
            <a:chExt cx="2310963" cy="397792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310963" cy="397792"/>
            </a:xfrm>
            <a:custGeom>
              <a:avLst/>
              <a:gdLst/>
              <a:ahLst/>
              <a:cxnLst/>
              <a:rect r="r" b="b" t="t" l="l"/>
              <a:pathLst>
                <a:path h="397792" w="2310963">
                  <a:moveTo>
                    <a:pt x="0" y="0"/>
                  </a:moveTo>
                  <a:lnTo>
                    <a:pt x="2310963" y="0"/>
                  </a:lnTo>
                  <a:lnTo>
                    <a:pt x="2310963" y="397792"/>
                  </a:lnTo>
                  <a:lnTo>
                    <a:pt x="0" y="397792"/>
                  </a:lnTo>
                  <a:close/>
                </a:path>
              </a:pathLst>
            </a:custGeom>
            <a:solidFill>
              <a:srgbClr val="F0DBBD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7071250">
            <a:off x="-1767795" y="5696072"/>
            <a:ext cx="5985164" cy="4114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9498046" y="1067344"/>
            <a:ext cx="8152311" cy="8152311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6476527" y="8475527"/>
            <a:ext cx="1565546" cy="1565546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028700" y="1717909"/>
            <a:ext cx="7791868" cy="421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125"/>
              </a:lnSpc>
              <a:spcBef>
                <a:spcPct val="0"/>
              </a:spcBef>
            </a:pPr>
            <a:r>
              <a:rPr lang="en-US" sz="9028">
                <a:solidFill>
                  <a:srgbClr val="327E78"/>
                </a:solidFill>
                <a:latin typeface="Organic"/>
              </a:rPr>
              <a:t>ACCORDING TO OUR FELLOW YOUNG ENTREPRENEURS...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657594" y="0"/>
            <a:ext cx="7630406" cy="10287000"/>
          </a:xfrm>
          <a:prstGeom prst="rect">
            <a:avLst/>
          </a:prstGeom>
          <a:solidFill>
            <a:srgbClr val="F0DBBD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0818677" y="-737382"/>
            <a:ext cx="6831680" cy="1175955"/>
            <a:chOff x="0" y="0"/>
            <a:chExt cx="2310963" cy="397792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2310963" cy="397792"/>
            </a:xfrm>
            <a:custGeom>
              <a:avLst/>
              <a:gdLst/>
              <a:ahLst/>
              <a:cxnLst/>
              <a:rect r="r" b="b" t="t" l="l"/>
              <a:pathLst>
                <a:path h="397792" w="2310963">
                  <a:moveTo>
                    <a:pt x="0" y="0"/>
                  </a:moveTo>
                  <a:lnTo>
                    <a:pt x="2310963" y="0"/>
                  </a:lnTo>
                  <a:lnTo>
                    <a:pt x="2310963" y="397792"/>
                  </a:lnTo>
                  <a:lnTo>
                    <a:pt x="0" y="397792"/>
                  </a:lnTo>
                  <a:close/>
                </a:path>
              </a:pathLst>
            </a:custGeom>
            <a:solidFill>
              <a:srgbClr val="F0DBBD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6879270" y="5143500"/>
            <a:ext cx="10380030" cy="433303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6476527" y="8475527"/>
            <a:ext cx="1565546" cy="1565546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028700" y="1434205"/>
            <a:ext cx="10411510" cy="2664738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024433" y="5143500"/>
            <a:ext cx="5475588" cy="569632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5068">
            <a:off x="1034719" y="867139"/>
            <a:ext cx="3401280" cy="3231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DAEaoOVTBkQ</dc:identifier>
  <dcterms:modified xsi:type="dcterms:W3CDTF">2011-08-01T06:04:30Z</dcterms:modified>
  <cp:revision>1</cp:revision>
  <dc:title>day 2</dc:title>
</cp:coreProperties>
</file>