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6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5422CF-BA50-FFFC-F7BD-ED3E5AACA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5AAE47-59F4-6D8B-1C6D-6144F0D3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24BEE-E4A2-614D-2356-54E517B4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D8FA-1C43-4950-AFF8-8B84D08C6B15}" type="datetimeFigureOut">
              <a:rPr lang="es-PE" smtClean="0"/>
              <a:t>13/06/2024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8C76C8-307B-2D04-3254-11046BC61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75A05A-BF66-4CAC-A182-782BDFE2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0DBA-98D9-4C2F-A072-A433CFAB22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797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0C490-0ACF-1835-915D-641C60C6B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C0BC6AD-8BAA-8BE4-48B1-B3D9E3831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82853-61DE-3143-FB97-E9A6072F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D8FA-1C43-4950-AFF8-8B84D08C6B15}" type="datetimeFigureOut">
              <a:rPr lang="es-PE" smtClean="0"/>
              <a:t>13/06/2024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792340-3B60-828F-4C93-3DD0A4351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B2CCA-8401-082E-6071-9EB1B992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0DBA-98D9-4C2F-A072-A433CFAB22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013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D83CF7-EE7A-E486-5A6C-8BBA5C3512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913FB1-4B47-D334-C1F9-DFFB2CAF9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63A32E-337A-37FA-9AAB-BBEF7A6D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D8FA-1C43-4950-AFF8-8B84D08C6B15}" type="datetimeFigureOut">
              <a:rPr lang="es-PE" smtClean="0"/>
              <a:t>13/06/2024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EBB1AC-DCBE-055F-F79C-6463DF055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EA76E5-D677-C3CE-CF0D-6C8DA339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0DBA-98D9-4C2F-A072-A433CFAB22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9323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C7E25-EBB9-9A8C-7392-51D3C2124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526B00-0740-7183-B031-B7507A5B9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3150AE-8F03-87C7-85A4-B340E2E71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D8FA-1C43-4950-AFF8-8B84D08C6B15}" type="datetimeFigureOut">
              <a:rPr lang="es-PE" smtClean="0"/>
              <a:t>13/06/2024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CC66B7-16AC-EF56-94BF-4CF9283D7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B0900B-BECC-5628-C784-504ED5D4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0DBA-98D9-4C2F-A072-A433CFAB22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305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F2526-E264-071A-9AAA-1FB0F8FDF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A0D26A-7EA5-3D29-3644-DF04C5D9C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CBE153-AC2D-978D-4CDB-CD839590F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D8FA-1C43-4950-AFF8-8B84D08C6B15}" type="datetimeFigureOut">
              <a:rPr lang="es-PE" smtClean="0"/>
              <a:t>13/06/2024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D30B3B-C38E-4FB2-77DE-DE6194EDE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21DD38-4BEE-69AB-7D9F-28F564E2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0DBA-98D9-4C2F-A072-A433CFAB22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0676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DC94D-C2CC-C08D-E0B8-4AF302F1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7019AE-0D0C-1BBE-7118-DECAD05BC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B1CDCC-9302-6CE0-B654-C6A0D2EAB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584275-0606-D526-4FFD-01759301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D8FA-1C43-4950-AFF8-8B84D08C6B15}" type="datetimeFigureOut">
              <a:rPr lang="es-PE" smtClean="0"/>
              <a:t>13/06/2024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9EBA81-ADAC-E501-8C87-1F2D137C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BB0846-234C-B0C3-2257-95153E8D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0DBA-98D9-4C2F-A072-A433CFAB22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6693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25A84-C7CF-9D9F-D0A9-BCF7C019B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569E91-5504-4CA3-E1DD-19C89462D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4D1C15-9664-801B-4056-E8A5AD878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BB806A-23B7-1416-280C-73A6BD3A2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CE852A-98FF-6C98-EF03-55BFFB5D5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4746C3-D017-513A-0B5F-DA99094E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D8FA-1C43-4950-AFF8-8B84D08C6B15}" type="datetimeFigureOut">
              <a:rPr lang="es-PE" smtClean="0"/>
              <a:t>13/06/2024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5216109-D7A6-059C-23B4-ABE0D4C06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F46CFE2-F305-14FC-A020-66A990C3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0DBA-98D9-4C2F-A072-A433CFAB22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419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20A21-6013-7086-3120-06F24BC7B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0963BDF-7C81-8647-C84B-2B41DE3B3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D8FA-1C43-4950-AFF8-8B84D08C6B15}" type="datetimeFigureOut">
              <a:rPr lang="es-PE" smtClean="0"/>
              <a:t>13/06/2024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8A3EE3-1F52-DDE5-C299-4F4F8F46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07EE1E-FB76-7D24-2AA3-FD34AE78B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0DBA-98D9-4C2F-A072-A433CFAB22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005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297FA6-8B10-C7C2-1E2F-14847FDF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D8FA-1C43-4950-AFF8-8B84D08C6B15}" type="datetimeFigureOut">
              <a:rPr lang="es-PE" smtClean="0"/>
              <a:t>13/06/2024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0943A76-B9CA-128D-BDBE-AD186EF6D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E54BF9-E069-391D-072F-F3544C78E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0DBA-98D9-4C2F-A072-A433CFAB22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1818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83568-60CE-A621-63F8-F1FEA810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AC9BE1-6EDB-8360-6703-8906A31A8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687BCC-F431-8AB1-B133-059825E24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05D3B2-B9A8-0E0D-3AC2-EF477AA8C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D8FA-1C43-4950-AFF8-8B84D08C6B15}" type="datetimeFigureOut">
              <a:rPr lang="es-PE" smtClean="0"/>
              <a:t>13/06/2024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FE2E5C-2D76-47F9-C993-2F58C265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9B0E3D-794E-72D4-3708-F1CED67E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0DBA-98D9-4C2F-A072-A433CFAB22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059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DB499C-2C95-BD9A-EB01-C14A86E5E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2C2DF9-F16E-62F4-8E30-3557ACAC4B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A2C18BB-33FA-00A5-96B1-D5D486B27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E79B03-34E9-17B3-D681-55F63F278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D8FA-1C43-4950-AFF8-8B84D08C6B15}" type="datetimeFigureOut">
              <a:rPr lang="es-PE" smtClean="0"/>
              <a:t>13/06/2024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BF7090-A6E3-3989-1AC6-52CA00195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C25BA8-E50C-4FF4-1435-1A755255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A0DBA-98D9-4C2F-A072-A433CFAB22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736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1F47AF-92C3-B150-85BB-34B0F3F4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10E903-DAEA-E42A-275A-D4B267A26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C5B5E-A2B5-C468-C160-8D6A15FD4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AD8FA-1C43-4950-AFF8-8B84D08C6B15}" type="datetimeFigureOut">
              <a:rPr lang="es-PE" smtClean="0"/>
              <a:t>13/06/2024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4615FA-9CE1-6DD3-5289-47AE1D35F4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976CEC-F0E2-FA05-C69B-B09B5094D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A0DBA-98D9-4C2F-A072-A433CFAB228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662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B91C4D6-5BBE-D436-9BC6-87628F9148D7}"/>
              </a:ext>
            </a:extLst>
          </p:cNvPr>
          <p:cNvSpPr/>
          <p:nvPr/>
        </p:nvSpPr>
        <p:spPr>
          <a:xfrm rot="16200000">
            <a:off x="-3377682" y="3377681"/>
            <a:ext cx="6858003" cy="102636"/>
          </a:xfrm>
          <a:prstGeom prst="rect">
            <a:avLst/>
          </a:prstGeom>
          <a:solidFill>
            <a:srgbClr val="1183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A4532A-EC77-90D4-177B-455EBD4C1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096" y="1313653"/>
            <a:ext cx="6566708" cy="295322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MX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Curso</a:t>
            </a:r>
            <a:br>
              <a:rPr lang="es-MX" b="1" dirty="0"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es-MX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completo de </a:t>
            </a:r>
            <a:r>
              <a:rPr lang="es-MX" b="1" dirty="0">
                <a:solidFill>
                  <a:srgbClr val="118349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Microsoft Excel</a:t>
            </a:r>
            <a:endParaRPr lang="es-PE" b="1" dirty="0">
              <a:solidFill>
                <a:srgbClr val="118349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9D6CCE-3873-B1FB-222D-01D15B9DC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5618">
            <a:off x="7815708" y="737047"/>
            <a:ext cx="5819929" cy="541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66BF15E-F5CB-7A15-A1B2-9B8D71EA66A0}"/>
              </a:ext>
            </a:extLst>
          </p:cNvPr>
          <p:cNvSpPr txBox="1">
            <a:spLocks/>
          </p:cNvSpPr>
          <p:nvPr/>
        </p:nvSpPr>
        <p:spPr>
          <a:xfrm>
            <a:off x="963096" y="4534677"/>
            <a:ext cx="5326979" cy="1424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MX" sz="2000" dirty="0">
                <a:latin typeface="Poppins Medium" panose="00000600000000000000" pitchFamily="2" charset="0"/>
                <a:cs typeface="Poppins Medium" panose="00000600000000000000" pitchFamily="2" charset="0"/>
              </a:rPr>
              <a:t>Docente: </a:t>
            </a:r>
          </a:p>
          <a:p>
            <a:pPr algn="l">
              <a:lnSpc>
                <a:spcPct val="100000"/>
              </a:lnSpc>
            </a:pPr>
            <a:endParaRPr lang="es-MX" sz="2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s-MX" sz="2000" dirty="0">
                <a:latin typeface="Poppins Medium" panose="00000600000000000000" pitchFamily="2" charset="0"/>
                <a:cs typeface="Poppins Medium" panose="00000600000000000000" pitchFamily="2" charset="0"/>
              </a:rPr>
              <a:t>Ing. Pedro </a:t>
            </a:r>
            <a:r>
              <a:rPr lang="es-MX" sz="2000" dirty="0" err="1">
                <a:latin typeface="Poppins Medium" panose="00000600000000000000" pitchFamily="2" charset="0"/>
                <a:cs typeface="Poppins Medium" panose="00000600000000000000" pitchFamily="2" charset="0"/>
              </a:rPr>
              <a:t>Barletti</a:t>
            </a:r>
            <a:endParaRPr lang="es-MX" sz="2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s-MX" sz="2000" dirty="0">
                <a:solidFill>
                  <a:srgbClr val="118349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Microsoft </a:t>
            </a:r>
            <a:r>
              <a:rPr lang="es-MX" sz="2000" dirty="0" err="1">
                <a:solidFill>
                  <a:srgbClr val="118349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Educator</a:t>
            </a:r>
            <a:r>
              <a:rPr lang="es-MX" sz="2000" dirty="0">
                <a:solidFill>
                  <a:srgbClr val="118349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MX" sz="2000" dirty="0" err="1">
                <a:solidFill>
                  <a:srgbClr val="118349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Certifed</a:t>
            </a:r>
            <a:endParaRPr lang="es-MX" sz="2000" dirty="0">
              <a:solidFill>
                <a:srgbClr val="118349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s-MX" sz="200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endParaRPr lang="es-PE" sz="2000" dirty="0">
              <a:solidFill>
                <a:srgbClr val="118349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1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B91C4D6-5BBE-D436-9BC6-87628F9148D7}"/>
              </a:ext>
            </a:extLst>
          </p:cNvPr>
          <p:cNvSpPr/>
          <p:nvPr/>
        </p:nvSpPr>
        <p:spPr>
          <a:xfrm rot="16200000">
            <a:off x="-3377682" y="3377681"/>
            <a:ext cx="6858003" cy="102636"/>
          </a:xfrm>
          <a:prstGeom prst="rect">
            <a:avLst/>
          </a:prstGeom>
          <a:solidFill>
            <a:srgbClr val="1183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A4532A-EC77-90D4-177B-455EBD4C1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096" y="1313653"/>
            <a:ext cx="6566708" cy="295322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MX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Curso</a:t>
            </a:r>
            <a:br>
              <a:rPr lang="es-MX" b="1" dirty="0">
                <a:latin typeface="Poppins Medium" panose="00000600000000000000" pitchFamily="2" charset="0"/>
                <a:cs typeface="Poppins Medium" panose="00000600000000000000" pitchFamily="2" charset="0"/>
              </a:rPr>
            </a:br>
            <a:r>
              <a:rPr lang="es-MX" b="1" dirty="0">
                <a:latin typeface="Poppins Medium" panose="00000600000000000000" pitchFamily="2" charset="0"/>
                <a:cs typeface="Poppins Medium" panose="00000600000000000000" pitchFamily="2" charset="0"/>
              </a:rPr>
              <a:t>completo de </a:t>
            </a:r>
            <a:r>
              <a:rPr lang="es-MX" b="1" dirty="0">
                <a:solidFill>
                  <a:srgbClr val="118349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Microsoft Excel</a:t>
            </a:r>
            <a:endParaRPr lang="es-PE" b="1" dirty="0">
              <a:solidFill>
                <a:srgbClr val="118349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9D6CCE-3873-B1FB-222D-01D15B9DC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5618">
            <a:off x="7815708" y="737047"/>
            <a:ext cx="5819929" cy="541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66BF15E-F5CB-7A15-A1B2-9B8D71EA66A0}"/>
              </a:ext>
            </a:extLst>
          </p:cNvPr>
          <p:cNvSpPr txBox="1">
            <a:spLocks/>
          </p:cNvSpPr>
          <p:nvPr/>
        </p:nvSpPr>
        <p:spPr>
          <a:xfrm>
            <a:off x="963096" y="4534677"/>
            <a:ext cx="5326979" cy="1424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s-MX" sz="2000" dirty="0">
                <a:latin typeface="Poppins Medium" panose="00000600000000000000" pitchFamily="2" charset="0"/>
                <a:cs typeface="Poppins Medium" panose="00000600000000000000" pitchFamily="2" charset="0"/>
              </a:rPr>
              <a:t>Docente: </a:t>
            </a:r>
          </a:p>
          <a:p>
            <a:pPr algn="l">
              <a:lnSpc>
                <a:spcPct val="100000"/>
              </a:lnSpc>
            </a:pPr>
            <a:endParaRPr lang="es-MX" sz="2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s-MX" sz="2000" dirty="0">
                <a:latin typeface="Poppins Medium" panose="00000600000000000000" pitchFamily="2" charset="0"/>
                <a:cs typeface="Poppins Medium" panose="00000600000000000000" pitchFamily="2" charset="0"/>
              </a:rPr>
              <a:t>Ing. Pedro </a:t>
            </a:r>
            <a:r>
              <a:rPr lang="es-MX" sz="2000" dirty="0" err="1">
                <a:latin typeface="Poppins Medium" panose="00000600000000000000" pitchFamily="2" charset="0"/>
                <a:cs typeface="Poppins Medium" panose="00000600000000000000" pitchFamily="2" charset="0"/>
              </a:rPr>
              <a:t>Barletti</a:t>
            </a:r>
            <a:endParaRPr lang="es-MX" sz="20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s-MX" sz="2000" dirty="0">
                <a:solidFill>
                  <a:srgbClr val="118349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Microsoft </a:t>
            </a:r>
            <a:r>
              <a:rPr lang="es-MX" sz="2000" dirty="0" err="1">
                <a:solidFill>
                  <a:srgbClr val="118349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Educator</a:t>
            </a:r>
            <a:r>
              <a:rPr lang="es-MX" sz="2000" dirty="0">
                <a:solidFill>
                  <a:srgbClr val="118349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r>
              <a:rPr lang="es-MX" sz="2000" dirty="0" err="1">
                <a:solidFill>
                  <a:srgbClr val="118349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Certifed</a:t>
            </a:r>
            <a:endParaRPr lang="es-MX" sz="2000" dirty="0">
              <a:solidFill>
                <a:srgbClr val="118349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es-MX" sz="2000" dirty="0">
                <a:latin typeface="Poppins Medium" panose="00000600000000000000" pitchFamily="2" charset="0"/>
                <a:cs typeface="Poppins Medium" panose="00000600000000000000" pitchFamily="2" charset="0"/>
              </a:rPr>
              <a:t> </a:t>
            </a:r>
            <a:endParaRPr lang="es-PE" sz="2000" dirty="0">
              <a:solidFill>
                <a:srgbClr val="118349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8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95D93B1-D4C7-CBE6-AD7D-04C1A483FE35}"/>
              </a:ext>
            </a:extLst>
          </p:cNvPr>
          <p:cNvSpPr txBox="1">
            <a:spLocks/>
          </p:cNvSpPr>
          <p:nvPr/>
        </p:nvSpPr>
        <p:spPr>
          <a:xfrm>
            <a:off x="1097280" y="704607"/>
            <a:ext cx="10058400" cy="6270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>
                <a:latin typeface="Poppins Medium" panose="00000600000000000000" pitchFamily="2" charset="0"/>
                <a:cs typeface="Poppins Medium" panose="00000600000000000000" pitchFamily="2" charset="0"/>
              </a:rPr>
              <a:t>Módulo 1 – Interfaz del programa</a:t>
            </a:r>
            <a:endParaRPr lang="es-PE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47A5D41-AB63-82A1-2404-F9A2DB7C1C3A}"/>
              </a:ext>
            </a:extLst>
          </p:cNvPr>
          <p:cNvSpPr txBox="1">
            <a:spLocks/>
          </p:cNvSpPr>
          <p:nvPr/>
        </p:nvSpPr>
        <p:spPr>
          <a:xfrm>
            <a:off x="1097280" y="1442720"/>
            <a:ext cx="10058400" cy="426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s-MX" sz="2800" b="1" dirty="0"/>
              <a:t>Barra de herramientas de acceso rápido: </a:t>
            </a:r>
          </a:p>
          <a:p>
            <a:pPr algn="l">
              <a:lnSpc>
                <a:spcPct val="150000"/>
              </a:lnSpc>
            </a:pPr>
            <a:r>
              <a:rPr lang="es-MX" sz="2800" dirty="0"/>
              <a:t>Ubicada en la parte superior izquierda, contiene accesos directos a las funciones más utilizadas, como guardar, deshacer y rehacer.</a:t>
            </a:r>
            <a:endParaRPr lang="es-PE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6996BF2-593A-F96B-AD64-6C345552A1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09" r="87302" b="93700"/>
          <a:stretch/>
        </p:blipFill>
        <p:spPr>
          <a:xfrm>
            <a:off x="1097281" y="3788505"/>
            <a:ext cx="3119120" cy="9215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3B91C4D6-5BBE-D436-9BC6-87628F9148D7}"/>
              </a:ext>
            </a:extLst>
          </p:cNvPr>
          <p:cNvSpPr/>
          <p:nvPr/>
        </p:nvSpPr>
        <p:spPr>
          <a:xfrm>
            <a:off x="0" y="6484776"/>
            <a:ext cx="12192000" cy="373224"/>
          </a:xfrm>
          <a:prstGeom prst="rect">
            <a:avLst/>
          </a:prstGeom>
          <a:solidFill>
            <a:srgbClr val="1183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B2B4B15-4907-1B31-D61A-03D7597B0F7F}"/>
              </a:ext>
            </a:extLst>
          </p:cNvPr>
          <p:cNvSpPr txBox="1">
            <a:spLocks/>
          </p:cNvSpPr>
          <p:nvPr/>
        </p:nvSpPr>
        <p:spPr>
          <a:xfrm>
            <a:off x="0" y="6522876"/>
            <a:ext cx="12192000" cy="373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1500" dirty="0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Curso completo - Microsoft Excel</a:t>
            </a:r>
            <a:endParaRPr lang="es-PE" sz="1500" dirty="0">
              <a:solidFill>
                <a:schemeClr val="bg1"/>
              </a:solidFill>
              <a:latin typeface="Poppins SemiBold" panose="00000700000000000000" pitchFamily="50" charset="0"/>
              <a:cs typeface="Poppins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9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95D93B1-D4C7-CBE6-AD7D-04C1A483FE35}"/>
              </a:ext>
            </a:extLst>
          </p:cNvPr>
          <p:cNvSpPr txBox="1">
            <a:spLocks/>
          </p:cNvSpPr>
          <p:nvPr/>
        </p:nvSpPr>
        <p:spPr>
          <a:xfrm>
            <a:off x="1097280" y="704607"/>
            <a:ext cx="10058400" cy="62701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>
                <a:latin typeface="Poppins Medium" panose="00000600000000000000" pitchFamily="2" charset="0"/>
                <a:cs typeface="Poppins Medium" panose="00000600000000000000" pitchFamily="2" charset="0"/>
              </a:rPr>
              <a:t>Módulo 1 – Interfaz del programa</a:t>
            </a:r>
            <a:endParaRPr lang="es-PE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47A5D41-AB63-82A1-2404-F9A2DB7C1C3A}"/>
              </a:ext>
            </a:extLst>
          </p:cNvPr>
          <p:cNvSpPr txBox="1">
            <a:spLocks/>
          </p:cNvSpPr>
          <p:nvPr/>
        </p:nvSpPr>
        <p:spPr>
          <a:xfrm>
            <a:off x="1097280" y="1442720"/>
            <a:ext cx="10058400" cy="426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s-MX" sz="2800" b="1" dirty="0"/>
              <a:t>Barra de herramientas de acceso rápido: </a:t>
            </a:r>
          </a:p>
          <a:p>
            <a:pPr algn="l">
              <a:lnSpc>
                <a:spcPct val="150000"/>
              </a:lnSpc>
            </a:pPr>
            <a:r>
              <a:rPr lang="es-MX" sz="2800" dirty="0"/>
              <a:t>Ubicada en la parte superior izquierda, contiene accesos directos a las funciones más utilizadas, como guardar, deshacer y rehacer.</a:t>
            </a:r>
            <a:endParaRPr lang="es-PE" sz="28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6996BF2-593A-F96B-AD64-6C345552A1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09" r="87302" b="93700"/>
          <a:stretch/>
        </p:blipFill>
        <p:spPr>
          <a:xfrm>
            <a:off x="1097281" y="3788505"/>
            <a:ext cx="3119120" cy="9215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3B91C4D6-5BBE-D436-9BC6-87628F9148D7}"/>
              </a:ext>
            </a:extLst>
          </p:cNvPr>
          <p:cNvSpPr/>
          <p:nvPr/>
        </p:nvSpPr>
        <p:spPr>
          <a:xfrm>
            <a:off x="0" y="6484776"/>
            <a:ext cx="12192000" cy="373224"/>
          </a:xfrm>
          <a:prstGeom prst="rect">
            <a:avLst/>
          </a:prstGeom>
          <a:solidFill>
            <a:srgbClr val="1183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B2B4B15-4907-1B31-D61A-03D7597B0F7F}"/>
              </a:ext>
            </a:extLst>
          </p:cNvPr>
          <p:cNvSpPr txBox="1">
            <a:spLocks/>
          </p:cNvSpPr>
          <p:nvPr/>
        </p:nvSpPr>
        <p:spPr>
          <a:xfrm>
            <a:off x="0" y="6522876"/>
            <a:ext cx="12192000" cy="373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1500" dirty="0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Curso completo - Microsoft Excel</a:t>
            </a:r>
            <a:endParaRPr lang="es-PE" sz="1500" dirty="0">
              <a:solidFill>
                <a:schemeClr val="bg1"/>
              </a:solidFill>
              <a:latin typeface="Poppins SemiBold" panose="00000700000000000000" pitchFamily="50" charset="0"/>
              <a:cs typeface="Poppins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2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9BB1B-30FF-CE0B-8902-3C00EB4B8D46}"/>
              </a:ext>
            </a:extLst>
          </p:cNvPr>
          <p:cNvSpPr txBox="1">
            <a:spLocks/>
          </p:cNvSpPr>
          <p:nvPr/>
        </p:nvSpPr>
        <p:spPr>
          <a:xfrm>
            <a:off x="1066800" y="578365"/>
            <a:ext cx="10058400" cy="748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500" dirty="0">
                <a:latin typeface="Poppins Medium" panose="00000600000000000000" pitchFamily="2" charset="0"/>
                <a:cs typeface="Poppins Medium" panose="00000600000000000000" pitchFamily="2" charset="0"/>
              </a:rPr>
              <a:t>Módulo 1 – Interfaz del programa</a:t>
            </a:r>
            <a:endParaRPr lang="es-PE" sz="45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AC4ADD-75B8-E131-2397-8CFC42F48A86}"/>
              </a:ext>
            </a:extLst>
          </p:cNvPr>
          <p:cNvSpPr txBox="1">
            <a:spLocks/>
          </p:cNvSpPr>
          <p:nvPr/>
        </p:nvSpPr>
        <p:spPr>
          <a:xfrm>
            <a:off x="1066800" y="1474443"/>
            <a:ext cx="10058400" cy="262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s-MX" b="1" dirty="0"/>
              <a:t>Cinta de opciones</a:t>
            </a:r>
            <a:r>
              <a:rPr lang="es-MX" dirty="0"/>
              <a:t>: Es la barra horizontal que contiene pestañas como "Inicio", "Insertar", "Diseño de página", "Fórmulas", "Datos", "Revisar" y "Vista". Cada pestaña agrupa herramientas y funciones relacionadas con tareas específicas.</a:t>
            </a:r>
            <a:endParaRPr lang="es-PE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57055BC-F801-9CD2-715A-132A6A0E8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-1" r="28977" b="77394"/>
          <a:stretch/>
        </p:blipFill>
        <p:spPr>
          <a:xfrm>
            <a:off x="1143001" y="3462893"/>
            <a:ext cx="7625080" cy="136447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72018625-D5DA-1A31-5B46-3D7011CEA600}"/>
              </a:ext>
            </a:extLst>
          </p:cNvPr>
          <p:cNvSpPr/>
          <p:nvPr/>
        </p:nvSpPr>
        <p:spPr>
          <a:xfrm>
            <a:off x="0" y="6484776"/>
            <a:ext cx="12192000" cy="373224"/>
          </a:xfrm>
          <a:prstGeom prst="rect">
            <a:avLst/>
          </a:prstGeom>
          <a:solidFill>
            <a:srgbClr val="1183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A42DDA4-6243-A91A-4074-5D1A86FE9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522876"/>
            <a:ext cx="12192000" cy="37322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MX" sz="1500" dirty="0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Curso completo - Microsoft Excel</a:t>
            </a:r>
            <a:endParaRPr lang="es-PE" sz="1500" dirty="0">
              <a:solidFill>
                <a:schemeClr val="bg1"/>
              </a:solidFill>
              <a:latin typeface="Poppins SemiBold" panose="00000700000000000000" pitchFamily="50" charset="0"/>
              <a:cs typeface="Poppins SemiBold" panose="000007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697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2018625-D5DA-1A31-5B46-3D7011CEA600}"/>
              </a:ext>
            </a:extLst>
          </p:cNvPr>
          <p:cNvSpPr/>
          <p:nvPr/>
        </p:nvSpPr>
        <p:spPr>
          <a:xfrm>
            <a:off x="0" y="6484776"/>
            <a:ext cx="12192000" cy="373224"/>
          </a:xfrm>
          <a:prstGeom prst="rect">
            <a:avLst/>
          </a:prstGeom>
          <a:solidFill>
            <a:srgbClr val="1183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A42DDA4-6243-A91A-4074-5D1A86FE9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522876"/>
            <a:ext cx="12192000" cy="37322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MX" sz="1500" dirty="0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Curso completo - Microsoft Excel</a:t>
            </a:r>
            <a:endParaRPr lang="es-PE" sz="1500" dirty="0">
              <a:solidFill>
                <a:schemeClr val="bg1"/>
              </a:solidFill>
              <a:latin typeface="Poppins SemiBold" panose="000007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9BA11B3-59EC-990E-FDE9-88BE526C9E8A}"/>
              </a:ext>
            </a:extLst>
          </p:cNvPr>
          <p:cNvSpPr txBox="1">
            <a:spLocks/>
          </p:cNvSpPr>
          <p:nvPr/>
        </p:nvSpPr>
        <p:spPr>
          <a:xfrm>
            <a:off x="1097280" y="627123"/>
            <a:ext cx="10058400" cy="748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500" dirty="0">
                <a:latin typeface="Poppins Medium" panose="00000600000000000000" pitchFamily="2" charset="0"/>
                <a:cs typeface="Poppins Medium" panose="00000600000000000000" pitchFamily="2" charset="0"/>
              </a:rPr>
              <a:t>Modulo 1 – Interfaz del programa</a:t>
            </a:r>
            <a:endParaRPr lang="es-PE" sz="45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70487BA-3B2F-DFF3-454A-7661CBBF0006}"/>
              </a:ext>
            </a:extLst>
          </p:cNvPr>
          <p:cNvSpPr txBox="1">
            <a:spLocks/>
          </p:cNvSpPr>
          <p:nvPr/>
        </p:nvSpPr>
        <p:spPr>
          <a:xfrm>
            <a:off x="1097280" y="1377044"/>
            <a:ext cx="10058400" cy="2628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s-MX" sz="2800" b="1" dirty="0"/>
              <a:t>Panel de fórmulas: </a:t>
            </a:r>
            <a:r>
              <a:rPr lang="es-MX" sz="2800" dirty="0"/>
              <a:t>Situado debajo de la cinta de opciones, muestra la barra de fórmulas donde puedes ver y editar las fórmulas en las celdas activas. También muestra el nombre y el valor de la celda activa.</a:t>
            </a:r>
            <a:endParaRPr lang="es-PE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83FE94-3CF0-D02F-224D-D8A17B3D1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-250" t="22868" r="250" b="68556"/>
          <a:stretch/>
        </p:blipFill>
        <p:spPr>
          <a:xfrm>
            <a:off x="1097280" y="4364413"/>
            <a:ext cx="7754983" cy="74845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364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2018625-D5DA-1A31-5B46-3D7011CEA600}"/>
              </a:ext>
            </a:extLst>
          </p:cNvPr>
          <p:cNvSpPr/>
          <p:nvPr/>
        </p:nvSpPr>
        <p:spPr>
          <a:xfrm>
            <a:off x="0" y="6484776"/>
            <a:ext cx="12192000" cy="373224"/>
          </a:xfrm>
          <a:prstGeom prst="rect">
            <a:avLst/>
          </a:prstGeom>
          <a:solidFill>
            <a:srgbClr val="1183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A42DDA4-6243-A91A-4074-5D1A86FE9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522876"/>
            <a:ext cx="12192000" cy="37322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MX" sz="1500" dirty="0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Curso completo - Microsoft Excel</a:t>
            </a:r>
            <a:endParaRPr lang="es-PE" sz="1500" dirty="0">
              <a:solidFill>
                <a:schemeClr val="bg1"/>
              </a:solidFill>
              <a:latin typeface="Poppins SemiBold" panose="000007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9C4321-EA02-C84F-BB63-AE9F9D8136E1}"/>
              </a:ext>
            </a:extLst>
          </p:cNvPr>
          <p:cNvSpPr txBox="1">
            <a:spLocks/>
          </p:cNvSpPr>
          <p:nvPr/>
        </p:nvSpPr>
        <p:spPr>
          <a:xfrm>
            <a:off x="1097280" y="614679"/>
            <a:ext cx="10058400" cy="748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500" dirty="0">
                <a:latin typeface="Poppins Medium" panose="00000600000000000000" pitchFamily="2" charset="0"/>
                <a:cs typeface="Poppins Medium" panose="00000600000000000000" pitchFamily="2" charset="0"/>
              </a:rPr>
              <a:t>Módulo 1 – Interfaz del programa</a:t>
            </a:r>
            <a:endParaRPr lang="es-PE" sz="45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86ECF9-4A66-B7DC-A02D-0E23AA1BBDDA}"/>
              </a:ext>
            </a:extLst>
          </p:cNvPr>
          <p:cNvSpPr txBox="1">
            <a:spLocks/>
          </p:cNvSpPr>
          <p:nvPr/>
        </p:nvSpPr>
        <p:spPr>
          <a:xfrm>
            <a:off x="1036320" y="1363133"/>
            <a:ext cx="5711734" cy="434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s-MX" sz="2800" b="1" dirty="0"/>
              <a:t>Hoja de cálculo</a:t>
            </a:r>
            <a:r>
              <a:rPr lang="es-MX" sz="2800" dirty="0"/>
              <a:t>: El área principal de trabajo donde introduces y manipulas datos. Está formada por celdas organizadas en filas y columnas. Cada celda puede contener datos, fórmulas o funciones.</a:t>
            </a:r>
            <a:endParaRPr lang="es-PE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22395E-0814-7E16-AFB6-F0C3867E54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45089" b="39184"/>
          <a:stretch/>
        </p:blipFill>
        <p:spPr>
          <a:xfrm>
            <a:off x="6809014" y="1642184"/>
            <a:ext cx="4767943" cy="29689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794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2018625-D5DA-1A31-5B46-3D7011CEA600}"/>
              </a:ext>
            </a:extLst>
          </p:cNvPr>
          <p:cNvSpPr/>
          <p:nvPr/>
        </p:nvSpPr>
        <p:spPr>
          <a:xfrm>
            <a:off x="0" y="6484776"/>
            <a:ext cx="12192000" cy="373224"/>
          </a:xfrm>
          <a:prstGeom prst="rect">
            <a:avLst/>
          </a:prstGeom>
          <a:solidFill>
            <a:srgbClr val="1183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A42DDA4-6243-A91A-4074-5D1A86FE9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522876"/>
            <a:ext cx="12192000" cy="37322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MX" sz="1500" dirty="0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Curso completo - Microsoft Excel</a:t>
            </a:r>
            <a:endParaRPr lang="es-PE" sz="1500" dirty="0">
              <a:solidFill>
                <a:schemeClr val="bg1"/>
              </a:solidFill>
              <a:latin typeface="Poppins SemiBold" panose="000007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9A1C43-E831-C1E5-3D37-331BAB94C31F}"/>
              </a:ext>
            </a:extLst>
          </p:cNvPr>
          <p:cNvSpPr txBox="1">
            <a:spLocks/>
          </p:cNvSpPr>
          <p:nvPr/>
        </p:nvSpPr>
        <p:spPr>
          <a:xfrm>
            <a:off x="1056640" y="636087"/>
            <a:ext cx="10058400" cy="748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500" dirty="0">
                <a:latin typeface="Poppins Medium" panose="00000600000000000000" pitchFamily="2" charset="0"/>
                <a:cs typeface="Poppins Medium" panose="00000600000000000000" pitchFamily="2" charset="0"/>
              </a:rPr>
              <a:t>Módulo 1 – Interfaz del programa</a:t>
            </a:r>
            <a:endParaRPr lang="es-PE" sz="45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80E4E9-FB1C-91B1-C757-759C11DFC940}"/>
              </a:ext>
            </a:extLst>
          </p:cNvPr>
          <p:cNvSpPr txBox="1">
            <a:spLocks/>
          </p:cNvSpPr>
          <p:nvPr/>
        </p:nvSpPr>
        <p:spPr>
          <a:xfrm>
            <a:off x="1087120" y="1394701"/>
            <a:ext cx="5811520" cy="4343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MX" sz="2800" b="1" dirty="0"/>
              <a:t>Barras de desplazamiento: </a:t>
            </a:r>
            <a:r>
              <a:rPr lang="es-MX" sz="2800" dirty="0"/>
              <a:t>Permiten desplazarse a lo largo de la hoja de cálculo vertical y horizontalmente para ver diferentes partes de la misma.</a:t>
            </a:r>
            <a:endParaRPr lang="es-PE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D440931-CADC-E255-EC1A-FC21AD4039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0536" t="27608"/>
          <a:stretch/>
        </p:blipFill>
        <p:spPr>
          <a:xfrm>
            <a:off x="7165702" y="1571616"/>
            <a:ext cx="3217818" cy="33186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3004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2018625-D5DA-1A31-5B46-3D7011CEA600}"/>
              </a:ext>
            </a:extLst>
          </p:cNvPr>
          <p:cNvSpPr/>
          <p:nvPr/>
        </p:nvSpPr>
        <p:spPr>
          <a:xfrm>
            <a:off x="0" y="6484776"/>
            <a:ext cx="12192000" cy="373224"/>
          </a:xfrm>
          <a:prstGeom prst="rect">
            <a:avLst/>
          </a:prstGeom>
          <a:solidFill>
            <a:srgbClr val="1183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A42DDA4-6243-A91A-4074-5D1A86FE9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522876"/>
            <a:ext cx="12192000" cy="37322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MX" sz="1500" dirty="0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Curso completo - Microsoft Excel</a:t>
            </a:r>
            <a:endParaRPr lang="es-PE" sz="1500" dirty="0">
              <a:solidFill>
                <a:schemeClr val="bg1"/>
              </a:solidFill>
              <a:latin typeface="Poppins SemiBold" panose="000007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6080CF3-1F21-AB7F-0D7C-50EDB3FF5DB0}"/>
              </a:ext>
            </a:extLst>
          </p:cNvPr>
          <p:cNvSpPr txBox="1">
            <a:spLocks/>
          </p:cNvSpPr>
          <p:nvPr/>
        </p:nvSpPr>
        <p:spPr>
          <a:xfrm>
            <a:off x="965200" y="602930"/>
            <a:ext cx="10058400" cy="748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500" dirty="0">
                <a:latin typeface="Poppins Medium" panose="00000600000000000000" pitchFamily="2" charset="0"/>
                <a:cs typeface="Poppins Medium" panose="00000600000000000000" pitchFamily="2" charset="0"/>
              </a:rPr>
              <a:t>Módulo 1 – Interfaz del programa</a:t>
            </a:r>
            <a:endParaRPr lang="es-PE" sz="45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8B57C2C-A844-87B9-773B-5EBD214DDA30}"/>
              </a:ext>
            </a:extLst>
          </p:cNvPr>
          <p:cNvSpPr txBox="1">
            <a:spLocks/>
          </p:cNvSpPr>
          <p:nvPr/>
        </p:nvSpPr>
        <p:spPr>
          <a:xfrm>
            <a:off x="1036320" y="1371600"/>
            <a:ext cx="10577649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s-MX" sz="2800" b="1" dirty="0"/>
              <a:t>Barra de estado: </a:t>
            </a:r>
            <a:r>
              <a:rPr lang="es-MX" sz="2800" dirty="0"/>
              <a:t>Se encuentra en la parte inferior de la ventana y muestra información útil, como el modo de cálculo, el estado de la celda (como editar o lista), y el recuento de celdas seleccionadas.</a:t>
            </a:r>
            <a:endParaRPr lang="es-PE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8C262C-38BC-1B69-FD95-DCBEE22100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87399"/>
          <a:stretch/>
        </p:blipFill>
        <p:spPr>
          <a:xfrm>
            <a:off x="1124267" y="3694664"/>
            <a:ext cx="9799688" cy="7858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5859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2018625-D5DA-1A31-5B46-3D7011CEA600}"/>
              </a:ext>
            </a:extLst>
          </p:cNvPr>
          <p:cNvSpPr/>
          <p:nvPr/>
        </p:nvSpPr>
        <p:spPr>
          <a:xfrm>
            <a:off x="0" y="6484776"/>
            <a:ext cx="12192000" cy="373224"/>
          </a:xfrm>
          <a:prstGeom prst="rect">
            <a:avLst/>
          </a:prstGeom>
          <a:solidFill>
            <a:srgbClr val="11834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EA42DDA4-6243-A91A-4074-5D1A86FE9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522876"/>
            <a:ext cx="12192000" cy="37322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MX" sz="1500" dirty="0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rPr>
              <a:t>Curso completo - Microsoft Excel</a:t>
            </a:r>
            <a:endParaRPr lang="es-PE" sz="1500" dirty="0">
              <a:solidFill>
                <a:schemeClr val="bg1"/>
              </a:solidFill>
              <a:latin typeface="Poppins SemiBold" panose="00000700000000000000" pitchFamily="50" charset="0"/>
              <a:cs typeface="Poppins SemiBold" panose="00000700000000000000" pitchFamily="50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24EABD-AF72-2A2D-D68D-65D912774CD8}"/>
              </a:ext>
            </a:extLst>
          </p:cNvPr>
          <p:cNvSpPr txBox="1">
            <a:spLocks/>
          </p:cNvSpPr>
          <p:nvPr/>
        </p:nvSpPr>
        <p:spPr>
          <a:xfrm>
            <a:off x="975360" y="569167"/>
            <a:ext cx="10058400" cy="748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500" dirty="0">
                <a:latin typeface="Poppins Medium" panose="00000600000000000000" pitchFamily="2" charset="0"/>
                <a:cs typeface="Poppins Medium" panose="00000600000000000000" pitchFamily="2" charset="0"/>
              </a:rPr>
              <a:t>Módulo 1 – Interfaz del programa</a:t>
            </a:r>
            <a:endParaRPr lang="es-PE" sz="4500" dirty="0"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2DD500-28AB-1E1F-777C-7A2D93BB6889}"/>
              </a:ext>
            </a:extLst>
          </p:cNvPr>
          <p:cNvSpPr txBox="1">
            <a:spLocks/>
          </p:cNvSpPr>
          <p:nvPr/>
        </p:nvSpPr>
        <p:spPr>
          <a:xfrm>
            <a:off x="1026160" y="1378581"/>
            <a:ext cx="10577649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MX" sz="2800" b="1" dirty="0"/>
              <a:t>Botones de vista: </a:t>
            </a:r>
            <a:r>
              <a:rPr lang="es-MX" sz="2800" dirty="0"/>
              <a:t>En la esquina inferior derecha, permiten cambiar entre diferentes vistas, como la vista Normal, la vista Diseño de página y la vista Diseño de gráficos.</a:t>
            </a:r>
            <a:endParaRPr lang="es-PE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8FA1F97-6A03-587A-BFE3-A87DD0CDCA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7682" t="90636" r="13313" b="5197"/>
          <a:stretch/>
        </p:blipFill>
        <p:spPr>
          <a:xfrm>
            <a:off x="4521200" y="3474081"/>
            <a:ext cx="3361302" cy="8744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03038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403</Words>
  <Application>Microsoft Office PowerPoint</Application>
  <PresentationFormat>Panorámica</PresentationFormat>
  <Paragraphs>38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Poppins Medium</vt:lpstr>
      <vt:lpstr>Poppins SemiBold</vt:lpstr>
      <vt:lpstr>Tema de Office</vt:lpstr>
      <vt:lpstr>Curso completo de Microsoft Excel</vt:lpstr>
      <vt:lpstr>Presentación de PowerPoint</vt:lpstr>
      <vt:lpstr>Presentación de PowerPoint</vt:lpstr>
      <vt:lpstr>Curso completo - Microsoft Excel</vt:lpstr>
      <vt:lpstr>Curso completo - Microsoft Excel</vt:lpstr>
      <vt:lpstr>Curso completo - Microsoft Excel</vt:lpstr>
      <vt:lpstr>Curso completo - Microsoft Excel</vt:lpstr>
      <vt:lpstr>Curso completo - Microsoft Excel</vt:lpstr>
      <vt:lpstr>Curso completo - Microsoft Excel</vt:lpstr>
      <vt:lpstr>Curso completo de Microsoft Excel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completo de Microsoft Excel</dc:title>
  <dc:creator>mijhaell melendez</dc:creator>
  <cp:lastModifiedBy>EQUIPOLABSEC</cp:lastModifiedBy>
  <cp:revision>11</cp:revision>
  <dcterms:created xsi:type="dcterms:W3CDTF">2024-06-11T18:21:00Z</dcterms:created>
  <dcterms:modified xsi:type="dcterms:W3CDTF">2024-06-13T13:45:23Z</dcterms:modified>
</cp:coreProperties>
</file>