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8" r:id="rId3"/>
    <p:sldMasterId id="2147483702" r:id="rId4"/>
  </p:sldMasterIdLst>
  <p:notesMasterIdLst>
    <p:notesMasterId r:id="rId48"/>
  </p:notesMasterIdLst>
  <p:handoutMasterIdLst>
    <p:handoutMasterId r:id="rId49"/>
  </p:handoutMasterIdLst>
  <p:sldIdLst>
    <p:sldId id="1376" r:id="rId5"/>
    <p:sldId id="292" r:id="rId6"/>
    <p:sldId id="293" r:id="rId7"/>
    <p:sldId id="1313" r:id="rId8"/>
    <p:sldId id="291" r:id="rId9"/>
    <p:sldId id="1314" r:id="rId10"/>
    <p:sldId id="295" r:id="rId11"/>
    <p:sldId id="1361" r:id="rId12"/>
    <p:sldId id="257" r:id="rId13"/>
    <p:sldId id="1368" r:id="rId14"/>
    <p:sldId id="1362" r:id="rId15"/>
    <p:sldId id="1315" r:id="rId16"/>
    <p:sldId id="1369" r:id="rId17"/>
    <p:sldId id="336" r:id="rId18"/>
    <p:sldId id="337" r:id="rId19"/>
    <p:sldId id="1318" r:id="rId20"/>
    <p:sldId id="1363" r:id="rId21"/>
    <p:sldId id="1370" r:id="rId22"/>
    <p:sldId id="1323" r:id="rId23"/>
    <p:sldId id="1320" r:id="rId24"/>
    <p:sldId id="1364" r:id="rId25"/>
    <p:sldId id="1321" r:id="rId26"/>
    <p:sldId id="1319" r:id="rId27"/>
    <p:sldId id="266" r:id="rId28"/>
    <p:sldId id="1360" r:id="rId29"/>
    <p:sldId id="1324" r:id="rId30"/>
    <p:sldId id="1326" r:id="rId31"/>
    <p:sldId id="1327" r:id="rId32"/>
    <p:sldId id="1328" r:id="rId33"/>
    <p:sldId id="268" r:id="rId34"/>
    <p:sldId id="1371" r:id="rId35"/>
    <p:sldId id="1331" r:id="rId36"/>
    <p:sldId id="1365" r:id="rId37"/>
    <p:sldId id="269" r:id="rId38"/>
    <p:sldId id="307" r:id="rId39"/>
    <p:sldId id="1372" r:id="rId40"/>
    <p:sldId id="1373" r:id="rId41"/>
    <p:sldId id="317" r:id="rId42"/>
    <p:sldId id="1332" r:id="rId43"/>
    <p:sldId id="1374" r:id="rId44"/>
    <p:sldId id="1375" r:id="rId45"/>
    <p:sldId id="1339" r:id="rId46"/>
    <p:sldId id="13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5E5"/>
    <a:srgbClr val="94DAF5"/>
    <a:srgbClr val="FFFFFF"/>
    <a:srgbClr val="FFC256"/>
    <a:srgbClr val="FFEBC7"/>
    <a:srgbClr val="FFF3DD"/>
    <a:srgbClr val="DFF1FD"/>
    <a:srgbClr val="FFCCFF"/>
    <a:srgbClr val="B755ED"/>
    <a:srgbClr val="58D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2716" autoAdjust="0"/>
  </p:normalViewPr>
  <p:slideViewPr>
    <p:cSldViewPr snapToGrid="0">
      <p:cViewPr varScale="1">
        <p:scale>
          <a:sx n="82" d="100"/>
          <a:sy n="82" d="100"/>
        </p:scale>
        <p:origin x="1668" y="84"/>
      </p:cViewPr>
      <p:guideLst/>
    </p:cSldViewPr>
  </p:slideViewPr>
  <p:outlineViewPr>
    <p:cViewPr>
      <p:scale>
        <a:sx n="33" d="100"/>
        <a:sy n="33" d="100"/>
      </p:scale>
      <p:origin x="0" y="-16836"/>
    </p:cViewPr>
  </p:outlineViewPr>
  <p:notesTextViewPr>
    <p:cViewPr>
      <p:scale>
        <a:sx n="1" d="1"/>
        <a:sy n="1" d="1"/>
      </p:scale>
      <p:origin x="0" y="0"/>
    </p:cViewPr>
  </p:notesTextViewPr>
  <p:sorterViewPr>
    <p:cViewPr>
      <p:scale>
        <a:sx n="100" d="100"/>
        <a:sy n="100" d="100"/>
      </p:scale>
      <p:origin x="0" y="-9060"/>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05CE9-CD73-40CA-8E74-03D1AEF8D42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NG"/>
        </a:p>
      </dgm:t>
    </dgm:pt>
    <dgm:pt modelId="{B99C5EDB-0989-4BD0-BA5F-686D523E8E54}">
      <dgm:prSet custT="1"/>
      <dgm:spPr>
        <a:solidFill>
          <a:srgbClr val="1D55E5"/>
        </a:solidFill>
      </dgm:spPr>
      <dgm:t>
        <a:bodyPr/>
        <a:lstStyle/>
        <a:p>
          <a:r>
            <a:rPr lang="en-US" sz="1600" dirty="0">
              <a:latin typeface="Avenir Next LT Pro" panose="020B0504020202020204" pitchFamily="34" charset="0"/>
            </a:rPr>
            <a:t>Start with a professional title. Also begin the phrase using action verbs like reliable, energetic, etc. Avoid cliché words</a:t>
          </a:r>
          <a:endParaRPr lang="en-NG" sz="1600" dirty="0">
            <a:latin typeface="Avenir Next LT Pro" panose="020B0504020202020204" pitchFamily="34" charset="0"/>
          </a:endParaRPr>
        </a:p>
      </dgm:t>
    </dgm:pt>
    <dgm:pt modelId="{82771E6B-D8ED-4A9B-AA24-3B82B0F34A83}" type="parTrans" cxnId="{9150C87D-D2C1-4AF4-8D33-5F6D21DA1E6E}">
      <dgm:prSet/>
      <dgm:spPr/>
      <dgm:t>
        <a:bodyPr/>
        <a:lstStyle/>
        <a:p>
          <a:endParaRPr lang="en-NG" sz="2400">
            <a:latin typeface="Avenir Next LT Pro" panose="020B0504020202020204" pitchFamily="34" charset="0"/>
          </a:endParaRPr>
        </a:p>
      </dgm:t>
    </dgm:pt>
    <dgm:pt modelId="{04AD3E39-9797-44A3-ACC4-A4277B792EF3}" type="sibTrans" cxnId="{9150C87D-D2C1-4AF4-8D33-5F6D21DA1E6E}">
      <dgm:prSet/>
      <dgm:spPr/>
      <dgm:t>
        <a:bodyPr/>
        <a:lstStyle/>
        <a:p>
          <a:endParaRPr lang="en-NG" sz="2400">
            <a:latin typeface="Avenir Next LT Pro" panose="020B0504020202020204" pitchFamily="34" charset="0"/>
          </a:endParaRPr>
        </a:p>
      </dgm:t>
    </dgm:pt>
    <dgm:pt modelId="{A3C69EF8-261B-4596-A45C-53B08F4D9D0D}">
      <dgm:prSet custT="1"/>
      <dgm:spPr>
        <a:solidFill>
          <a:srgbClr val="1D55E5"/>
        </a:solidFill>
      </dgm:spPr>
      <dgm:t>
        <a:bodyPr/>
        <a:lstStyle/>
        <a:p>
          <a:r>
            <a:rPr lang="en-US" sz="1600">
              <a:latin typeface="Avenir Next LT Pro" panose="020B0504020202020204" pitchFamily="34" charset="0"/>
            </a:rPr>
            <a:t>Briefly explain your key accomplishments, background and demonstrate how this can solve a problem for the company</a:t>
          </a:r>
          <a:endParaRPr lang="en-NG" sz="1600">
            <a:latin typeface="Avenir Next LT Pro" panose="020B0504020202020204" pitchFamily="34" charset="0"/>
          </a:endParaRPr>
        </a:p>
      </dgm:t>
    </dgm:pt>
    <dgm:pt modelId="{30E869E0-E7D6-4B1D-B40D-2BF55D6313AE}" type="parTrans" cxnId="{7367C58C-11ED-415B-9DC2-9C3742AC235A}">
      <dgm:prSet/>
      <dgm:spPr/>
      <dgm:t>
        <a:bodyPr/>
        <a:lstStyle/>
        <a:p>
          <a:endParaRPr lang="en-NG" sz="2400">
            <a:latin typeface="Avenir Next LT Pro" panose="020B0504020202020204" pitchFamily="34" charset="0"/>
          </a:endParaRPr>
        </a:p>
      </dgm:t>
    </dgm:pt>
    <dgm:pt modelId="{FFCDED0A-AEE4-4AA3-83EC-98599D5B59E7}" type="sibTrans" cxnId="{7367C58C-11ED-415B-9DC2-9C3742AC235A}">
      <dgm:prSet/>
      <dgm:spPr/>
      <dgm:t>
        <a:bodyPr/>
        <a:lstStyle/>
        <a:p>
          <a:endParaRPr lang="en-NG" sz="2400">
            <a:latin typeface="Avenir Next LT Pro" panose="020B0504020202020204" pitchFamily="34" charset="0"/>
          </a:endParaRPr>
        </a:p>
      </dgm:t>
    </dgm:pt>
    <dgm:pt modelId="{3C84981C-57D5-4E10-A12D-B05BB5993847}">
      <dgm:prSet custT="1"/>
      <dgm:spPr>
        <a:solidFill>
          <a:srgbClr val="1D55E5"/>
        </a:solidFill>
      </dgm:spPr>
      <dgm:t>
        <a:bodyPr/>
        <a:lstStyle/>
        <a:p>
          <a:r>
            <a:rPr lang="en-US" sz="1600">
              <a:latin typeface="Avenir Next LT Pro" panose="020B0504020202020204" pitchFamily="34" charset="0"/>
            </a:rPr>
            <a:t>Conclude with your expertise. Clearly state your key skills and what makes you special</a:t>
          </a:r>
          <a:endParaRPr lang="en-NG" sz="1600">
            <a:latin typeface="Avenir Next LT Pro" panose="020B0504020202020204" pitchFamily="34" charset="0"/>
          </a:endParaRPr>
        </a:p>
      </dgm:t>
    </dgm:pt>
    <dgm:pt modelId="{5D55A274-7425-4348-860F-46C51B8CDF6F}" type="parTrans" cxnId="{9BDF3BDA-DC80-4F39-91D8-06688DE21D7D}">
      <dgm:prSet/>
      <dgm:spPr/>
      <dgm:t>
        <a:bodyPr/>
        <a:lstStyle/>
        <a:p>
          <a:endParaRPr lang="en-NG" sz="2400">
            <a:latin typeface="Avenir Next LT Pro" panose="020B0504020202020204" pitchFamily="34" charset="0"/>
          </a:endParaRPr>
        </a:p>
      </dgm:t>
    </dgm:pt>
    <dgm:pt modelId="{6F6679D7-A5D9-451E-9836-FA9969E6501C}" type="sibTrans" cxnId="{9BDF3BDA-DC80-4F39-91D8-06688DE21D7D}">
      <dgm:prSet/>
      <dgm:spPr/>
      <dgm:t>
        <a:bodyPr/>
        <a:lstStyle/>
        <a:p>
          <a:endParaRPr lang="en-NG" sz="2400">
            <a:latin typeface="Avenir Next LT Pro" panose="020B0504020202020204" pitchFamily="34" charset="0"/>
          </a:endParaRPr>
        </a:p>
      </dgm:t>
    </dgm:pt>
    <dgm:pt modelId="{85277291-4FFA-4925-B930-2A5CF1C90EE9}">
      <dgm:prSet custT="1"/>
      <dgm:spPr>
        <a:solidFill>
          <a:srgbClr val="1D55E5"/>
        </a:solidFill>
      </dgm:spPr>
      <dgm:t>
        <a:bodyPr/>
        <a:lstStyle/>
        <a:p>
          <a:r>
            <a:rPr lang="en-US" sz="1600">
              <a:latin typeface="Avenir Next LT Pro" panose="020B0504020202020204" pitchFamily="34" charset="0"/>
            </a:rPr>
            <a:t>Use keywords or phrases as seen in the job advertisement. Keep it brief and clear (4-6 lines).</a:t>
          </a:r>
          <a:endParaRPr lang="en-NG" sz="1600">
            <a:latin typeface="Avenir Next LT Pro" panose="020B0504020202020204" pitchFamily="34" charset="0"/>
          </a:endParaRPr>
        </a:p>
      </dgm:t>
    </dgm:pt>
    <dgm:pt modelId="{515E14FA-93D1-406B-A8DE-8687FC1FDEFF}" type="parTrans" cxnId="{9397C59F-610D-41F7-9035-756263F18E4C}">
      <dgm:prSet/>
      <dgm:spPr/>
      <dgm:t>
        <a:bodyPr/>
        <a:lstStyle/>
        <a:p>
          <a:endParaRPr lang="en-NG" sz="2400">
            <a:latin typeface="Avenir Next LT Pro" panose="020B0504020202020204" pitchFamily="34" charset="0"/>
          </a:endParaRPr>
        </a:p>
      </dgm:t>
    </dgm:pt>
    <dgm:pt modelId="{6616DF95-31BE-4BA7-9BC4-CFD7D060BAB5}" type="sibTrans" cxnId="{9397C59F-610D-41F7-9035-756263F18E4C}">
      <dgm:prSet/>
      <dgm:spPr/>
      <dgm:t>
        <a:bodyPr/>
        <a:lstStyle/>
        <a:p>
          <a:endParaRPr lang="en-NG" sz="2400">
            <a:latin typeface="Avenir Next LT Pro" panose="020B0504020202020204" pitchFamily="34" charset="0"/>
          </a:endParaRPr>
        </a:p>
      </dgm:t>
    </dgm:pt>
    <dgm:pt modelId="{A0AC3C1E-E51C-42CF-B1CA-73F74C35733F}" type="pres">
      <dgm:prSet presAssocID="{04D05CE9-CD73-40CA-8E74-03D1AEF8D42F}" presName="Name0" presStyleCnt="0">
        <dgm:presLayoutVars>
          <dgm:chMax val="7"/>
          <dgm:chPref val="7"/>
          <dgm:dir/>
        </dgm:presLayoutVars>
      </dgm:prSet>
      <dgm:spPr/>
    </dgm:pt>
    <dgm:pt modelId="{B670975C-42AE-404B-BEEA-EF2D1B88F93F}" type="pres">
      <dgm:prSet presAssocID="{04D05CE9-CD73-40CA-8E74-03D1AEF8D42F}" presName="Name1" presStyleCnt="0"/>
      <dgm:spPr/>
    </dgm:pt>
    <dgm:pt modelId="{D52B0BDF-97EC-44B6-BDE5-F54323523902}" type="pres">
      <dgm:prSet presAssocID="{04D05CE9-CD73-40CA-8E74-03D1AEF8D42F}" presName="cycle" presStyleCnt="0"/>
      <dgm:spPr/>
    </dgm:pt>
    <dgm:pt modelId="{17084CE8-2884-4741-9BC4-9B18D0AAAE49}" type="pres">
      <dgm:prSet presAssocID="{04D05CE9-CD73-40CA-8E74-03D1AEF8D42F}" presName="srcNode" presStyleLbl="node1" presStyleIdx="0" presStyleCnt="4"/>
      <dgm:spPr/>
    </dgm:pt>
    <dgm:pt modelId="{7433C600-78BC-47C7-9770-4E5CC2832139}" type="pres">
      <dgm:prSet presAssocID="{04D05CE9-CD73-40CA-8E74-03D1AEF8D42F}" presName="conn" presStyleLbl="parChTrans1D2" presStyleIdx="0" presStyleCnt="1"/>
      <dgm:spPr/>
    </dgm:pt>
    <dgm:pt modelId="{56F762A4-437B-4A75-8569-816362E347F2}" type="pres">
      <dgm:prSet presAssocID="{04D05CE9-CD73-40CA-8E74-03D1AEF8D42F}" presName="extraNode" presStyleLbl="node1" presStyleIdx="0" presStyleCnt="4"/>
      <dgm:spPr/>
    </dgm:pt>
    <dgm:pt modelId="{7C76FDFD-DC7F-4F1B-B8A8-405E0E41960D}" type="pres">
      <dgm:prSet presAssocID="{04D05CE9-CD73-40CA-8E74-03D1AEF8D42F}" presName="dstNode" presStyleLbl="node1" presStyleIdx="0" presStyleCnt="4"/>
      <dgm:spPr/>
    </dgm:pt>
    <dgm:pt modelId="{7850FD8D-FFC3-4388-8010-A62482FDA745}" type="pres">
      <dgm:prSet presAssocID="{B99C5EDB-0989-4BD0-BA5F-686D523E8E54}" presName="text_1" presStyleLbl="node1" presStyleIdx="0" presStyleCnt="4">
        <dgm:presLayoutVars>
          <dgm:bulletEnabled val="1"/>
        </dgm:presLayoutVars>
      </dgm:prSet>
      <dgm:spPr/>
    </dgm:pt>
    <dgm:pt modelId="{866B6026-C4F2-438D-ADE1-D7B02521A848}" type="pres">
      <dgm:prSet presAssocID="{B99C5EDB-0989-4BD0-BA5F-686D523E8E54}" presName="accent_1" presStyleCnt="0"/>
      <dgm:spPr/>
    </dgm:pt>
    <dgm:pt modelId="{B6780C7C-9B81-4514-9D2D-8C16424F7D00}" type="pres">
      <dgm:prSet presAssocID="{B99C5EDB-0989-4BD0-BA5F-686D523E8E54}" presName="accentRepeatNode" presStyleLbl="solidFgAcc1" presStyleIdx="0" presStyleCnt="4"/>
      <dgm:spPr/>
    </dgm:pt>
    <dgm:pt modelId="{D924770B-0B42-4AD0-A1DF-9F76F89A867D}" type="pres">
      <dgm:prSet presAssocID="{A3C69EF8-261B-4596-A45C-53B08F4D9D0D}" presName="text_2" presStyleLbl="node1" presStyleIdx="1" presStyleCnt="4">
        <dgm:presLayoutVars>
          <dgm:bulletEnabled val="1"/>
        </dgm:presLayoutVars>
      </dgm:prSet>
      <dgm:spPr/>
    </dgm:pt>
    <dgm:pt modelId="{6D3C0374-FB5B-49EA-AC8B-18F4FF5A6087}" type="pres">
      <dgm:prSet presAssocID="{A3C69EF8-261B-4596-A45C-53B08F4D9D0D}" presName="accent_2" presStyleCnt="0"/>
      <dgm:spPr/>
    </dgm:pt>
    <dgm:pt modelId="{30F2FA06-119A-4E38-8666-47135DC8463C}" type="pres">
      <dgm:prSet presAssocID="{A3C69EF8-261B-4596-A45C-53B08F4D9D0D}" presName="accentRepeatNode" presStyleLbl="solidFgAcc1" presStyleIdx="1" presStyleCnt="4"/>
      <dgm:spPr/>
    </dgm:pt>
    <dgm:pt modelId="{BCC1F9CA-7E9A-4404-B9A2-765FB4A1282B}" type="pres">
      <dgm:prSet presAssocID="{3C84981C-57D5-4E10-A12D-B05BB5993847}" presName="text_3" presStyleLbl="node1" presStyleIdx="2" presStyleCnt="4">
        <dgm:presLayoutVars>
          <dgm:bulletEnabled val="1"/>
        </dgm:presLayoutVars>
      </dgm:prSet>
      <dgm:spPr/>
    </dgm:pt>
    <dgm:pt modelId="{A9684BC4-C443-488A-9ACC-1785825CAE39}" type="pres">
      <dgm:prSet presAssocID="{3C84981C-57D5-4E10-A12D-B05BB5993847}" presName="accent_3" presStyleCnt="0"/>
      <dgm:spPr/>
    </dgm:pt>
    <dgm:pt modelId="{FC5D507A-74FB-4008-BC37-4A3B13F5D246}" type="pres">
      <dgm:prSet presAssocID="{3C84981C-57D5-4E10-A12D-B05BB5993847}" presName="accentRepeatNode" presStyleLbl="solidFgAcc1" presStyleIdx="2" presStyleCnt="4"/>
      <dgm:spPr/>
    </dgm:pt>
    <dgm:pt modelId="{52CBD753-D631-4D2A-AEB5-DDEC009B60C9}" type="pres">
      <dgm:prSet presAssocID="{85277291-4FFA-4925-B930-2A5CF1C90EE9}" presName="text_4" presStyleLbl="node1" presStyleIdx="3" presStyleCnt="4">
        <dgm:presLayoutVars>
          <dgm:bulletEnabled val="1"/>
        </dgm:presLayoutVars>
      </dgm:prSet>
      <dgm:spPr/>
    </dgm:pt>
    <dgm:pt modelId="{F878CA0C-E539-4D46-9C24-022173748C03}" type="pres">
      <dgm:prSet presAssocID="{85277291-4FFA-4925-B930-2A5CF1C90EE9}" presName="accent_4" presStyleCnt="0"/>
      <dgm:spPr/>
    </dgm:pt>
    <dgm:pt modelId="{0607F508-D428-46DD-BBAD-74E27E4A935F}" type="pres">
      <dgm:prSet presAssocID="{85277291-4FFA-4925-B930-2A5CF1C90EE9}" presName="accentRepeatNode" presStyleLbl="solidFgAcc1" presStyleIdx="3" presStyleCnt="4"/>
      <dgm:spPr/>
    </dgm:pt>
  </dgm:ptLst>
  <dgm:cxnLst>
    <dgm:cxn modelId="{65331D30-D5EE-4BA5-A640-34CC2B292D78}" type="presOf" srcId="{04D05CE9-CD73-40CA-8E74-03D1AEF8D42F}" destId="{A0AC3C1E-E51C-42CF-B1CA-73F74C35733F}" srcOrd="0" destOrd="0" presId="urn:microsoft.com/office/officeart/2008/layout/VerticalCurvedList"/>
    <dgm:cxn modelId="{DA488F5F-B15C-46DA-B360-8EE919330D0D}" type="presOf" srcId="{04AD3E39-9797-44A3-ACC4-A4277B792EF3}" destId="{7433C600-78BC-47C7-9770-4E5CC2832139}" srcOrd="0" destOrd="0" presId="urn:microsoft.com/office/officeart/2008/layout/VerticalCurvedList"/>
    <dgm:cxn modelId="{9150C87D-D2C1-4AF4-8D33-5F6D21DA1E6E}" srcId="{04D05CE9-CD73-40CA-8E74-03D1AEF8D42F}" destId="{B99C5EDB-0989-4BD0-BA5F-686D523E8E54}" srcOrd="0" destOrd="0" parTransId="{82771E6B-D8ED-4A9B-AA24-3B82B0F34A83}" sibTransId="{04AD3E39-9797-44A3-ACC4-A4277B792EF3}"/>
    <dgm:cxn modelId="{7367C58C-11ED-415B-9DC2-9C3742AC235A}" srcId="{04D05CE9-CD73-40CA-8E74-03D1AEF8D42F}" destId="{A3C69EF8-261B-4596-A45C-53B08F4D9D0D}" srcOrd="1" destOrd="0" parTransId="{30E869E0-E7D6-4B1D-B40D-2BF55D6313AE}" sibTransId="{FFCDED0A-AEE4-4AA3-83EC-98599D5B59E7}"/>
    <dgm:cxn modelId="{9397C59F-610D-41F7-9035-756263F18E4C}" srcId="{04D05CE9-CD73-40CA-8E74-03D1AEF8D42F}" destId="{85277291-4FFA-4925-B930-2A5CF1C90EE9}" srcOrd="3" destOrd="0" parTransId="{515E14FA-93D1-406B-A8DE-8687FC1FDEFF}" sibTransId="{6616DF95-31BE-4BA7-9BC4-CFD7D060BAB5}"/>
    <dgm:cxn modelId="{1ADA7DAC-C212-4817-B0CD-1AE61C079AF1}" type="presOf" srcId="{B99C5EDB-0989-4BD0-BA5F-686D523E8E54}" destId="{7850FD8D-FFC3-4388-8010-A62482FDA745}" srcOrd="0" destOrd="0" presId="urn:microsoft.com/office/officeart/2008/layout/VerticalCurvedList"/>
    <dgm:cxn modelId="{90B0E7D1-5229-4673-BD80-FEB60EBB95C0}" type="presOf" srcId="{85277291-4FFA-4925-B930-2A5CF1C90EE9}" destId="{52CBD753-D631-4D2A-AEB5-DDEC009B60C9}" srcOrd="0" destOrd="0" presId="urn:microsoft.com/office/officeart/2008/layout/VerticalCurvedList"/>
    <dgm:cxn modelId="{9E4956D3-44BA-4BBB-81A8-7D0CC8430200}" type="presOf" srcId="{3C84981C-57D5-4E10-A12D-B05BB5993847}" destId="{BCC1F9CA-7E9A-4404-B9A2-765FB4A1282B}" srcOrd="0" destOrd="0" presId="urn:microsoft.com/office/officeart/2008/layout/VerticalCurvedList"/>
    <dgm:cxn modelId="{9BDF3BDA-DC80-4F39-91D8-06688DE21D7D}" srcId="{04D05CE9-CD73-40CA-8E74-03D1AEF8D42F}" destId="{3C84981C-57D5-4E10-A12D-B05BB5993847}" srcOrd="2" destOrd="0" parTransId="{5D55A274-7425-4348-860F-46C51B8CDF6F}" sibTransId="{6F6679D7-A5D9-451E-9836-FA9969E6501C}"/>
    <dgm:cxn modelId="{1EDD22F8-25AD-4D8D-BD92-B3773FAF4615}" type="presOf" srcId="{A3C69EF8-261B-4596-A45C-53B08F4D9D0D}" destId="{D924770B-0B42-4AD0-A1DF-9F76F89A867D}" srcOrd="0" destOrd="0" presId="urn:microsoft.com/office/officeart/2008/layout/VerticalCurvedList"/>
    <dgm:cxn modelId="{A177D44F-1768-4C2F-A389-E1EA7413599F}" type="presParOf" srcId="{A0AC3C1E-E51C-42CF-B1CA-73F74C35733F}" destId="{B670975C-42AE-404B-BEEA-EF2D1B88F93F}" srcOrd="0" destOrd="0" presId="urn:microsoft.com/office/officeart/2008/layout/VerticalCurvedList"/>
    <dgm:cxn modelId="{59472283-16C2-4A2C-8B24-CBBC4ACCA1DC}" type="presParOf" srcId="{B670975C-42AE-404B-BEEA-EF2D1B88F93F}" destId="{D52B0BDF-97EC-44B6-BDE5-F54323523902}" srcOrd="0" destOrd="0" presId="urn:microsoft.com/office/officeart/2008/layout/VerticalCurvedList"/>
    <dgm:cxn modelId="{6695EB0A-9AE2-4085-8488-55C123D33C1D}" type="presParOf" srcId="{D52B0BDF-97EC-44B6-BDE5-F54323523902}" destId="{17084CE8-2884-4741-9BC4-9B18D0AAAE49}" srcOrd="0" destOrd="0" presId="urn:microsoft.com/office/officeart/2008/layout/VerticalCurvedList"/>
    <dgm:cxn modelId="{C3131A65-65BF-4DBA-92ED-577F429D361E}" type="presParOf" srcId="{D52B0BDF-97EC-44B6-BDE5-F54323523902}" destId="{7433C600-78BC-47C7-9770-4E5CC2832139}" srcOrd="1" destOrd="0" presId="urn:microsoft.com/office/officeart/2008/layout/VerticalCurvedList"/>
    <dgm:cxn modelId="{F441ADA3-A73A-4BD8-BA4B-3199DC64C7FD}" type="presParOf" srcId="{D52B0BDF-97EC-44B6-BDE5-F54323523902}" destId="{56F762A4-437B-4A75-8569-816362E347F2}" srcOrd="2" destOrd="0" presId="urn:microsoft.com/office/officeart/2008/layout/VerticalCurvedList"/>
    <dgm:cxn modelId="{8E8FE0CD-052A-4FF2-801E-56374DA0D44A}" type="presParOf" srcId="{D52B0BDF-97EC-44B6-BDE5-F54323523902}" destId="{7C76FDFD-DC7F-4F1B-B8A8-405E0E41960D}" srcOrd="3" destOrd="0" presId="urn:microsoft.com/office/officeart/2008/layout/VerticalCurvedList"/>
    <dgm:cxn modelId="{302EA6FD-43E8-4091-8E14-61089BA79FDA}" type="presParOf" srcId="{B670975C-42AE-404B-BEEA-EF2D1B88F93F}" destId="{7850FD8D-FFC3-4388-8010-A62482FDA745}" srcOrd="1" destOrd="0" presId="urn:microsoft.com/office/officeart/2008/layout/VerticalCurvedList"/>
    <dgm:cxn modelId="{2D89670C-2E3E-435B-8477-79556697CB2F}" type="presParOf" srcId="{B670975C-42AE-404B-BEEA-EF2D1B88F93F}" destId="{866B6026-C4F2-438D-ADE1-D7B02521A848}" srcOrd="2" destOrd="0" presId="urn:microsoft.com/office/officeart/2008/layout/VerticalCurvedList"/>
    <dgm:cxn modelId="{76028758-17BA-4E69-8CEA-1B05E6734321}" type="presParOf" srcId="{866B6026-C4F2-438D-ADE1-D7B02521A848}" destId="{B6780C7C-9B81-4514-9D2D-8C16424F7D00}" srcOrd="0" destOrd="0" presId="urn:microsoft.com/office/officeart/2008/layout/VerticalCurvedList"/>
    <dgm:cxn modelId="{BA5CF8D8-B69B-42CC-BFCA-BBEA34C2E626}" type="presParOf" srcId="{B670975C-42AE-404B-BEEA-EF2D1B88F93F}" destId="{D924770B-0B42-4AD0-A1DF-9F76F89A867D}" srcOrd="3" destOrd="0" presId="urn:microsoft.com/office/officeart/2008/layout/VerticalCurvedList"/>
    <dgm:cxn modelId="{39D89B33-BBCE-4F4B-8763-E09FD987D980}" type="presParOf" srcId="{B670975C-42AE-404B-BEEA-EF2D1B88F93F}" destId="{6D3C0374-FB5B-49EA-AC8B-18F4FF5A6087}" srcOrd="4" destOrd="0" presId="urn:microsoft.com/office/officeart/2008/layout/VerticalCurvedList"/>
    <dgm:cxn modelId="{9AE12787-31FF-407A-95BB-65D7FD1AA2CB}" type="presParOf" srcId="{6D3C0374-FB5B-49EA-AC8B-18F4FF5A6087}" destId="{30F2FA06-119A-4E38-8666-47135DC8463C}" srcOrd="0" destOrd="0" presId="urn:microsoft.com/office/officeart/2008/layout/VerticalCurvedList"/>
    <dgm:cxn modelId="{ED41FE55-2009-4C51-B13F-22C379144FCF}" type="presParOf" srcId="{B670975C-42AE-404B-BEEA-EF2D1B88F93F}" destId="{BCC1F9CA-7E9A-4404-B9A2-765FB4A1282B}" srcOrd="5" destOrd="0" presId="urn:microsoft.com/office/officeart/2008/layout/VerticalCurvedList"/>
    <dgm:cxn modelId="{299E2459-B93B-4557-9F6E-AF8A7AE67A79}" type="presParOf" srcId="{B670975C-42AE-404B-BEEA-EF2D1B88F93F}" destId="{A9684BC4-C443-488A-9ACC-1785825CAE39}" srcOrd="6" destOrd="0" presId="urn:microsoft.com/office/officeart/2008/layout/VerticalCurvedList"/>
    <dgm:cxn modelId="{5A193202-B8F8-4092-AF59-DEAC98F3B039}" type="presParOf" srcId="{A9684BC4-C443-488A-9ACC-1785825CAE39}" destId="{FC5D507A-74FB-4008-BC37-4A3B13F5D246}" srcOrd="0" destOrd="0" presId="urn:microsoft.com/office/officeart/2008/layout/VerticalCurvedList"/>
    <dgm:cxn modelId="{0758B59E-C179-4EF0-A89E-24F9326D3B37}" type="presParOf" srcId="{B670975C-42AE-404B-BEEA-EF2D1B88F93F}" destId="{52CBD753-D631-4D2A-AEB5-DDEC009B60C9}" srcOrd="7" destOrd="0" presId="urn:microsoft.com/office/officeart/2008/layout/VerticalCurvedList"/>
    <dgm:cxn modelId="{C08F1097-2054-4BE9-93E0-087860520AF2}" type="presParOf" srcId="{B670975C-42AE-404B-BEEA-EF2D1B88F93F}" destId="{F878CA0C-E539-4D46-9C24-022173748C03}" srcOrd="8" destOrd="0" presId="urn:microsoft.com/office/officeart/2008/layout/VerticalCurvedList"/>
    <dgm:cxn modelId="{F144DCEC-9984-4548-977F-1B468979094C}" type="presParOf" srcId="{F878CA0C-E539-4D46-9C24-022173748C03}" destId="{0607F508-D428-46DD-BBAD-74E27E4A93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05CE9-CD73-40CA-8E74-03D1AEF8D42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NG"/>
        </a:p>
      </dgm:t>
    </dgm:pt>
    <dgm:pt modelId="{B99C5EDB-0989-4BD0-BA5F-686D523E8E54}">
      <dgm:prSet/>
      <dgm:spPr>
        <a:solidFill>
          <a:srgbClr val="1D55E5"/>
        </a:solidFill>
      </dgm:spPr>
      <dgm:t>
        <a:bodyPr/>
        <a:lstStyle/>
        <a:p>
          <a:r>
            <a:rPr lang="en-US" dirty="0"/>
            <a:t>Begin with your most recent position and work backward in time</a:t>
          </a:r>
          <a:endParaRPr lang="en-NG" dirty="0"/>
        </a:p>
      </dgm:t>
    </dgm:pt>
    <dgm:pt modelId="{82771E6B-D8ED-4A9B-AA24-3B82B0F34A83}" type="parTrans" cxnId="{9150C87D-D2C1-4AF4-8D33-5F6D21DA1E6E}">
      <dgm:prSet/>
      <dgm:spPr/>
      <dgm:t>
        <a:bodyPr/>
        <a:lstStyle/>
        <a:p>
          <a:endParaRPr lang="en-NG"/>
        </a:p>
      </dgm:t>
    </dgm:pt>
    <dgm:pt modelId="{04AD3E39-9797-44A3-ACC4-A4277B792EF3}" type="sibTrans" cxnId="{9150C87D-D2C1-4AF4-8D33-5F6D21DA1E6E}">
      <dgm:prSet/>
      <dgm:spPr/>
      <dgm:t>
        <a:bodyPr/>
        <a:lstStyle/>
        <a:p>
          <a:endParaRPr lang="en-NG"/>
        </a:p>
      </dgm:t>
    </dgm:pt>
    <dgm:pt modelId="{A3C69EF8-261B-4596-A45C-53B08F4D9D0D}">
      <dgm:prSet/>
      <dgm:spPr>
        <a:solidFill>
          <a:srgbClr val="1D55E5"/>
        </a:solidFill>
      </dgm:spPr>
      <dgm:t>
        <a:bodyPr/>
        <a:lstStyle/>
        <a:p>
          <a:r>
            <a:rPr lang="en-US" dirty="0"/>
            <a:t>Clearly state the job title, company name and location</a:t>
          </a:r>
        </a:p>
      </dgm:t>
    </dgm:pt>
    <dgm:pt modelId="{30E869E0-E7D6-4B1D-B40D-2BF55D6313AE}" type="parTrans" cxnId="{7367C58C-11ED-415B-9DC2-9C3742AC235A}">
      <dgm:prSet/>
      <dgm:spPr/>
      <dgm:t>
        <a:bodyPr/>
        <a:lstStyle/>
        <a:p>
          <a:endParaRPr lang="en-NG"/>
        </a:p>
      </dgm:t>
    </dgm:pt>
    <dgm:pt modelId="{FFCDED0A-AEE4-4AA3-83EC-98599D5B59E7}" type="sibTrans" cxnId="{7367C58C-11ED-415B-9DC2-9C3742AC235A}">
      <dgm:prSet/>
      <dgm:spPr/>
      <dgm:t>
        <a:bodyPr/>
        <a:lstStyle/>
        <a:p>
          <a:endParaRPr lang="en-NG"/>
        </a:p>
      </dgm:t>
    </dgm:pt>
    <dgm:pt modelId="{3C84981C-57D5-4E10-A12D-B05BB5993847}">
      <dgm:prSet/>
      <dgm:spPr>
        <a:solidFill>
          <a:srgbClr val="1D55E5"/>
        </a:solidFill>
      </dgm:spPr>
      <dgm:t>
        <a:bodyPr/>
        <a:lstStyle/>
        <a:p>
          <a:r>
            <a:rPr lang="en-US" dirty="0"/>
            <a:t>Use concise and action-oriented bullet points to describe your responsibilities, accomplishments.</a:t>
          </a:r>
          <a:endParaRPr lang="en-NG" dirty="0"/>
        </a:p>
      </dgm:t>
    </dgm:pt>
    <dgm:pt modelId="{5D55A274-7425-4348-860F-46C51B8CDF6F}" type="parTrans" cxnId="{9BDF3BDA-DC80-4F39-91D8-06688DE21D7D}">
      <dgm:prSet/>
      <dgm:spPr/>
      <dgm:t>
        <a:bodyPr/>
        <a:lstStyle/>
        <a:p>
          <a:endParaRPr lang="en-NG"/>
        </a:p>
      </dgm:t>
    </dgm:pt>
    <dgm:pt modelId="{6F6679D7-A5D9-451E-9836-FA9969E6501C}" type="sibTrans" cxnId="{9BDF3BDA-DC80-4F39-91D8-06688DE21D7D}">
      <dgm:prSet/>
      <dgm:spPr/>
      <dgm:t>
        <a:bodyPr/>
        <a:lstStyle/>
        <a:p>
          <a:endParaRPr lang="en-NG"/>
        </a:p>
      </dgm:t>
    </dgm:pt>
    <dgm:pt modelId="{85277291-4FFA-4925-B930-2A5CF1C90EE9}">
      <dgm:prSet/>
      <dgm:spPr>
        <a:solidFill>
          <a:srgbClr val="1D55E5"/>
        </a:solidFill>
      </dgm:spPr>
      <dgm:t>
        <a:bodyPr/>
        <a:lstStyle/>
        <a:p>
          <a:r>
            <a:rPr lang="en-US" dirty="0"/>
            <a:t>Customize your experiences to match the requirements of the job you're applying for. </a:t>
          </a:r>
          <a:endParaRPr lang="en-NG" dirty="0"/>
        </a:p>
      </dgm:t>
    </dgm:pt>
    <dgm:pt modelId="{515E14FA-93D1-406B-A8DE-8687FC1FDEFF}" type="parTrans" cxnId="{9397C59F-610D-41F7-9035-756263F18E4C}">
      <dgm:prSet/>
      <dgm:spPr/>
      <dgm:t>
        <a:bodyPr/>
        <a:lstStyle/>
        <a:p>
          <a:endParaRPr lang="en-NG"/>
        </a:p>
      </dgm:t>
    </dgm:pt>
    <dgm:pt modelId="{6616DF95-31BE-4BA7-9BC4-CFD7D060BAB5}" type="sibTrans" cxnId="{9397C59F-610D-41F7-9035-756263F18E4C}">
      <dgm:prSet/>
      <dgm:spPr/>
      <dgm:t>
        <a:bodyPr/>
        <a:lstStyle/>
        <a:p>
          <a:endParaRPr lang="en-NG"/>
        </a:p>
      </dgm:t>
    </dgm:pt>
    <dgm:pt modelId="{3065A597-A35C-4F5B-B4AB-ACC1830C688A}">
      <dgm:prSet/>
      <dgm:spPr>
        <a:solidFill>
          <a:srgbClr val="1D55E5"/>
        </a:solidFill>
      </dgm:spPr>
      <dgm:t>
        <a:bodyPr/>
        <a:lstStyle/>
        <a:p>
          <a:r>
            <a:rPr lang="en-US" dirty="0"/>
            <a:t>Start with action words like </a:t>
          </a:r>
          <a:r>
            <a:rPr lang="en-US" i="1" dirty="0"/>
            <a:t>delivered, led, designed, coordinated, etc.</a:t>
          </a:r>
          <a:endParaRPr lang="en-NG" i="1" dirty="0"/>
        </a:p>
      </dgm:t>
    </dgm:pt>
    <dgm:pt modelId="{C6F1D246-F9BC-4DCF-826D-3A9CD4DAFF98}" type="parTrans" cxnId="{B9C0093D-6935-4F88-BC1C-9951C1CFA7FB}">
      <dgm:prSet/>
      <dgm:spPr/>
      <dgm:t>
        <a:bodyPr/>
        <a:lstStyle/>
        <a:p>
          <a:endParaRPr lang="en-NG"/>
        </a:p>
      </dgm:t>
    </dgm:pt>
    <dgm:pt modelId="{F14F59A4-4EF1-4786-BFA7-32EE9DFB1928}" type="sibTrans" cxnId="{B9C0093D-6935-4F88-BC1C-9951C1CFA7FB}">
      <dgm:prSet/>
      <dgm:spPr/>
      <dgm:t>
        <a:bodyPr/>
        <a:lstStyle/>
        <a:p>
          <a:endParaRPr lang="en-NG"/>
        </a:p>
      </dgm:t>
    </dgm:pt>
    <dgm:pt modelId="{DA61142E-508F-4779-9F0A-E3333C487316}">
      <dgm:prSet/>
      <dgm:spPr>
        <a:solidFill>
          <a:srgbClr val="1D55E5"/>
        </a:solidFill>
      </dgm:spPr>
      <dgm:t>
        <a:bodyPr/>
        <a:lstStyle/>
        <a:p>
          <a:r>
            <a:rPr lang="en-US" dirty="0"/>
            <a:t>Provide concrete examples and specific details to showcase the impact of your work.</a:t>
          </a:r>
          <a:endParaRPr lang="en-NG" dirty="0"/>
        </a:p>
      </dgm:t>
    </dgm:pt>
    <dgm:pt modelId="{262A80E8-9004-4D93-8FF0-5C220FCE3838}" type="parTrans" cxnId="{385D30A8-6B41-4B8B-B3E4-A80068212853}">
      <dgm:prSet/>
      <dgm:spPr/>
      <dgm:t>
        <a:bodyPr/>
        <a:lstStyle/>
        <a:p>
          <a:endParaRPr lang="en-NG"/>
        </a:p>
      </dgm:t>
    </dgm:pt>
    <dgm:pt modelId="{233FCAEB-6C3F-49F8-BBC5-72EB98ED5DDD}" type="sibTrans" cxnId="{385D30A8-6B41-4B8B-B3E4-A80068212853}">
      <dgm:prSet/>
      <dgm:spPr/>
      <dgm:t>
        <a:bodyPr/>
        <a:lstStyle/>
        <a:p>
          <a:endParaRPr lang="en-NG"/>
        </a:p>
      </dgm:t>
    </dgm:pt>
    <dgm:pt modelId="{79E35912-4D0F-4EBA-98EC-ED760C4916FC}">
      <dgm:prSet/>
      <dgm:spPr>
        <a:solidFill>
          <a:srgbClr val="1D55E5"/>
        </a:solidFill>
      </dgm:spPr>
      <dgm:t>
        <a:bodyPr/>
        <a:lstStyle/>
        <a:p>
          <a:r>
            <a:rPr lang="en-US" dirty="0"/>
            <a:t>Whenever possible, include numbers, percentages, or other metrics to quantify your achievements</a:t>
          </a:r>
          <a:endParaRPr lang="en-NG" dirty="0"/>
        </a:p>
      </dgm:t>
    </dgm:pt>
    <dgm:pt modelId="{6AEFDE5D-9D80-4D66-9C4E-C8F454F90555}" type="parTrans" cxnId="{8770DFFD-76EE-4986-9E3C-D0EAB060D1B3}">
      <dgm:prSet/>
      <dgm:spPr/>
      <dgm:t>
        <a:bodyPr/>
        <a:lstStyle/>
        <a:p>
          <a:endParaRPr lang="en-NG"/>
        </a:p>
      </dgm:t>
    </dgm:pt>
    <dgm:pt modelId="{B1674D92-D1D7-4F0F-8A53-EAE324014237}" type="sibTrans" cxnId="{8770DFFD-76EE-4986-9E3C-D0EAB060D1B3}">
      <dgm:prSet/>
      <dgm:spPr/>
      <dgm:t>
        <a:bodyPr/>
        <a:lstStyle/>
        <a:p>
          <a:endParaRPr lang="en-NG"/>
        </a:p>
      </dgm:t>
    </dgm:pt>
    <dgm:pt modelId="{A0AC3C1E-E51C-42CF-B1CA-73F74C35733F}" type="pres">
      <dgm:prSet presAssocID="{04D05CE9-CD73-40CA-8E74-03D1AEF8D42F}" presName="Name0" presStyleCnt="0">
        <dgm:presLayoutVars>
          <dgm:chMax val="7"/>
          <dgm:chPref val="7"/>
          <dgm:dir/>
        </dgm:presLayoutVars>
      </dgm:prSet>
      <dgm:spPr/>
    </dgm:pt>
    <dgm:pt modelId="{B670975C-42AE-404B-BEEA-EF2D1B88F93F}" type="pres">
      <dgm:prSet presAssocID="{04D05CE9-CD73-40CA-8E74-03D1AEF8D42F}" presName="Name1" presStyleCnt="0"/>
      <dgm:spPr/>
    </dgm:pt>
    <dgm:pt modelId="{D52B0BDF-97EC-44B6-BDE5-F54323523902}" type="pres">
      <dgm:prSet presAssocID="{04D05CE9-CD73-40CA-8E74-03D1AEF8D42F}" presName="cycle" presStyleCnt="0"/>
      <dgm:spPr/>
    </dgm:pt>
    <dgm:pt modelId="{17084CE8-2884-4741-9BC4-9B18D0AAAE49}" type="pres">
      <dgm:prSet presAssocID="{04D05CE9-CD73-40CA-8E74-03D1AEF8D42F}" presName="srcNode" presStyleLbl="node1" presStyleIdx="0" presStyleCnt="7"/>
      <dgm:spPr/>
    </dgm:pt>
    <dgm:pt modelId="{7433C600-78BC-47C7-9770-4E5CC2832139}" type="pres">
      <dgm:prSet presAssocID="{04D05CE9-CD73-40CA-8E74-03D1AEF8D42F}" presName="conn" presStyleLbl="parChTrans1D2" presStyleIdx="0" presStyleCnt="1"/>
      <dgm:spPr/>
    </dgm:pt>
    <dgm:pt modelId="{56F762A4-437B-4A75-8569-816362E347F2}" type="pres">
      <dgm:prSet presAssocID="{04D05CE9-CD73-40CA-8E74-03D1AEF8D42F}" presName="extraNode" presStyleLbl="node1" presStyleIdx="0" presStyleCnt="7"/>
      <dgm:spPr/>
    </dgm:pt>
    <dgm:pt modelId="{7C76FDFD-DC7F-4F1B-B8A8-405E0E41960D}" type="pres">
      <dgm:prSet presAssocID="{04D05CE9-CD73-40CA-8E74-03D1AEF8D42F}" presName="dstNode" presStyleLbl="node1" presStyleIdx="0" presStyleCnt="7"/>
      <dgm:spPr/>
    </dgm:pt>
    <dgm:pt modelId="{7850FD8D-FFC3-4388-8010-A62482FDA745}" type="pres">
      <dgm:prSet presAssocID="{B99C5EDB-0989-4BD0-BA5F-686D523E8E54}" presName="text_1" presStyleLbl="node1" presStyleIdx="0" presStyleCnt="7">
        <dgm:presLayoutVars>
          <dgm:bulletEnabled val="1"/>
        </dgm:presLayoutVars>
      </dgm:prSet>
      <dgm:spPr/>
    </dgm:pt>
    <dgm:pt modelId="{866B6026-C4F2-438D-ADE1-D7B02521A848}" type="pres">
      <dgm:prSet presAssocID="{B99C5EDB-0989-4BD0-BA5F-686D523E8E54}" presName="accent_1" presStyleCnt="0"/>
      <dgm:spPr/>
    </dgm:pt>
    <dgm:pt modelId="{B6780C7C-9B81-4514-9D2D-8C16424F7D00}" type="pres">
      <dgm:prSet presAssocID="{B99C5EDB-0989-4BD0-BA5F-686D523E8E54}" presName="accentRepeatNode" presStyleLbl="solidFgAcc1" presStyleIdx="0" presStyleCnt="7"/>
      <dgm:spPr/>
    </dgm:pt>
    <dgm:pt modelId="{D924770B-0B42-4AD0-A1DF-9F76F89A867D}" type="pres">
      <dgm:prSet presAssocID="{A3C69EF8-261B-4596-A45C-53B08F4D9D0D}" presName="text_2" presStyleLbl="node1" presStyleIdx="1" presStyleCnt="7">
        <dgm:presLayoutVars>
          <dgm:bulletEnabled val="1"/>
        </dgm:presLayoutVars>
      </dgm:prSet>
      <dgm:spPr/>
    </dgm:pt>
    <dgm:pt modelId="{6D3C0374-FB5B-49EA-AC8B-18F4FF5A6087}" type="pres">
      <dgm:prSet presAssocID="{A3C69EF8-261B-4596-A45C-53B08F4D9D0D}" presName="accent_2" presStyleCnt="0"/>
      <dgm:spPr/>
    </dgm:pt>
    <dgm:pt modelId="{30F2FA06-119A-4E38-8666-47135DC8463C}" type="pres">
      <dgm:prSet presAssocID="{A3C69EF8-261B-4596-A45C-53B08F4D9D0D}" presName="accentRepeatNode" presStyleLbl="solidFgAcc1" presStyleIdx="1" presStyleCnt="7"/>
      <dgm:spPr/>
    </dgm:pt>
    <dgm:pt modelId="{BCC1F9CA-7E9A-4404-B9A2-765FB4A1282B}" type="pres">
      <dgm:prSet presAssocID="{3C84981C-57D5-4E10-A12D-B05BB5993847}" presName="text_3" presStyleLbl="node1" presStyleIdx="2" presStyleCnt="7">
        <dgm:presLayoutVars>
          <dgm:bulletEnabled val="1"/>
        </dgm:presLayoutVars>
      </dgm:prSet>
      <dgm:spPr/>
    </dgm:pt>
    <dgm:pt modelId="{A9684BC4-C443-488A-9ACC-1785825CAE39}" type="pres">
      <dgm:prSet presAssocID="{3C84981C-57D5-4E10-A12D-B05BB5993847}" presName="accent_3" presStyleCnt="0"/>
      <dgm:spPr/>
    </dgm:pt>
    <dgm:pt modelId="{FC5D507A-74FB-4008-BC37-4A3B13F5D246}" type="pres">
      <dgm:prSet presAssocID="{3C84981C-57D5-4E10-A12D-B05BB5993847}" presName="accentRepeatNode" presStyleLbl="solidFgAcc1" presStyleIdx="2" presStyleCnt="7"/>
      <dgm:spPr/>
    </dgm:pt>
    <dgm:pt modelId="{52CBD753-D631-4D2A-AEB5-DDEC009B60C9}" type="pres">
      <dgm:prSet presAssocID="{85277291-4FFA-4925-B930-2A5CF1C90EE9}" presName="text_4" presStyleLbl="node1" presStyleIdx="3" presStyleCnt="7">
        <dgm:presLayoutVars>
          <dgm:bulletEnabled val="1"/>
        </dgm:presLayoutVars>
      </dgm:prSet>
      <dgm:spPr/>
    </dgm:pt>
    <dgm:pt modelId="{F878CA0C-E539-4D46-9C24-022173748C03}" type="pres">
      <dgm:prSet presAssocID="{85277291-4FFA-4925-B930-2A5CF1C90EE9}" presName="accent_4" presStyleCnt="0"/>
      <dgm:spPr/>
    </dgm:pt>
    <dgm:pt modelId="{0607F508-D428-46DD-BBAD-74E27E4A935F}" type="pres">
      <dgm:prSet presAssocID="{85277291-4FFA-4925-B930-2A5CF1C90EE9}" presName="accentRepeatNode" presStyleLbl="solidFgAcc1" presStyleIdx="3" presStyleCnt="7"/>
      <dgm:spPr/>
    </dgm:pt>
    <dgm:pt modelId="{F6A6439D-3109-4AA9-9FBE-4A91059DCD07}" type="pres">
      <dgm:prSet presAssocID="{3065A597-A35C-4F5B-B4AB-ACC1830C688A}" presName="text_5" presStyleLbl="node1" presStyleIdx="4" presStyleCnt="7">
        <dgm:presLayoutVars>
          <dgm:bulletEnabled val="1"/>
        </dgm:presLayoutVars>
      </dgm:prSet>
      <dgm:spPr/>
    </dgm:pt>
    <dgm:pt modelId="{9B20044F-265E-48B2-B892-60A004A926DB}" type="pres">
      <dgm:prSet presAssocID="{3065A597-A35C-4F5B-B4AB-ACC1830C688A}" presName="accent_5" presStyleCnt="0"/>
      <dgm:spPr/>
    </dgm:pt>
    <dgm:pt modelId="{2D00E648-D7C8-434B-80FF-EB86C1443D39}" type="pres">
      <dgm:prSet presAssocID="{3065A597-A35C-4F5B-B4AB-ACC1830C688A}" presName="accentRepeatNode" presStyleLbl="solidFgAcc1" presStyleIdx="4" presStyleCnt="7"/>
      <dgm:spPr/>
    </dgm:pt>
    <dgm:pt modelId="{04B36BFA-17F8-47C6-A594-4BCE15AD38CC}" type="pres">
      <dgm:prSet presAssocID="{DA61142E-508F-4779-9F0A-E3333C487316}" presName="text_6" presStyleLbl="node1" presStyleIdx="5" presStyleCnt="7">
        <dgm:presLayoutVars>
          <dgm:bulletEnabled val="1"/>
        </dgm:presLayoutVars>
      </dgm:prSet>
      <dgm:spPr/>
    </dgm:pt>
    <dgm:pt modelId="{2A4F5301-60D8-4CF6-BB2C-36B4A3F0FC4E}" type="pres">
      <dgm:prSet presAssocID="{DA61142E-508F-4779-9F0A-E3333C487316}" presName="accent_6" presStyleCnt="0"/>
      <dgm:spPr/>
    </dgm:pt>
    <dgm:pt modelId="{10727FEE-C8E9-4EC7-913B-DD1CC07716E9}" type="pres">
      <dgm:prSet presAssocID="{DA61142E-508F-4779-9F0A-E3333C487316}" presName="accentRepeatNode" presStyleLbl="solidFgAcc1" presStyleIdx="5" presStyleCnt="7"/>
      <dgm:spPr/>
    </dgm:pt>
    <dgm:pt modelId="{43740FCF-B070-4B53-8932-D3C7803101F4}" type="pres">
      <dgm:prSet presAssocID="{79E35912-4D0F-4EBA-98EC-ED760C4916FC}" presName="text_7" presStyleLbl="node1" presStyleIdx="6" presStyleCnt="7">
        <dgm:presLayoutVars>
          <dgm:bulletEnabled val="1"/>
        </dgm:presLayoutVars>
      </dgm:prSet>
      <dgm:spPr/>
    </dgm:pt>
    <dgm:pt modelId="{6A63F79A-0B7E-4E10-8778-709AB41ECE56}" type="pres">
      <dgm:prSet presAssocID="{79E35912-4D0F-4EBA-98EC-ED760C4916FC}" presName="accent_7" presStyleCnt="0"/>
      <dgm:spPr/>
    </dgm:pt>
    <dgm:pt modelId="{83B4517F-9BAA-4772-A4C3-C800FDA44551}" type="pres">
      <dgm:prSet presAssocID="{79E35912-4D0F-4EBA-98EC-ED760C4916FC}" presName="accentRepeatNode" presStyleLbl="solidFgAcc1" presStyleIdx="6" presStyleCnt="7"/>
      <dgm:spPr/>
    </dgm:pt>
  </dgm:ptLst>
  <dgm:cxnLst>
    <dgm:cxn modelId="{F2573E14-E31A-44FC-9137-51988E7A7B1A}" type="presOf" srcId="{DA61142E-508F-4779-9F0A-E3333C487316}" destId="{04B36BFA-17F8-47C6-A594-4BCE15AD38CC}" srcOrd="0" destOrd="0" presId="urn:microsoft.com/office/officeart/2008/layout/VerticalCurvedList"/>
    <dgm:cxn modelId="{65331D30-D5EE-4BA5-A640-34CC2B292D78}" type="presOf" srcId="{04D05CE9-CD73-40CA-8E74-03D1AEF8D42F}" destId="{A0AC3C1E-E51C-42CF-B1CA-73F74C35733F}" srcOrd="0" destOrd="0" presId="urn:microsoft.com/office/officeart/2008/layout/VerticalCurvedList"/>
    <dgm:cxn modelId="{C151263B-5E0A-4565-88F8-B39C7B837340}" type="presOf" srcId="{79E35912-4D0F-4EBA-98EC-ED760C4916FC}" destId="{43740FCF-B070-4B53-8932-D3C7803101F4}" srcOrd="0" destOrd="0" presId="urn:microsoft.com/office/officeart/2008/layout/VerticalCurvedList"/>
    <dgm:cxn modelId="{B9C0093D-6935-4F88-BC1C-9951C1CFA7FB}" srcId="{04D05CE9-CD73-40CA-8E74-03D1AEF8D42F}" destId="{3065A597-A35C-4F5B-B4AB-ACC1830C688A}" srcOrd="4" destOrd="0" parTransId="{C6F1D246-F9BC-4DCF-826D-3A9CD4DAFF98}" sibTransId="{F14F59A4-4EF1-4786-BFA7-32EE9DFB1928}"/>
    <dgm:cxn modelId="{DA488F5F-B15C-46DA-B360-8EE919330D0D}" type="presOf" srcId="{04AD3E39-9797-44A3-ACC4-A4277B792EF3}" destId="{7433C600-78BC-47C7-9770-4E5CC2832139}" srcOrd="0" destOrd="0" presId="urn:microsoft.com/office/officeart/2008/layout/VerticalCurvedList"/>
    <dgm:cxn modelId="{9150C87D-D2C1-4AF4-8D33-5F6D21DA1E6E}" srcId="{04D05CE9-CD73-40CA-8E74-03D1AEF8D42F}" destId="{B99C5EDB-0989-4BD0-BA5F-686D523E8E54}" srcOrd="0" destOrd="0" parTransId="{82771E6B-D8ED-4A9B-AA24-3B82B0F34A83}" sibTransId="{04AD3E39-9797-44A3-ACC4-A4277B792EF3}"/>
    <dgm:cxn modelId="{2598E083-A6F4-4537-8BE5-F0C6CD826A95}" type="presOf" srcId="{3065A597-A35C-4F5B-B4AB-ACC1830C688A}" destId="{F6A6439D-3109-4AA9-9FBE-4A91059DCD07}" srcOrd="0" destOrd="0" presId="urn:microsoft.com/office/officeart/2008/layout/VerticalCurvedList"/>
    <dgm:cxn modelId="{7367C58C-11ED-415B-9DC2-9C3742AC235A}" srcId="{04D05CE9-CD73-40CA-8E74-03D1AEF8D42F}" destId="{A3C69EF8-261B-4596-A45C-53B08F4D9D0D}" srcOrd="1" destOrd="0" parTransId="{30E869E0-E7D6-4B1D-B40D-2BF55D6313AE}" sibTransId="{FFCDED0A-AEE4-4AA3-83EC-98599D5B59E7}"/>
    <dgm:cxn modelId="{9397C59F-610D-41F7-9035-756263F18E4C}" srcId="{04D05CE9-CD73-40CA-8E74-03D1AEF8D42F}" destId="{85277291-4FFA-4925-B930-2A5CF1C90EE9}" srcOrd="3" destOrd="0" parTransId="{515E14FA-93D1-406B-A8DE-8687FC1FDEFF}" sibTransId="{6616DF95-31BE-4BA7-9BC4-CFD7D060BAB5}"/>
    <dgm:cxn modelId="{385D30A8-6B41-4B8B-B3E4-A80068212853}" srcId="{04D05CE9-CD73-40CA-8E74-03D1AEF8D42F}" destId="{DA61142E-508F-4779-9F0A-E3333C487316}" srcOrd="5" destOrd="0" parTransId="{262A80E8-9004-4D93-8FF0-5C220FCE3838}" sibTransId="{233FCAEB-6C3F-49F8-BBC5-72EB98ED5DDD}"/>
    <dgm:cxn modelId="{1ADA7DAC-C212-4817-B0CD-1AE61C079AF1}" type="presOf" srcId="{B99C5EDB-0989-4BD0-BA5F-686D523E8E54}" destId="{7850FD8D-FFC3-4388-8010-A62482FDA745}" srcOrd="0" destOrd="0" presId="urn:microsoft.com/office/officeart/2008/layout/VerticalCurvedList"/>
    <dgm:cxn modelId="{90B0E7D1-5229-4673-BD80-FEB60EBB95C0}" type="presOf" srcId="{85277291-4FFA-4925-B930-2A5CF1C90EE9}" destId="{52CBD753-D631-4D2A-AEB5-DDEC009B60C9}" srcOrd="0" destOrd="0" presId="urn:microsoft.com/office/officeart/2008/layout/VerticalCurvedList"/>
    <dgm:cxn modelId="{9E4956D3-44BA-4BBB-81A8-7D0CC8430200}" type="presOf" srcId="{3C84981C-57D5-4E10-A12D-B05BB5993847}" destId="{BCC1F9CA-7E9A-4404-B9A2-765FB4A1282B}" srcOrd="0" destOrd="0" presId="urn:microsoft.com/office/officeart/2008/layout/VerticalCurvedList"/>
    <dgm:cxn modelId="{9BDF3BDA-DC80-4F39-91D8-06688DE21D7D}" srcId="{04D05CE9-CD73-40CA-8E74-03D1AEF8D42F}" destId="{3C84981C-57D5-4E10-A12D-B05BB5993847}" srcOrd="2" destOrd="0" parTransId="{5D55A274-7425-4348-860F-46C51B8CDF6F}" sibTransId="{6F6679D7-A5D9-451E-9836-FA9969E6501C}"/>
    <dgm:cxn modelId="{1EDD22F8-25AD-4D8D-BD92-B3773FAF4615}" type="presOf" srcId="{A3C69EF8-261B-4596-A45C-53B08F4D9D0D}" destId="{D924770B-0B42-4AD0-A1DF-9F76F89A867D}" srcOrd="0" destOrd="0" presId="urn:microsoft.com/office/officeart/2008/layout/VerticalCurvedList"/>
    <dgm:cxn modelId="{8770DFFD-76EE-4986-9E3C-D0EAB060D1B3}" srcId="{04D05CE9-CD73-40CA-8E74-03D1AEF8D42F}" destId="{79E35912-4D0F-4EBA-98EC-ED760C4916FC}" srcOrd="6" destOrd="0" parTransId="{6AEFDE5D-9D80-4D66-9C4E-C8F454F90555}" sibTransId="{B1674D92-D1D7-4F0F-8A53-EAE324014237}"/>
    <dgm:cxn modelId="{A177D44F-1768-4C2F-A389-E1EA7413599F}" type="presParOf" srcId="{A0AC3C1E-E51C-42CF-B1CA-73F74C35733F}" destId="{B670975C-42AE-404B-BEEA-EF2D1B88F93F}" srcOrd="0" destOrd="0" presId="urn:microsoft.com/office/officeart/2008/layout/VerticalCurvedList"/>
    <dgm:cxn modelId="{59472283-16C2-4A2C-8B24-CBBC4ACCA1DC}" type="presParOf" srcId="{B670975C-42AE-404B-BEEA-EF2D1B88F93F}" destId="{D52B0BDF-97EC-44B6-BDE5-F54323523902}" srcOrd="0" destOrd="0" presId="urn:microsoft.com/office/officeart/2008/layout/VerticalCurvedList"/>
    <dgm:cxn modelId="{6695EB0A-9AE2-4085-8488-55C123D33C1D}" type="presParOf" srcId="{D52B0BDF-97EC-44B6-BDE5-F54323523902}" destId="{17084CE8-2884-4741-9BC4-9B18D0AAAE49}" srcOrd="0" destOrd="0" presId="urn:microsoft.com/office/officeart/2008/layout/VerticalCurvedList"/>
    <dgm:cxn modelId="{C3131A65-65BF-4DBA-92ED-577F429D361E}" type="presParOf" srcId="{D52B0BDF-97EC-44B6-BDE5-F54323523902}" destId="{7433C600-78BC-47C7-9770-4E5CC2832139}" srcOrd="1" destOrd="0" presId="urn:microsoft.com/office/officeart/2008/layout/VerticalCurvedList"/>
    <dgm:cxn modelId="{F441ADA3-A73A-4BD8-BA4B-3199DC64C7FD}" type="presParOf" srcId="{D52B0BDF-97EC-44B6-BDE5-F54323523902}" destId="{56F762A4-437B-4A75-8569-816362E347F2}" srcOrd="2" destOrd="0" presId="urn:microsoft.com/office/officeart/2008/layout/VerticalCurvedList"/>
    <dgm:cxn modelId="{8E8FE0CD-052A-4FF2-801E-56374DA0D44A}" type="presParOf" srcId="{D52B0BDF-97EC-44B6-BDE5-F54323523902}" destId="{7C76FDFD-DC7F-4F1B-B8A8-405E0E41960D}" srcOrd="3" destOrd="0" presId="urn:microsoft.com/office/officeart/2008/layout/VerticalCurvedList"/>
    <dgm:cxn modelId="{302EA6FD-43E8-4091-8E14-61089BA79FDA}" type="presParOf" srcId="{B670975C-42AE-404B-BEEA-EF2D1B88F93F}" destId="{7850FD8D-FFC3-4388-8010-A62482FDA745}" srcOrd="1" destOrd="0" presId="urn:microsoft.com/office/officeart/2008/layout/VerticalCurvedList"/>
    <dgm:cxn modelId="{2D89670C-2E3E-435B-8477-79556697CB2F}" type="presParOf" srcId="{B670975C-42AE-404B-BEEA-EF2D1B88F93F}" destId="{866B6026-C4F2-438D-ADE1-D7B02521A848}" srcOrd="2" destOrd="0" presId="urn:microsoft.com/office/officeart/2008/layout/VerticalCurvedList"/>
    <dgm:cxn modelId="{76028758-17BA-4E69-8CEA-1B05E6734321}" type="presParOf" srcId="{866B6026-C4F2-438D-ADE1-D7B02521A848}" destId="{B6780C7C-9B81-4514-9D2D-8C16424F7D00}" srcOrd="0" destOrd="0" presId="urn:microsoft.com/office/officeart/2008/layout/VerticalCurvedList"/>
    <dgm:cxn modelId="{BA5CF8D8-B69B-42CC-BFCA-BBEA34C2E626}" type="presParOf" srcId="{B670975C-42AE-404B-BEEA-EF2D1B88F93F}" destId="{D924770B-0B42-4AD0-A1DF-9F76F89A867D}" srcOrd="3" destOrd="0" presId="urn:microsoft.com/office/officeart/2008/layout/VerticalCurvedList"/>
    <dgm:cxn modelId="{39D89B33-BBCE-4F4B-8763-E09FD987D980}" type="presParOf" srcId="{B670975C-42AE-404B-BEEA-EF2D1B88F93F}" destId="{6D3C0374-FB5B-49EA-AC8B-18F4FF5A6087}" srcOrd="4" destOrd="0" presId="urn:microsoft.com/office/officeart/2008/layout/VerticalCurvedList"/>
    <dgm:cxn modelId="{9AE12787-31FF-407A-95BB-65D7FD1AA2CB}" type="presParOf" srcId="{6D3C0374-FB5B-49EA-AC8B-18F4FF5A6087}" destId="{30F2FA06-119A-4E38-8666-47135DC8463C}" srcOrd="0" destOrd="0" presId="urn:microsoft.com/office/officeart/2008/layout/VerticalCurvedList"/>
    <dgm:cxn modelId="{ED41FE55-2009-4C51-B13F-22C379144FCF}" type="presParOf" srcId="{B670975C-42AE-404B-BEEA-EF2D1B88F93F}" destId="{BCC1F9CA-7E9A-4404-B9A2-765FB4A1282B}" srcOrd="5" destOrd="0" presId="urn:microsoft.com/office/officeart/2008/layout/VerticalCurvedList"/>
    <dgm:cxn modelId="{299E2459-B93B-4557-9F6E-AF8A7AE67A79}" type="presParOf" srcId="{B670975C-42AE-404B-BEEA-EF2D1B88F93F}" destId="{A9684BC4-C443-488A-9ACC-1785825CAE39}" srcOrd="6" destOrd="0" presId="urn:microsoft.com/office/officeart/2008/layout/VerticalCurvedList"/>
    <dgm:cxn modelId="{5A193202-B8F8-4092-AF59-DEAC98F3B039}" type="presParOf" srcId="{A9684BC4-C443-488A-9ACC-1785825CAE39}" destId="{FC5D507A-74FB-4008-BC37-4A3B13F5D246}" srcOrd="0" destOrd="0" presId="urn:microsoft.com/office/officeart/2008/layout/VerticalCurvedList"/>
    <dgm:cxn modelId="{0758B59E-C179-4EF0-A89E-24F9326D3B37}" type="presParOf" srcId="{B670975C-42AE-404B-BEEA-EF2D1B88F93F}" destId="{52CBD753-D631-4D2A-AEB5-DDEC009B60C9}" srcOrd="7" destOrd="0" presId="urn:microsoft.com/office/officeart/2008/layout/VerticalCurvedList"/>
    <dgm:cxn modelId="{C08F1097-2054-4BE9-93E0-087860520AF2}" type="presParOf" srcId="{B670975C-42AE-404B-BEEA-EF2D1B88F93F}" destId="{F878CA0C-E539-4D46-9C24-022173748C03}" srcOrd="8" destOrd="0" presId="urn:microsoft.com/office/officeart/2008/layout/VerticalCurvedList"/>
    <dgm:cxn modelId="{F144DCEC-9984-4548-977F-1B468979094C}" type="presParOf" srcId="{F878CA0C-E539-4D46-9C24-022173748C03}" destId="{0607F508-D428-46DD-BBAD-74E27E4A935F}" srcOrd="0" destOrd="0" presId="urn:microsoft.com/office/officeart/2008/layout/VerticalCurvedList"/>
    <dgm:cxn modelId="{ADBC97CA-D93F-4E18-8BBC-3878A3A82798}" type="presParOf" srcId="{B670975C-42AE-404B-BEEA-EF2D1B88F93F}" destId="{F6A6439D-3109-4AA9-9FBE-4A91059DCD07}" srcOrd="9" destOrd="0" presId="urn:microsoft.com/office/officeart/2008/layout/VerticalCurvedList"/>
    <dgm:cxn modelId="{C0538E12-FD89-4E46-9318-780BCD4855A6}" type="presParOf" srcId="{B670975C-42AE-404B-BEEA-EF2D1B88F93F}" destId="{9B20044F-265E-48B2-B892-60A004A926DB}" srcOrd="10" destOrd="0" presId="urn:microsoft.com/office/officeart/2008/layout/VerticalCurvedList"/>
    <dgm:cxn modelId="{3E60C9B2-0BA2-45A2-9295-3DA5CD7E8137}" type="presParOf" srcId="{9B20044F-265E-48B2-B892-60A004A926DB}" destId="{2D00E648-D7C8-434B-80FF-EB86C1443D39}" srcOrd="0" destOrd="0" presId="urn:microsoft.com/office/officeart/2008/layout/VerticalCurvedList"/>
    <dgm:cxn modelId="{097DA1BB-790D-4A87-8D3A-6EC7AA914434}" type="presParOf" srcId="{B670975C-42AE-404B-BEEA-EF2D1B88F93F}" destId="{04B36BFA-17F8-47C6-A594-4BCE15AD38CC}" srcOrd="11" destOrd="0" presId="urn:microsoft.com/office/officeart/2008/layout/VerticalCurvedList"/>
    <dgm:cxn modelId="{56703306-2D72-483C-B0A6-81D435983058}" type="presParOf" srcId="{B670975C-42AE-404B-BEEA-EF2D1B88F93F}" destId="{2A4F5301-60D8-4CF6-BB2C-36B4A3F0FC4E}" srcOrd="12" destOrd="0" presId="urn:microsoft.com/office/officeart/2008/layout/VerticalCurvedList"/>
    <dgm:cxn modelId="{9855194F-C581-44CA-8868-D79D98B9BEB5}" type="presParOf" srcId="{2A4F5301-60D8-4CF6-BB2C-36B4A3F0FC4E}" destId="{10727FEE-C8E9-4EC7-913B-DD1CC07716E9}" srcOrd="0" destOrd="0" presId="urn:microsoft.com/office/officeart/2008/layout/VerticalCurvedList"/>
    <dgm:cxn modelId="{A9DCA393-7601-4F70-A44F-C04FA7679C75}" type="presParOf" srcId="{B670975C-42AE-404B-BEEA-EF2D1B88F93F}" destId="{43740FCF-B070-4B53-8932-D3C7803101F4}" srcOrd="13" destOrd="0" presId="urn:microsoft.com/office/officeart/2008/layout/VerticalCurvedList"/>
    <dgm:cxn modelId="{CB99157F-EFD7-49C2-9DEE-391B4B4F7E75}" type="presParOf" srcId="{B670975C-42AE-404B-BEEA-EF2D1B88F93F}" destId="{6A63F79A-0B7E-4E10-8778-709AB41ECE56}" srcOrd="14" destOrd="0" presId="urn:microsoft.com/office/officeart/2008/layout/VerticalCurvedList"/>
    <dgm:cxn modelId="{BBAD14AD-A1A0-440C-8361-6AF54AB02C5D}" type="presParOf" srcId="{6A63F79A-0B7E-4E10-8778-709AB41ECE56}" destId="{83B4517F-9BAA-4772-A4C3-C800FDA445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05CE9-CD73-40CA-8E74-03D1AEF8D42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NG"/>
        </a:p>
      </dgm:t>
    </dgm:pt>
    <dgm:pt modelId="{FE67C02F-0837-41BC-AFAC-5392B70204F9}">
      <dgm:prSet/>
      <dgm:spPr/>
      <dgm:t>
        <a:bodyPr/>
        <a:lstStyle/>
        <a:p>
          <a:r>
            <a:rPr lang="en-US" dirty="0"/>
            <a:t>Attend industry events and job fairs</a:t>
          </a:r>
          <a:endParaRPr lang="en-NG" dirty="0"/>
        </a:p>
      </dgm:t>
    </dgm:pt>
    <dgm:pt modelId="{6BE3A773-3E93-460F-A600-8D72415E2C8E}" type="parTrans" cxnId="{E0ED30AD-4167-419F-9B80-4FD6D388C098}">
      <dgm:prSet/>
      <dgm:spPr/>
      <dgm:t>
        <a:bodyPr/>
        <a:lstStyle/>
        <a:p>
          <a:endParaRPr lang="en-NG"/>
        </a:p>
      </dgm:t>
    </dgm:pt>
    <dgm:pt modelId="{11AE6EE1-064D-419B-AE4E-8FC989C13CEC}" type="sibTrans" cxnId="{E0ED30AD-4167-419F-9B80-4FD6D388C098}">
      <dgm:prSet/>
      <dgm:spPr/>
      <dgm:t>
        <a:bodyPr/>
        <a:lstStyle/>
        <a:p>
          <a:endParaRPr lang="en-NG"/>
        </a:p>
      </dgm:t>
    </dgm:pt>
    <dgm:pt modelId="{57EE5987-6088-4ECF-935B-3F1B519D63AD}">
      <dgm:prSet/>
      <dgm:spPr/>
      <dgm:t>
        <a:bodyPr/>
        <a:lstStyle/>
        <a:p>
          <a:r>
            <a:rPr lang="en-US" dirty="0"/>
            <a:t>Utilize online platforms</a:t>
          </a:r>
          <a:endParaRPr lang="en-NG" dirty="0"/>
        </a:p>
      </dgm:t>
    </dgm:pt>
    <dgm:pt modelId="{C058F952-B97C-4525-93F4-483CE9749C75}" type="parTrans" cxnId="{DDE08D64-9A00-450A-A82C-9BBFF8412601}">
      <dgm:prSet/>
      <dgm:spPr/>
      <dgm:t>
        <a:bodyPr/>
        <a:lstStyle/>
        <a:p>
          <a:endParaRPr lang="en-NG"/>
        </a:p>
      </dgm:t>
    </dgm:pt>
    <dgm:pt modelId="{9B1E6CDB-B7CF-4EE0-85FF-6F3B3731557F}" type="sibTrans" cxnId="{DDE08D64-9A00-450A-A82C-9BBFF8412601}">
      <dgm:prSet/>
      <dgm:spPr/>
      <dgm:t>
        <a:bodyPr/>
        <a:lstStyle/>
        <a:p>
          <a:endParaRPr lang="en-NG"/>
        </a:p>
      </dgm:t>
    </dgm:pt>
    <dgm:pt modelId="{D2932A12-401C-4FE6-A1A8-A6FBA1C1DB95}">
      <dgm:prSet/>
      <dgm:spPr/>
      <dgm:t>
        <a:bodyPr/>
        <a:lstStyle/>
        <a:p>
          <a:r>
            <a:rPr lang="en-US" dirty="0"/>
            <a:t>Professional associations and organisations</a:t>
          </a:r>
          <a:endParaRPr lang="en-NG" dirty="0"/>
        </a:p>
      </dgm:t>
    </dgm:pt>
    <dgm:pt modelId="{07AD8D09-B767-4F6C-9B47-85ED377B5E90}" type="parTrans" cxnId="{1D00ADA8-5986-4DDA-B92F-217B28BED099}">
      <dgm:prSet/>
      <dgm:spPr/>
      <dgm:t>
        <a:bodyPr/>
        <a:lstStyle/>
        <a:p>
          <a:endParaRPr lang="en-NG"/>
        </a:p>
      </dgm:t>
    </dgm:pt>
    <dgm:pt modelId="{B8374532-3EE3-493A-B482-A260CD3ED777}" type="sibTrans" cxnId="{1D00ADA8-5986-4DDA-B92F-217B28BED099}">
      <dgm:prSet/>
      <dgm:spPr/>
      <dgm:t>
        <a:bodyPr/>
        <a:lstStyle/>
        <a:p>
          <a:endParaRPr lang="en-NG"/>
        </a:p>
      </dgm:t>
    </dgm:pt>
    <dgm:pt modelId="{05E33FC1-D3BE-46D3-BB94-9DD182D411D4}">
      <dgm:prSet/>
      <dgm:spPr/>
      <dgm:t>
        <a:bodyPr/>
        <a:lstStyle/>
        <a:p>
          <a:r>
            <a:rPr lang="en-US" dirty="0"/>
            <a:t>Utilize existing connections</a:t>
          </a:r>
          <a:endParaRPr lang="en-NG" dirty="0"/>
        </a:p>
      </dgm:t>
    </dgm:pt>
    <dgm:pt modelId="{0DE892F2-2A02-468C-8851-5B9E0BD66836}" type="parTrans" cxnId="{3BAA1455-272A-4D98-87FB-381EDED253D9}">
      <dgm:prSet/>
      <dgm:spPr/>
      <dgm:t>
        <a:bodyPr/>
        <a:lstStyle/>
        <a:p>
          <a:endParaRPr lang="en-NG"/>
        </a:p>
      </dgm:t>
    </dgm:pt>
    <dgm:pt modelId="{6243D657-A313-4DA3-A4B8-3622F5B53269}" type="sibTrans" cxnId="{3BAA1455-272A-4D98-87FB-381EDED253D9}">
      <dgm:prSet/>
      <dgm:spPr/>
      <dgm:t>
        <a:bodyPr/>
        <a:lstStyle/>
        <a:p>
          <a:endParaRPr lang="en-NG"/>
        </a:p>
      </dgm:t>
    </dgm:pt>
    <dgm:pt modelId="{F284DBB4-1089-44D2-9B67-BBF7E0ADE0F0}">
      <dgm:prSet/>
      <dgm:spPr/>
      <dgm:t>
        <a:bodyPr/>
        <a:lstStyle/>
        <a:p>
          <a:r>
            <a:rPr lang="en-US" dirty="0"/>
            <a:t>Offer assistance and support</a:t>
          </a:r>
          <a:endParaRPr lang="en-NG" dirty="0"/>
        </a:p>
      </dgm:t>
    </dgm:pt>
    <dgm:pt modelId="{1E7351AE-BF96-4858-8F2C-191F8F8F71A5}" type="parTrans" cxnId="{B802189C-A6BE-43D7-AF13-ABBAC751F5C4}">
      <dgm:prSet/>
      <dgm:spPr/>
      <dgm:t>
        <a:bodyPr/>
        <a:lstStyle/>
        <a:p>
          <a:endParaRPr lang="en-NG"/>
        </a:p>
      </dgm:t>
    </dgm:pt>
    <dgm:pt modelId="{4E5F57B2-3815-4FD9-A921-D6403EB43E2B}" type="sibTrans" cxnId="{B802189C-A6BE-43D7-AF13-ABBAC751F5C4}">
      <dgm:prSet/>
      <dgm:spPr/>
      <dgm:t>
        <a:bodyPr/>
        <a:lstStyle/>
        <a:p>
          <a:endParaRPr lang="en-NG"/>
        </a:p>
      </dgm:t>
    </dgm:pt>
    <dgm:pt modelId="{E1BEE6D0-7DBF-4501-88FE-5C274AB4AB7D}">
      <dgm:prSet/>
      <dgm:spPr/>
      <dgm:t>
        <a:bodyPr/>
        <a:lstStyle/>
        <a:p>
          <a:r>
            <a:rPr lang="en-US" dirty="0"/>
            <a:t>Follow up and maintain relationships</a:t>
          </a:r>
          <a:endParaRPr lang="en-NG" dirty="0"/>
        </a:p>
      </dgm:t>
    </dgm:pt>
    <dgm:pt modelId="{560D21C3-926E-4CAA-B9C2-91356B7C0C9A}" type="parTrans" cxnId="{A3F992E3-3C4C-445A-B952-B05A875A5C78}">
      <dgm:prSet/>
      <dgm:spPr/>
      <dgm:t>
        <a:bodyPr/>
        <a:lstStyle/>
        <a:p>
          <a:endParaRPr lang="en-NG"/>
        </a:p>
      </dgm:t>
    </dgm:pt>
    <dgm:pt modelId="{A5FC8CC7-AF2F-41BE-9B00-3FE5BF8E6BD9}" type="sibTrans" cxnId="{A3F992E3-3C4C-445A-B952-B05A875A5C78}">
      <dgm:prSet/>
      <dgm:spPr/>
      <dgm:t>
        <a:bodyPr/>
        <a:lstStyle/>
        <a:p>
          <a:endParaRPr lang="en-NG"/>
        </a:p>
      </dgm:t>
    </dgm:pt>
    <dgm:pt modelId="{7E0CCAEE-0DF5-49ED-86D8-18411D362EBC}">
      <dgm:prSet/>
      <dgm:spPr/>
      <dgm:t>
        <a:bodyPr/>
        <a:lstStyle/>
        <a:p>
          <a:r>
            <a:rPr lang="en-US" dirty="0"/>
            <a:t>Be genuine and authentic</a:t>
          </a:r>
          <a:endParaRPr lang="en-NG" dirty="0"/>
        </a:p>
      </dgm:t>
    </dgm:pt>
    <dgm:pt modelId="{F6F538E6-4948-4E7E-AF34-F38CC7B1BE3D}" type="parTrans" cxnId="{F5335187-C896-4DB2-9362-E7DEB627020A}">
      <dgm:prSet/>
      <dgm:spPr/>
      <dgm:t>
        <a:bodyPr/>
        <a:lstStyle/>
        <a:p>
          <a:endParaRPr lang="en-NG"/>
        </a:p>
      </dgm:t>
    </dgm:pt>
    <dgm:pt modelId="{A932DD0B-7110-4EA0-BCE8-ED4B3A679059}" type="sibTrans" cxnId="{F5335187-C896-4DB2-9362-E7DEB627020A}">
      <dgm:prSet/>
      <dgm:spPr/>
      <dgm:t>
        <a:bodyPr/>
        <a:lstStyle/>
        <a:p>
          <a:endParaRPr lang="en-NG"/>
        </a:p>
      </dgm:t>
    </dgm:pt>
    <dgm:pt modelId="{A0AC3C1E-E51C-42CF-B1CA-73F74C35733F}" type="pres">
      <dgm:prSet presAssocID="{04D05CE9-CD73-40CA-8E74-03D1AEF8D42F}" presName="Name0" presStyleCnt="0">
        <dgm:presLayoutVars>
          <dgm:chMax val="7"/>
          <dgm:chPref val="7"/>
          <dgm:dir/>
        </dgm:presLayoutVars>
      </dgm:prSet>
      <dgm:spPr/>
    </dgm:pt>
    <dgm:pt modelId="{B670975C-42AE-404B-BEEA-EF2D1B88F93F}" type="pres">
      <dgm:prSet presAssocID="{04D05CE9-CD73-40CA-8E74-03D1AEF8D42F}" presName="Name1" presStyleCnt="0"/>
      <dgm:spPr/>
    </dgm:pt>
    <dgm:pt modelId="{D52B0BDF-97EC-44B6-BDE5-F54323523902}" type="pres">
      <dgm:prSet presAssocID="{04D05CE9-CD73-40CA-8E74-03D1AEF8D42F}" presName="cycle" presStyleCnt="0"/>
      <dgm:spPr/>
    </dgm:pt>
    <dgm:pt modelId="{17084CE8-2884-4741-9BC4-9B18D0AAAE49}" type="pres">
      <dgm:prSet presAssocID="{04D05CE9-CD73-40CA-8E74-03D1AEF8D42F}" presName="srcNode" presStyleLbl="node1" presStyleIdx="0" presStyleCnt="7"/>
      <dgm:spPr/>
    </dgm:pt>
    <dgm:pt modelId="{7433C600-78BC-47C7-9770-4E5CC2832139}" type="pres">
      <dgm:prSet presAssocID="{04D05CE9-CD73-40CA-8E74-03D1AEF8D42F}" presName="conn" presStyleLbl="parChTrans1D2" presStyleIdx="0" presStyleCnt="1"/>
      <dgm:spPr/>
    </dgm:pt>
    <dgm:pt modelId="{56F762A4-437B-4A75-8569-816362E347F2}" type="pres">
      <dgm:prSet presAssocID="{04D05CE9-CD73-40CA-8E74-03D1AEF8D42F}" presName="extraNode" presStyleLbl="node1" presStyleIdx="0" presStyleCnt="7"/>
      <dgm:spPr/>
    </dgm:pt>
    <dgm:pt modelId="{7C76FDFD-DC7F-4F1B-B8A8-405E0E41960D}" type="pres">
      <dgm:prSet presAssocID="{04D05CE9-CD73-40CA-8E74-03D1AEF8D42F}" presName="dstNode" presStyleLbl="node1" presStyleIdx="0" presStyleCnt="7"/>
      <dgm:spPr/>
    </dgm:pt>
    <dgm:pt modelId="{3EFB5C9A-9172-42AD-AAF2-6F510C6E5FE2}" type="pres">
      <dgm:prSet presAssocID="{FE67C02F-0837-41BC-AFAC-5392B70204F9}" presName="text_1" presStyleLbl="node1" presStyleIdx="0" presStyleCnt="7">
        <dgm:presLayoutVars>
          <dgm:bulletEnabled val="1"/>
        </dgm:presLayoutVars>
      </dgm:prSet>
      <dgm:spPr/>
    </dgm:pt>
    <dgm:pt modelId="{9C1BD1A1-830D-4F91-BC89-F56A96D401BC}" type="pres">
      <dgm:prSet presAssocID="{FE67C02F-0837-41BC-AFAC-5392B70204F9}" presName="accent_1" presStyleCnt="0"/>
      <dgm:spPr/>
    </dgm:pt>
    <dgm:pt modelId="{0B4DB5AF-DD67-450F-AD50-6FCC9E46BE12}" type="pres">
      <dgm:prSet presAssocID="{FE67C02F-0837-41BC-AFAC-5392B70204F9}" presName="accentRepeatNode" presStyleLbl="solidFgAcc1" presStyleIdx="0" presStyleCnt="7"/>
      <dgm:spPr/>
    </dgm:pt>
    <dgm:pt modelId="{2EB1CED1-1217-4FC4-AA80-F69F89C0530F}" type="pres">
      <dgm:prSet presAssocID="{57EE5987-6088-4ECF-935B-3F1B519D63AD}" presName="text_2" presStyleLbl="node1" presStyleIdx="1" presStyleCnt="7">
        <dgm:presLayoutVars>
          <dgm:bulletEnabled val="1"/>
        </dgm:presLayoutVars>
      </dgm:prSet>
      <dgm:spPr/>
    </dgm:pt>
    <dgm:pt modelId="{78453A3E-A3D4-4E28-A427-922F24CE891C}" type="pres">
      <dgm:prSet presAssocID="{57EE5987-6088-4ECF-935B-3F1B519D63AD}" presName="accent_2" presStyleCnt="0"/>
      <dgm:spPr/>
    </dgm:pt>
    <dgm:pt modelId="{A017F5A1-4AC6-4238-823C-2FA077662DB5}" type="pres">
      <dgm:prSet presAssocID="{57EE5987-6088-4ECF-935B-3F1B519D63AD}" presName="accentRepeatNode" presStyleLbl="solidFgAcc1" presStyleIdx="1" presStyleCnt="7"/>
      <dgm:spPr/>
    </dgm:pt>
    <dgm:pt modelId="{1548CE25-AB23-4F34-B449-8D8DD0F5BFE8}" type="pres">
      <dgm:prSet presAssocID="{D2932A12-401C-4FE6-A1A8-A6FBA1C1DB95}" presName="text_3" presStyleLbl="node1" presStyleIdx="2" presStyleCnt="7">
        <dgm:presLayoutVars>
          <dgm:bulletEnabled val="1"/>
        </dgm:presLayoutVars>
      </dgm:prSet>
      <dgm:spPr/>
    </dgm:pt>
    <dgm:pt modelId="{72181A3F-6CB6-462F-8F40-F52A0AECE864}" type="pres">
      <dgm:prSet presAssocID="{D2932A12-401C-4FE6-A1A8-A6FBA1C1DB95}" presName="accent_3" presStyleCnt="0"/>
      <dgm:spPr/>
    </dgm:pt>
    <dgm:pt modelId="{27D87923-F139-47A6-ABB6-1D28398595BD}" type="pres">
      <dgm:prSet presAssocID="{D2932A12-401C-4FE6-A1A8-A6FBA1C1DB95}" presName="accentRepeatNode" presStyleLbl="solidFgAcc1" presStyleIdx="2" presStyleCnt="7"/>
      <dgm:spPr/>
    </dgm:pt>
    <dgm:pt modelId="{14B90221-454A-4068-9A92-7CCFBD6A177D}" type="pres">
      <dgm:prSet presAssocID="{05E33FC1-D3BE-46D3-BB94-9DD182D411D4}" presName="text_4" presStyleLbl="node1" presStyleIdx="3" presStyleCnt="7">
        <dgm:presLayoutVars>
          <dgm:bulletEnabled val="1"/>
        </dgm:presLayoutVars>
      </dgm:prSet>
      <dgm:spPr/>
    </dgm:pt>
    <dgm:pt modelId="{D4D6314F-ADE2-416C-8624-A3B841E736B6}" type="pres">
      <dgm:prSet presAssocID="{05E33FC1-D3BE-46D3-BB94-9DD182D411D4}" presName="accent_4" presStyleCnt="0"/>
      <dgm:spPr/>
    </dgm:pt>
    <dgm:pt modelId="{67AB6394-98B2-49FD-93EB-56A8E3CB0E25}" type="pres">
      <dgm:prSet presAssocID="{05E33FC1-D3BE-46D3-BB94-9DD182D411D4}" presName="accentRepeatNode" presStyleLbl="solidFgAcc1" presStyleIdx="3" presStyleCnt="7"/>
      <dgm:spPr/>
    </dgm:pt>
    <dgm:pt modelId="{02EEAF8C-6E85-4EBD-8647-B05D6985F713}" type="pres">
      <dgm:prSet presAssocID="{F284DBB4-1089-44D2-9B67-BBF7E0ADE0F0}" presName="text_5" presStyleLbl="node1" presStyleIdx="4" presStyleCnt="7">
        <dgm:presLayoutVars>
          <dgm:bulletEnabled val="1"/>
        </dgm:presLayoutVars>
      </dgm:prSet>
      <dgm:spPr/>
    </dgm:pt>
    <dgm:pt modelId="{5992C7AE-37D9-45E5-8DAF-7CD54D5CAF56}" type="pres">
      <dgm:prSet presAssocID="{F284DBB4-1089-44D2-9B67-BBF7E0ADE0F0}" presName="accent_5" presStyleCnt="0"/>
      <dgm:spPr/>
    </dgm:pt>
    <dgm:pt modelId="{27DC2647-72B2-4DB1-AB23-AD438E8924DA}" type="pres">
      <dgm:prSet presAssocID="{F284DBB4-1089-44D2-9B67-BBF7E0ADE0F0}" presName="accentRepeatNode" presStyleLbl="solidFgAcc1" presStyleIdx="4" presStyleCnt="7"/>
      <dgm:spPr/>
    </dgm:pt>
    <dgm:pt modelId="{642B75B2-9941-4741-BD03-51632D94A252}" type="pres">
      <dgm:prSet presAssocID="{E1BEE6D0-7DBF-4501-88FE-5C274AB4AB7D}" presName="text_6" presStyleLbl="node1" presStyleIdx="5" presStyleCnt="7">
        <dgm:presLayoutVars>
          <dgm:bulletEnabled val="1"/>
        </dgm:presLayoutVars>
      </dgm:prSet>
      <dgm:spPr/>
    </dgm:pt>
    <dgm:pt modelId="{005541DD-FE73-4FEA-8A73-62C212B774EB}" type="pres">
      <dgm:prSet presAssocID="{E1BEE6D0-7DBF-4501-88FE-5C274AB4AB7D}" presName="accent_6" presStyleCnt="0"/>
      <dgm:spPr/>
    </dgm:pt>
    <dgm:pt modelId="{E69E706C-1CF9-4C1E-89FA-DBEA0D1E6320}" type="pres">
      <dgm:prSet presAssocID="{E1BEE6D0-7DBF-4501-88FE-5C274AB4AB7D}" presName="accentRepeatNode" presStyleLbl="solidFgAcc1" presStyleIdx="5" presStyleCnt="7"/>
      <dgm:spPr/>
    </dgm:pt>
    <dgm:pt modelId="{829FEB32-24C5-45B4-AB9E-9661EFDF34C9}" type="pres">
      <dgm:prSet presAssocID="{7E0CCAEE-0DF5-49ED-86D8-18411D362EBC}" presName="text_7" presStyleLbl="node1" presStyleIdx="6" presStyleCnt="7">
        <dgm:presLayoutVars>
          <dgm:bulletEnabled val="1"/>
        </dgm:presLayoutVars>
      </dgm:prSet>
      <dgm:spPr/>
    </dgm:pt>
    <dgm:pt modelId="{A2E733FC-53DE-46F2-864A-330C27ABD4B5}" type="pres">
      <dgm:prSet presAssocID="{7E0CCAEE-0DF5-49ED-86D8-18411D362EBC}" presName="accent_7" presStyleCnt="0"/>
      <dgm:spPr/>
    </dgm:pt>
    <dgm:pt modelId="{650556AE-C28F-45BB-BD47-6210F2B80434}" type="pres">
      <dgm:prSet presAssocID="{7E0CCAEE-0DF5-49ED-86D8-18411D362EBC}" presName="accentRepeatNode" presStyleLbl="solidFgAcc1" presStyleIdx="6" presStyleCnt="7"/>
      <dgm:spPr/>
    </dgm:pt>
  </dgm:ptLst>
  <dgm:cxnLst>
    <dgm:cxn modelId="{65331D30-D5EE-4BA5-A640-34CC2B292D78}" type="presOf" srcId="{04D05CE9-CD73-40CA-8E74-03D1AEF8D42F}" destId="{A0AC3C1E-E51C-42CF-B1CA-73F74C35733F}" srcOrd="0" destOrd="0" presId="urn:microsoft.com/office/officeart/2008/layout/VerticalCurvedList"/>
    <dgm:cxn modelId="{D4762E5F-6403-43B3-8A54-F2EE44A1B280}" type="presOf" srcId="{D2932A12-401C-4FE6-A1A8-A6FBA1C1DB95}" destId="{1548CE25-AB23-4F34-B449-8D8DD0F5BFE8}" srcOrd="0" destOrd="0" presId="urn:microsoft.com/office/officeart/2008/layout/VerticalCurvedList"/>
    <dgm:cxn modelId="{DDE08D64-9A00-450A-A82C-9BBFF8412601}" srcId="{04D05CE9-CD73-40CA-8E74-03D1AEF8D42F}" destId="{57EE5987-6088-4ECF-935B-3F1B519D63AD}" srcOrd="1" destOrd="0" parTransId="{C058F952-B97C-4525-93F4-483CE9749C75}" sibTransId="{9B1E6CDB-B7CF-4EE0-85FF-6F3B3731557F}"/>
    <dgm:cxn modelId="{19E13A52-1E97-4741-A4D3-669F3D621181}" type="presOf" srcId="{FE67C02F-0837-41BC-AFAC-5392B70204F9}" destId="{3EFB5C9A-9172-42AD-AAF2-6F510C6E5FE2}" srcOrd="0" destOrd="0" presId="urn:microsoft.com/office/officeart/2008/layout/VerticalCurvedList"/>
    <dgm:cxn modelId="{3BAA1455-272A-4D98-87FB-381EDED253D9}" srcId="{04D05CE9-CD73-40CA-8E74-03D1AEF8D42F}" destId="{05E33FC1-D3BE-46D3-BB94-9DD182D411D4}" srcOrd="3" destOrd="0" parTransId="{0DE892F2-2A02-468C-8851-5B9E0BD66836}" sibTransId="{6243D657-A313-4DA3-A4B8-3622F5B53269}"/>
    <dgm:cxn modelId="{F5335187-C896-4DB2-9362-E7DEB627020A}" srcId="{04D05CE9-CD73-40CA-8E74-03D1AEF8D42F}" destId="{7E0CCAEE-0DF5-49ED-86D8-18411D362EBC}" srcOrd="6" destOrd="0" parTransId="{F6F538E6-4948-4E7E-AF34-F38CC7B1BE3D}" sibTransId="{A932DD0B-7110-4EA0-BCE8-ED4B3A679059}"/>
    <dgm:cxn modelId="{0AFB5A88-ECEE-4556-8F45-EE5334D12336}" type="presOf" srcId="{05E33FC1-D3BE-46D3-BB94-9DD182D411D4}" destId="{14B90221-454A-4068-9A92-7CCFBD6A177D}" srcOrd="0" destOrd="0" presId="urn:microsoft.com/office/officeart/2008/layout/VerticalCurvedList"/>
    <dgm:cxn modelId="{8371F78E-A169-451B-A270-780D4D656BC2}" type="presOf" srcId="{7E0CCAEE-0DF5-49ED-86D8-18411D362EBC}" destId="{829FEB32-24C5-45B4-AB9E-9661EFDF34C9}" srcOrd="0" destOrd="0" presId="urn:microsoft.com/office/officeart/2008/layout/VerticalCurvedList"/>
    <dgm:cxn modelId="{B802189C-A6BE-43D7-AF13-ABBAC751F5C4}" srcId="{04D05CE9-CD73-40CA-8E74-03D1AEF8D42F}" destId="{F284DBB4-1089-44D2-9B67-BBF7E0ADE0F0}" srcOrd="4" destOrd="0" parTransId="{1E7351AE-BF96-4858-8F2C-191F8F8F71A5}" sibTransId="{4E5F57B2-3815-4FD9-A921-D6403EB43E2B}"/>
    <dgm:cxn modelId="{8E52B3A7-AB0D-41BA-83A8-CBDF2887CF44}" type="presOf" srcId="{E1BEE6D0-7DBF-4501-88FE-5C274AB4AB7D}" destId="{642B75B2-9941-4741-BD03-51632D94A252}" srcOrd="0" destOrd="0" presId="urn:microsoft.com/office/officeart/2008/layout/VerticalCurvedList"/>
    <dgm:cxn modelId="{1D00ADA8-5986-4DDA-B92F-217B28BED099}" srcId="{04D05CE9-CD73-40CA-8E74-03D1AEF8D42F}" destId="{D2932A12-401C-4FE6-A1A8-A6FBA1C1DB95}" srcOrd="2" destOrd="0" parTransId="{07AD8D09-B767-4F6C-9B47-85ED377B5E90}" sibTransId="{B8374532-3EE3-493A-B482-A260CD3ED777}"/>
    <dgm:cxn modelId="{E0ED30AD-4167-419F-9B80-4FD6D388C098}" srcId="{04D05CE9-CD73-40CA-8E74-03D1AEF8D42F}" destId="{FE67C02F-0837-41BC-AFAC-5392B70204F9}" srcOrd="0" destOrd="0" parTransId="{6BE3A773-3E93-460F-A600-8D72415E2C8E}" sibTransId="{11AE6EE1-064D-419B-AE4E-8FC989C13CEC}"/>
    <dgm:cxn modelId="{9F5B7EB8-6D57-4823-A17A-0660385EB63C}" type="presOf" srcId="{57EE5987-6088-4ECF-935B-3F1B519D63AD}" destId="{2EB1CED1-1217-4FC4-AA80-F69F89C0530F}" srcOrd="0" destOrd="0" presId="urn:microsoft.com/office/officeart/2008/layout/VerticalCurvedList"/>
    <dgm:cxn modelId="{6657BAC7-0B24-4F3E-A152-664A1B92BAE5}" type="presOf" srcId="{11AE6EE1-064D-419B-AE4E-8FC989C13CEC}" destId="{7433C600-78BC-47C7-9770-4E5CC2832139}" srcOrd="0" destOrd="0" presId="urn:microsoft.com/office/officeart/2008/layout/VerticalCurvedList"/>
    <dgm:cxn modelId="{B31D01D2-82C2-458F-BA21-A048A4B046E0}" type="presOf" srcId="{F284DBB4-1089-44D2-9B67-BBF7E0ADE0F0}" destId="{02EEAF8C-6E85-4EBD-8647-B05D6985F713}" srcOrd="0" destOrd="0" presId="urn:microsoft.com/office/officeart/2008/layout/VerticalCurvedList"/>
    <dgm:cxn modelId="{A3F992E3-3C4C-445A-B952-B05A875A5C78}" srcId="{04D05CE9-CD73-40CA-8E74-03D1AEF8D42F}" destId="{E1BEE6D0-7DBF-4501-88FE-5C274AB4AB7D}" srcOrd="5" destOrd="0" parTransId="{560D21C3-926E-4CAA-B9C2-91356B7C0C9A}" sibTransId="{A5FC8CC7-AF2F-41BE-9B00-3FE5BF8E6BD9}"/>
    <dgm:cxn modelId="{A177D44F-1768-4C2F-A389-E1EA7413599F}" type="presParOf" srcId="{A0AC3C1E-E51C-42CF-B1CA-73F74C35733F}" destId="{B670975C-42AE-404B-BEEA-EF2D1B88F93F}" srcOrd="0" destOrd="0" presId="urn:microsoft.com/office/officeart/2008/layout/VerticalCurvedList"/>
    <dgm:cxn modelId="{59472283-16C2-4A2C-8B24-CBBC4ACCA1DC}" type="presParOf" srcId="{B670975C-42AE-404B-BEEA-EF2D1B88F93F}" destId="{D52B0BDF-97EC-44B6-BDE5-F54323523902}" srcOrd="0" destOrd="0" presId="urn:microsoft.com/office/officeart/2008/layout/VerticalCurvedList"/>
    <dgm:cxn modelId="{6695EB0A-9AE2-4085-8488-55C123D33C1D}" type="presParOf" srcId="{D52B0BDF-97EC-44B6-BDE5-F54323523902}" destId="{17084CE8-2884-4741-9BC4-9B18D0AAAE49}" srcOrd="0" destOrd="0" presId="urn:microsoft.com/office/officeart/2008/layout/VerticalCurvedList"/>
    <dgm:cxn modelId="{C3131A65-65BF-4DBA-92ED-577F429D361E}" type="presParOf" srcId="{D52B0BDF-97EC-44B6-BDE5-F54323523902}" destId="{7433C600-78BC-47C7-9770-4E5CC2832139}" srcOrd="1" destOrd="0" presId="urn:microsoft.com/office/officeart/2008/layout/VerticalCurvedList"/>
    <dgm:cxn modelId="{F441ADA3-A73A-4BD8-BA4B-3199DC64C7FD}" type="presParOf" srcId="{D52B0BDF-97EC-44B6-BDE5-F54323523902}" destId="{56F762A4-437B-4A75-8569-816362E347F2}" srcOrd="2" destOrd="0" presId="urn:microsoft.com/office/officeart/2008/layout/VerticalCurvedList"/>
    <dgm:cxn modelId="{8E8FE0CD-052A-4FF2-801E-56374DA0D44A}" type="presParOf" srcId="{D52B0BDF-97EC-44B6-BDE5-F54323523902}" destId="{7C76FDFD-DC7F-4F1B-B8A8-405E0E41960D}" srcOrd="3" destOrd="0" presId="urn:microsoft.com/office/officeart/2008/layout/VerticalCurvedList"/>
    <dgm:cxn modelId="{C9BFE760-D490-49EB-8E6A-2F263CD792DA}" type="presParOf" srcId="{B670975C-42AE-404B-BEEA-EF2D1B88F93F}" destId="{3EFB5C9A-9172-42AD-AAF2-6F510C6E5FE2}" srcOrd="1" destOrd="0" presId="urn:microsoft.com/office/officeart/2008/layout/VerticalCurvedList"/>
    <dgm:cxn modelId="{D53EC20D-B122-4094-9743-4A7F5B083E4D}" type="presParOf" srcId="{B670975C-42AE-404B-BEEA-EF2D1B88F93F}" destId="{9C1BD1A1-830D-4F91-BC89-F56A96D401BC}" srcOrd="2" destOrd="0" presId="urn:microsoft.com/office/officeart/2008/layout/VerticalCurvedList"/>
    <dgm:cxn modelId="{823B1140-D74E-4B66-9610-E1E105A372B2}" type="presParOf" srcId="{9C1BD1A1-830D-4F91-BC89-F56A96D401BC}" destId="{0B4DB5AF-DD67-450F-AD50-6FCC9E46BE12}" srcOrd="0" destOrd="0" presId="urn:microsoft.com/office/officeart/2008/layout/VerticalCurvedList"/>
    <dgm:cxn modelId="{B29A4C64-60FC-4E76-B8C2-44F0A7D30340}" type="presParOf" srcId="{B670975C-42AE-404B-BEEA-EF2D1B88F93F}" destId="{2EB1CED1-1217-4FC4-AA80-F69F89C0530F}" srcOrd="3" destOrd="0" presId="urn:microsoft.com/office/officeart/2008/layout/VerticalCurvedList"/>
    <dgm:cxn modelId="{9C322FD6-B276-43CC-8652-B90C20A166CB}" type="presParOf" srcId="{B670975C-42AE-404B-BEEA-EF2D1B88F93F}" destId="{78453A3E-A3D4-4E28-A427-922F24CE891C}" srcOrd="4" destOrd="0" presId="urn:microsoft.com/office/officeart/2008/layout/VerticalCurvedList"/>
    <dgm:cxn modelId="{1A2E1F97-428B-48A6-9FFD-E13F7A126D82}" type="presParOf" srcId="{78453A3E-A3D4-4E28-A427-922F24CE891C}" destId="{A017F5A1-4AC6-4238-823C-2FA077662DB5}" srcOrd="0" destOrd="0" presId="urn:microsoft.com/office/officeart/2008/layout/VerticalCurvedList"/>
    <dgm:cxn modelId="{B5B205B6-6781-4D6E-B55B-45B50586B4D0}" type="presParOf" srcId="{B670975C-42AE-404B-BEEA-EF2D1B88F93F}" destId="{1548CE25-AB23-4F34-B449-8D8DD0F5BFE8}" srcOrd="5" destOrd="0" presId="urn:microsoft.com/office/officeart/2008/layout/VerticalCurvedList"/>
    <dgm:cxn modelId="{3C72431F-103D-400C-991C-86F54B2A8673}" type="presParOf" srcId="{B670975C-42AE-404B-BEEA-EF2D1B88F93F}" destId="{72181A3F-6CB6-462F-8F40-F52A0AECE864}" srcOrd="6" destOrd="0" presId="urn:microsoft.com/office/officeart/2008/layout/VerticalCurvedList"/>
    <dgm:cxn modelId="{5309C8D7-FCDD-4598-8C6B-13B3BF5D5D80}" type="presParOf" srcId="{72181A3F-6CB6-462F-8F40-F52A0AECE864}" destId="{27D87923-F139-47A6-ABB6-1D28398595BD}" srcOrd="0" destOrd="0" presId="urn:microsoft.com/office/officeart/2008/layout/VerticalCurvedList"/>
    <dgm:cxn modelId="{2FF58808-CBF2-4257-9111-C620F32101BE}" type="presParOf" srcId="{B670975C-42AE-404B-BEEA-EF2D1B88F93F}" destId="{14B90221-454A-4068-9A92-7CCFBD6A177D}" srcOrd="7" destOrd="0" presId="urn:microsoft.com/office/officeart/2008/layout/VerticalCurvedList"/>
    <dgm:cxn modelId="{28D41ED6-8641-446A-80DE-1606F995A071}" type="presParOf" srcId="{B670975C-42AE-404B-BEEA-EF2D1B88F93F}" destId="{D4D6314F-ADE2-416C-8624-A3B841E736B6}" srcOrd="8" destOrd="0" presId="urn:microsoft.com/office/officeart/2008/layout/VerticalCurvedList"/>
    <dgm:cxn modelId="{27C4AED4-5BA8-4F28-9DD7-03EA620E91A4}" type="presParOf" srcId="{D4D6314F-ADE2-416C-8624-A3B841E736B6}" destId="{67AB6394-98B2-49FD-93EB-56A8E3CB0E25}" srcOrd="0" destOrd="0" presId="urn:microsoft.com/office/officeart/2008/layout/VerticalCurvedList"/>
    <dgm:cxn modelId="{6E0466E9-5E06-4053-BB24-C215145B91B8}" type="presParOf" srcId="{B670975C-42AE-404B-BEEA-EF2D1B88F93F}" destId="{02EEAF8C-6E85-4EBD-8647-B05D6985F713}" srcOrd="9" destOrd="0" presId="urn:microsoft.com/office/officeart/2008/layout/VerticalCurvedList"/>
    <dgm:cxn modelId="{E4AFDA69-75F3-42B8-928D-68B86780EDAB}" type="presParOf" srcId="{B670975C-42AE-404B-BEEA-EF2D1B88F93F}" destId="{5992C7AE-37D9-45E5-8DAF-7CD54D5CAF56}" srcOrd="10" destOrd="0" presId="urn:microsoft.com/office/officeart/2008/layout/VerticalCurvedList"/>
    <dgm:cxn modelId="{902A1D3B-13A5-468F-99EE-AE43BCFB092E}" type="presParOf" srcId="{5992C7AE-37D9-45E5-8DAF-7CD54D5CAF56}" destId="{27DC2647-72B2-4DB1-AB23-AD438E8924DA}" srcOrd="0" destOrd="0" presId="urn:microsoft.com/office/officeart/2008/layout/VerticalCurvedList"/>
    <dgm:cxn modelId="{3032D8DB-27BC-48C2-B6A0-D14B2E4B9973}" type="presParOf" srcId="{B670975C-42AE-404B-BEEA-EF2D1B88F93F}" destId="{642B75B2-9941-4741-BD03-51632D94A252}" srcOrd="11" destOrd="0" presId="urn:microsoft.com/office/officeart/2008/layout/VerticalCurvedList"/>
    <dgm:cxn modelId="{5272E0A3-8CFA-44E1-AE1D-7B5036A82EE1}" type="presParOf" srcId="{B670975C-42AE-404B-BEEA-EF2D1B88F93F}" destId="{005541DD-FE73-4FEA-8A73-62C212B774EB}" srcOrd="12" destOrd="0" presId="urn:microsoft.com/office/officeart/2008/layout/VerticalCurvedList"/>
    <dgm:cxn modelId="{CB76539F-7C61-4965-818B-F83655A35C03}" type="presParOf" srcId="{005541DD-FE73-4FEA-8A73-62C212B774EB}" destId="{E69E706C-1CF9-4C1E-89FA-DBEA0D1E6320}" srcOrd="0" destOrd="0" presId="urn:microsoft.com/office/officeart/2008/layout/VerticalCurvedList"/>
    <dgm:cxn modelId="{B2D7A9A9-C6E4-40A0-8DD8-208FEB59E448}" type="presParOf" srcId="{B670975C-42AE-404B-BEEA-EF2D1B88F93F}" destId="{829FEB32-24C5-45B4-AB9E-9661EFDF34C9}" srcOrd="13" destOrd="0" presId="urn:microsoft.com/office/officeart/2008/layout/VerticalCurvedList"/>
    <dgm:cxn modelId="{0440DF75-3BE8-4981-B405-8DA0780181DF}" type="presParOf" srcId="{B670975C-42AE-404B-BEEA-EF2D1B88F93F}" destId="{A2E733FC-53DE-46F2-864A-330C27ABD4B5}" srcOrd="14" destOrd="0" presId="urn:microsoft.com/office/officeart/2008/layout/VerticalCurvedList"/>
    <dgm:cxn modelId="{64BCDD9A-0123-48B9-9097-5A99D59A8778}" type="presParOf" srcId="{A2E733FC-53DE-46F2-864A-330C27ABD4B5}" destId="{650556AE-C28F-45BB-BD47-6210F2B804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3C600-78BC-47C7-9770-4E5CC2832139}">
      <dsp:nvSpPr>
        <dsp:cNvPr id="0" name=""/>
        <dsp:cNvSpPr/>
      </dsp:nvSpPr>
      <dsp:spPr>
        <a:xfrm>
          <a:off x="-5501610" y="-842337"/>
          <a:ext cx="6550592" cy="6550592"/>
        </a:xfrm>
        <a:prstGeom prst="blockArc">
          <a:avLst>
            <a:gd name="adj1" fmla="val 18900000"/>
            <a:gd name="adj2" fmla="val 2700000"/>
            <a:gd name="adj3" fmla="val 3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0FD8D-FFC3-4388-8010-A62482FDA745}">
      <dsp:nvSpPr>
        <dsp:cNvPr id="0" name=""/>
        <dsp:cNvSpPr/>
      </dsp:nvSpPr>
      <dsp:spPr>
        <a:xfrm>
          <a:off x="549146" y="374091"/>
          <a:ext cx="5057247" cy="748572"/>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1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venir Next LT Pro" panose="020B0504020202020204" pitchFamily="34" charset="0"/>
            </a:rPr>
            <a:t>Start with a professional title. Also begin the phrase using action verbs like reliable, energetic, etc. Avoid cliché words</a:t>
          </a:r>
          <a:endParaRPr lang="en-NG" sz="1600" kern="1200" dirty="0">
            <a:latin typeface="Avenir Next LT Pro" panose="020B0504020202020204" pitchFamily="34" charset="0"/>
          </a:endParaRPr>
        </a:p>
      </dsp:txBody>
      <dsp:txXfrm>
        <a:off x="549146" y="374091"/>
        <a:ext cx="5057247" cy="748572"/>
      </dsp:txXfrm>
    </dsp:sp>
    <dsp:sp modelId="{B6780C7C-9B81-4514-9D2D-8C16424F7D00}">
      <dsp:nvSpPr>
        <dsp:cNvPr id="0" name=""/>
        <dsp:cNvSpPr/>
      </dsp:nvSpPr>
      <dsp:spPr>
        <a:xfrm>
          <a:off x="81288" y="280520"/>
          <a:ext cx="935715" cy="935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4770B-0B42-4AD0-A1DF-9F76F89A867D}">
      <dsp:nvSpPr>
        <dsp:cNvPr id="0" name=""/>
        <dsp:cNvSpPr/>
      </dsp:nvSpPr>
      <dsp:spPr>
        <a:xfrm>
          <a:off x="978320" y="1497145"/>
          <a:ext cx="4628073" cy="748572"/>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1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venir Next LT Pro" panose="020B0504020202020204" pitchFamily="34" charset="0"/>
            </a:rPr>
            <a:t>Briefly explain your key accomplishments, background and demonstrate how this can solve a problem for the company</a:t>
          </a:r>
          <a:endParaRPr lang="en-NG" sz="1600" kern="1200">
            <a:latin typeface="Avenir Next LT Pro" panose="020B0504020202020204" pitchFamily="34" charset="0"/>
          </a:endParaRPr>
        </a:p>
      </dsp:txBody>
      <dsp:txXfrm>
        <a:off x="978320" y="1497145"/>
        <a:ext cx="4628073" cy="748572"/>
      </dsp:txXfrm>
    </dsp:sp>
    <dsp:sp modelId="{30F2FA06-119A-4E38-8666-47135DC8463C}">
      <dsp:nvSpPr>
        <dsp:cNvPr id="0" name=""/>
        <dsp:cNvSpPr/>
      </dsp:nvSpPr>
      <dsp:spPr>
        <a:xfrm>
          <a:off x="510462" y="1403573"/>
          <a:ext cx="935715" cy="935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1F9CA-7E9A-4404-B9A2-765FB4A1282B}">
      <dsp:nvSpPr>
        <dsp:cNvPr id="0" name=""/>
        <dsp:cNvSpPr/>
      </dsp:nvSpPr>
      <dsp:spPr>
        <a:xfrm>
          <a:off x="978320" y="2620198"/>
          <a:ext cx="4628073" cy="748572"/>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1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venir Next LT Pro" panose="020B0504020202020204" pitchFamily="34" charset="0"/>
            </a:rPr>
            <a:t>Conclude with your expertise. Clearly state your key skills and what makes you special</a:t>
          </a:r>
          <a:endParaRPr lang="en-NG" sz="1600" kern="1200">
            <a:latin typeface="Avenir Next LT Pro" panose="020B0504020202020204" pitchFamily="34" charset="0"/>
          </a:endParaRPr>
        </a:p>
      </dsp:txBody>
      <dsp:txXfrm>
        <a:off x="978320" y="2620198"/>
        <a:ext cx="4628073" cy="748572"/>
      </dsp:txXfrm>
    </dsp:sp>
    <dsp:sp modelId="{FC5D507A-74FB-4008-BC37-4A3B13F5D246}">
      <dsp:nvSpPr>
        <dsp:cNvPr id="0" name=""/>
        <dsp:cNvSpPr/>
      </dsp:nvSpPr>
      <dsp:spPr>
        <a:xfrm>
          <a:off x="510462" y="2526627"/>
          <a:ext cx="935715" cy="935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BD753-D631-4D2A-AEB5-DDEC009B60C9}">
      <dsp:nvSpPr>
        <dsp:cNvPr id="0" name=""/>
        <dsp:cNvSpPr/>
      </dsp:nvSpPr>
      <dsp:spPr>
        <a:xfrm>
          <a:off x="549146" y="3743252"/>
          <a:ext cx="5057247" cy="748572"/>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418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venir Next LT Pro" panose="020B0504020202020204" pitchFamily="34" charset="0"/>
            </a:rPr>
            <a:t>Use keywords or phrases as seen in the job advertisement. Keep it brief and clear (4-6 lines).</a:t>
          </a:r>
          <a:endParaRPr lang="en-NG" sz="1600" kern="1200">
            <a:latin typeface="Avenir Next LT Pro" panose="020B0504020202020204" pitchFamily="34" charset="0"/>
          </a:endParaRPr>
        </a:p>
      </dsp:txBody>
      <dsp:txXfrm>
        <a:off x="549146" y="3743252"/>
        <a:ext cx="5057247" cy="748572"/>
      </dsp:txXfrm>
    </dsp:sp>
    <dsp:sp modelId="{0607F508-D428-46DD-BBAD-74E27E4A935F}">
      <dsp:nvSpPr>
        <dsp:cNvPr id="0" name=""/>
        <dsp:cNvSpPr/>
      </dsp:nvSpPr>
      <dsp:spPr>
        <a:xfrm>
          <a:off x="81288" y="3649681"/>
          <a:ext cx="935715" cy="935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3C600-78BC-47C7-9770-4E5CC2832139}">
      <dsp:nvSpPr>
        <dsp:cNvPr id="0" name=""/>
        <dsp:cNvSpPr/>
      </dsp:nvSpPr>
      <dsp:spPr>
        <a:xfrm>
          <a:off x="-6368964" y="-974924"/>
          <a:ext cx="7586620" cy="7586620"/>
        </a:xfrm>
        <a:prstGeom prst="blockArc">
          <a:avLst>
            <a:gd name="adj1" fmla="val 18900000"/>
            <a:gd name="adj2" fmla="val 2700000"/>
            <a:gd name="adj3" fmla="val 28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0FD8D-FFC3-4388-8010-A62482FDA745}">
      <dsp:nvSpPr>
        <dsp:cNvPr id="0" name=""/>
        <dsp:cNvSpPr/>
      </dsp:nvSpPr>
      <dsp:spPr>
        <a:xfrm>
          <a:off x="395419" y="256247"/>
          <a:ext cx="6686927"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Begin with your most recent position and work backward in time</a:t>
          </a:r>
          <a:endParaRPr lang="en-NG" sz="1500" kern="1200" dirty="0"/>
        </a:p>
      </dsp:txBody>
      <dsp:txXfrm>
        <a:off x="395419" y="256247"/>
        <a:ext cx="6686927" cy="512269"/>
      </dsp:txXfrm>
    </dsp:sp>
    <dsp:sp modelId="{B6780C7C-9B81-4514-9D2D-8C16424F7D00}">
      <dsp:nvSpPr>
        <dsp:cNvPr id="0" name=""/>
        <dsp:cNvSpPr/>
      </dsp:nvSpPr>
      <dsp:spPr>
        <a:xfrm>
          <a:off x="75250" y="192213"/>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4770B-0B42-4AD0-A1DF-9F76F89A867D}">
      <dsp:nvSpPr>
        <dsp:cNvPr id="0" name=""/>
        <dsp:cNvSpPr/>
      </dsp:nvSpPr>
      <dsp:spPr>
        <a:xfrm>
          <a:off x="859325" y="1025103"/>
          <a:ext cx="6223021"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Clearly state the job title, company name and location</a:t>
          </a:r>
        </a:p>
      </dsp:txBody>
      <dsp:txXfrm>
        <a:off x="859325" y="1025103"/>
        <a:ext cx="6223021" cy="512269"/>
      </dsp:txXfrm>
    </dsp:sp>
    <dsp:sp modelId="{30F2FA06-119A-4E38-8666-47135DC8463C}">
      <dsp:nvSpPr>
        <dsp:cNvPr id="0" name=""/>
        <dsp:cNvSpPr/>
      </dsp:nvSpPr>
      <dsp:spPr>
        <a:xfrm>
          <a:off x="539157" y="961069"/>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1F9CA-7E9A-4404-B9A2-765FB4A1282B}">
      <dsp:nvSpPr>
        <dsp:cNvPr id="0" name=""/>
        <dsp:cNvSpPr/>
      </dsp:nvSpPr>
      <dsp:spPr>
        <a:xfrm>
          <a:off x="1113544" y="1793395"/>
          <a:ext cx="5968802"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Use concise and action-oriented bullet points to describe your responsibilities, accomplishments.</a:t>
          </a:r>
          <a:endParaRPr lang="en-NG" sz="1500" kern="1200" dirty="0"/>
        </a:p>
      </dsp:txBody>
      <dsp:txXfrm>
        <a:off x="1113544" y="1793395"/>
        <a:ext cx="5968802" cy="512269"/>
      </dsp:txXfrm>
    </dsp:sp>
    <dsp:sp modelId="{FC5D507A-74FB-4008-BC37-4A3B13F5D246}">
      <dsp:nvSpPr>
        <dsp:cNvPr id="0" name=""/>
        <dsp:cNvSpPr/>
      </dsp:nvSpPr>
      <dsp:spPr>
        <a:xfrm>
          <a:off x="793375" y="1729361"/>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BD753-D631-4D2A-AEB5-DDEC009B60C9}">
      <dsp:nvSpPr>
        <dsp:cNvPr id="0" name=""/>
        <dsp:cNvSpPr/>
      </dsp:nvSpPr>
      <dsp:spPr>
        <a:xfrm>
          <a:off x="1194713" y="2562250"/>
          <a:ext cx="5887633"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Customize your experiences to match the requirements of the job you're applying for. </a:t>
          </a:r>
          <a:endParaRPr lang="en-NG" sz="1500" kern="1200" dirty="0"/>
        </a:p>
      </dsp:txBody>
      <dsp:txXfrm>
        <a:off x="1194713" y="2562250"/>
        <a:ext cx="5887633" cy="512269"/>
      </dsp:txXfrm>
    </dsp:sp>
    <dsp:sp modelId="{0607F508-D428-46DD-BBAD-74E27E4A935F}">
      <dsp:nvSpPr>
        <dsp:cNvPr id="0" name=""/>
        <dsp:cNvSpPr/>
      </dsp:nvSpPr>
      <dsp:spPr>
        <a:xfrm>
          <a:off x="874545" y="2498216"/>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6439D-3109-4AA9-9FBE-4A91059DCD07}">
      <dsp:nvSpPr>
        <dsp:cNvPr id="0" name=""/>
        <dsp:cNvSpPr/>
      </dsp:nvSpPr>
      <dsp:spPr>
        <a:xfrm>
          <a:off x="1113544" y="3331106"/>
          <a:ext cx="5968802"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Start with action words like </a:t>
          </a:r>
          <a:r>
            <a:rPr lang="en-US" sz="1500" i="1" kern="1200" dirty="0"/>
            <a:t>delivered, led, designed, coordinated, etc.</a:t>
          </a:r>
          <a:endParaRPr lang="en-NG" sz="1500" i="1" kern="1200" dirty="0"/>
        </a:p>
      </dsp:txBody>
      <dsp:txXfrm>
        <a:off x="1113544" y="3331106"/>
        <a:ext cx="5968802" cy="512269"/>
      </dsp:txXfrm>
    </dsp:sp>
    <dsp:sp modelId="{2D00E648-D7C8-434B-80FF-EB86C1443D39}">
      <dsp:nvSpPr>
        <dsp:cNvPr id="0" name=""/>
        <dsp:cNvSpPr/>
      </dsp:nvSpPr>
      <dsp:spPr>
        <a:xfrm>
          <a:off x="793375" y="3267072"/>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B36BFA-17F8-47C6-A594-4BCE15AD38CC}">
      <dsp:nvSpPr>
        <dsp:cNvPr id="0" name=""/>
        <dsp:cNvSpPr/>
      </dsp:nvSpPr>
      <dsp:spPr>
        <a:xfrm>
          <a:off x="859325" y="4099398"/>
          <a:ext cx="6223021"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Provide concrete examples and specific details to showcase the impact of your work.</a:t>
          </a:r>
          <a:endParaRPr lang="en-NG" sz="1500" kern="1200" dirty="0"/>
        </a:p>
      </dsp:txBody>
      <dsp:txXfrm>
        <a:off x="859325" y="4099398"/>
        <a:ext cx="6223021" cy="512269"/>
      </dsp:txXfrm>
    </dsp:sp>
    <dsp:sp modelId="{10727FEE-C8E9-4EC7-913B-DD1CC07716E9}">
      <dsp:nvSpPr>
        <dsp:cNvPr id="0" name=""/>
        <dsp:cNvSpPr/>
      </dsp:nvSpPr>
      <dsp:spPr>
        <a:xfrm>
          <a:off x="539157" y="4035364"/>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740FCF-B070-4B53-8932-D3C7803101F4}">
      <dsp:nvSpPr>
        <dsp:cNvPr id="0" name=""/>
        <dsp:cNvSpPr/>
      </dsp:nvSpPr>
      <dsp:spPr>
        <a:xfrm>
          <a:off x="395419" y="4868253"/>
          <a:ext cx="6686927" cy="512269"/>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61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Whenever possible, include numbers, percentages, or other metrics to quantify your achievements</a:t>
          </a:r>
          <a:endParaRPr lang="en-NG" sz="1500" kern="1200" dirty="0"/>
        </a:p>
      </dsp:txBody>
      <dsp:txXfrm>
        <a:off x="395419" y="4868253"/>
        <a:ext cx="6686927" cy="512269"/>
      </dsp:txXfrm>
    </dsp:sp>
    <dsp:sp modelId="{83B4517F-9BAA-4772-A4C3-C800FDA44551}">
      <dsp:nvSpPr>
        <dsp:cNvPr id="0" name=""/>
        <dsp:cNvSpPr/>
      </dsp:nvSpPr>
      <dsp:spPr>
        <a:xfrm>
          <a:off x="75250" y="4804219"/>
          <a:ext cx="640337" cy="6403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3C600-78BC-47C7-9770-4E5CC2832139}">
      <dsp:nvSpPr>
        <dsp:cNvPr id="0" name=""/>
        <dsp:cNvSpPr/>
      </dsp:nvSpPr>
      <dsp:spPr>
        <a:xfrm>
          <a:off x="-5244219" y="-803563"/>
          <a:ext cx="6247611" cy="6247611"/>
        </a:xfrm>
        <a:prstGeom prst="blockArc">
          <a:avLst>
            <a:gd name="adj1" fmla="val 18900000"/>
            <a:gd name="adj2" fmla="val 2700000"/>
            <a:gd name="adj3" fmla="val 34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FB5C9A-9172-42AD-AAF2-6F510C6E5FE2}">
      <dsp:nvSpPr>
        <dsp:cNvPr id="0" name=""/>
        <dsp:cNvSpPr/>
      </dsp:nvSpPr>
      <dsp:spPr>
        <a:xfrm>
          <a:off x="325530" y="210956"/>
          <a:ext cx="6653252"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Attend industry events and job fairs</a:t>
          </a:r>
          <a:endParaRPr lang="en-NG" sz="2200" kern="1200" dirty="0"/>
        </a:p>
      </dsp:txBody>
      <dsp:txXfrm>
        <a:off x="325530" y="210956"/>
        <a:ext cx="6653252" cy="421727"/>
      </dsp:txXfrm>
    </dsp:sp>
    <dsp:sp modelId="{0B4DB5AF-DD67-450F-AD50-6FCC9E46BE12}">
      <dsp:nvSpPr>
        <dsp:cNvPr id="0" name=""/>
        <dsp:cNvSpPr/>
      </dsp:nvSpPr>
      <dsp:spPr>
        <a:xfrm>
          <a:off x="61950" y="158240"/>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1CED1-1217-4FC4-AA80-F69F89C0530F}">
      <dsp:nvSpPr>
        <dsp:cNvPr id="0" name=""/>
        <dsp:cNvSpPr/>
      </dsp:nvSpPr>
      <dsp:spPr>
        <a:xfrm>
          <a:off x="707441" y="843918"/>
          <a:ext cx="6271340"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Utilize online platforms</a:t>
          </a:r>
          <a:endParaRPr lang="en-NG" sz="2200" kern="1200" dirty="0"/>
        </a:p>
      </dsp:txBody>
      <dsp:txXfrm>
        <a:off x="707441" y="843918"/>
        <a:ext cx="6271340" cy="421727"/>
      </dsp:txXfrm>
    </dsp:sp>
    <dsp:sp modelId="{A017F5A1-4AC6-4238-823C-2FA077662DB5}">
      <dsp:nvSpPr>
        <dsp:cNvPr id="0" name=""/>
        <dsp:cNvSpPr/>
      </dsp:nvSpPr>
      <dsp:spPr>
        <a:xfrm>
          <a:off x="443862" y="791202"/>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8CE25-AB23-4F34-B449-8D8DD0F5BFE8}">
      <dsp:nvSpPr>
        <dsp:cNvPr id="0" name=""/>
        <dsp:cNvSpPr/>
      </dsp:nvSpPr>
      <dsp:spPr>
        <a:xfrm>
          <a:off x="916727" y="1476416"/>
          <a:ext cx="6062054"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Professional associations and organisations</a:t>
          </a:r>
          <a:endParaRPr lang="en-NG" sz="2200" kern="1200" dirty="0"/>
        </a:p>
      </dsp:txBody>
      <dsp:txXfrm>
        <a:off x="916727" y="1476416"/>
        <a:ext cx="6062054" cy="421727"/>
      </dsp:txXfrm>
    </dsp:sp>
    <dsp:sp modelId="{27D87923-F139-47A6-ABB6-1D28398595BD}">
      <dsp:nvSpPr>
        <dsp:cNvPr id="0" name=""/>
        <dsp:cNvSpPr/>
      </dsp:nvSpPr>
      <dsp:spPr>
        <a:xfrm>
          <a:off x="653148" y="1423700"/>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90221-454A-4068-9A92-7CCFBD6A177D}">
      <dsp:nvSpPr>
        <dsp:cNvPr id="0" name=""/>
        <dsp:cNvSpPr/>
      </dsp:nvSpPr>
      <dsp:spPr>
        <a:xfrm>
          <a:off x="983550" y="2109378"/>
          <a:ext cx="5995231"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Utilize existing connections</a:t>
          </a:r>
          <a:endParaRPr lang="en-NG" sz="2200" kern="1200" dirty="0"/>
        </a:p>
      </dsp:txBody>
      <dsp:txXfrm>
        <a:off x="983550" y="2109378"/>
        <a:ext cx="5995231" cy="421727"/>
      </dsp:txXfrm>
    </dsp:sp>
    <dsp:sp modelId="{67AB6394-98B2-49FD-93EB-56A8E3CB0E25}">
      <dsp:nvSpPr>
        <dsp:cNvPr id="0" name=""/>
        <dsp:cNvSpPr/>
      </dsp:nvSpPr>
      <dsp:spPr>
        <a:xfrm>
          <a:off x="719971" y="2056662"/>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EAF8C-6E85-4EBD-8647-B05D6985F713}">
      <dsp:nvSpPr>
        <dsp:cNvPr id="0" name=""/>
        <dsp:cNvSpPr/>
      </dsp:nvSpPr>
      <dsp:spPr>
        <a:xfrm>
          <a:off x="916727" y="2742341"/>
          <a:ext cx="6062054"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Offer assistance and support</a:t>
          </a:r>
          <a:endParaRPr lang="en-NG" sz="2200" kern="1200" dirty="0"/>
        </a:p>
      </dsp:txBody>
      <dsp:txXfrm>
        <a:off x="916727" y="2742341"/>
        <a:ext cx="6062054" cy="421727"/>
      </dsp:txXfrm>
    </dsp:sp>
    <dsp:sp modelId="{27DC2647-72B2-4DB1-AB23-AD438E8924DA}">
      <dsp:nvSpPr>
        <dsp:cNvPr id="0" name=""/>
        <dsp:cNvSpPr/>
      </dsp:nvSpPr>
      <dsp:spPr>
        <a:xfrm>
          <a:off x="653148" y="2689625"/>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B75B2-9941-4741-BD03-51632D94A252}">
      <dsp:nvSpPr>
        <dsp:cNvPr id="0" name=""/>
        <dsp:cNvSpPr/>
      </dsp:nvSpPr>
      <dsp:spPr>
        <a:xfrm>
          <a:off x="707441" y="3374839"/>
          <a:ext cx="6271340"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Follow up and maintain relationships</a:t>
          </a:r>
          <a:endParaRPr lang="en-NG" sz="2200" kern="1200" dirty="0"/>
        </a:p>
      </dsp:txBody>
      <dsp:txXfrm>
        <a:off x="707441" y="3374839"/>
        <a:ext cx="6271340" cy="421727"/>
      </dsp:txXfrm>
    </dsp:sp>
    <dsp:sp modelId="{E69E706C-1CF9-4C1E-89FA-DBEA0D1E6320}">
      <dsp:nvSpPr>
        <dsp:cNvPr id="0" name=""/>
        <dsp:cNvSpPr/>
      </dsp:nvSpPr>
      <dsp:spPr>
        <a:xfrm>
          <a:off x="443862" y="3322123"/>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FEB32-24C5-45B4-AB9E-9661EFDF34C9}">
      <dsp:nvSpPr>
        <dsp:cNvPr id="0" name=""/>
        <dsp:cNvSpPr/>
      </dsp:nvSpPr>
      <dsp:spPr>
        <a:xfrm>
          <a:off x="325530" y="4007801"/>
          <a:ext cx="6653252" cy="421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74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Be genuine and authentic</a:t>
          </a:r>
          <a:endParaRPr lang="en-NG" sz="2200" kern="1200" dirty="0"/>
        </a:p>
      </dsp:txBody>
      <dsp:txXfrm>
        <a:off x="325530" y="4007801"/>
        <a:ext cx="6653252" cy="421727"/>
      </dsp:txXfrm>
    </dsp:sp>
    <dsp:sp modelId="{650556AE-C28F-45BB-BD47-6210F2B80434}">
      <dsp:nvSpPr>
        <dsp:cNvPr id="0" name=""/>
        <dsp:cNvSpPr/>
      </dsp:nvSpPr>
      <dsp:spPr>
        <a:xfrm>
          <a:off x="61950" y="3955085"/>
          <a:ext cx="527159" cy="527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BD8D94-B3E3-1539-76D7-386C1621C3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05241604-6725-A1B4-9598-29D4E26EF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229D5-BB4D-42D4-A73B-614E477B56CD}" type="datetimeFigureOut">
              <a:rPr lang="en-NG" smtClean="0"/>
              <a:t>13/07/2023</a:t>
            </a:fld>
            <a:endParaRPr lang="en-NG"/>
          </a:p>
        </p:txBody>
      </p:sp>
      <p:sp>
        <p:nvSpPr>
          <p:cNvPr id="4" name="Footer Placeholder 3">
            <a:extLst>
              <a:ext uri="{FF2B5EF4-FFF2-40B4-BE49-F238E27FC236}">
                <a16:creationId xmlns:a16="http://schemas.microsoft.com/office/drawing/2014/main" id="{3973ACC0-85D9-9217-54BD-653B723DB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D3C64066-267E-77E9-B93A-5C7535A56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88461B-0D0F-49BF-A2B7-01CE4D677B01}" type="slidenum">
              <a:rPr lang="en-NG" smtClean="0"/>
              <a:t>‹#›</a:t>
            </a:fld>
            <a:endParaRPr lang="en-NG"/>
          </a:p>
        </p:txBody>
      </p:sp>
    </p:spTree>
    <p:extLst>
      <p:ext uri="{BB962C8B-B14F-4D97-AF65-F5344CB8AC3E}">
        <p14:creationId xmlns:p14="http://schemas.microsoft.com/office/powerpoint/2010/main" val="112974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B07FA-F1CD-40ED-8BC5-1416B63D183C}" type="datetimeFigureOut">
              <a:rPr lang="en-NG" smtClean="0"/>
              <a:t>13/07/2023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E002E-5F14-4487-B7B5-E6E557274004}" type="slidenum">
              <a:rPr lang="en-NG" smtClean="0"/>
              <a:t>‹#›</a:t>
            </a:fld>
            <a:endParaRPr lang="en-NG"/>
          </a:p>
        </p:txBody>
      </p:sp>
    </p:spTree>
    <p:extLst>
      <p:ext uri="{BB962C8B-B14F-4D97-AF65-F5344CB8AC3E}">
        <p14:creationId xmlns:p14="http://schemas.microsoft.com/office/powerpoint/2010/main" val="8417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nkedin.com/pulse/new-survey-reveals-85-all-jobs-filled-via-networking-lou-adl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areerbuilder.com/advice/social-media-survey-201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E002E-5F14-4487-B7B5-E6E557274004}"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25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eeaa0a94e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eeaa0a94e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Montserrat Medium"/>
              <a:buChar char="●"/>
            </a:pPr>
            <a:r>
              <a:rPr lang="en-GB" sz="1200">
                <a:solidFill>
                  <a:schemeClr val="dk1"/>
                </a:solidFill>
                <a:latin typeface="Montserrat Medium"/>
                <a:ea typeface="Montserrat Medium"/>
                <a:cs typeface="Montserrat Medium"/>
                <a:sym typeface="Montserrat Medium"/>
              </a:rPr>
              <a:t>Use both the long-form and acronym version of keywords (e.g. “Master of Business Administration (MBA)” for maximum searchability</a:t>
            </a:r>
            <a:endParaRPr sz="1200">
              <a:solidFill>
                <a:schemeClr val="dk1"/>
              </a:solidFill>
              <a:latin typeface="Montserrat Medium"/>
              <a:ea typeface="Montserrat Medium"/>
              <a:cs typeface="Montserrat Medium"/>
              <a:sym typeface="Montserrat Medium"/>
            </a:endParaRPr>
          </a:p>
          <a:p>
            <a:pPr marL="457200" lvl="0" indent="-304800" algn="l" rtl="0">
              <a:spcBef>
                <a:spcPts val="0"/>
              </a:spcBef>
              <a:spcAft>
                <a:spcPts val="0"/>
              </a:spcAft>
              <a:buClr>
                <a:schemeClr val="dk1"/>
              </a:buClr>
              <a:buSzPts val="1200"/>
              <a:buFont typeface="Montserrat Medium"/>
              <a:buChar char="●"/>
            </a:pPr>
            <a:r>
              <a:rPr lang="en-GB" sz="1200">
                <a:solidFill>
                  <a:schemeClr val="dk1"/>
                </a:solidFill>
                <a:latin typeface="Montserrat Medium"/>
                <a:ea typeface="Montserrat Medium"/>
                <a:cs typeface="Montserrat Medium"/>
                <a:sym typeface="Montserrat Medium"/>
              </a:rPr>
              <a:t>Keep your resume simple. Use traditional resume font like Helvetica, Garamond, or Georgia. </a:t>
            </a:r>
            <a:endParaRPr sz="1200">
              <a:solidFill>
                <a:schemeClr val="dk1"/>
              </a:solidFill>
              <a:latin typeface="Montserrat Medium"/>
              <a:ea typeface="Montserrat Medium"/>
              <a:cs typeface="Montserrat Medium"/>
              <a:sym typeface="Montserrat Medium"/>
            </a:endParaRPr>
          </a:p>
          <a:p>
            <a:pPr marL="457200" lvl="0" indent="-304800" algn="l" rtl="0">
              <a:spcBef>
                <a:spcPts val="0"/>
              </a:spcBef>
              <a:spcAft>
                <a:spcPts val="0"/>
              </a:spcAft>
              <a:buClr>
                <a:schemeClr val="dk1"/>
              </a:buClr>
              <a:buSzPts val="1200"/>
              <a:buFont typeface="Montserrat Medium"/>
              <a:buChar char="●"/>
            </a:pPr>
            <a:r>
              <a:rPr lang="en-GB" sz="1200">
                <a:solidFill>
                  <a:schemeClr val="dk1"/>
                </a:solidFill>
                <a:latin typeface="Montserrat Medium"/>
                <a:ea typeface="Montserrat Medium"/>
                <a:cs typeface="Montserrat Medium"/>
                <a:sym typeface="Montserrat Medium"/>
              </a:rPr>
              <a:t>Don’t use tables or columns. No headers and footers as the ATS will not read those.</a:t>
            </a:r>
            <a:endParaRPr sz="1200">
              <a:solidFill>
                <a:schemeClr val="dk1"/>
              </a:solidFill>
              <a:latin typeface="Montserrat Medium"/>
              <a:ea typeface="Montserrat Medium"/>
              <a:cs typeface="Montserrat Medium"/>
              <a:sym typeface="Montserrat Medium"/>
            </a:endParaRPr>
          </a:p>
          <a:p>
            <a:pPr marL="457200" lvl="0" indent="-304800" algn="l" rtl="0">
              <a:spcBef>
                <a:spcPts val="0"/>
              </a:spcBef>
              <a:spcAft>
                <a:spcPts val="0"/>
              </a:spcAft>
              <a:buClr>
                <a:schemeClr val="dk1"/>
              </a:buClr>
              <a:buSzPts val="1200"/>
              <a:buFont typeface="Montserrat Medium"/>
              <a:buChar char="●"/>
            </a:pPr>
            <a:endParaRPr sz="120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20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20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Clr>
                <a:schemeClr val="dk1"/>
              </a:buClr>
              <a:buSzPts val="1100"/>
              <a:buFont typeface="Arial"/>
              <a:buNone/>
            </a:pPr>
            <a:endParaRPr sz="12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16</a:t>
            </a:fld>
            <a:endParaRPr lang="en-NG"/>
          </a:p>
        </p:txBody>
      </p:sp>
    </p:spTree>
    <p:extLst>
      <p:ext uri="{BB962C8B-B14F-4D97-AF65-F5344CB8AC3E}">
        <p14:creationId xmlns:p14="http://schemas.microsoft.com/office/powerpoint/2010/main" val="29999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17</a:t>
            </a:fld>
            <a:endParaRPr lang="en-NG"/>
          </a:p>
        </p:txBody>
      </p:sp>
    </p:spTree>
    <p:extLst>
      <p:ext uri="{BB962C8B-B14F-4D97-AF65-F5344CB8AC3E}">
        <p14:creationId xmlns:p14="http://schemas.microsoft.com/office/powerpoint/2010/main" val="342225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18</a:t>
            </a:fld>
            <a:endParaRPr lang="en-NG"/>
          </a:p>
        </p:txBody>
      </p:sp>
    </p:spTree>
    <p:extLst>
      <p:ext uri="{BB962C8B-B14F-4D97-AF65-F5344CB8AC3E}">
        <p14:creationId xmlns:p14="http://schemas.microsoft.com/office/powerpoint/2010/main" val="273668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228600" algn="l">
              <a:buFont typeface="+mj-lt"/>
              <a:buAutoNum type="arabicPeriod"/>
            </a:pPr>
            <a:r>
              <a:rPr lang="en-US" b="0" i="0" dirty="0">
                <a:solidFill>
                  <a:srgbClr val="D1D5DB"/>
                </a:solidFill>
                <a:effectLst/>
                <a:latin typeface="Söhne"/>
              </a:rPr>
              <a:t>Format: Start by creating a clear and organized structure for your CV. Use headings and subheadings to categorize different sections such as work experience, education, skills, and achievements.</a:t>
            </a:r>
          </a:p>
          <a:p>
            <a:pPr marL="228600" indent="-228600" algn="l">
              <a:buFont typeface="+mj-lt"/>
              <a:buAutoNum type="arabicPeriod"/>
            </a:pPr>
            <a:r>
              <a:rPr lang="en-US" b="0" i="0" dirty="0">
                <a:solidFill>
                  <a:srgbClr val="D1D5DB"/>
                </a:solidFill>
                <a:effectLst/>
                <a:latin typeface="Söhne"/>
              </a:rPr>
              <a:t>Reverse-Chronological Order: Begin with your most recent or current position and work backward in time. This format allows employers to see your most recent experiences first.</a:t>
            </a:r>
          </a:p>
          <a:p>
            <a:pPr marL="228600" indent="-228600" algn="l">
              <a:buFont typeface="+mj-lt"/>
              <a:buAutoNum type="arabicPeriod"/>
            </a:pPr>
            <a:r>
              <a:rPr lang="en-US" b="0" i="0" dirty="0">
                <a:solidFill>
                  <a:srgbClr val="D1D5DB"/>
                </a:solidFill>
                <a:effectLst/>
                <a:latin typeface="Söhne"/>
              </a:rPr>
              <a:t>Job Title and Company: Clearly state the job title, company name, and location for each position you held. This provides context for your experiences.</a:t>
            </a:r>
          </a:p>
          <a:p>
            <a:pPr marL="228600" indent="-228600" algn="l">
              <a:buFont typeface="+mj-lt"/>
              <a:buAutoNum type="arabicPeriod"/>
            </a:pPr>
            <a:r>
              <a:rPr lang="en-US" b="0" i="0" dirty="0">
                <a:solidFill>
                  <a:srgbClr val="D1D5DB"/>
                </a:solidFill>
                <a:effectLst/>
                <a:latin typeface="Söhne"/>
              </a:rPr>
              <a:t>Descriptive Bullets: Use concise and action-oriented bullet points to describe your responsibilities, accomplishments, and contributions in each role. Focus on specific achievements and quantify them whenever possible (e.g., "Increased sales by 20%," "Managed a team of 10 employees").</a:t>
            </a:r>
          </a:p>
          <a:p>
            <a:pPr marL="228600" indent="-228600" algn="l">
              <a:buFont typeface="+mj-lt"/>
              <a:buAutoNum type="arabicPeriod"/>
            </a:pPr>
            <a:r>
              <a:rPr lang="en-US" b="0" i="0" dirty="0">
                <a:solidFill>
                  <a:srgbClr val="D1D5DB"/>
                </a:solidFill>
                <a:effectLst/>
                <a:latin typeface="Söhne"/>
              </a:rPr>
              <a:t>Tailor to the Job: Customize your experiences to match the requirements of the job you're applying for. Highlight skills and accomplishments that are most relevant to the position, aligning them with the job description.</a:t>
            </a:r>
          </a:p>
          <a:p>
            <a:pPr marL="228600" indent="-228600" algn="l">
              <a:buFont typeface="+mj-lt"/>
              <a:buAutoNum type="arabicPeriod"/>
            </a:pPr>
            <a:r>
              <a:rPr lang="en-US" b="0" i="0" dirty="0">
                <a:solidFill>
                  <a:srgbClr val="D1D5DB"/>
                </a:solidFill>
                <a:effectLst/>
                <a:latin typeface="Söhne"/>
              </a:rPr>
              <a:t>Use Keywords: Incorporate industry-specific keywords and phrases that are relevant to your field. This can help your CV pass through applicant tracking systems (ATS) and attract the attention of hiring managers.</a:t>
            </a:r>
          </a:p>
          <a:p>
            <a:pPr marL="228600" indent="-228600" algn="l">
              <a:buFont typeface="+mj-lt"/>
              <a:buAutoNum type="arabicPeriod"/>
            </a:pPr>
            <a:r>
              <a:rPr lang="en-US" b="0" i="0" dirty="0">
                <a:solidFill>
                  <a:srgbClr val="D1D5DB"/>
                </a:solidFill>
                <a:effectLst/>
                <a:latin typeface="Söhne"/>
              </a:rPr>
              <a:t>Be Specific: Provide concrete examples and specific details to showcase the impact of your work. This helps potential employers understand the scope of your responsibilities and the outcomes you achieved.</a:t>
            </a:r>
          </a:p>
          <a:p>
            <a:pPr marL="228600" indent="-228600" algn="l">
              <a:buFont typeface="+mj-lt"/>
              <a:buAutoNum type="arabicPeriod"/>
            </a:pPr>
            <a:r>
              <a:rPr lang="en-US" b="0" i="0" dirty="0">
                <a:solidFill>
                  <a:srgbClr val="D1D5DB"/>
                </a:solidFill>
                <a:effectLst/>
                <a:latin typeface="Söhne"/>
              </a:rPr>
              <a:t>Quantify Results: Whenever possible, include numbers, percentages, or other metrics to quantify your achievements. This adds credibility and demonstrates your effectiveness in previous roles.</a:t>
            </a:r>
          </a:p>
          <a:p>
            <a:pPr marL="228600" indent="-228600" algn="l">
              <a:buFont typeface="+mj-lt"/>
              <a:buAutoNum type="arabicPeriod"/>
            </a:pPr>
            <a:r>
              <a:rPr lang="en-US" b="0" i="0" dirty="0">
                <a:solidFill>
                  <a:srgbClr val="D1D5DB"/>
                </a:solidFill>
                <a:effectLst/>
                <a:latin typeface="Söhne"/>
              </a:rPr>
              <a:t>Include Transferable Skills: Highlight transferable skills that can be applied to the position you're seeking. These can include communication skills, problem-solving abilities, teamwork, leadership, and adaptability.</a:t>
            </a:r>
          </a:p>
          <a:p>
            <a:pPr marL="228600" indent="-228600" algn="l">
              <a:buFont typeface="+mj-lt"/>
              <a:buAutoNum type="arabicPeriod"/>
            </a:pPr>
            <a:r>
              <a:rPr lang="en-US" b="0" i="0" dirty="0">
                <a:solidFill>
                  <a:srgbClr val="D1D5DB"/>
                </a:solidFill>
                <a:effectLst/>
                <a:latin typeface="Söhne"/>
              </a:rPr>
              <a:t>Keep it Concise: While it's important to provide sufficient details, be mindful of keeping your descriptions concise and easy to read. Use bullet points, active language, and avoid unnecessary jargon or excessive technical terms.</a:t>
            </a: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879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20</a:t>
            </a:fld>
            <a:endParaRPr lang="en-NG"/>
          </a:p>
        </p:txBody>
      </p:sp>
    </p:spTree>
    <p:extLst>
      <p:ext uri="{BB962C8B-B14F-4D97-AF65-F5344CB8AC3E}">
        <p14:creationId xmlns:p14="http://schemas.microsoft.com/office/powerpoint/2010/main" val="369707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D1D5DB"/>
                </a:solidFill>
                <a:effectLst/>
                <a:latin typeface="Söhne"/>
              </a:rPr>
              <a:t>Cover letters provide an opportunity for applicants to expand on the information presented in their resume and highlight specific experiences, skills, or achievements that are relevant to the job. They allow applicants to demonstrate their written communication skills, professionalism, and enthusiasm for the position and company.</a:t>
            </a:r>
          </a:p>
        </p:txBody>
      </p:sp>
      <p:sp>
        <p:nvSpPr>
          <p:cNvPr id="4" name="Slide Number Placeholder 3"/>
          <p:cNvSpPr>
            <a:spLocks noGrp="1"/>
          </p:cNvSpPr>
          <p:nvPr>
            <p:ph type="sldNum" sz="quarter" idx="5"/>
          </p:nvPr>
        </p:nvSpPr>
        <p:spPr/>
        <p:txBody>
          <a:bodyPr/>
          <a:lstStyle/>
          <a:p>
            <a:fld id="{2FEE002E-5F14-4487-B7B5-E6E557274004}" type="slidenum">
              <a:rPr lang="en-NG" smtClean="0"/>
              <a:t>22</a:t>
            </a:fld>
            <a:endParaRPr lang="en-NG"/>
          </a:p>
        </p:txBody>
      </p:sp>
    </p:spTree>
    <p:extLst>
      <p:ext uri="{BB962C8B-B14F-4D97-AF65-F5344CB8AC3E}">
        <p14:creationId xmlns:p14="http://schemas.microsoft.com/office/powerpoint/2010/main" val="187348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rtl="0">
              <a:lnSpc>
                <a:spcPct val="100000"/>
              </a:lnSpc>
              <a:spcBef>
                <a:spcPts val="640"/>
              </a:spcBef>
              <a:spcAft>
                <a:spcPts val="0"/>
              </a:spcAft>
              <a:buClr>
                <a:srgbClr val="434343"/>
              </a:buClr>
              <a:buSzPts val="1400"/>
              <a:buFont typeface="Montserrat"/>
              <a:buChar char="●"/>
            </a:pPr>
            <a:r>
              <a:rPr lang="en-US" i="0" u="none" strike="noStrike" cap="none" dirty="0">
                <a:solidFill>
                  <a:srgbClr val="434343"/>
                </a:solidFill>
                <a:latin typeface="Montserrat"/>
                <a:ea typeface="Montserrat"/>
                <a:cs typeface="Montserrat"/>
                <a:sym typeface="Montserrat"/>
              </a:rPr>
              <a:t>Paragraph 1  (2 sentences)</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Who are You</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How did you find the application</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What you are applying for</a:t>
            </a:r>
          </a:p>
          <a:p>
            <a:pPr marL="457200" marR="0" lvl="0" indent="0" algn="l" rtl="0">
              <a:lnSpc>
                <a:spcPct val="100000"/>
              </a:lnSpc>
              <a:spcBef>
                <a:spcPts val="640"/>
              </a:spcBef>
              <a:spcAft>
                <a:spcPts val="0"/>
              </a:spcAft>
              <a:buClr>
                <a:srgbClr val="000000"/>
              </a:buClr>
              <a:buSzPts val="1800"/>
              <a:buFont typeface="Arial"/>
              <a:buNone/>
            </a:pPr>
            <a:endParaRPr lang="en-US" i="0" u="none" strike="noStrike" cap="none" dirty="0">
              <a:solidFill>
                <a:srgbClr val="434343"/>
              </a:solidFill>
              <a:latin typeface="Montserrat"/>
              <a:ea typeface="Montserrat"/>
              <a:cs typeface="Montserrat"/>
              <a:sym typeface="Montserrat"/>
            </a:endParaRPr>
          </a:p>
          <a:p>
            <a:pPr marL="457200" marR="0" lvl="0" indent="-317500" algn="l" rtl="0">
              <a:lnSpc>
                <a:spcPct val="100000"/>
              </a:lnSpc>
              <a:spcBef>
                <a:spcPts val="640"/>
              </a:spcBef>
              <a:spcAft>
                <a:spcPts val="0"/>
              </a:spcAft>
              <a:buClr>
                <a:srgbClr val="434343"/>
              </a:buClr>
              <a:buSzPts val="1400"/>
              <a:buFont typeface="Montserrat"/>
              <a:buChar char="●"/>
            </a:pPr>
            <a:r>
              <a:rPr lang="en-US" i="0" u="none" strike="noStrike" cap="none" dirty="0">
                <a:solidFill>
                  <a:srgbClr val="434343"/>
                </a:solidFill>
                <a:latin typeface="Montserrat"/>
                <a:ea typeface="Montserrat"/>
                <a:cs typeface="Montserrat"/>
                <a:sym typeface="Montserrat"/>
              </a:rPr>
              <a:t>Paragraph 2  (3-4 Sentences)</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Summary of You. (Knowledge, Skills, Experience)</a:t>
            </a:r>
          </a:p>
          <a:p>
            <a:pPr marL="914400" marR="0" lvl="0" indent="0" algn="l" rtl="0">
              <a:lnSpc>
                <a:spcPct val="100000"/>
              </a:lnSpc>
              <a:spcBef>
                <a:spcPts val="640"/>
              </a:spcBef>
              <a:spcAft>
                <a:spcPts val="0"/>
              </a:spcAft>
              <a:buClr>
                <a:srgbClr val="000000"/>
              </a:buClr>
              <a:buSzPts val="1800"/>
              <a:buFont typeface="Arial"/>
              <a:buNone/>
            </a:pPr>
            <a:endParaRPr lang="en-US" sz="1200" i="0" u="none" strike="noStrike" cap="none" dirty="0">
              <a:solidFill>
                <a:srgbClr val="434343"/>
              </a:solidFill>
              <a:latin typeface="Montserrat"/>
              <a:ea typeface="Montserrat"/>
              <a:cs typeface="Montserrat"/>
              <a:sym typeface="Montserrat"/>
            </a:endParaRPr>
          </a:p>
          <a:p>
            <a:pPr marL="457200" marR="0" lvl="0" indent="-317500" algn="l" rtl="0">
              <a:lnSpc>
                <a:spcPct val="100000"/>
              </a:lnSpc>
              <a:spcBef>
                <a:spcPts val="640"/>
              </a:spcBef>
              <a:spcAft>
                <a:spcPts val="0"/>
              </a:spcAft>
              <a:buClr>
                <a:srgbClr val="434343"/>
              </a:buClr>
              <a:buSzPts val="1400"/>
              <a:buFont typeface="Montserrat"/>
              <a:buChar char="●"/>
            </a:pPr>
            <a:r>
              <a:rPr lang="en-US" i="0" u="none" strike="noStrike" cap="none" dirty="0">
                <a:solidFill>
                  <a:srgbClr val="434343"/>
                </a:solidFill>
                <a:latin typeface="Montserrat"/>
                <a:ea typeface="Montserrat"/>
                <a:cs typeface="Montserrat"/>
                <a:sym typeface="Montserrat"/>
              </a:rPr>
              <a:t>Paragraph 3  ( 3-4 sentences)</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What's Your magic</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What connects you to the Industry, Company and Job</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What makes you fit and why should you be hired.</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Show your knowledge about the company and culture</a:t>
            </a:r>
          </a:p>
          <a:p>
            <a:pPr marL="457200" marR="0" lvl="0" indent="0" algn="l" rtl="0">
              <a:lnSpc>
                <a:spcPct val="100000"/>
              </a:lnSpc>
              <a:spcBef>
                <a:spcPts val="640"/>
              </a:spcBef>
              <a:spcAft>
                <a:spcPts val="0"/>
              </a:spcAft>
              <a:buClr>
                <a:srgbClr val="000000"/>
              </a:buClr>
              <a:buSzPts val="1800"/>
              <a:buFont typeface="Arial"/>
              <a:buNone/>
            </a:pPr>
            <a:endParaRPr lang="en-US" i="0" u="none" strike="noStrike" cap="none" dirty="0">
              <a:solidFill>
                <a:srgbClr val="434343"/>
              </a:solidFill>
              <a:latin typeface="Montserrat"/>
              <a:ea typeface="Montserrat"/>
              <a:cs typeface="Montserrat"/>
              <a:sym typeface="Montserrat"/>
            </a:endParaRPr>
          </a:p>
          <a:p>
            <a:pPr marL="457200" marR="0" lvl="0" indent="-317500" algn="l" rtl="0">
              <a:lnSpc>
                <a:spcPct val="100000"/>
              </a:lnSpc>
              <a:spcBef>
                <a:spcPts val="640"/>
              </a:spcBef>
              <a:spcAft>
                <a:spcPts val="0"/>
              </a:spcAft>
              <a:buClr>
                <a:srgbClr val="434343"/>
              </a:buClr>
              <a:buSzPts val="1400"/>
              <a:buFont typeface="Montserrat"/>
              <a:buChar char="●"/>
            </a:pPr>
            <a:r>
              <a:rPr lang="en-US" i="0" u="none" strike="noStrike" cap="none" dirty="0">
                <a:solidFill>
                  <a:srgbClr val="434343"/>
                </a:solidFill>
                <a:latin typeface="Montserrat"/>
                <a:ea typeface="Montserrat"/>
                <a:cs typeface="Montserrat"/>
                <a:sym typeface="Montserrat"/>
              </a:rPr>
              <a:t>Paragraph 4  (1-2 Sentences)</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Resume attached</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Call to action Intent to follow up</a:t>
            </a:r>
          </a:p>
          <a:p>
            <a:pPr marL="914400" marR="0" lvl="0" indent="0" algn="l" rtl="0">
              <a:lnSpc>
                <a:spcPct val="100000"/>
              </a:lnSpc>
              <a:spcBef>
                <a:spcPts val="640"/>
              </a:spcBef>
              <a:spcAft>
                <a:spcPts val="0"/>
              </a:spcAft>
              <a:buClr>
                <a:srgbClr val="000000"/>
              </a:buClr>
              <a:buSzPts val="1800"/>
              <a:buFont typeface="Arial"/>
              <a:buNone/>
            </a:pPr>
            <a:r>
              <a:rPr lang="en-US" sz="1200" i="0" u="none" strike="noStrike" cap="none" dirty="0">
                <a:solidFill>
                  <a:srgbClr val="434343"/>
                </a:solidFill>
                <a:latin typeface="Montserrat"/>
                <a:ea typeface="Montserrat"/>
                <a:cs typeface="Montserrat"/>
                <a:sym typeface="Montserrat"/>
              </a:rPr>
              <a:t>Thanks</a:t>
            </a:r>
          </a:p>
          <a:p>
            <a:pPr marL="457200" marR="0" lvl="0" indent="0" algn="l" rtl="0">
              <a:lnSpc>
                <a:spcPct val="100000"/>
              </a:lnSpc>
              <a:spcBef>
                <a:spcPts val="640"/>
              </a:spcBef>
              <a:spcAft>
                <a:spcPts val="0"/>
              </a:spcAft>
              <a:buClr>
                <a:srgbClr val="000000"/>
              </a:buClr>
              <a:buSzPts val="1800"/>
              <a:buFont typeface="Arial"/>
              <a:buNone/>
            </a:pPr>
            <a:endParaRPr lang="en-US" i="0" u="none" strike="noStrike" cap="none" dirty="0">
              <a:solidFill>
                <a:srgbClr val="000000"/>
              </a:solidFill>
              <a:latin typeface="Montserrat"/>
              <a:ea typeface="Montserrat"/>
              <a:cs typeface="Montserrat"/>
              <a:sym typeface="Montserrat"/>
            </a:endParaRPr>
          </a:p>
          <a:p>
            <a:pPr marL="914400" marR="0" lvl="0" indent="0" algn="l" rtl="0">
              <a:lnSpc>
                <a:spcPct val="100000"/>
              </a:lnSpc>
              <a:spcBef>
                <a:spcPts val="640"/>
              </a:spcBef>
              <a:spcAft>
                <a:spcPts val="0"/>
              </a:spcAft>
              <a:buClr>
                <a:srgbClr val="000000"/>
              </a:buClr>
              <a:buSzPts val="1800"/>
              <a:buFont typeface="Arial"/>
              <a:buNone/>
            </a:pPr>
            <a:endParaRPr lang="en-US" sz="1200" i="0" u="none" strike="noStrike" cap="none" dirty="0">
              <a:solidFill>
                <a:srgbClr val="434343"/>
              </a:solidFill>
              <a:latin typeface="Montserrat"/>
              <a:ea typeface="Montserrat"/>
              <a:cs typeface="Montserrat"/>
              <a:sym typeface="Montserrat"/>
            </a:endParaRPr>
          </a:p>
          <a:p>
            <a:pPr marL="914400" marR="0" lvl="0" indent="0" algn="l" rtl="0">
              <a:lnSpc>
                <a:spcPct val="100000"/>
              </a:lnSpc>
              <a:spcBef>
                <a:spcPts val="640"/>
              </a:spcBef>
              <a:spcAft>
                <a:spcPts val="0"/>
              </a:spcAft>
              <a:buClr>
                <a:srgbClr val="000000"/>
              </a:buClr>
              <a:buSzPts val="1800"/>
              <a:buFont typeface="Arial"/>
              <a:buNone/>
            </a:pPr>
            <a:endParaRPr lang="en-US" sz="1200" i="0" u="none" strike="noStrike" cap="none" dirty="0">
              <a:solidFill>
                <a:srgbClr val="434343"/>
              </a:solidFill>
              <a:latin typeface="Montserrat"/>
              <a:ea typeface="Montserrat"/>
              <a:cs typeface="Montserrat"/>
              <a:sym typeface="Montserrat"/>
            </a:endParaRPr>
          </a:p>
          <a:p>
            <a:pPr marL="457200" marR="0" lvl="0" indent="0" algn="l" rtl="0">
              <a:lnSpc>
                <a:spcPct val="100000"/>
              </a:lnSpc>
              <a:spcBef>
                <a:spcPts val="640"/>
              </a:spcBef>
              <a:spcAft>
                <a:spcPts val="0"/>
              </a:spcAft>
              <a:buClr>
                <a:srgbClr val="000000"/>
              </a:buClr>
              <a:buSzPts val="1800"/>
              <a:buFont typeface="Arial"/>
              <a:buNone/>
            </a:pPr>
            <a:endParaRPr lang="en-US" i="0" u="none" strike="noStrike" cap="none" dirty="0">
              <a:solidFill>
                <a:srgbClr val="000000"/>
              </a:solidFill>
              <a:latin typeface="Montserrat"/>
              <a:ea typeface="Montserrat"/>
              <a:cs typeface="Montserrat"/>
              <a:sym typeface="Montserrat"/>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23</a:t>
            </a:fld>
            <a:endParaRPr lang="en-NG"/>
          </a:p>
        </p:txBody>
      </p:sp>
    </p:spTree>
    <p:extLst>
      <p:ext uri="{BB962C8B-B14F-4D97-AF65-F5344CB8AC3E}">
        <p14:creationId xmlns:p14="http://schemas.microsoft.com/office/powerpoint/2010/main" val="12694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Address it to the right person: Personalize your cover letter by addressing it to the specific individual responsible for hiring. Research the company or use LinkedIn to find the name of the hiring manager or recruiter.</a:t>
            </a:r>
          </a:p>
          <a:p>
            <a:pPr marL="171450" lvl="0" indent="-171450" algn="l" rtl="0">
              <a:spcBef>
                <a:spcPts val="0"/>
              </a:spcBef>
              <a:spcAft>
                <a:spcPts val="0"/>
              </a:spcAft>
              <a:buFont typeface="Arial" panose="020B0604020202020204" pitchFamily="34" charset="0"/>
              <a:buChar char="•"/>
            </a:pPr>
            <a:r>
              <a:rPr lang="en-US" dirty="0"/>
              <a:t>Customize for each application: Tailor your cover letter for each job opportunity. Highlight relevant skills, experiences, and achievements that directly align with the job requirements. Show the employer that you understand their needs and are a strong fit for the role.</a:t>
            </a:r>
          </a:p>
          <a:p>
            <a:pPr marL="171450" lvl="0" indent="-171450" algn="l" rtl="0">
              <a:spcBef>
                <a:spcPts val="0"/>
              </a:spcBef>
              <a:spcAft>
                <a:spcPts val="0"/>
              </a:spcAft>
              <a:buFont typeface="Arial" panose="020B0604020202020204" pitchFamily="34" charset="0"/>
              <a:buChar char="•"/>
            </a:pPr>
            <a:r>
              <a:rPr lang="en-US" dirty="0"/>
              <a:t>Grab the reader's attention: Start your cover letter with a compelling opening that immediately captures the reader's interest. Use a captivating sentence, an intriguing question, or a brief story to make a positive first impression and encourage further reading.</a:t>
            </a:r>
          </a:p>
          <a:p>
            <a:pPr marL="171450" lvl="0" indent="-171450" algn="l" rtl="0">
              <a:spcBef>
                <a:spcPts val="0"/>
              </a:spcBef>
              <a:spcAft>
                <a:spcPts val="0"/>
              </a:spcAft>
              <a:buFont typeface="Arial" panose="020B0604020202020204" pitchFamily="34" charset="0"/>
              <a:buChar char="•"/>
            </a:pPr>
            <a:r>
              <a:rPr lang="en-US" dirty="0"/>
              <a:t>Showcase your qualifications: Use the body paragraphs to highlight your most relevant skills, experiences, and accomplishments. Provide specific examples that demonstrate your expertise and how you can contribute to the company's success. Quantify your achievements whenever possible.</a:t>
            </a:r>
          </a:p>
          <a:p>
            <a:pPr marL="171450" lvl="0" indent="-171450" algn="l" rtl="0">
              <a:spcBef>
                <a:spcPts val="0"/>
              </a:spcBef>
              <a:spcAft>
                <a:spcPts val="0"/>
              </a:spcAft>
              <a:buFont typeface="Arial" panose="020B0604020202020204" pitchFamily="34" charset="0"/>
              <a:buChar char="•"/>
            </a:pPr>
            <a:r>
              <a:rPr lang="en-US" dirty="0"/>
              <a:t>Demonstrate enthusiasm: Express your genuine enthusiasm and passion for the company and the position. Explain why you are excited about the opportunity and how it aligns with your career goals. Show that you have done your research and understand the company's values and mission.</a:t>
            </a:r>
          </a:p>
          <a:p>
            <a:pPr marL="171450" lvl="0" indent="-171450" algn="l" rtl="0">
              <a:spcBef>
                <a:spcPts val="0"/>
              </a:spcBef>
              <a:spcAft>
                <a:spcPts val="0"/>
              </a:spcAft>
              <a:buFont typeface="Arial" panose="020B0604020202020204" pitchFamily="34" charset="0"/>
              <a:buChar char="•"/>
            </a:pPr>
            <a:r>
              <a:rPr lang="en-US" dirty="0"/>
              <a:t>Keep it concise: Keep your cover letter focused and concise. Aim for around three to four paragraphs and use clear and concise language. Avoid repetition and unnecessary details. Make every word count.</a:t>
            </a:r>
          </a:p>
          <a:p>
            <a:pPr marL="171450" lvl="0" indent="-171450" algn="l" rtl="0">
              <a:spcBef>
                <a:spcPts val="0"/>
              </a:spcBef>
              <a:spcAft>
                <a:spcPts val="0"/>
              </a:spcAft>
              <a:buFont typeface="Arial" panose="020B0604020202020204" pitchFamily="34" charset="0"/>
              <a:buChar char="•"/>
            </a:pPr>
            <a:r>
              <a:rPr lang="en-US" dirty="0"/>
              <a:t>Close strongly: End your cover letter with a strong closing paragraph. Reiterate your interest in the position and express your enthusiasm for the opportunity to discuss your qualifications further in an interview. Thank the reader for their time and consideration.</a:t>
            </a:r>
          </a:p>
          <a:p>
            <a:pPr marL="171450" lvl="0" indent="-171450" algn="l" rtl="0">
              <a:spcBef>
                <a:spcPts val="0"/>
              </a:spcBef>
              <a:spcAft>
                <a:spcPts val="0"/>
              </a:spcAft>
              <a:buFont typeface="Arial" panose="020B0604020202020204" pitchFamily="34" charset="0"/>
              <a:buChar char="•"/>
            </a:pPr>
            <a:endParaRPr dirty="0"/>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Professionalism: In professional settings, etiquette plays a crucial role. It helps individuals navigate workplace dynamics, build professional relationships, and project a positive image. Etiquette in business communication, dress code, punctuality, and networking can significantly impact one's career prospects and success.</a:t>
            </a:r>
          </a:p>
          <a:p>
            <a:pPr marL="171450" indent="-171450">
              <a:buFont typeface="Arial" panose="020B0604020202020204" pitchFamily="34" charset="0"/>
              <a:buChar char="•"/>
            </a:pPr>
            <a:r>
              <a:rPr lang="en-US" dirty="0"/>
              <a:t>Effective communication: Etiquette enhances communication effectiveness. By following guidelines such as active listening, using appropriate language, and maintaining eye contact, individuals can convey their thoughts and ideas more clearly and respectfully. Proper etiquette fosters understanding, reduces misunderstandings, and promotes healthy communication.</a:t>
            </a:r>
          </a:p>
          <a:p>
            <a:pPr marL="171450" indent="-171450">
              <a:buFont typeface="Arial" panose="020B0604020202020204" pitchFamily="34" charset="0"/>
              <a:buChar char="•"/>
            </a:pPr>
            <a:r>
              <a:rPr lang="en-US" dirty="0"/>
              <a:t>Social confidence: Knowing and practicing etiquette instills confidence in social situations. When individuals are familiar with the expected behavior, they feel more at ease and comfortable interacting with others. Etiquette helps navigate social events, formal gatherings, and cultural settings with grace and confidence.</a:t>
            </a:r>
          </a:p>
          <a:p>
            <a:pPr marL="171450" indent="-171450">
              <a:buFont typeface="Arial" panose="020B0604020202020204" pitchFamily="34" charset="0"/>
              <a:buChar char="•"/>
            </a:pPr>
            <a:r>
              <a:rPr lang="en-US" dirty="0"/>
              <a:t>Cultural awareness: Etiquette provides a framework for understanding and respecting different cultures and traditions. It promotes cultural sensitivity and helps avoid unintentional offense or misunderstanding when interacting with people from diverse backgrounds.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 personal brand is how others perceive your skills, talents and qualifications. It helps define who you are and what you hope to achieve in your career and industry. A personal brand reflects your professional values and work ethic. It's unique to you and is a vital part of your reputation in the workplace.</a:t>
            </a:r>
            <a:endParaRPr lang="en-NG" sz="1200" dirty="0"/>
          </a:p>
          <a:p>
            <a:pPr marL="0" indent="0">
              <a:buFont typeface="Arial" panose="020B0604020202020204" pitchFamily="34" charset="0"/>
              <a:buNone/>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6</a:t>
            </a:fld>
            <a:endParaRPr lang="en-NG"/>
          </a:p>
        </p:txBody>
      </p:sp>
    </p:spTree>
    <p:extLst>
      <p:ext uri="{BB962C8B-B14F-4D97-AF65-F5344CB8AC3E}">
        <p14:creationId xmlns:p14="http://schemas.microsoft.com/office/powerpoint/2010/main" val="44512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D1D5DB"/>
                </a:solidFill>
                <a:effectLst/>
                <a:latin typeface="Söhne"/>
              </a:rPr>
              <a:t>Positivity: Maintain a positive mindset throughout your job search. Believe in your abilities and stay optimistic, even in the face of rejection or setbacks. A positive attitude will not only help you stay motivated, but it will also make you more attractive to potential employers.</a:t>
            </a:r>
          </a:p>
          <a:p>
            <a:pPr marL="228600" indent="-228600" algn="l">
              <a:buFont typeface="+mj-lt"/>
              <a:buAutoNum type="arabicPeriod"/>
            </a:pPr>
            <a:r>
              <a:rPr lang="en-US" b="0" i="0" dirty="0">
                <a:solidFill>
                  <a:srgbClr val="D1D5DB"/>
                </a:solidFill>
                <a:effectLst/>
                <a:latin typeface="Söhne"/>
              </a:rPr>
              <a:t>Persistence: Approach your job search with persistence and determination. Understand that finding the right opportunity may take time and effort. Be proactive in seeking out job leads, networking, and submitting applications. Follow up on applications and interviews to demonstrate your continued interest.</a:t>
            </a:r>
          </a:p>
          <a:p>
            <a:pPr marL="228600" indent="-228600" algn="l">
              <a:buFont typeface="+mj-lt"/>
              <a:buAutoNum type="arabicPeriod"/>
            </a:pPr>
            <a:r>
              <a:rPr lang="en-US" b="0" i="0" dirty="0">
                <a:solidFill>
                  <a:srgbClr val="D1D5DB"/>
                </a:solidFill>
                <a:effectLst/>
                <a:latin typeface="Söhne"/>
              </a:rPr>
              <a:t>Adaptability: Be open to new possibilities and be willing to adapt your job search strategies as needed. The job market can be dynamic, and being flexible in your approach will increase your chances of finding opportunities that align with your skills and interests.</a:t>
            </a:r>
          </a:p>
          <a:p>
            <a:pPr marL="228600" indent="-228600" algn="l">
              <a:buFont typeface="+mj-lt"/>
              <a:buAutoNum type="arabicPeriod"/>
            </a:pPr>
            <a:r>
              <a:rPr lang="en-US" b="0" i="0" dirty="0">
                <a:solidFill>
                  <a:srgbClr val="D1D5DB"/>
                </a:solidFill>
                <a:effectLst/>
                <a:latin typeface="Söhne"/>
              </a:rPr>
              <a:t>Proactiveness: Take the initiative in your job search. Research companies and industries of interest, network with professionals in your field, and actively seek out job opportunities. Don't wait for opportunities to come to you; be proactive in creating them.</a:t>
            </a:r>
          </a:p>
          <a:p>
            <a:pPr marL="228600" indent="-228600" algn="l">
              <a:buFont typeface="+mj-lt"/>
              <a:buAutoNum type="arabicPeriod"/>
            </a:pPr>
            <a:r>
              <a:rPr lang="en-US" b="0" i="0" dirty="0">
                <a:solidFill>
                  <a:srgbClr val="D1D5DB"/>
                </a:solidFill>
                <a:effectLst/>
                <a:latin typeface="Söhne"/>
              </a:rPr>
              <a:t>Resilience: Job searching can be challenging, and rejection is a common part of the process. Develop resilience to bounce back from setbacks. Learn from each experience, refine your approach, and keep moving forward. Resilience will help you stay focused and motivated until you find the right job opportunity.</a:t>
            </a:r>
          </a:p>
          <a:p>
            <a:pPr marL="228600" indent="-228600">
              <a:buFont typeface="+mj-lt"/>
              <a:buAutoNum type="arabicPeriod"/>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27</a:t>
            </a:fld>
            <a:endParaRPr lang="en-NG"/>
          </a:p>
        </p:txBody>
      </p:sp>
    </p:spTree>
    <p:extLst>
      <p:ext uri="{BB962C8B-B14F-4D97-AF65-F5344CB8AC3E}">
        <p14:creationId xmlns:p14="http://schemas.microsoft.com/office/powerpoint/2010/main" val="75736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28</a:t>
            </a:fld>
            <a:endParaRPr lang="en-NG"/>
          </a:p>
        </p:txBody>
      </p:sp>
    </p:spTree>
    <p:extLst>
      <p:ext uri="{BB962C8B-B14F-4D97-AF65-F5344CB8AC3E}">
        <p14:creationId xmlns:p14="http://schemas.microsoft.com/office/powerpoint/2010/main" val="343483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D1D5DB"/>
                </a:solidFill>
                <a:effectLst/>
                <a:latin typeface="Söhne"/>
              </a:rPr>
              <a:t>Define your career goals: Clarify your career objectives and identify the industries, job roles, and companies that align with your interests and skills. Having a clear focus will help you target your job search more effectively.</a:t>
            </a:r>
          </a:p>
          <a:p>
            <a:pPr marL="171450" indent="-171450" algn="l">
              <a:buFont typeface="Arial" panose="020B0604020202020204" pitchFamily="34" charset="0"/>
              <a:buChar char="•"/>
            </a:pPr>
            <a:r>
              <a:rPr lang="en-US" b="0" i="0" dirty="0">
                <a:solidFill>
                  <a:srgbClr val="D1D5DB"/>
                </a:solidFill>
                <a:effectLst/>
                <a:latin typeface="Söhne"/>
              </a:rPr>
              <a:t>Update your resume and online presence: Ensure your resume is up to date, highlighting your relevant skills and experiences. Create or update your LinkedIn profile, making it professional and comprehensive. Tailor your resume and online profiles to match the specific job requirements you're applying for.</a:t>
            </a:r>
          </a:p>
          <a:p>
            <a:pPr marL="171450" indent="-171450" algn="l">
              <a:buFont typeface="Arial" panose="020B0604020202020204" pitchFamily="34" charset="0"/>
              <a:buChar char="•"/>
            </a:pPr>
            <a:r>
              <a:rPr lang="en-US" b="0" i="0" dirty="0">
                <a:solidFill>
                  <a:srgbClr val="D1D5DB"/>
                </a:solidFill>
                <a:effectLst/>
                <a:latin typeface="Söhne"/>
              </a:rPr>
              <a:t>Network: Networking is a powerful tool for finding job opportunities. Connect with professionals in your industry, attend industry events and job fairs, and utilize online platforms like LinkedIn to expand your network. Inform friends, family, and colleagues about your job search and ask for referrals or recommendations.</a:t>
            </a:r>
          </a:p>
          <a:p>
            <a:pPr marL="171450" indent="-171450" algn="l">
              <a:buFont typeface="Arial" panose="020B0604020202020204" pitchFamily="34" charset="0"/>
              <a:buChar char="•"/>
            </a:pPr>
            <a:r>
              <a:rPr lang="en-US" b="0" i="0" dirty="0">
                <a:solidFill>
                  <a:srgbClr val="D1D5DB"/>
                </a:solidFill>
                <a:effectLst/>
                <a:latin typeface="Söhne"/>
              </a:rPr>
              <a:t>Utilize job search platforms: Utilize online job search platforms such as job boards, company websites, and professional networking sites to search for job openings. Customize your search criteria to narrow down the results and receive relevant job alerts.</a:t>
            </a:r>
          </a:p>
          <a:p>
            <a:pPr marL="171450" indent="-171450" algn="l">
              <a:buFont typeface="Arial" panose="020B0604020202020204" pitchFamily="34" charset="0"/>
              <a:buChar char="•"/>
            </a:pPr>
            <a:r>
              <a:rPr lang="en-US" b="0" i="0" dirty="0">
                <a:solidFill>
                  <a:srgbClr val="D1D5DB"/>
                </a:solidFill>
                <a:effectLst/>
                <a:latin typeface="Söhne"/>
              </a:rPr>
              <a:t>Research companies: Research companies that you are interested in working for. Understand their mission, values, culture, and current projects. Tailor your application materials to demonstrate how your skills and experiences align with the company's goals.</a:t>
            </a:r>
          </a:p>
          <a:p>
            <a:pPr marL="171450" indent="-171450" algn="l">
              <a:buFont typeface="Arial" panose="020B0604020202020204" pitchFamily="34" charset="0"/>
              <a:buChar char="•"/>
            </a:pPr>
            <a:r>
              <a:rPr lang="en-US" b="0" i="0" dirty="0">
                <a:solidFill>
                  <a:srgbClr val="D1D5DB"/>
                </a:solidFill>
                <a:effectLst/>
                <a:latin typeface="Söhne"/>
              </a:rPr>
              <a:t>Stay organized: Keep track of the jobs you have applied for, the contacts you have made, and any follow-up actions required. Use tools like spreadsheets or job search apps to maintain a record of your job search activities and deadlines.</a:t>
            </a:r>
          </a:p>
          <a:p>
            <a:pPr marL="171450" indent="-171450" algn="l">
              <a:buFont typeface="Arial" panose="020B0604020202020204" pitchFamily="34" charset="0"/>
              <a:buChar char="•"/>
            </a:pPr>
            <a:r>
              <a:rPr lang="en-US" b="0" i="0" dirty="0">
                <a:solidFill>
                  <a:srgbClr val="D1D5DB"/>
                </a:solidFill>
                <a:effectLst/>
                <a:latin typeface="Söhne"/>
              </a:rPr>
              <a:t>Prepare for interviews: Research commonly asked interview questions and prepare well-crafted responses. Practice your answers, focusing on showcasing your skills, experiences, and enthusiasm. Dress professionally and arrive prepared with copies of your resume and any supporting documents.</a:t>
            </a:r>
          </a:p>
          <a:p>
            <a:pPr marL="171450" indent="-171450">
              <a:buFont typeface="Arial" panose="020B0604020202020204" pitchFamily="34" charset="0"/>
              <a:buChar char="•"/>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29</a:t>
            </a:fld>
            <a:endParaRPr lang="en-NG"/>
          </a:p>
        </p:txBody>
      </p:sp>
    </p:spTree>
    <p:extLst>
      <p:ext uri="{BB962C8B-B14F-4D97-AF65-F5344CB8AC3E}">
        <p14:creationId xmlns:p14="http://schemas.microsoft.com/office/powerpoint/2010/main" val="4160518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indent="-228600" algn="l">
              <a:buFont typeface="+mj-lt"/>
              <a:buAutoNum type="arabicPeriod"/>
            </a:pPr>
            <a:r>
              <a:rPr lang="en-US" b="0" i="0" dirty="0">
                <a:solidFill>
                  <a:srgbClr val="D1D5DB"/>
                </a:solidFill>
                <a:effectLst/>
                <a:latin typeface="Söhne"/>
              </a:rPr>
              <a:t>Research the company: Before applying, thoroughly research the company and the specific job role you're interested in. Understand the company's mission, values, culture, and recent projects. Tailor your application materials to align with the company's goals.</a:t>
            </a:r>
          </a:p>
          <a:p>
            <a:pPr marL="228600" indent="-228600" algn="l">
              <a:buFont typeface="+mj-lt"/>
              <a:buAutoNum type="arabicPeriod"/>
            </a:pPr>
            <a:r>
              <a:rPr lang="en-US" b="0" i="0" dirty="0">
                <a:solidFill>
                  <a:srgbClr val="D1D5DB"/>
                </a:solidFill>
                <a:effectLst/>
                <a:latin typeface="Söhne"/>
              </a:rPr>
              <a:t>Customize your resume and cover letter: Tailor your resume and cover letter for each job application. Highlight relevant skills, experiences, and achievements that directly relate to the job requirements. Show the employer how you can add value to their organization.</a:t>
            </a:r>
          </a:p>
          <a:p>
            <a:pPr marL="228600" indent="-228600" algn="l">
              <a:buFont typeface="+mj-lt"/>
              <a:buAutoNum type="arabicPeriod"/>
            </a:pPr>
            <a:r>
              <a:rPr lang="en-US" b="0" i="0" dirty="0">
                <a:solidFill>
                  <a:srgbClr val="D1D5DB"/>
                </a:solidFill>
                <a:effectLst/>
                <a:latin typeface="Söhne"/>
              </a:rPr>
              <a:t>Use keywords: Many employers use applicant tracking systems (ATS) to screen resumes. Incorporate relevant keywords from the job description into your resume to increase the chances of passing through the initial screening process.</a:t>
            </a:r>
          </a:p>
          <a:p>
            <a:pPr marL="228600" indent="-228600" algn="l">
              <a:buFont typeface="+mj-lt"/>
              <a:buAutoNum type="arabicPeriod"/>
            </a:pPr>
            <a:r>
              <a:rPr lang="en-US" b="0" i="0" dirty="0">
                <a:solidFill>
                  <a:srgbClr val="D1D5DB"/>
                </a:solidFill>
                <a:effectLst/>
                <a:latin typeface="Söhne"/>
              </a:rPr>
              <a:t>Showcase your accomplishments: Instead of merely listing job responsibilities, emphasize your accomplishments and the impact you made in previous roles. Quantify your achievements using numbers, percentages, or other measurable results to demonstrate your contributions.</a:t>
            </a:r>
          </a:p>
          <a:p>
            <a:pPr marL="228600" indent="-228600" algn="l">
              <a:buFont typeface="+mj-lt"/>
              <a:buAutoNum type="arabicPeriod"/>
            </a:pPr>
            <a:r>
              <a:rPr lang="en-US" b="0" i="0" dirty="0">
                <a:solidFill>
                  <a:srgbClr val="D1D5DB"/>
                </a:solidFill>
                <a:effectLst/>
                <a:latin typeface="Söhne"/>
              </a:rPr>
              <a:t>Provide a strong opening: Start your cover letter with a compelling opening that immediately captures the reader's attention. Use a concise summary of your relevant skills or an impactful statement that highlights your enthusiasm and suitability for the role.</a:t>
            </a:r>
          </a:p>
          <a:p>
            <a:pPr marL="228600" indent="-228600" algn="l">
              <a:buFont typeface="+mj-lt"/>
              <a:buAutoNum type="arabicPeriod"/>
            </a:pPr>
            <a:r>
              <a:rPr lang="en-US" b="0" i="0" dirty="0">
                <a:solidFill>
                  <a:srgbClr val="D1D5DB"/>
                </a:solidFill>
                <a:effectLst/>
                <a:latin typeface="Söhne"/>
              </a:rPr>
              <a:t>Follow application instructions: Pay attention to the application instructions provided by the employer. Ensure that you submit all the required documents and follow any specific formatting or submission guidelines. Failure to adhere to instructions may result in your application being overlooked.</a:t>
            </a:r>
          </a:p>
          <a:p>
            <a:pPr marL="228600" indent="-228600" algn="l">
              <a:buFont typeface="+mj-lt"/>
              <a:buAutoNum type="arabicPeriod"/>
            </a:pPr>
            <a:r>
              <a:rPr lang="en-US" b="0" i="0" dirty="0">
                <a:solidFill>
                  <a:srgbClr val="D1D5DB"/>
                </a:solidFill>
                <a:effectLst/>
                <a:latin typeface="Söhne"/>
              </a:rPr>
              <a:t>Create a professional online presence: Employers often research candidates online. Clean up your social media profiles and ensure that your online presence presents a professional image. Consider creating a LinkedIn profile to showcase your skills and accomplishments.</a:t>
            </a:r>
          </a:p>
          <a:p>
            <a:pPr marL="228600" indent="-228600" algn="l">
              <a:buFont typeface="+mj-lt"/>
              <a:buAutoNum type="arabicPeriod"/>
            </a:pPr>
            <a:r>
              <a:rPr lang="en-US" b="0" i="0" dirty="0">
                <a:solidFill>
                  <a:srgbClr val="D1D5DB"/>
                </a:solidFill>
                <a:effectLst/>
                <a:latin typeface="Söhne"/>
              </a:rPr>
              <a:t>Include a targeted cover letter: A well-crafted cover letter can make your application stand out. Use it to express your interest in the position, highlight relevant qualifications, and explain why you are a good fit for the role and the company.</a:t>
            </a:r>
          </a:p>
          <a:p>
            <a:pPr marL="228600" indent="-228600" algn="l">
              <a:buFont typeface="+mj-lt"/>
              <a:buAutoNum type="arabicPeriod"/>
            </a:pPr>
            <a:r>
              <a:rPr lang="en-US" b="0" i="0" dirty="0">
                <a:solidFill>
                  <a:srgbClr val="D1D5DB"/>
                </a:solidFill>
                <a:effectLst/>
                <a:latin typeface="Söhne"/>
              </a:rPr>
              <a:t>Proofread and edit: Before submitting your application, thoroughly proofread your resume, cover letter, and any other supporting documents for errors or typos. Mistakes can create a negative impression and harm your chances of being considered.</a:t>
            </a:r>
          </a:p>
          <a:p>
            <a:pPr marL="228600" indent="-228600" algn="l">
              <a:buFont typeface="+mj-lt"/>
              <a:buAutoNum type="arabicPeriod"/>
            </a:pPr>
            <a:r>
              <a:rPr lang="en-US" b="0" i="0" dirty="0">
                <a:solidFill>
                  <a:srgbClr val="D1D5DB"/>
                </a:solidFill>
                <a:effectLst/>
                <a:latin typeface="Söhne"/>
              </a:rPr>
              <a:t>Follow up: After submitting your application, consider sending a brief and polite follow-up email to express your continued interest in the position. This can demonstrate your enthusiasm and dedication to the opportunity.</a:t>
            </a:r>
          </a:p>
          <a:p>
            <a:pPr marL="228600" lvl="0" indent="-228600" algn="l" rtl="0">
              <a:spcBef>
                <a:spcPts val="0"/>
              </a:spcBef>
              <a:spcAft>
                <a:spcPts val="0"/>
              </a:spcAft>
              <a:buFont typeface="+mj-lt"/>
              <a:buAutoNum type="arabicPeriod"/>
            </a:pPr>
            <a:endParaRPr dirty="0"/>
          </a:p>
        </p:txBody>
      </p:sp>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lgn="l">
              <a:buFont typeface="Arial" panose="020B0604020202020204" pitchFamily="34" charset="0"/>
              <a:buChar char="•"/>
            </a:pPr>
            <a:r>
              <a:rPr lang="en-US" b="0" i="0" dirty="0">
                <a:solidFill>
                  <a:srgbClr val="D1D5DB"/>
                </a:solidFill>
                <a:effectLst/>
                <a:latin typeface="Söhne"/>
              </a:rPr>
              <a:t>Attend industry events: Attend conferences, seminars, trade shows, and networking events related to your field. These events provide opportunities to meet professionals, gain industry insights, and establish connections. Be proactive and approach others with genuine interest and curiosity.</a:t>
            </a:r>
          </a:p>
          <a:p>
            <a:pPr marL="171450" indent="-171450" algn="l">
              <a:buFont typeface="Arial" panose="020B0604020202020204" pitchFamily="34" charset="0"/>
              <a:buChar char="•"/>
            </a:pPr>
            <a:r>
              <a:rPr lang="en-US" b="0" i="0" dirty="0">
                <a:solidFill>
                  <a:srgbClr val="D1D5DB"/>
                </a:solidFill>
                <a:effectLst/>
                <a:latin typeface="Söhne"/>
              </a:rPr>
              <a:t>Utilize online platforms: Leverage professional networking platforms like LinkedIn to expand your network. Create a compelling and complete profile, join industry-specific groups, and engage in conversations. Reach out to professionals in your field, connect with them, and build relationships by offering insights and support.</a:t>
            </a:r>
          </a:p>
          <a:p>
            <a:pPr marL="171450" indent="-171450" algn="l">
              <a:buFont typeface="Arial" panose="020B0604020202020204" pitchFamily="34" charset="0"/>
              <a:buChar char="•"/>
            </a:pPr>
            <a:r>
              <a:rPr lang="en-US" b="0" i="0" dirty="0">
                <a:solidFill>
                  <a:srgbClr val="D1D5DB"/>
                </a:solidFill>
                <a:effectLst/>
                <a:latin typeface="Söhne"/>
              </a:rPr>
              <a:t>Professional associations and organizations: Join professional associations and organizations related to your industry. These groups often offer networking events, workshops, and resources. Engage actively, volunteer for committees or leadership roles, and build connections with fellow members.</a:t>
            </a:r>
          </a:p>
          <a:p>
            <a:pPr marL="171450" indent="-171450" algn="l">
              <a:buFont typeface="Arial" panose="020B0604020202020204" pitchFamily="34" charset="0"/>
              <a:buChar char="•"/>
            </a:pPr>
            <a:r>
              <a:rPr lang="en-US" b="0" i="0" dirty="0">
                <a:solidFill>
                  <a:srgbClr val="D1D5DB"/>
                </a:solidFill>
                <a:effectLst/>
                <a:latin typeface="Söhne"/>
              </a:rPr>
              <a:t>Utilize existing connections: Leverage your existing connections, such as friends, family, colleagues, and former classmates. Let them know about your career goals and ask for introductions or referrals. Personal connections can often lead to valuable professional opportunities.</a:t>
            </a:r>
          </a:p>
          <a:p>
            <a:pPr marL="171450" indent="-171450" algn="l">
              <a:buFont typeface="Arial" panose="020B0604020202020204" pitchFamily="34" charset="0"/>
              <a:buChar char="•"/>
            </a:pPr>
            <a:r>
              <a:rPr lang="en-US" b="0" i="0" dirty="0">
                <a:solidFill>
                  <a:srgbClr val="D1D5DB"/>
                </a:solidFill>
                <a:effectLst/>
                <a:latin typeface="Söhne"/>
              </a:rPr>
              <a:t>Offer assistance and support: Networking is a two-way street. Be willing to offer assistance and support to others in your network. Share relevant resources, provide introductions when appropriate, and offer your skills or expertise to help others. Building a reputation as a helpful and reliable professional can strengthen your network.</a:t>
            </a:r>
          </a:p>
          <a:p>
            <a:pPr marL="171450" indent="-171450" algn="l">
              <a:buFont typeface="Arial" panose="020B0604020202020204" pitchFamily="34" charset="0"/>
              <a:buChar char="•"/>
            </a:pPr>
            <a:r>
              <a:rPr lang="en-US" b="0" i="0" dirty="0">
                <a:solidFill>
                  <a:srgbClr val="D1D5DB"/>
                </a:solidFill>
                <a:effectLst/>
                <a:latin typeface="Söhne"/>
              </a:rPr>
              <a:t>Follow up and maintain relationships: After meeting someone new, follow up with a personalized message expressing your gratitude for the connection. Stay in touch periodically by sharing relevant articles or updates. Building and maintaining relationships requires ongoing effort and nurturing.</a:t>
            </a:r>
          </a:p>
          <a:p>
            <a:pPr marL="171450" indent="-171450" algn="l">
              <a:buFont typeface="Arial" panose="020B0604020202020204" pitchFamily="34" charset="0"/>
              <a:buChar char="•"/>
            </a:pPr>
            <a:r>
              <a:rPr lang="en-US" b="0" i="0" dirty="0">
                <a:solidFill>
                  <a:srgbClr val="D1D5DB"/>
                </a:solidFill>
                <a:effectLst/>
                <a:latin typeface="Söhne"/>
              </a:rPr>
              <a:t>Attend industry-specific webinars and virtual events: In today's digital age, there are numerous online opportunities for networking. Attend webinars, virtual conferences, and industry-specific online events. Engage in chat rooms or virtual networking sessions to connect with professionals from around the world.</a:t>
            </a:r>
          </a:p>
          <a:p>
            <a:pPr marL="171450" indent="-171450" algn="l">
              <a:buFont typeface="Arial" panose="020B0604020202020204" pitchFamily="34" charset="0"/>
              <a:buChar char="•"/>
            </a:pPr>
            <a:r>
              <a:rPr lang="en-US" b="0" i="0" dirty="0">
                <a:solidFill>
                  <a:srgbClr val="D1D5DB"/>
                </a:solidFill>
                <a:effectLst/>
                <a:latin typeface="Söhne"/>
              </a:rPr>
              <a:t>Be genuine and authentic: Approach networking with a genuine interest in others. Listen attentively, show empathy, and be authentic. Building meaningful connections is about establishing trust and rapport.</a:t>
            </a: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41360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D1D5DB"/>
                </a:solidFill>
                <a:effectLst/>
                <a:latin typeface="Söhne"/>
              </a:rPr>
              <a:t>Embrace a growth mindset: Adopt a mindset that sees challenges and rejections as opportunities for growth and learning. Understand that setbacks are a natural part of the process and can provide valuable lessons for future success.</a:t>
            </a:r>
          </a:p>
          <a:p>
            <a:pPr marL="171450" indent="-171450" algn="l">
              <a:buFont typeface="Arial" panose="020B0604020202020204" pitchFamily="34" charset="0"/>
              <a:buChar char="•"/>
            </a:pPr>
            <a:r>
              <a:rPr lang="en-US" b="0" i="0" dirty="0">
                <a:solidFill>
                  <a:srgbClr val="D1D5DB"/>
                </a:solidFill>
                <a:effectLst/>
                <a:latin typeface="Söhne"/>
              </a:rPr>
              <a:t>Reflect and learn: Take time to reflect on the challenges or rejections you face. Identify what went wrong, areas for improvement, and any lessons learned. Use this self-reflection to develop strategies for moving forward.</a:t>
            </a:r>
          </a:p>
          <a:p>
            <a:pPr marL="171450" indent="-171450" algn="l">
              <a:buFont typeface="Arial" panose="020B0604020202020204" pitchFamily="34" charset="0"/>
              <a:buChar char="•"/>
            </a:pPr>
            <a:r>
              <a:rPr lang="en-US" b="0" i="0" dirty="0">
                <a:solidFill>
                  <a:srgbClr val="D1D5DB"/>
                </a:solidFill>
                <a:effectLst/>
                <a:latin typeface="Söhne"/>
              </a:rPr>
              <a:t>Seek support: Reach out to your support network, such as friends, family, mentors, or colleagues. Discuss your challenges and rejections with them, seek their advice, and draw strength from their support. They can provide guidance, encouragement, and fresh perspectives.</a:t>
            </a:r>
          </a:p>
          <a:p>
            <a:pPr marL="171450" indent="-171450" algn="l">
              <a:buFont typeface="Arial" panose="020B0604020202020204" pitchFamily="34" charset="0"/>
              <a:buChar char="•"/>
            </a:pPr>
            <a:r>
              <a:rPr lang="en-US" b="0" i="0" dirty="0">
                <a:solidFill>
                  <a:srgbClr val="D1D5DB"/>
                </a:solidFill>
                <a:effectLst/>
                <a:latin typeface="Söhne"/>
              </a:rPr>
              <a:t>Keep a positive mindset: Maintain a positive outlook even in the face of challenges and rejections. Remind yourself of your strengths, achievements, and the progress you have made. Surround yourself with positive influences and engage in activities that uplift your spirits.</a:t>
            </a:r>
          </a:p>
          <a:p>
            <a:pPr marL="171450" indent="-171450" algn="l">
              <a:buFont typeface="Arial" panose="020B0604020202020204" pitchFamily="34" charset="0"/>
              <a:buChar char="•"/>
            </a:pPr>
            <a:r>
              <a:rPr lang="en-US" b="0" i="0" dirty="0">
                <a:solidFill>
                  <a:srgbClr val="D1D5DB"/>
                </a:solidFill>
                <a:effectLst/>
                <a:latin typeface="Söhne"/>
              </a:rPr>
              <a:t>Develop resilience: Cultivate resilience to bounce back from setbacks. Resilience involves developing mental toughness, adaptability, and the ability to persevere in the face of adversity. Focus on building your resilience by developing coping mechanisms and practicing self-care.</a:t>
            </a:r>
          </a:p>
          <a:p>
            <a:pPr marL="171450" indent="-171450" algn="l">
              <a:buFont typeface="Arial" panose="020B0604020202020204" pitchFamily="34" charset="0"/>
              <a:buChar char="•"/>
            </a:pPr>
            <a:r>
              <a:rPr lang="en-US" b="0" i="0" dirty="0">
                <a:solidFill>
                  <a:srgbClr val="D1D5DB"/>
                </a:solidFill>
                <a:effectLst/>
                <a:latin typeface="Söhne"/>
              </a:rPr>
              <a:t>Learn from rejections: Instead of taking rejections personally, view them as opportunities to improve. Request feedback from employers or interviewers to gain insights into areas you can enhance. Use this feedback to refine your skills, tailor your approach, and increase your chances of success in future applications.</a:t>
            </a:r>
          </a:p>
          <a:p>
            <a:pPr marL="171450" indent="-171450" algn="l">
              <a:buFont typeface="Arial" panose="020B0604020202020204" pitchFamily="34" charset="0"/>
              <a:buChar char="•"/>
            </a:pPr>
            <a:r>
              <a:rPr lang="en-US" b="0" i="0" dirty="0">
                <a:solidFill>
                  <a:srgbClr val="D1D5DB"/>
                </a:solidFill>
                <a:effectLst/>
                <a:latin typeface="Söhne"/>
              </a:rPr>
              <a:t>Set realistic goals: Set realistic and achievable goals for yourself. Break down your larger goals into smaller, manageable tasks. Celebrate small wins along the way, as they can help boost your confidence and motivation.</a:t>
            </a:r>
          </a:p>
          <a:p>
            <a:pPr marL="171450" indent="-171450" algn="l">
              <a:buFont typeface="Arial" panose="020B0604020202020204" pitchFamily="34" charset="0"/>
              <a:buChar char="•"/>
            </a:pPr>
            <a:r>
              <a:rPr lang="en-US" b="0" i="0" dirty="0">
                <a:solidFill>
                  <a:srgbClr val="D1D5DB"/>
                </a:solidFill>
                <a:effectLst/>
                <a:latin typeface="Söhne"/>
              </a:rPr>
              <a:t>Develop new skills: Use challenges and rejections as motivation to develop new skills or enhance existing ones. Identify areas for improvement and seek opportunities for professional development, such as online courses, workshops, or certifications.</a:t>
            </a:r>
          </a:p>
          <a:p>
            <a:pPr marL="171450" indent="-171450" algn="l">
              <a:buFont typeface="Arial" panose="020B0604020202020204" pitchFamily="34" charset="0"/>
              <a:buChar char="•"/>
            </a:pPr>
            <a:r>
              <a:rPr lang="en-US" b="0" i="0" dirty="0">
                <a:solidFill>
                  <a:srgbClr val="D1D5DB"/>
                </a:solidFill>
                <a:effectLst/>
                <a:latin typeface="Söhne"/>
              </a:rPr>
              <a:t>Stay persistent: Maintain persistence in the face of challenges and rejections. Persevere in your job search, continually improve your application materials, and explore new avenues for opportunities. Each setback brings you one step closer to finding the right fit.</a:t>
            </a:r>
          </a:p>
          <a:p>
            <a:pPr marL="171450" indent="-171450" algn="l">
              <a:buFont typeface="Arial" panose="020B0604020202020204" pitchFamily="34" charset="0"/>
              <a:buChar char="•"/>
            </a:pPr>
            <a:r>
              <a:rPr lang="en-US" b="0" i="0" dirty="0">
                <a:solidFill>
                  <a:srgbClr val="D1D5DB"/>
                </a:solidFill>
                <a:effectLst/>
                <a:latin typeface="Söhne"/>
              </a:rPr>
              <a:t>Stay focused on your long-term goals: Keep your long-term career goals in mind to stay motivated. Remind yourself of the bigger picture and the reasons why you are pursuing your chosen path. This can provide the necessary drive to overcome obstacles and setbacks along the way.</a:t>
            </a:r>
          </a:p>
          <a:p>
            <a:pPr marL="171450" indent="-171450">
              <a:buFont typeface="Arial" panose="020B0604020202020204" pitchFamily="34" charset="0"/>
              <a:buChar char="•"/>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32</a:t>
            </a:fld>
            <a:endParaRPr lang="en-NG"/>
          </a:p>
        </p:txBody>
      </p:sp>
    </p:spTree>
    <p:extLst>
      <p:ext uri="{BB962C8B-B14F-4D97-AF65-F5344CB8AC3E}">
        <p14:creationId xmlns:p14="http://schemas.microsoft.com/office/powerpoint/2010/main" val="146793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The interview serves as a way for the employer to assess the candidate's suitability for the job and determine if they align with the company's values and culture.</a:t>
            </a:r>
          </a:p>
          <a:p>
            <a:pPr marL="0" lvl="0" indent="0" algn="l" rtl="0">
              <a:spcBef>
                <a:spcPts val="0"/>
              </a:spcBef>
              <a:spcAft>
                <a:spcPts val="0"/>
              </a:spcAft>
              <a:buNone/>
            </a:pPr>
            <a:endParaRPr lang="en-NG" dirty="0"/>
          </a:p>
        </p:txBody>
      </p:sp>
      <p:sp>
        <p:nvSpPr>
          <p:cNvPr id="304" name="Google Shape;3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D1D5DB"/>
                </a:solidFill>
                <a:effectLst/>
                <a:latin typeface="Söhne"/>
              </a:rPr>
              <a:t>Research the company: Thoroughly research the company you're interviewing with. Familiarize yourself with their products, services, mission, values, culture, recent news, and any other relevant information. This knowledge will enable you to speak confidently about the company and demonstrate your genuine interest during the interview.</a:t>
            </a:r>
          </a:p>
          <a:p>
            <a:pPr marL="228600" indent="-228600" algn="l">
              <a:buFont typeface="+mj-lt"/>
              <a:buAutoNum type="arabicPeriod"/>
            </a:pPr>
            <a:r>
              <a:rPr lang="en-US" b="0" i="0" dirty="0">
                <a:solidFill>
                  <a:srgbClr val="D1D5DB"/>
                </a:solidFill>
                <a:effectLst/>
                <a:latin typeface="Söhne"/>
              </a:rPr>
              <a:t>Understand the job description: Review the job description in detail to understand the key responsibilities, qualifications, and skills required for the role. Identify specific examples from your past experiences that align with these requirements, and be prepared to discuss how you can contribute to the position.</a:t>
            </a:r>
          </a:p>
          <a:p>
            <a:pPr marL="228600" indent="-228600" algn="l">
              <a:buFont typeface="+mj-lt"/>
              <a:buAutoNum type="arabicPeriod"/>
            </a:pPr>
            <a:r>
              <a:rPr lang="en-US" b="0" i="0" dirty="0">
                <a:solidFill>
                  <a:srgbClr val="D1D5DB"/>
                </a:solidFill>
                <a:effectLst/>
                <a:latin typeface="Söhne"/>
              </a:rPr>
              <a:t>Practice common interview questions: Anticipate and practice responses to common interview questions. This includes behavioral questions that assess your past experiences and situational questions that test your problem-solving abilities. Practice delivering concise and compelling answers that highlight your skills and achievements.</a:t>
            </a:r>
          </a:p>
          <a:p>
            <a:pPr marL="228600" indent="-228600" algn="l">
              <a:buFont typeface="+mj-lt"/>
              <a:buAutoNum type="arabicPeriod"/>
            </a:pPr>
            <a:r>
              <a:rPr lang="en-US" b="0" i="0" dirty="0">
                <a:solidFill>
                  <a:srgbClr val="D1D5DB"/>
                </a:solidFill>
                <a:effectLst/>
                <a:latin typeface="Söhne"/>
              </a:rPr>
              <a:t>Prepare specific examples: Prepare specific examples from your previous work or academic experiences that demonstrate your skills and abilities relevant to the job. These examples should showcase your accomplishments, problem-solving capabilities, teamwork, leadership, and other relevant competencies. Use the STAR method (Situation, Task, Action, Result) to structure your responses effectively.</a:t>
            </a:r>
          </a:p>
          <a:p>
            <a:pPr marL="228600" indent="-228600" algn="l">
              <a:buFont typeface="+mj-lt"/>
              <a:buAutoNum type="arabicPeriod"/>
            </a:pPr>
            <a:r>
              <a:rPr lang="en-US" b="0" i="0" dirty="0">
                <a:solidFill>
                  <a:srgbClr val="D1D5DB"/>
                </a:solidFill>
                <a:effectLst/>
                <a:latin typeface="Söhne"/>
              </a:rPr>
              <a:t>Dress appropriately: Choose professional attire that is appropriate for the company and industry. Dressing professionally shows respect and indicates that you take the interview seriously. If you're unsure about the dress code, it's better to be slightly overdressed than underdressed.</a:t>
            </a:r>
          </a:p>
          <a:p>
            <a:pPr marL="228600" indent="-228600" algn="l">
              <a:buFont typeface="+mj-lt"/>
              <a:buAutoNum type="arabicPeriod"/>
            </a:pPr>
            <a:r>
              <a:rPr lang="en-US" b="0" i="0" dirty="0">
                <a:solidFill>
                  <a:srgbClr val="D1D5DB"/>
                </a:solidFill>
                <a:effectLst/>
                <a:latin typeface="Söhne"/>
              </a:rPr>
              <a:t>Plan your logistics: Determine the location of the interview and plan your travel in advance. Consider the mode of transportation, estimated travel time, and any potential traffic or delays. Aim to arrive at least 10-15 minutes early to allow for unexpected circumstances.</a:t>
            </a:r>
          </a:p>
          <a:p>
            <a:pPr marL="228600" indent="-228600" algn="l">
              <a:buFont typeface="+mj-lt"/>
              <a:buAutoNum type="arabicPeriod"/>
            </a:pPr>
            <a:r>
              <a:rPr lang="en-US" b="0" i="0" dirty="0">
                <a:solidFill>
                  <a:srgbClr val="D1D5DB"/>
                </a:solidFill>
                <a:effectLst/>
                <a:latin typeface="Söhne"/>
              </a:rPr>
              <a:t>Bring necessary documents: Prepare a folder or portfolio containing multiple copies of your resume, cover letter, reference list, and any other relevant documents. Bring a notepad and pen to take notes during the interview as well.</a:t>
            </a:r>
          </a:p>
          <a:p>
            <a:pPr marL="228600" indent="-228600" algn="l">
              <a:buFont typeface="+mj-lt"/>
              <a:buAutoNum type="arabicPeriod"/>
            </a:pPr>
            <a:r>
              <a:rPr lang="en-US" b="0" i="0" dirty="0">
                <a:solidFill>
                  <a:srgbClr val="D1D5DB"/>
                </a:solidFill>
                <a:effectLst/>
                <a:latin typeface="Söhne"/>
              </a:rPr>
              <a:t>Practice good self-care: Get a good night's sleep before the interview to ensure you're well-rested and alert. Eat a nutritious meal beforehand to fuel your energy. Engage in activities that help you relax and calm your nerves, such as deep breathing exercises or meditation.</a:t>
            </a:r>
          </a:p>
          <a:p>
            <a:pPr marL="228600" indent="-228600" algn="l">
              <a:buFont typeface="+mj-lt"/>
              <a:buAutoNum type="arabicPeriod"/>
            </a:pPr>
            <a:r>
              <a:rPr lang="en-US" b="0" i="0" dirty="0">
                <a:solidFill>
                  <a:srgbClr val="D1D5DB"/>
                </a:solidFill>
                <a:effectLst/>
                <a:latin typeface="Söhne"/>
              </a:rPr>
              <a:t>Review the interviewer's name and contact details: Make sure you know the name of the person you will be interviewing with and their role within the company. Review any email correspondence or invitation to double-check the interview details and contact information.</a:t>
            </a:r>
          </a:p>
          <a:p>
            <a:pPr marL="228600" indent="-228600" algn="l">
              <a:buFont typeface="+mj-lt"/>
              <a:buAutoNum type="arabicPeriod"/>
            </a:pPr>
            <a:r>
              <a:rPr lang="en-US" b="0" i="0" dirty="0">
                <a:solidFill>
                  <a:srgbClr val="D1D5DB"/>
                </a:solidFill>
                <a:effectLst/>
                <a:latin typeface="Söhne"/>
              </a:rPr>
              <a:t>Plan your questions: Prepare a list of thoughtful questions to ask the interviewer. This demonstrates your interest in the role and the company and allows you to gather more information. Ask about the company's culture, team dynamics, expectations for the role, or any other relevant topics.</a:t>
            </a:r>
          </a:p>
        </p:txBody>
      </p:sp>
      <p:sp>
        <p:nvSpPr>
          <p:cNvPr id="4" name="Slide Number Placeholder 3"/>
          <p:cNvSpPr>
            <a:spLocks noGrp="1"/>
          </p:cNvSpPr>
          <p:nvPr>
            <p:ph type="sldNum" sz="quarter" idx="5"/>
          </p:nvPr>
        </p:nvSpPr>
        <p:spPr/>
        <p:txBody>
          <a:bodyPr/>
          <a:lstStyle/>
          <a:p>
            <a:fld id="{2FEE002E-5F14-4487-B7B5-E6E557274004}" type="slidenum">
              <a:rPr lang="en-NG" smtClean="0"/>
              <a:t>35</a:t>
            </a:fld>
            <a:endParaRPr lang="en-NG"/>
          </a:p>
        </p:txBody>
      </p:sp>
    </p:spTree>
    <p:extLst>
      <p:ext uri="{BB962C8B-B14F-4D97-AF65-F5344CB8AC3E}">
        <p14:creationId xmlns:p14="http://schemas.microsoft.com/office/powerpoint/2010/main" val="294918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D1D5DB"/>
                </a:solidFill>
                <a:effectLst/>
                <a:latin typeface="Söhne"/>
              </a:rPr>
              <a:t>Make a good first impression: Arrive on time or a few minutes early. Greet the interviewer with a firm handshake, maintain good eye contact, and greet them with a friendly and confident demeanor.</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Active listening: Pay close attention to the interviewer's questions and listen carefully. Take a moment to gather your thoughts before responding, and ensure that you fully understand the question before providing an answer. Active listening shows your attentiveness and interest in the conversation.</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Showcase your skills and experiences: Clearly communicate your skills, qualifications, and experiences relevant to the job. Provide specific examples from your past experiences that demonstrate your abilities and accomplishments. Highlight how your skills align with the requirements of the role.</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Be concise and focused: Keep your responses clear, concise, and focused. Avoid rambling or going off on tangents. Stay on point and provide relevant information that directly answers the question being asked.</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Ask thoughtful questions: Take the opportunity to ask thoughtful questions that demonstrate your interest in the role and the company. Ask about the company culture, the team dynamics, or any specific aspects of the job that you would like to know more about. This shows your enthusiasm and engagement.</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Engage in positive body language: Maintain good posture, sit up straight, and engage in positive body language throughout the interview. Smile when appropriate, nod to show attentiveness, and use appropriate hand gestures to emphasize important points. This conveys confidence and professionalism.</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Show enthusiasm and passion: Express genuine enthusiasm and passion for the role and the opportunity to work with the company. Let the interviewer know why you are interested in the position and what motivates you. Passion and enthusiasm can leave a lasting impression on the interviewer.</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Demonstrate your teamwork and communication skills: Showcase your ability to work well with others and effectively communicate. Provide examples of successful collaborations or instances where you resolved conflicts in a team setting. Employers value candidates who can work harmoniously with colleagues.</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Be honest and authentic: Be yourself and answer questions honestly. It's important to be genuine and authentic throughout the interview process. Trying to provide answers you think the interviewer wants to hear can backfire. Employers appreciate honesty and transparency.</a:t>
            </a:r>
          </a:p>
          <a:p>
            <a:pPr marL="228600" indent="-228600" algn="l">
              <a:buFont typeface="+mj-lt"/>
              <a:buAutoNum type="arabicPeriod"/>
            </a:pPr>
            <a:endParaRPr lang="en-US" b="0" i="0" dirty="0">
              <a:solidFill>
                <a:srgbClr val="D1D5DB"/>
              </a:solidFill>
              <a:effectLst/>
              <a:latin typeface="Söhne"/>
            </a:endParaRPr>
          </a:p>
          <a:p>
            <a:pPr marL="228600" indent="-228600" algn="l">
              <a:buFont typeface="+mj-lt"/>
              <a:buAutoNum type="arabicPeriod"/>
            </a:pPr>
            <a:r>
              <a:rPr lang="en-US" b="0" i="0" dirty="0">
                <a:solidFill>
                  <a:srgbClr val="D1D5DB"/>
                </a:solidFill>
                <a:effectLst/>
                <a:latin typeface="Söhne"/>
              </a:rPr>
              <a:t>Express gratitude: At the end of the interview, express your gratitude for the opportunity to interview and thank the interviewer for their time and consideration. Reiterate your interest in the role and your enthusiasm for the next steps in the hiring process.</a:t>
            </a:r>
          </a:p>
        </p:txBody>
      </p:sp>
      <p:sp>
        <p:nvSpPr>
          <p:cNvPr id="4" name="Slide Number Placeholder 3"/>
          <p:cNvSpPr>
            <a:spLocks noGrp="1"/>
          </p:cNvSpPr>
          <p:nvPr>
            <p:ph type="sldNum" sz="quarter" idx="5"/>
          </p:nvPr>
        </p:nvSpPr>
        <p:spPr/>
        <p:txBody>
          <a:bodyPr/>
          <a:lstStyle/>
          <a:p>
            <a:fld id="{2FEE002E-5F14-4487-B7B5-E6E557274004}" type="slidenum">
              <a:rPr lang="en-NG" smtClean="0"/>
              <a:t>36</a:t>
            </a:fld>
            <a:endParaRPr lang="en-NG"/>
          </a:p>
        </p:txBody>
      </p:sp>
    </p:spTree>
    <p:extLst>
      <p:ext uri="{BB962C8B-B14F-4D97-AF65-F5344CB8AC3E}">
        <p14:creationId xmlns:p14="http://schemas.microsoft.com/office/powerpoint/2010/main" val="907274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D1D5DB"/>
                </a:solidFill>
                <a:effectLst/>
                <a:latin typeface="Söhne"/>
              </a:rPr>
              <a:t>Send a thank-you note: Send a personalized thank-you email or note to the interviewer(s) within 24-48 hours of the interview. Express your appreciation for the opportunity to interview and thank them for their time and consideration. Reiterate your interest in the role and briefly highlight why you believe you are a strong fit.</a:t>
            </a:r>
          </a:p>
          <a:p>
            <a:pPr marL="228600" indent="-228600" algn="l">
              <a:buFont typeface="+mj-lt"/>
              <a:buAutoNum type="arabicPeriod"/>
            </a:pPr>
            <a:r>
              <a:rPr lang="en-US" b="0" i="0" dirty="0">
                <a:solidFill>
                  <a:srgbClr val="D1D5DB"/>
                </a:solidFill>
                <a:effectLst/>
                <a:latin typeface="Söhne"/>
              </a:rPr>
              <a:t>Reflect on the interview: Take some time to reflect on the interview process. Evaluate your performance, assess your strengths, and identify areas for improvement. Reflecting on the interview can help you learn from the experience and better prepare for future opportunities.</a:t>
            </a:r>
          </a:p>
          <a:p>
            <a:pPr marL="228600" indent="-228600" algn="l">
              <a:buFont typeface="+mj-lt"/>
              <a:buAutoNum type="arabicPeriod"/>
            </a:pPr>
            <a:r>
              <a:rPr lang="en-US" b="0" i="0" dirty="0">
                <a:solidFill>
                  <a:srgbClr val="D1D5DB"/>
                </a:solidFill>
                <a:effectLst/>
                <a:latin typeface="Söhne"/>
              </a:rPr>
              <a:t>Review and organize your notes: Review any notes or observations you made during or immediately after the interview. Organize them in a way that allows you to refer back to specific details or questions discussed during the interview. This will be helpful if you move forward in the hiring process and need to recall specific information.</a:t>
            </a:r>
          </a:p>
          <a:p>
            <a:pPr marL="228600" indent="-228600" algn="l">
              <a:buFont typeface="+mj-lt"/>
              <a:buAutoNum type="arabicPeriod"/>
            </a:pPr>
            <a:r>
              <a:rPr lang="en-US" b="0" i="0" dirty="0">
                <a:solidFill>
                  <a:srgbClr val="D1D5DB"/>
                </a:solidFill>
                <a:effectLst/>
                <a:latin typeface="Söhne"/>
              </a:rPr>
              <a:t>Follow up on any commitments: If you promised to provide additional documents, references, or any other follow-up items during the interview, make sure to fulfill those commitments promptly. Send any requested documents or information as agreed upon.</a:t>
            </a:r>
          </a:p>
          <a:p>
            <a:pPr marL="228600" indent="-228600" algn="l">
              <a:buFont typeface="+mj-lt"/>
              <a:buAutoNum type="arabicPeriod"/>
            </a:pPr>
            <a:r>
              <a:rPr lang="en-US" b="0" i="0" dirty="0">
                <a:solidFill>
                  <a:srgbClr val="D1D5DB"/>
                </a:solidFill>
                <a:effectLst/>
                <a:latin typeface="Söhne"/>
              </a:rPr>
              <a:t>Continue your job search: While waiting for a response from the employer, continue your job search and explore other opportunities. Avoid putting all your hopes on a single job prospect. Continue applying to other positions and attending interviews to keep your options open.</a:t>
            </a:r>
          </a:p>
          <a:p>
            <a:pPr marL="228600" indent="-228600" algn="l">
              <a:buFont typeface="+mj-lt"/>
              <a:buAutoNum type="arabicPeriod"/>
            </a:pPr>
            <a:r>
              <a:rPr lang="en-US" b="0" i="0" dirty="0">
                <a:solidFill>
                  <a:srgbClr val="D1D5DB"/>
                </a:solidFill>
                <a:effectLst/>
                <a:latin typeface="Söhne"/>
              </a:rPr>
              <a:t>Stay connected on LinkedIn: If you haven't already done so, connect with the interviewer or other relevant company representatives on LinkedIn. Personalize your connection request by referencing your interview and expressing your interest in staying connected for potential future opportunities.</a:t>
            </a:r>
          </a:p>
          <a:p>
            <a:pPr marL="228600" indent="-228600" algn="l">
              <a:buFont typeface="+mj-lt"/>
              <a:buAutoNum type="arabicPeriod"/>
            </a:pPr>
            <a:r>
              <a:rPr lang="en-US" b="0" i="0" dirty="0">
                <a:solidFill>
                  <a:srgbClr val="D1D5DB"/>
                </a:solidFill>
                <a:effectLst/>
                <a:latin typeface="Söhne"/>
              </a:rPr>
              <a:t>Prepare for next steps: If the interviewer mentioned any specific next steps or a timeline for the hiring process, make sure you are prepared for them. Be available and responsive in case the employer reaches out to schedule a follow-up interview, provide additional information, or extend an offer.</a:t>
            </a:r>
          </a:p>
          <a:p>
            <a:pPr marL="228600" indent="-228600" algn="l">
              <a:buFont typeface="+mj-lt"/>
              <a:buAutoNum type="arabicPeriod"/>
            </a:pPr>
            <a:r>
              <a:rPr lang="en-US" b="0" i="0" dirty="0">
                <a:solidFill>
                  <a:srgbClr val="D1D5DB"/>
                </a:solidFill>
                <a:effectLst/>
                <a:latin typeface="Söhne"/>
              </a:rPr>
              <a:t>Maintain a positive mindset: It's important to stay positive and patient during the post-interview phase. Avoid dwelling on any perceived mistakes or obsessing over the outcome. Keep in mind that the hiring process takes time, and the decision is ultimately in the hands of the employer. Use this time to focus on self-care, continue learning, and stay motivated in your job search.</a:t>
            </a:r>
          </a:p>
          <a:p>
            <a:pPr marL="228600" indent="-228600" algn="l">
              <a:buFont typeface="+mj-lt"/>
              <a:buAutoNum type="arabicPeriod"/>
            </a:pPr>
            <a:r>
              <a:rPr lang="en-US" b="0" i="0" dirty="0">
                <a:solidFill>
                  <a:srgbClr val="D1D5DB"/>
                </a:solidFill>
                <a:effectLst/>
                <a:latin typeface="Söhne"/>
              </a:rPr>
              <a:t>Follow up if necessary: If the employer provided a specific timeline for their decision and you haven't heard back within that timeframe, it's acceptable to follow up with a polite and concise email. Inquire about the status of the hiring process and express your continued interest in the role.</a:t>
            </a:r>
          </a:p>
          <a:p>
            <a:pPr marL="228600" indent="-228600" algn="l">
              <a:buFont typeface="+mj-lt"/>
              <a:buAutoNum type="arabicPeriod"/>
            </a:pPr>
            <a:r>
              <a:rPr lang="en-US" b="0" i="0" dirty="0">
                <a:solidFill>
                  <a:srgbClr val="D1D5DB"/>
                </a:solidFill>
                <a:effectLst/>
                <a:latin typeface="Söhne"/>
              </a:rPr>
              <a:t>Learn from the experience: Regardless of the outcome, treat the interview as a valuable learning experience. Take note of any areas where you can improve your interview skills or better articulate your qualifications. Apply these lessons to future interviews to increase your chances of success.</a:t>
            </a:r>
          </a:p>
        </p:txBody>
      </p:sp>
      <p:sp>
        <p:nvSpPr>
          <p:cNvPr id="4" name="Slide Number Placeholder 3"/>
          <p:cNvSpPr>
            <a:spLocks noGrp="1"/>
          </p:cNvSpPr>
          <p:nvPr>
            <p:ph type="sldNum" sz="quarter" idx="5"/>
          </p:nvPr>
        </p:nvSpPr>
        <p:spPr/>
        <p:txBody>
          <a:bodyPr/>
          <a:lstStyle/>
          <a:p>
            <a:fld id="{2FEE002E-5F14-4487-B7B5-E6E557274004}" type="slidenum">
              <a:rPr lang="en-NG" smtClean="0"/>
              <a:t>37</a:t>
            </a:fld>
            <a:endParaRPr lang="en-NG"/>
          </a:p>
        </p:txBody>
      </p:sp>
    </p:spTree>
    <p:extLst>
      <p:ext uri="{BB962C8B-B14F-4D97-AF65-F5344CB8AC3E}">
        <p14:creationId xmlns:p14="http://schemas.microsoft.com/office/powerpoint/2010/main" val="267267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There are various types of etiquette that guide behavior and interactions in different contexts.</a:t>
            </a:r>
          </a:p>
          <a:p>
            <a:pPr marL="171450" indent="-171450">
              <a:buFontTx/>
              <a:buChar char="-"/>
            </a:pPr>
            <a:r>
              <a:rPr lang="en-US" b="0" i="0" dirty="0">
                <a:solidFill>
                  <a:srgbClr val="D1D5DB"/>
                </a:solidFill>
                <a:effectLst/>
                <a:latin typeface="Söhne"/>
              </a:rPr>
              <a:t>Social, Dinning, Business, Wedding, Travel, Digital Etiquette, Cultural, </a:t>
            </a:r>
          </a:p>
          <a:p>
            <a:pPr marL="171450" indent="-171450">
              <a:buFontTx/>
              <a:buChar char="-"/>
            </a:pPr>
            <a:endParaRPr lang="en-US" b="0" i="0" dirty="0">
              <a:solidFill>
                <a:srgbClr val="D1D5DB"/>
              </a:solidFill>
              <a:effectLst/>
              <a:latin typeface="Söhne"/>
            </a:endParaRPr>
          </a:p>
          <a:p>
            <a:pPr marL="0" indent="0">
              <a:buFontTx/>
              <a:buNone/>
            </a:pPr>
            <a:r>
              <a:rPr lang="en-US" b="1" i="0" dirty="0">
                <a:solidFill>
                  <a:srgbClr val="D1D5DB"/>
                </a:solidFill>
                <a:effectLst/>
                <a:latin typeface="Söhne"/>
              </a:rPr>
              <a:t>Basic Manners and Courtesy</a:t>
            </a:r>
          </a:p>
          <a:p>
            <a:pPr marL="171450" indent="-171450">
              <a:buFont typeface="Arial" panose="020B0604020202020204" pitchFamily="34" charset="0"/>
              <a:buChar char="•"/>
            </a:pPr>
            <a:r>
              <a:rPr lang="en-US" dirty="0"/>
              <a:t>Say "please," "thank you,"</a:t>
            </a:r>
          </a:p>
          <a:p>
            <a:pPr marL="171450" indent="-171450">
              <a:buFont typeface="Arial" panose="020B0604020202020204" pitchFamily="34" charset="0"/>
              <a:buChar char="•"/>
            </a:pPr>
            <a:r>
              <a:rPr lang="en-US" dirty="0"/>
              <a:t>Smile and look interested in others - make eye contact and listen! </a:t>
            </a:r>
          </a:p>
          <a:p>
            <a:pPr marL="171450" indent="-171450">
              <a:buFont typeface="Arial" panose="020B0604020202020204" pitchFamily="34" charset="0"/>
              <a:buChar char="•"/>
            </a:pPr>
            <a:r>
              <a:rPr lang="en-US" dirty="0"/>
              <a:t>Be a class act! Demonstrate a well-mannered, appropriately dressed, professional demeanor.</a:t>
            </a:r>
          </a:p>
          <a:p>
            <a:pPr marL="171450" indent="-171450">
              <a:buFont typeface="Arial" panose="020B0604020202020204" pitchFamily="34" charset="0"/>
              <a:buChar char="•"/>
            </a:pPr>
            <a:r>
              <a:rPr lang="en-US" dirty="0"/>
              <a:t>Show up to work on time. Be punctual!</a:t>
            </a:r>
          </a:p>
          <a:p>
            <a:pPr marL="171450" indent="-171450">
              <a:buFont typeface="Arial" panose="020B0604020202020204" pitchFamily="34" charset="0"/>
              <a:buChar char="•"/>
            </a:pPr>
            <a:r>
              <a:rPr lang="en-US" dirty="0"/>
              <a:t>Do what you say you will do and in the time frame you said you would.</a:t>
            </a:r>
          </a:p>
          <a:p>
            <a:pPr marL="171450" indent="-171450">
              <a:buFont typeface="Arial" panose="020B0604020202020204" pitchFamily="34" charset="0"/>
              <a:buChar char="•"/>
            </a:pPr>
            <a:r>
              <a:rPr lang="en-US" dirty="0"/>
              <a:t>Respect others' time.</a:t>
            </a:r>
          </a:p>
          <a:p>
            <a:pPr marL="171450" indent="-171450">
              <a:buFont typeface="Arial" panose="020B0604020202020204" pitchFamily="34" charset="0"/>
              <a:buChar char="•"/>
            </a:pPr>
            <a:r>
              <a:rPr lang="en-US" dirty="0"/>
              <a:t>Offer to assist!</a:t>
            </a:r>
          </a:p>
          <a:p>
            <a:pPr marL="171450" indent="-171450">
              <a:buFont typeface="Arial" panose="020B0604020202020204" pitchFamily="34" charset="0"/>
              <a:buChar char="•"/>
            </a:pPr>
            <a:r>
              <a:rPr lang="en-US" dirty="0"/>
              <a:t>Compliment others; give credit when due.</a:t>
            </a:r>
          </a:p>
          <a:p>
            <a:pPr marL="171450" indent="-171450">
              <a:buFont typeface="Arial" panose="020B0604020202020204" pitchFamily="34" charset="0"/>
              <a:buChar char="•"/>
            </a:pPr>
            <a:r>
              <a:rPr lang="en-US" dirty="0"/>
              <a:t>Write thank-you notes, or even thank you emails!</a:t>
            </a:r>
            <a:endParaRPr lang="en-NG" dirty="0"/>
          </a:p>
          <a:p>
            <a:pPr marL="0" indent="0">
              <a:buFontTx/>
              <a:buNone/>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7</a:t>
            </a:fld>
            <a:endParaRPr lang="en-NG"/>
          </a:p>
        </p:txBody>
      </p:sp>
    </p:spTree>
    <p:extLst>
      <p:ext uri="{BB962C8B-B14F-4D97-AF65-F5344CB8AC3E}">
        <p14:creationId xmlns:p14="http://schemas.microsoft.com/office/powerpoint/2010/main" val="621794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b="0" i="0" dirty="0">
                <a:solidFill>
                  <a:srgbClr val="D1D5DB"/>
                </a:solidFill>
                <a:effectLst/>
                <a:latin typeface="Söhne"/>
              </a:rPr>
              <a:t>During job interviews, you are likely to encounter a variety of common interview questions. While the specific questions may vary depending on the position and industry, here are some examples of common interview questions and suggestions on how to approach them:</a:t>
            </a:r>
          </a:p>
          <a:p>
            <a:pPr algn="l">
              <a:buFont typeface="+mj-lt"/>
              <a:buAutoNum type="arabicPeriod"/>
            </a:pPr>
            <a:r>
              <a:rPr lang="en-US" sz="1100" b="0" i="0" dirty="0">
                <a:solidFill>
                  <a:srgbClr val="D1D5DB"/>
                </a:solidFill>
                <a:effectLst/>
                <a:latin typeface="Söhne"/>
              </a:rPr>
              <a:t>"Tell me about yourself."</a:t>
            </a:r>
          </a:p>
          <a:p>
            <a:pPr marL="742950" lvl="1" indent="-285750" algn="l">
              <a:buFont typeface="+mj-lt"/>
              <a:buAutoNum type="arabicPeriod"/>
            </a:pPr>
            <a:r>
              <a:rPr lang="en-US" sz="1100" b="0" i="0" dirty="0">
                <a:solidFill>
                  <a:srgbClr val="D1D5DB"/>
                </a:solidFill>
                <a:effectLst/>
                <a:latin typeface="Söhne"/>
              </a:rPr>
              <a:t>Provide a brief overview of your professional background, focusing on relevant experiences, skills, and accomplishments. Keep it concise and tailored to the position you're applying for.</a:t>
            </a:r>
          </a:p>
          <a:p>
            <a:pPr algn="l">
              <a:buFont typeface="+mj-lt"/>
              <a:buAutoNum type="arabicPeriod"/>
            </a:pPr>
            <a:r>
              <a:rPr lang="en-US" sz="1100" b="0" i="0" dirty="0">
                <a:solidFill>
                  <a:srgbClr val="D1D5DB"/>
                </a:solidFill>
                <a:effectLst/>
                <a:latin typeface="Söhne"/>
              </a:rPr>
              <a:t>"Why are you interested in this role/company?"</a:t>
            </a:r>
          </a:p>
          <a:p>
            <a:pPr marL="742950" lvl="1" indent="-285750" algn="l">
              <a:buFont typeface="+mj-lt"/>
              <a:buAutoNum type="arabicPeriod"/>
            </a:pPr>
            <a:r>
              <a:rPr lang="en-US" sz="1100" b="0" i="0" dirty="0">
                <a:solidFill>
                  <a:srgbClr val="D1D5DB"/>
                </a:solidFill>
                <a:effectLst/>
                <a:latin typeface="Söhne"/>
              </a:rPr>
              <a:t>Highlight specific aspects of the role or company that align with your career goals, values, and skills. Discuss how the position aligns with your expertise and how you can contribute to the company's success.</a:t>
            </a:r>
          </a:p>
          <a:p>
            <a:pPr algn="l">
              <a:buFont typeface="+mj-lt"/>
              <a:buAutoNum type="arabicPeriod"/>
            </a:pPr>
            <a:r>
              <a:rPr lang="en-US" sz="1100" b="0" i="0" dirty="0">
                <a:solidFill>
                  <a:srgbClr val="D1D5DB"/>
                </a:solidFill>
                <a:effectLst/>
                <a:latin typeface="Söhne"/>
              </a:rPr>
              <a:t>"What are your strengths?"</a:t>
            </a:r>
          </a:p>
          <a:p>
            <a:pPr marL="742950" lvl="1" indent="-285750" algn="l">
              <a:buFont typeface="+mj-lt"/>
              <a:buAutoNum type="arabicPeriod"/>
            </a:pPr>
            <a:r>
              <a:rPr lang="en-US" sz="1100" b="0" i="0" dirty="0">
                <a:solidFill>
                  <a:srgbClr val="D1D5DB"/>
                </a:solidFill>
                <a:effectLst/>
                <a:latin typeface="Söhne"/>
              </a:rPr>
              <a:t>Identify your key strengths and provide examples that demonstrate how you have utilized them in previous roles. Focus on strengths that are relevant to the job you're applying for.</a:t>
            </a:r>
          </a:p>
          <a:p>
            <a:pPr algn="l">
              <a:buFont typeface="+mj-lt"/>
              <a:buAutoNum type="arabicPeriod"/>
            </a:pPr>
            <a:r>
              <a:rPr lang="en-US" sz="1100" b="0" i="0" dirty="0">
                <a:solidFill>
                  <a:srgbClr val="D1D5DB"/>
                </a:solidFill>
                <a:effectLst/>
                <a:latin typeface="Söhne"/>
              </a:rPr>
              <a:t>"What are your weaknesses?"</a:t>
            </a:r>
          </a:p>
          <a:p>
            <a:pPr marL="742950" lvl="1" indent="-285750" algn="l">
              <a:buFont typeface="+mj-lt"/>
              <a:buAutoNum type="arabicPeriod"/>
            </a:pPr>
            <a:r>
              <a:rPr lang="en-US" sz="1100" b="0" i="0" dirty="0">
                <a:solidFill>
                  <a:srgbClr val="D1D5DB"/>
                </a:solidFill>
                <a:effectLst/>
                <a:latin typeface="Söhne"/>
              </a:rPr>
              <a:t>Choose a genuine weakness that is not directly related to the core requirements of the role. Discuss steps you have taken to improve or manage that weakness, demonstrating self-awareness and a commitment to personal growth.</a:t>
            </a:r>
          </a:p>
          <a:p>
            <a:pPr algn="l">
              <a:buFont typeface="+mj-lt"/>
              <a:buAutoNum type="arabicPeriod"/>
            </a:pPr>
            <a:r>
              <a:rPr lang="en-US" sz="1100" b="0" i="0" dirty="0">
                <a:solidFill>
                  <a:srgbClr val="D1D5DB"/>
                </a:solidFill>
                <a:effectLst/>
                <a:latin typeface="Söhne"/>
              </a:rPr>
              <a:t>"Tell me about a challenging situation you faced at work and how you handled it."</a:t>
            </a:r>
          </a:p>
          <a:p>
            <a:pPr marL="742950" lvl="1" indent="-285750" algn="l">
              <a:buFont typeface="+mj-lt"/>
              <a:buAutoNum type="arabicPeriod"/>
            </a:pPr>
            <a:r>
              <a:rPr lang="en-US" sz="1100" b="0" i="0" dirty="0">
                <a:solidFill>
                  <a:srgbClr val="D1D5DB"/>
                </a:solidFill>
                <a:effectLst/>
                <a:latin typeface="Söhne"/>
              </a:rPr>
              <a:t>Describe a specific work-related challenge or problem you encountered, explain the steps you took to address it, and highlight the positive outcome or lessons learned. Emphasize your problem-solving skills, resilience, and ability to work under pressure.</a:t>
            </a:r>
          </a:p>
          <a:p>
            <a:pPr algn="l">
              <a:buFont typeface="+mj-lt"/>
              <a:buAutoNum type="arabicPeriod"/>
            </a:pPr>
            <a:r>
              <a:rPr lang="en-US" sz="1100" b="0" i="0" dirty="0">
                <a:solidFill>
                  <a:srgbClr val="D1D5DB"/>
                </a:solidFill>
                <a:effectLst/>
                <a:latin typeface="Söhne"/>
              </a:rPr>
              <a:t>"How do you work in a team?"</a:t>
            </a:r>
          </a:p>
          <a:p>
            <a:pPr marL="742950" lvl="1" indent="-285750" algn="l">
              <a:buFont typeface="+mj-lt"/>
              <a:buAutoNum type="arabicPeriod"/>
            </a:pPr>
            <a:r>
              <a:rPr lang="en-US" sz="1100" b="0" i="0" dirty="0">
                <a:solidFill>
                  <a:srgbClr val="D1D5DB"/>
                </a:solidFill>
                <a:effectLst/>
                <a:latin typeface="Söhne"/>
              </a:rPr>
              <a:t>Discuss your experience collaborating with others, your communication and interpersonal skills, and your ability to contribute to team success. Provide examples of successful teamwork and how you have effectively worked with diverse groups.</a:t>
            </a:r>
          </a:p>
          <a:p>
            <a:pPr algn="l">
              <a:buFont typeface="+mj-lt"/>
              <a:buAutoNum type="arabicPeriod"/>
            </a:pPr>
            <a:r>
              <a:rPr lang="en-US" sz="1100" b="0" i="0" dirty="0">
                <a:solidFill>
                  <a:srgbClr val="D1D5DB"/>
                </a:solidFill>
                <a:effectLst/>
                <a:latin typeface="Söhne"/>
              </a:rPr>
              <a:t>"Describe a time when you demonstrated leadership."</a:t>
            </a:r>
          </a:p>
          <a:p>
            <a:pPr marL="742950" lvl="1" indent="-285750" algn="l">
              <a:buFont typeface="+mj-lt"/>
              <a:buAutoNum type="arabicPeriod"/>
            </a:pPr>
            <a:r>
              <a:rPr lang="en-US" sz="1100" b="0" i="0" dirty="0">
                <a:solidFill>
                  <a:srgbClr val="D1D5DB"/>
                </a:solidFill>
                <a:effectLst/>
                <a:latin typeface="Söhne"/>
              </a:rPr>
              <a:t>Share an example where you took the initiative, influenced others, or led a project or team. Highlight the actions you took, the challenges you faced, and the positive outcomes achieved through your leadership.</a:t>
            </a:r>
          </a:p>
          <a:p>
            <a:pPr algn="l">
              <a:buFont typeface="+mj-lt"/>
              <a:buAutoNum type="arabicPeriod"/>
            </a:pPr>
            <a:r>
              <a:rPr lang="en-US" sz="1100" b="0" i="0" dirty="0">
                <a:solidFill>
                  <a:srgbClr val="D1D5DB"/>
                </a:solidFill>
                <a:effectLst/>
                <a:latin typeface="Söhne"/>
              </a:rPr>
              <a:t>"How do you handle stress and pressure?"</a:t>
            </a:r>
          </a:p>
          <a:p>
            <a:pPr marL="742950" lvl="1" indent="-285750" algn="l">
              <a:buFont typeface="+mj-lt"/>
              <a:buAutoNum type="arabicPeriod"/>
            </a:pPr>
            <a:r>
              <a:rPr lang="en-US" sz="1100" b="0" i="0" dirty="0">
                <a:solidFill>
                  <a:srgbClr val="D1D5DB"/>
                </a:solidFill>
                <a:effectLst/>
                <a:latin typeface="Söhne"/>
              </a:rPr>
              <a:t>Explain your strategies for managing stress, such as effective time management, prioritization, and seeking support when needed. Provide examples of situations where you successfully handled pressure and remained productive.</a:t>
            </a:r>
          </a:p>
          <a:p>
            <a:pPr algn="l">
              <a:buFont typeface="+mj-lt"/>
              <a:buAutoNum type="arabicPeriod"/>
            </a:pPr>
            <a:r>
              <a:rPr lang="en-US" sz="1100" b="0" i="0" dirty="0">
                <a:solidFill>
                  <a:srgbClr val="D1D5DB"/>
                </a:solidFill>
                <a:effectLst/>
                <a:latin typeface="Söhne"/>
              </a:rPr>
              <a:t>"Tell me about a time when you made a mistake and how you dealt with it."</a:t>
            </a:r>
          </a:p>
          <a:p>
            <a:pPr marL="742950" lvl="1" indent="-285750" algn="l">
              <a:buFont typeface="+mj-lt"/>
              <a:buAutoNum type="arabicPeriod"/>
            </a:pPr>
            <a:r>
              <a:rPr lang="en-US" sz="1100" b="0" i="0" dirty="0">
                <a:solidFill>
                  <a:srgbClr val="D1D5DB"/>
                </a:solidFill>
                <a:effectLst/>
                <a:latin typeface="Söhne"/>
              </a:rPr>
              <a:t>Describe a specific mistake you made, take responsibility for it, and explain how you rectified the situation or learned from it. Show that you are accountable, adaptable, and committed to continuous improvement.</a:t>
            </a:r>
          </a:p>
          <a:p>
            <a:pPr algn="l">
              <a:buFont typeface="+mj-lt"/>
              <a:buAutoNum type="arabicPeriod"/>
            </a:pPr>
            <a:r>
              <a:rPr lang="en-US" sz="1100" b="0" i="0" dirty="0">
                <a:solidFill>
                  <a:srgbClr val="D1D5DB"/>
                </a:solidFill>
                <a:effectLst/>
                <a:latin typeface="Söhne"/>
              </a:rPr>
              <a:t>"Why should we hire you?"</a:t>
            </a:r>
          </a:p>
          <a:p>
            <a:pPr marL="742950" lvl="1" indent="-285750" algn="l">
              <a:buFont typeface="+mj-lt"/>
              <a:buAutoNum type="arabicPeriod"/>
            </a:pPr>
            <a:r>
              <a:rPr lang="en-US" sz="1100" b="0" i="0" dirty="0">
                <a:solidFill>
                  <a:srgbClr val="D1D5DB"/>
                </a:solidFill>
                <a:effectLst/>
                <a:latin typeface="Söhne"/>
              </a:rPr>
              <a:t>Summarize your key qualifications, experiences, and skills that make you the best fit for the role. Highlight your unique selling points and how they align with the company's needs and goals.</a:t>
            </a:r>
          </a:p>
          <a:p>
            <a:pPr algn="l"/>
            <a:r>
              <a:rPr lang="en-US" sz="1100" b="0" i="0" dirty="0">
                <a:solidFill>
                  <a:srgbClr val="D1D5DB"/>
                </a:solidFill>
                <a:effectLst/>
                <a:latin typeface="Söhne"/>
              </a:rPr>
              <a:t>Remember, these are just examples, and it's essential to tailor your responses to your own experiences and the specific job you're applying for. Practice answering these questions beforehand and consider preparing additional examples that showcase your abilities and accomplishments.</a:t>
            </a:r>
          </a:p>
          <a:p>
            <a:pPr algn="l"/>
            <a:endParaRPr lang="en-US" sz="1100" b="0" i="0" dirty="0">
              <a:solidFill>
                <a:srgbClr val="D1D5DB"/>
              </a:solidFill>
              <a:effectLst/>
              <a:latin typeface="Söhne"/>
            </a:endParaRPr>
          </a:p>
          <a:p>
            <a:pPr algn="l"/>
            <a:r>
              <a:rPr lang="en-US" sz="1100" b="0" i="0" dirty="0">
                <a:solidFill>
                  <a:srgbClr val="D1D5DB"/>
                </a:solidFill>
                <a:effectLst/>
                <a:latin typeface="Söhne"/>
              </a:rPr>
              <a:t>https://novoresume.com/career-blog/interview-questions-and-best-answers-guide</a:t>
            </a:r>
          </a:p>
          <a:p>
            <a:pPr algn="l"/>
            <a:endParaRPr lang="en-US" sz="1100" b="0" i="0" dirty="0">
              <a:solidFill>
                <a:srgbClr val="D1D5DB"/>
              </a:solidFill>
              <a:effectLst/>
              <a:latin typeface="Söhne"/>
            </a:endParaRPr>
          </a:p>
          <a:p>
            <a:pPr marL="0" lvl="0" indent="0" rtl="0">
              <a:spcBef>
                <a:spcPts val="0"/>
              </a:spcBef>
              <a:spcAft>
                <a:spcPts val="0"/>
              </a:spcAft>
              <a:buNone/>
            </a:pPr>
            <a:endParaRPr sz="1100" dirty="0"/>
          </a:p>
        </p:txBody>
      </p:sp>
    </p:spTree>
    <p:extLst>
      <p:ext uri="{BB962C8B-B14F-4D97-AF65-F5344CB8AC3E}">
        <p14:creationId xmlns:p14="http://schemas.microsoft.com/office/powerpoint/2010/main" val="272176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The STAR method is a highly effective framework for structuring your responses to interview questions. By following this method, you can provide concise and well-organized answers that highlight your skills, experiences, and achievements. </a:t>
            </a:r>
          </a:p>
          <a:p>
            <a:endParaRPr lang="en-US" b="0" i="0" dirty="0">
              <a:solidFill>
                <a:srgbClr val="D1D5DB"/>
              </a:solidFill>
              <a:effectLst/>
              <a:latin typeface="Söhne"/>
            </a:endParaRPr>
          </a:p>
          <a:p>
            <a:r>
              <a:rPr lang="en-US" b="0" i="0" dirty="0">
                <a:solidFill>
                  <a:srgbClr val="D1D5DB"/>
                </a:solidFill>
                <a:effectLst/>
                <a:latin typeface="Söhne"/>
              </a:rPr>
              <a:t>Situation: Begin by describing the specific situation or context in which the event or challenge occurred. Set the stage by providing necessary background information to help the interviewer understand the context of your response.</a:t>
            </a:r>
          </a:p>
          <a:p>
            <a:endParaRPr lang="en-US" b="0" i="0" dirty="0">
              <a:solidFill>
                <a:srgbClr val="D1D5DB"/>
              </a:solidFill>
              <a:effectLst/>
              <a:latin typeface="Söhne"/>
            </a:endParaRPr>
          </a:p>
          <a:p>
            <a:r>
              <a:rPr lang="en-US" b="0" i="0" dirty="0">
                <a:solidFill>
                  <a:srgbClr val="D1D5DB"/>
                </a:solidFill>
                <a:effectLst/>
                <a:latin typeface="Söhne"/>
              </a:rPr>
              <a:t>Task: Clearly explain the task or objective that you needed to accomplish within that situation. Outline the specific goal or challenge you were facing.</a:t>
            </a:r>
          </a:p>
          <a:p>
            <a:endParaRPr lang="en-US" b="0" i="0" dirty="0">
              <a:solidFill>
                <a:srgbClr val="D1D5DB"/>
              </a:solidFill>
              <a:effectLst/>
              <a:latin typeface="Söhne"/>
            </a:endParaRPr>
          </a:p>
          <a:p>
            <a:r>
              <a:rPr lang="en-US" b="0" i="0" dirty="0">
                <a:solidFill>
                  <a:srgbClr val="D1D5DB"/>
                </a:solidFill>
                <a:effectLst/>
                <a:latin typeface="Söhne"/>
              </a:rPr>
              <a:t>Action: Describe the actions you took to address the situation or task at hand. Highlight the specific steps you took, the skills you employed, and the decisions you made. Focus on your individual contributions and demonstrate your problem-solving abilities.</a:t>
            </a:r>
          </a:p>
          <a:p>
            <a:endParaRPr lang="en-US" b="0" i="0" dirty="0">
              <a:solidFill>
                <a:srgbClr val="D1D5DB"/>
              </a:solidFill>
              <a:effectLst/>
              <a:latin typeface="Söhne"/>
            </a:endParaRPr>
          </a:p>
          <a:p>
            <a:r>
              <a:rPr lang="en-US" b="0" i="0" dirty="0">
                <a:solidFill>
                  <a:srgbClr val="D1D5DB"/>
                </a:solidFill>
                <a:effectLst/>
                <a:latin typeface="Söhne"/>
              </a:rPr>
              <a:t>Result: Finally, explain the positive outcomes and results of your actions. Quantify the impact whenever possible and emphasize the value you brought to the organization. Highlight any recognition or specific achievements resulting from your efforts.</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39</a:t>
            </a:fld>
            <a:endParaRPr lang="en-NG"/>
          </a:p>
        </p:txBody>
      </p:sp>
    </p:spTree>
    <p:extLst>
      <p:ext uri="{BB962C8B-B14F-4D97-AF65-F5344CB8AC3E}">
        <p14:creationId xmlns:p14="http://schemas.microsoft.com/office/powerpoint/2010/main" val="2407495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The STAR method is a highly effective framework for structuring your responses to interview questions. By following this method, you can provide concise and well-organized answers that highlight your skills, experiences, and achievements. </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40</a:t>
            </a:fld>
            <a:endParaRPr lang="en-NG"/>
          </a:p>
        </p:txBody>
      </p:sp>
    </p:spTree>
    <p:extLst>
      <p:ext uri="{BB962C8B-B14F-4D97-AF65-F5344CB8AC3E}">
        <p14:creationId xmlns:p14="http://schemas.microsoft.com/office/powerpoint/2010/main" val="650424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US" sz="1400" b="0" i="0" dirty="0">
                <a:solidFill>
                  <a:srgbClr val="D1D5DB"/>
                </a:solidFill>
                <a:effectLst/>
                <a:latin typeface="Söhne"/>
              </a:rPr>
              <a:t>Do your research: Before entering into negotiations, gather information about the average salary range for similar roles in your industry and location. Websites like Glassdoor, </a:t>
            </a:r>
            <a:r>
              <a:rPr lang="en-US" sz="1400" b="0" i="0" dirty="0" err="1">
                <a:solidFill>
                  <a:srgbClr val="D1D5DB"/>
                </a:solidFill>
                <a:effectLst/>
                <a:latin typeface="Söhne"/>
              </a:rPr>
              <a:t>Payscale</a:t>
            </a:r>
            <a:r>
              <a:rPr lang="en-US" sz="1400" b="0" i="0" dirty="0">
                <a:solidFill>
                  <a:srgbClr val="D1D5DB"/>
                </a:solidFill>
                <a:effectLst/>
                <a:latin typeface="Söhne"/>
              </a:rPr>
              <a:t>, and industry-specific salary surveys can provide valuable insights. This research will help you understand the market value for your skills and experience.</a:t>
            </a:r>
          </a:p>
          <a:p>
            <a:pPr marL="285750" indent="-285750" algn="l">
              <a:buFont typeface="Arial" panose="020B0604020202020204" pitchFamily="34" charset="0"/>
              <a:buChar char="•"/>
            </a:pPr>
            <a:r>
              <a:rPr lang="en-US" sz="1400" b="0" i="0" dirty="0">
                <a:solidFill>
                  <a:srgbClr val="D1D5DB"/>
                </a:solidFill>
                <a:effectLst/>
                <a:latin typeface="Söhne"/>
              </a:rPr>
              <a:t>Know your worth: Evaluate your skills, qualifications, and the value you can bring to the company. Identify your unique strengths and accomplishments that set you apart from other candidates. Be prepared to articulate and demonstrate your value during the negotiation process.</a:t>
            </a:r>
          </a:p>
          <a:p>
            <a:pPr marL="285750" indent="-285750" algn="l">
              <a:buFont typeface="Arial" panose="020B0604020202020204" pitchFamily="34" charset="0"/>
              <a:buChar char="•"/>
            </a:pPr>
            <a:r>
              <a:rPr lang="en-US" sz="1400" b="0" i="0" dirty="0">
                <a:solidFill>
                  <a:srgbClr val="D1D5DB"/>
                </a:solidFill>
                <a:effectLst/>
                <a:latin typeface="Söhne"/>
              </a:rPr>
              <a:t>Consider the full package: Salary is just one component of the compensation package. Consider other benefits such as health insurance, retirement plans, paid time off, bonuses, and professional development opportunities. Assess the overall package to determine its value and negotiate accordingly.</a:t>
            </a:r>
          </a:p>
          <a:p>
            <a:pPr marL="285750" indent="-285750" algn="l">
              <a:buFont typeface="Arial" panose="020B0604020202020204" pitchFamily="34" charset="0"/>
              <a:buChar char="•"/>
            </a:pPr>
            <a:r>
              <a:rPr lang="en-US" sz="1400" b="0" i="0" dirty="0">
                <a:solidFill>
                  <a:srgbClr val="D1D5DB"/>
                </a:solidFill>
                <a:effectLst/>
                <a:latin typeface="Söhne"/>
              </a:rPr>
              <a:t>Wait for the right time: The best time to discuss salary is usually after you have received a formal job offer. This demonstrates your interest and commitment to the role while giving you a stronger position for negotiation. However, if the employer initiates the salary discussion earlier, be prepared to engage in the conversation.</a:t>
            </a:r>
          </a:p>
          <a:p>
            <a:pPr marL="285750" indent="-285750" algn="l">
              <a:buFont typeface="Arial" panose="020B0604020202020204" pitchFamily="34" charset="0"/>
              <a:buChar char="•"/>
            </a:pPr>
            <a:r>
              <a:rPr lang="en-US" sz="1400" b="0" i="0" dirty="0">
                <a:solidFill>
                  <a:srgbClr val="D1D5DB"/>
                </a:solidFill>
                <a:effectLst/>
                <a:latin typeface="Söhne"/>
              </a:rPr>
              <a:t>Practice effective communication: Clearly and confidently communicate your expectations and desired salary. Be prepared to justify your requested amount based on your research and the value you bring to the role. Focus on your skills, accomplishments, and the positive impact you can make in the position.</a:t>
            </a:r>
          </a:p>
          <a:p>
            <a:pPr marL="285750" indent="-285750" algn="l">
              <a:buFont typeface="Arial" panose="020B0604020202020204" pitchFamily="34" charset="0"/>
              <a:buChar char="•"/>
            </a:pPr>
            <a:r>
              <a:rPr lang="en-US" sz="1400" b="0" i="0" dirty="0">
                <a:solidFill>
                  <a:srgbClr val="D1D5DB"/>
                </a:solidFill>
                <a:effectLst/>
                <a:latin typeface="Söhne"/>
              </a:rPr>
              <a:t>Be flexible: While it's important to have a target salary in mind, be open to a range of possibilities. Consider other factors such as career growth opportunities, learning potential, and company culture. If the employer cannot meet your salary expectations, explore other options like performance-based raises or a review after a specific period.</a:t>
            </a:r>
          </a:p>
          <a:p>
            <a:pPr marL="285750" indent="-285750" algn="l">
              <a:buFont typeface="Arial" panose="020B0604020202020204" pitchFamily="34" charset="0"/>
              <a:buChar char="•"/>
            </a:pPr>
            <a:r>
              <a:rPr lang="en-US" sz="1400" b="0" i="0" dirty="0">
                <a:solidFill>
                  <a:srgbClr val="D1D5DB"/>
                </a:solidFill>
                <a:effectLst/>
                <a:latin typeface="Söhne"/>
              </a:rPr>
              <a:t>Negotiate beyond salary: If the employer is unable to meet your desired salary, explore other areas of negotiation. This could include additional vacation days, flexible working hours, remote work options, professional development opportunities, or a signing bonus. Look for creative ways to enhance your overall compensation package.</a:t>
            </a:r>
          </a:p>
          <a:p>
            <a:pPr marL="285750" indent="-285750" algn="l">
              <a:buFont typeface="Arial" panose="020B0604020202020204" pitchFamily="34" charset="0"/>
              <a:buChar char="•"/>
            </a:pPr>
            <a:r>
              <a:rPr lang="en-US" sz="1400" b="0" i="0" dirty="0">
                <a:solidFill>
                  <a:srgbClr val="D1D5DB"/>
                </a:solidFill>
                <a:effectLst/>
                <a:latin typeface="Söhne"/>
              </a:rPr>
              <a:t>Stay professional and positive: Maintain a respectful and professional tone throughout the negotiation process. Be confident in presenting your case, but also be receptive to the employer's perspective. Remember, the negotiation is a collaborative effort to reach a mutually beneficial agreement.</a:t>
            </a:r>
          </a:p>
          <a:p>
            <a:pPr marL="285750" indent="-285750" algn="l">
              <a:buFont typeface="Arial" panose="020B0604020202020204" pitchFamily="34" charset="0"/>
              <a:buChar char="•"/>
            </a:pPr>
            <a:r>
              <a:rPr lang="en-US" sz="1400" b="0" i="0" dirty="0">
                <a:solidFill>
                  <a:srgbClr val="D1D5DB"/>
                </a:solidFill>
                <a:effectLst/>
                <a:latin typeface="Söhne"/>
              </a:rPr>
              <a:t>Get it in writing: Once you and the employer have reached an agreement, ensure that the final terms are documented in writing, usually in the form of an offer letter or contract. Carefully review the document to ensure all the negotiated terms, including salary and benefits, are accurately reflected.</a:t>
            </a:r>
          </a:p>
          <a:p>
            <a:pPr marL="285750" indent="-285750" algn="l">
              <a:buFont typeface="Arial" panose="020B0604020202020204" pitchFamily="34" charset="0"/>
              <a:buChar char="•"/>
            </a:pPr>
            <a:r>
              <a:rPr lang="en-US" sz="1400" b="0" i="0" dirty="0">
                <a:solidFill>
                  <a:srgbClr val="D1D5DB"/>
                </a:solidFill>
                <a:effectLst/>
                <a:latin typeface="Söhne"/>
              </a:rPr>
              <a:t>Consider the big picture: While salary is important, it's also essential to evaluate the overall opportunity and growth potential within the organization. Consider factors such as job satisfaction, career advancement prospects, company culture, and work-life balance when making your decision.</a:t>
            </a:r>
          </a:p>
        </p:txBody>
      </p:sp>
    </p:spTree>
    <p:extLst>
      <p:ext uri="{BB962C8B-B14F-4D97-AF65-F5344CB8AC3E}">
        <p14:creationId xmlns:p14="http://schemas.microsoft.com/office/powerpoint/2010/main" val="214563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120517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000" b="0" i="0" dirty="0">
                <a:solidFill>
                  <a:srgbClr val="D1D5DB"/>
                </a:solidFill>
                <a:effectLst/>
                <a:latin typeface="Söhne"/>
              </a:rPr>
              <a:t>Google yourself: Regularly search your name on search engines to see what information and content appear about you. This will give you an idea of what others may find when they search for you online.</a:t>
            </a:r>
          </a:p>
          <a:p>
            <a:pPr marL="171450" indent="-171450" algn="l">
              <a:buFont typeface="Arial" panose="020B0604020202020204" pitchFamily="34" charset="0"/>
              <a:buChar char="•"/>
            </a:pPr>
            <a:r>
              <a:rPr lang="en-US" sz="1000" b="0" i="0" dirty="0">
                <a:solidFill>
                  <a:srgbClr val="D1D5DB"/>
                </a:solidFill>
                <a:effectLst/>
                <a:latin typeface="Söhne"/>
              </a:rPr>
              <a:t>Privacy settings: Review and manage the privacy settings on your social media accounts, ensuring you have control over who can view your posts and personal information. Be mindful of the content you share publicly and consider using separate professional and personal accounts if needed.</a:t>
            </a:r>
          </a:p>
          <a:p>
            <a:pPr marL="171450" indent="-171450" algn="l">
              <a:buFont typeface="Arial" panose="020B0604020202020204" pitchFamily="34" charset="0"/>
              <a:buChar char="•"/>
            </a:pPr>
            <a:r>
              <a:rPr lang="en-US" sz="1000" b="0" i="0" dirty="0">
                <a:solidFill>
                  <a:srgbClr val="D1D5DB"/>
                </a:solidFill>
                <a:effectLst/>
                <a:latin typeface="Söhne"/>
              </a:rPr>
              <a:t>Think before you post: Before sharing any content online, whether it's text, photos, or videos, consider its potential impact on your personal and professional reputation. Remember that once something is posted, it can be challenging to completely remove it from the internet.</a:t>
            </a:r>
          </a:p>
          <a:p>
            <a:pPr marL="171450" indent="-171450" algn="l">
              <a:buFont typeface="Arial" panose="020B0604020202020204" pitchFamily="34" charset="0"/>
              <a:buChar char="•"/>
            </a:pPr>
            <a:r>
              <a:rPr lang="en-US" sz="1000" b="0" i="0" dirty="0">
                <a:solidFill>
                  <a:srgbClr val="D1D5DB"/>
                </a:solidFill>
                <a:effectLst/>
                <a:latin typeface="Söhne"/>
              </a:rPr>
              <a:t>Professional profile: Create a professional profile on platforms such as LinkedIn, which can serve as an online resume and allow you to showcase your skills, experiences, and achievements. Keep your profile updated and highlight relevant accomplishments.</a:t>
            </a:r>
          </a:p>
          <a:p>
            <a:pPr marL="171450" indent="-171450" algn="l">
              <a:buFont typeface="Arial" panose="020B0604020202020204" pitchFamily="34" charset="0"/>
              <a:buChar char="•"/>
            </a:pPr>
            <a:r>
              <a:rPr lang="en-US" sz="1000" b="0" i="0" dirty="0">
                <a:solidFill>
                  <a:srgbClr val="D1D5DB"/>
                </a:solidFill>
                <a:effectLst/>
                <a:latin typeface="Söhne"/>
              </a:rPr>
              <a:t>Engage thoughtfully: When participating in online discussions, forums, or social media conversations, engage thoughtfully and respectfully. Avoid engaging in heated arguments, offensive language, or personal attacks. Be mindful of your tone and maintain a professional and positive approach.</a:t>
            </a:r>
          </a:p>
          <a:p>
            <a:pPr marL="171450" indent="-171450" algn="l">
              <a:buFont typeface="Arial" panose="020B0604020202020204" pitchFamily="34" charset="0"/>
              <a:buChar char="•"/>
            </a:pPr>
            <a:r>
              <a:rPr lang="en-US" sz="1000" b="0" i="0" dirty="0">
                <a:solidFill>
                  <a:srgbClr val="D1D5DB"/>
                </a:solidFill>
                <a:effectLst/>
                <a:latin typeface="Söhne"/>
              </a:rPr>
              <a:t>Monitor tags and mentions: Keep track of posts, tags, and mentions of your name on social media. Set up notifications or alerts to stay informed about any content or conversations related to you. This allows you to respond promptly and address any potential issues.</a:t>
            </a:r>
          </a:p>
          <a:p>
            <a:pPr marL="171450" indent="-171450" algn="l">
              <a:buFont typeface="Arial" panose="020B0604020202020204" pitchFamily="34" charset="0"/>
              <a:buChar char="•"/>
            </a:pPr>
            <a:r>
              <a:rPr lang="en-US" sz="1000" b="0" i="0" dirty="0">
                <a:solidFill>
                  <a:srgbClr val="D1D5DB"/>
                </a:solidFill>
                <a:effectLst/>
                <a:latin typeface="Söhne"/>
              </a:rPr>
              <a:t>Online networking: Actively engage in online networking, join professional groups, and participate in industry-related conversations. This can help you build a positive online presence and expand your professional network.</a:t>
            </a:r>
          </a:p>
          <a:p>
            <a:pPr marL="171450" indent="-171450" algn="l">
              <a:buFont typeface="Arial" panose="020B0604020202020204" pitchFamily="34" charset="0"/>
              <a:buChar char="•"/>
            </a:pPr>
            <a:r>
              <a:rPr lang="en-US" sz="1000" b="0" i="0" dirty="0">
                <a:solidFill>
                  <a:srgbClr val="D1D5DB"/>
                </a:solidFill>
                <a:effectLst/>
                <a:latin typeface="Söhne"/>
              </a:rPr>
              <a:t>Maintain consistency: Ensure consistency across different online platforms in terms of the information you share and the image you project. Consistency helps create a coherent and reliable online identity.</a:t>
            </a:r>
          </a:p>
          <a:p>
            <a:pPr marL="171450" indent="-171450" algn="l">
              <a:buFont typeface="Arial" panose="020B0604020202020204" pitchFamily="34" charset="0"/>
              <a:buChar char="•"/>
            </a:pPr>
            <a:r>
              <a:rPr lang="en-US" sz="1000" b="0" i="0" dirty="0">
                <a:solidFill>
                  <a:srgbClr val="D1D5DB"/>
                </a:solidFill>
                <a:effectLst/>
                <a:latin typeface="Söhne"/>
              </a:rPr>
              <a:t>Respond appropriately: If you encounter negative comments or feedback online, respond in a calm and professional manner. Avoid getting into arguments or responding defensively. Address concerns politely, and if necessary, take the conversation offline to resolve any issues privately.</a:t>
            </a:r>
          </a:p>
          <a:p>
            <a:pPr marL="171450" indent="-171450" algn="l">
              <a:buFont typeface="Arial" panose="020B0604020202020204" pitchFamily="34" charset="0"/>
              <a:buChar char="•"/>
            </a:pPr>
            <a:r>
              <a:rPr lang="en-US" sz="1000" b="0" i="0" dirty="0">
                <a:solidFill>
                  <a:srgbClr val="D1D5DB"/>
                </a:solidFill>
                <a:effectLst/>
                <a:latin typeface="Söhne"/>
              </a:rPr>
              <a:t>Seek professional guidance: If you are unsure about managing your online presence or dealing with a specific situation, consider seeking advice from professionals, such as online reputation management experts or career counselors.</a:t>
            </a:r>
          </a:p>
        </p:txBody>
      </p:sp>
      <p:sp>
        <p:nvSpPr>
          <p:cNvPr id="4" name="Slide Number Placeholder 3"/>
          <p:cNvSpPr>
            <a:spLocks noGrp="1"/>
          </p:cNvSpPr>
          <p:nvPr>
            <p:ph type="sldNum" sz="quarter" idx="5"/>
          </p:nvPr>
        </p:nvSpPr>
        <p:spPr/>
        <p:txBody>
          <a:bodyPr/>
          <a:lstStyle/>
          <a:p>
            <a:fld id="{2FEE002E-5F14-4487-B7B5-E6E557274004}" type="slidenum">
              <a:rPr lang="en-NG" smtClean="0"/>
              <a:t>8</a:t>
            </a:fld>
            <a:endParaRPr lang="en-NG"/>
          </a:p>
        </p:txBody>
      </p:sp>
    </p:spTree>
    <p:extLst>
      <p:ext uri="{BB962C8B-B14F-4D97-AF65-F5344CB8AC3E}">
        <p14:creationId xmlns:p14="http://schemas.microsoft.com/office/powerpoint/2010/main" val="111815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A2C4F"/>
                </a:solidFill>
                <a:effectLst/>
                <a:latin typeface="Source Sans Pro" panose="020F0502020204030204" pitchFamily="34" charset="0"/>
              </a:rPr>
              <a:t>It is becoming the norm for potential employers to review candidates’ online presence as part of the recruitment process. Indeed, hiring managers can use social media to screen applicants. Negative online presence issues, such as controversial public tweets, for example, can be detrimental to your application. 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personal brand is how others perceive your skills, talents and qualifications. It helps define who you are and what you hope to achieve in your career and industry. A personal brand reflects your professional values and work ethic. It's unique to you and is a vital part of your reputation in the workplace.</a:t>
            </a:r>
            <a:endParaRPr lang="en-NG" dirty="0"/>
          </a:p>
          <a:p>
            <a:pPr marL="171450" indent="-171450">
              <a:buFont typeface="Arial" panose="020B0604020202020204" pitchFamily="34" charset="0"/>
              <a:buChar char="•"/>
            </a:pPr>
            <a:r>
              <a:rPr lang="en-US" b="0" i="0" dirty="0" err="1">
                <a:solidFill>
                  <a:srgbClr val="0A2C4F"/>
                </a:solidFill>
                <a:effectLst/>
                <a:latin typeface="Source Sans Pro" panose="020F0502020204030204" pitchFamily="34" charset="0"/>
              </a:rPr>
              <a:t>erefore</a:t>
            </a:r>
            <a:r>
              <a:rPr lang="en-US" b="0" i="0" dirty="0">
                <a:solidFill>
                  <a:srgbClr val="0A2C4F"/>
                </a:solidFill>
                <a:effectLst/>
                <a:latin typeface="Source Sans Pro" panose="020F0502020204030204" pitchFamily="34" charset="0"/>
              </a:rPr>
              <a:t>, you need to create a brand that is reputable, trustworthy, and positive for employers.</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9</a:t>
            </a:fld>
            <a:endParaRPr lang="en-NG"/>
          </a:p>
        </p:txBody>
      </p:sp>
    </p:spTree>
    <p:extLst>
      <p:ext uri="{BB962C8B-B14F-4D97-AF65-F5344CB8AC3E}">
        <p14:creationId xmlns:p14="http://schemas.microsoft.com/office/powerpoint/2010/main" val="353138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1" i="0" dirty="0">
                <a:effectLst/>
                <a:latin typeface="-apple-system"/>
              </a:rPr>
              <a:t>Authenticity</a:t>
            </a:r>
          </a:p>
          <a:p>
            <a:pPr marL="171450" indent="-171450" algn="l" fontAlgn="auto">
              <a:buFont typeface="Arial" panose="020B0604020202020204" pitchFamily="34" charset="0"/>
              <a:buChar char="•"/>
            </a:pPr>
            <a:r>
              <a:rPr lang="en-US" b="0" i="0" dirty="0">
                <a:effectLst/>
                <a:latin typeface="-apple-system"/>
              </a:rPr>
              <a:t>It's tempting to change yourself to 'fit' the criteria an employer might be looking for. But no job advert expects prospective candidates to tick every single box. And it's okay if you don't.</a:t>
            </a:r>
          </a:p>
          <a:p>
            <a:pPr marL="171450" indent="-171450" algn="l" fontAlgn="auto">
              <a:buFont typeface="Arial" panose="020B0604020202020204" pitchFamily="34" charset="0"/>
              <a:buChar char="•"/>
            </a:pPr>
            <a:r>
              <a:rPr lang="en-US" b="0" i="0" dirty="0">
                <a:effectLst/>
                <a:latin typeface="-apple-system"/>
              </a:rPr>
              <a:t>Being authentic means quite simply, embracing your real and honest self.</a:t>
            </a:r>
          </a:p>
          <a:p>
            <a:pPr marL="171450" indent="-171450" algn="l" fontAlgn="auto">
              <a:buFont typeface="Arial" panose="020B0604020202020204" pitchFamily="34" charset="0"/>
              <a:buChar char="•"/>
            </a:pPr>
            <a:r>
              <a:rPr lang="en-US" b="0" i="0" dirty="0">
                <a:effectLst/>
                <a:latin typeface="-apple-system"/>
              </a:rPr>
              <a:t>Avoid hyperbolic language across job applications and don't replace words that are part of your vocabulary with more sophisticated synonyms to appear 'intelligent.'</a:t>
            </a:r>
          </a:p>
          <a:p>
            <a:pPr marL="171450" indent="-171450" algn="l" fontAlgn="auto">
              <a:buFont typeface="Arial" panose="020B0604020202020204" pitchFamily="34" charset="0"/>
              <a:buChar char="•"/>
            </a:pPr>
            <a:r>
              <a:rPr lang="en-US" b="0" i="0" dirty="0">
                <a:effectLst/>
                <a:latin typeface="-apple-system"/>
              </a:rPr>
              <a:t>Be honest about your strengths without exaggerating what you can do - you'll eventually get caught out otherwise. Also, acknowledge areas for improvement. This demonstrates to your employer that you (1) are self-aware and (2) can self-evaluate.</a:t>
            </a:r>
          </a:p>
          <a:p>
            <a:pPr algn="l" fontAlgn="auto"/>
            <a:r>
              <a:rPr lang="en-US" b="1" i="0" dirty="0">
                <a:effectLst/>
                <a:latin typeface="-apple-system"/>
              </a:rPr>
              <a:t>Content Creation</a:t>
            </a:r>
          </a:p>
          <a:p>
            <a:pPr marL="171450" indent="-171450" algn="l" fontAlgn="auto">
              <a:buFont typeface="Arial" panose="020B0604020202020204" pitchFamily="34" charset="0"/>
              <a:buChar char="•"/>
            </a:pPr>
            <a:r>
              <a:rPr lang="en-US" b="0" i="0" dirty="0">
                <a:effectLst/>
                <a:latin typeface="-apple-system"/>
              </a:rPr>
              <a:t>Content creation is more than just blog-writing, videoing or design sharing. It's about how you 'create noise' around what have you to offer. Your contribution needs to be relevant, insightful and offer something of value to your peers in the industry.</a:t>
            </a:r>
          </a:p>
          <a:p>
            <a:pPr marL="171450" indent="-171450" algn="l" fontAlgn="auto">
              <a:buFont typeface="Arial" panose="020B0604020202020204" pitchFamily="34" charset="0"/>
              <a:buChar char="•"/>
            </a:pPr>
            <a:r>
              <a:rPr lang="en-US" dirty="0"/>
              <a:t>You don’t have to reinvent the wheel; you just need to share your unique perspective on why the wheel is important. </a:t>
            </a:r>
            <a:r>
              <a:rPr lang="en-US" b="0" i="0" dirty="0">
                <a:effectLst/>
                <a:latin typeface="-apple-system"/>
              </a:rPr>
              <a:t>The aim of any content is to be disruptive. How can you attract people to your content, convince them to engage with it and then take action? One way is by capitalizing on your uniqueness. We all have individual experiences, backgrounds, and insights to offer that nobody else can provide. Mold your content to highlight the originality you can offer.</a:t>
            </a:r>
          </a:p>
          <a:p>
            <a:pPr algn="l" fontAlgn="auto"/>
            <a:r>
              <a:rPr lang="en-US" b="1" i="0" dirty="0">
                <a:effectLst/>
                <a:latin typeface="-apple-system"/>
              </a:rPr>
              <a:t>Networking</a:t>
            </a:r>
          </a:p>
          <a:p>
            <a:pPr marL="171450" indent="-171450" algn="l" fontAlgn="auto">
              <a:buFont typeface="Arial" panose="020B0604020202020204" pitchFamily="34" charset="0"/>
              <a:buChar char="•"/>
            </a:pPr>
            <a:r>
              <a:rPr lang="en-US" b="0" i="0" dirty="0">
                <a:effectLst/>
                <a:latin typeface="-apple-system"/>
              </a:rPr>
              <a:t>It's great to have content to share. But without an audience of useful contacts, you won't be able to 'create noise.' That's why networking, and importantly, doing it right, is so essential.</a:t>
            </a:r>
          </a:p>
          <a:p>
            <a:pPr marL="171450" indent="-171450" algn="l" fontAlgn="auto">
              <a:buFont typeface="Arial" panose="020B0604020202020204" pitchFamily="34" charset="0"/>
              <a:buChar char="•"/>
            </a:pPr>
            <a:r>
              <a:rPr lang="en-US" b="0" i="0" dirty="0">
                <a:effectLst/>
                <a:latin typeface="-apple-system"/>
              </a:rPr>
              <a:t>Whilst </a:t>
            </a:r>
            <a:r>
              <a:rPr lang="en-US" b="0" i="0" dirty="0">
                <a:effectLst/>
                <a:latin typeface="-apple-system"/>
                <a:hlinkClick r:id="rId3"/>
              </a:rPr>
              <a:t>85% of jobs are filled through networking</a:t>
            </a:r>
            <a:r>
              <a:rPr lang="en-US" b="0" i="0" dirty="0">
                <a:effectLst/>
                <a:latin typeface="-apple-system"/>
              </a:rPr>
              <a:t>, one-in-four people do not network at all. Often people claim they don't know </a:t>
            </a:r>
            <a:r>
              <a:rPr lang="en-US" b="0" i="1" dirty="0">
                <a:effectLst/>
                <a:latin typeface="-apple-system"/>
              </a:rPr>
              <a:t>how</a:t>
            </a:r>
            <a:r>
              <a:rPr lang="en-US" b="0" i="0" dirty="0">
                <a:effectLst/>
                <a:latin typeface="-apple-system"/>
              </a:rPr>
              <a:t> to network. If that's you, here are some top tips:</a:t>
            </a:r>
          </a:p>
          <a:p>
            <a:pPr marL="171450" indent="-171450" algn="l" fontAlgn="auto">
              <a:buFont typeface="Arial" panose="020B0604020202020204" pitchFamily="34" charset="0"/>
              <a:buChar char="•"/>
            </a:pPr>
            <a:r>
              <a:rPr lang="en-US" b="0" i="0" dirty="0">
                <a:effectLst/>
                <a:latin typeface="-apple-system"/>
              </a:rPr>
              <a:t>Be selective. You don't have the time or need to speak to everyone. Select only contacts relevant to your career aspirations and aim for quality connections over numerical following. This isn't Instagram.</a:t>
            </a:r>
          </a:p>
          <a:p>
            <a:pPr marL="171450" indent="-171450" algn="l" fontAlgn="auto">
              <a:buFont typeface="Arial" panose="020B0604020202020204" pitchFamily="34" charset="0"/>
              <a:buChar char="•"/>
            </a:pPr>
            <a:r>
              <a:rPr lang="en-US" b="0" i="0" dirty="0">
                <a:effectLst/>
                <a:latin typeface="-apple-system"/>
              </a:rPr>
              <a:t>Digitally follow-up contacts you meet at events or conferences. Do this via email or LinkedIn, reintroducing yourself and reiterating how you both can work together.</a:t>
            </a:r>
          </a:p>
          <a:p>
            <a:pPr marL="171450" indent="-171450" algn="l" fontAlgn="auto">
              <a:buFont typeface="Arial" panose="020B0604020202020204" pitchFamily="34" charset="0"/>
              <a:buChar char="•"/>
            </a:pPr>
            <a:r>
              <a:rPr lang="en-US" b="0" i="0" dirty="0">
                <a:effectLst/>
                <a:latin typeface="-apple-system"/>
              </a:rPr>
              <a:t>Maintain warmth with each contact you meet. If you are unsuccessful in an application, send a follow-up email to express gratitude and always ask for feedback.</a:t>
            </a:r>
          </a:p>
          <a:p>
            <a:pPr algn="l" fontAlgn="auto"/>
            <a:r>
              <a:rPr lang="en-US" b="1" i="0" dirty="0">
                <a:effectLst/>
                <a:latin typeface="-apple-system"/>
              </a:rPr>
              <a:t>Storytelling</a:t>
            </a:r>
          </a:p>
          <a:p>
            <a:pPr marL="171450" indent="-171450" algn="l" fontAlgn="auto">
              <a:buFont typeface="Arial" panose="020B0604020202020204" pitchFamily="34" charset="0"/>
              <a:buChar char="•"/>
            </a:pPr>
            <a:r>
              <a:rPr lang="en-US" b="0" i="0" dirty="0">
                <a:effectLst/>
                <a:latin typeface="-apple-system"/>
              </a:rPr>
              <a:t>Presenting yourself as a flawless candidate doesn't mean you will be perceived as one. And just like that, you're lack relatability will cause your brand to collapse.</a:t>
            </a:r>
          </a:p>
          <a:p>
            <a:pPr marL="171450" indent="-171450" algn="l" fontAlgn="auto">
              <a:buFont typeface="Arial" panose="020B0604020202020204" pitchFamily="34" charset="0"/>
              <a:buChar char="•"/>
            </a:pPr>
            <a:r>
              <a:rPr lang="en-US" b="0" i="0" dirty="0">
                <a:effectLst/>
                <a:latin typeface="-apple-system"/>
              </a:rPr>
              <a:t>That's where storytelling comes in. In personal branding, storytelling is the means through which you can comment on the barriers you've broken through to be where you are, from a position of positive self-reflection. It's good to recognize moments of failure too. This shows that you're resilient and can learn from past errors.</a:t>
            </a:r>
          </a:p>
          <a:p>
            <a:pPr marL="171450" indent="-171450" algn="l" fontAlgn="auto">
              <a:buFont typeface="Arial" panose="020B0604020202020204" pitchFamily="34" charset="0"/>
              <a:buChar char="•"/>
            </a:pPr>
            <a:r>
              <a:rPr lang="en-US" b="0" i="0" dirty="0">
                <a:effectLst/>
                <a:latin typeface="-apple-system"/>
              </a:rPr>
              <a:t>Everyone loves storytelling for two reasons.</a:t>
            </a:r>
          </a:p>
          <a:p>
            <a:pPr marL="171450" indent="-171450" algn="l" fontAlgn="auto">
              <a:buFont typeface="Arial" panose="020B0604020202020204" pitchFamily="34" charset="0"/>
              <a:buChar char="•"/>
            </a:pPr>
            <a:r>
              <a:rPr lang="en-US" b="0" i="0" dirty="0">
                <a:effectLst/>
                <a:latin typeface="-apple-system"/>
              </a:rPr>
              <a:t>It makes you personable - brands with personality are the one's people warm to.</a:t>
            </a:r>
          </a:p>
          <a:p>
            <a:pPr marL="171450" indent="-171450" algn="l" fontAlgn="auto">
              <a:buFont typeface="Arial" panose="020B0604020202020204" pitchFamily="34" charset="0"/>
              <a:buChar char="•"/>
            </a:pPr>
            <a:r>
              <a:rPr lang="en-US" b="0" i="0" dirty="0">
                <a:effectLst/>
                <a:latin typeface="-apple-system"/>
              </a:rPr>
              <a:t>By sharing your struggles, you can support and become a figure of influence and inspiration for others on a similar journey.</a:t>
            </a:r>
          </a:p>
          <a:p>
            <a:pPr marL="171450" indent="-171450" algn="l" fontAlgn="auto">
              <a:buFont typeface="Arial" panose="020B0604020202020204" pitchFamily="34" charset="0"/>
              <a:buChar char="•"/>
            </a:pPr>
            <a:r>
              <a:rPr lang="en-US" b="0" i="0" dirty="0">
                <a:effectLst/>
                <a:latin typeface="-apple-system"/>
              </a:rPr>
              <a:t>Storytelling makes us human. And despite what you might think, never conceal your story when in a professional scenario. It only makes you appear unrelatable.</a:t>
            </a:r>
          </a:p>
          <a:p>
            <a:pPr algn="l" fontAlgn="auto"/>
            <a:r>
              <a:rPr lang="en-US" b="1" i="0" dirty="0">
                <a:effectLst/>
                <a:latin typeface="-apple-system"/>
              </a:rPr>
              <a:t>Consistency</a:t>
            </a:r>
          </a:p>
          <a:p>
            <a:pPr marL="171450" indent="-171450" algn="l" fontAlgn="auto">
              <a:buFont typeface="Arial" panose="020B0604020202020204" pitchFamily="34" charset="0"/>
              <a:buChar char="•"/>
            </a:pPr>
            <a:r>
              <a:rPr lang="en-US" b="0" i="0" dirty="0">
                <a:effectLst/>
                <a:latin typeface="-apple-system"/>
              </a:rPr>
              <a:t>With </a:t>
            </a:r>
            <a:r>
              <a:rPr lang="en-US" b="0" i="0" dirty="0">
                <a:effectLst/>
                <a:latin typeface="-apple-system"/>
                <a:hlinkClick r:id="rId4"/>
              </a:rPr>
              <a:t>70% of employers using social media to screen candidates</a:t>
            </a:r>
            <a:r>
              <a:rPr lang="en-US" b="0" i="0" dirty="0">
                <a:effectLst/>
                <a:latin typeface="-apple-system"/>
              </a:rPr>
              <a:t> before their interviews, your offline and digital personas must be consistent. That means that the way you would present yourself to an employer at an interview, must match your online presence.</a:t>
            </a:r>
          </a:p>
          <a:p>
            <a:pPr marL="171450" indent="-171450" algn="l" fontAlgn="auto">
              <a:buFont typeface="Arial" panose="020B0604020202020204" pitchFamily="34" charset="0"/>
              <a:buChar char="•"/>
            </a:pPr>
            <a:r>
              <a:rPr lang="en-US" b="0" i="0" dirty="0">
                <a:effectLst/>
                <a:latin typeface="-apple-system"/>
              </a:rPr>
              <a:t>Time after time employers meet great candidates. But, if those candidates have undesirable digital footprints, their brands fall apart.</a:t>
            </a:r>
          </a:p>
          <a:p>
            <a:pPr marL="171450" indent="-171450" algn="l" fontAlgn="auto">
              <a:buFont typeface="Arial" panose="020B0604020202020204" pitchFamily="34" charset="0"/>
              <a:buChar char="•"/>
            </a:pPr>
            <a:r>
              <a:rPr lang="en-US" b="0" i="0" dirty="0">
                <a:effectLst/>
                <a:latin typeface="-apple-system"/>
              </a:rPr>
              <a:t>Consistency also translates to how you create content. Sharing quality content frequently is a great way to build your brand. By doing so, your writing voice, online image and passion for the industry will quickly become recognizable. And that's how a good brand is built.</a:t>
            </a:r>
          </a:p>
        </p:txBody>
      </p:sp>
      <p:sp>
        <p:nvSpPr>
          <p:cNvPr id="4" name="Slide Number Placeholder 3"/>
          <p:cNvSpPr>
            <a:spLocks noGrp="1"/>
          </p:cNvSpPr>
          <p:nvPr>
            <p:ph type="sldNum" sz="quarter" idx="5"/>
          </p:nvPr>
        </p:nvSpPr>
        <p:spPr/>
        <p:txBody>
          <a:bodyPr/>
          <a:lstStyle/>
          <a:p>
            <a:fld id="{2FEE002E-5F14-4487-B7B5-E6E557274004}" type="slidenum">
              <a:rPr lang="en-NG" smtClean="0"/>
              <a:t>10</a:t>
            </a:fld>
            <a:endParaRPr lang="en-NG"/>
          </a:p>
        </p:txBody>
      </p:sp>
    </p:spTree>
    <p:extLst>
      <p:ext uri="{BB962C8B-B14F-4D97-AF65-F5344CB8AC3E}">
        <p14:creationId xmlns:p14="http://schemas.microsoft.com/office/powerpoint/2010/main" val="222649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It’s a matter of semantics – American English say resume and in British English say CV – </a:t>
            </a:r>
            <a:r>
              <a:rPr lang="en-US" i="1" dirty="0"/>
              <a:t>Curriculum Vitae which means the course of one’s life</a:t>
            </a:r>
          </a:p>
          <a:p>
            <a:pPr marL="0" indent="0">
              <a:buNone/>
            </a:pPr>
            <a:endParaRPr lang="en-US" i="1" dirty="0"/>
          </a:p>
          <a:p>
            <a:pPr marL="0" indent="0">
              <a:buNone/>
            </a:pPr>
            <a:r>
              <a:rPr lang="en-US" i="1" dirty="0"/>
              <a:t>Though some school of thought believe that there is a difference, it doesn’t really matter to your use case;</a:t>
            </a:r>
          </a:p>
          <a:p>
            <a:pPr marL="171450" indent="-171450">
              <a:buFontTx/>
              <a:buChar char="-"/>
            </a:pPr>
            <a:r>
              <a:rPr lang="en-US" i="1" dirty="0"/>
              <a:t>Length: CVs are generally longer</a:t>
            </a:r>
          </a:p>
          <a:p>
            <a:pPr marL="171450" indent="-171450">
              <a:buFontTx/>
              <a:buChar char="-"/>
            </a:pPr>
            <a:r>
              <a:rPr lang="en-US" i="1" dirty="0"/>
              <a:t>Content: CVs are more comprehensive and involves an individual’s academic, research, publications</a:t>
            </a:r>
          </a:p>
          <a:p>
            <a:pPr marL="171450" indent="-171450">
              <a:buFontTx/>
              <a:buChar char="-"/>
            </a:pPr>
            <a:r>
              <a:rPr lang="en-US" i="1" dirty="0"/>
              <a:t>Structure: CVs chronological while Resume reverse-chronological, listing the most recent work experience</a:t>
            </a:r>
          </a:p>
          <a:p>
            <a:pPr marL="171450" indent="-171450">
              <a:buFontTx/>
              <a:buChar char="-"/>
            </a:pPr>
            <a:r>
              <a:rPr lang="en-US" i="1" dirty="0"/>
              <a:t>Audience: CVs are typically used when applying for positions within academia, research institutions, or international roles. Resumes are more widely accepted in business, industry, and non-academic job applications.</a:t>
            </a:r>
          </a:p>
        </p:txBody>
      </p:sp>
      <p:sp>
        <p:nvSpPr>
          <p:cNvPr id="4" name="Slide Number Placeholder 3"/>
          <p:cNvSpPr>
            <a:spLocks noGrp="1"/>
          </p:cNvSpPr>
          <p:nvPr>
            <p:ph type="sldNum" sz="quarter" idx="5"/>
          </p:nvPr>
        </p:nvSpPr>
        <p:spPr/>
        <p:txBody>
          <a:bodyPr/>
          <a:lstStyle/>
          <a:p>
            <a:fld id="{2FEE002E-5F14-4487-B7B5-E6E557274004}" type="slidenum">
              <a:rPr lang="en-NG" smtClean="0"/>
              <a:t>12</a:t>
            </a:fld>
            <a:endParaRPr lang="en-NG"/>
          </a:p>
        </p:txBody>
      </p:sp>
    </p:spTree>
    <p:extLst>
      <p:ext uri="{BB962C8B-B14F-4D97-AF65-F5344CB8AC3E}">
        <p14:creationId xmlns:p14="http://schemas.microsoft.com/office/powerpoint/2010/main" val="81094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average recruiter spends about 3-5 seconds looking at a resume and then decides whether to keep reading!</a:t>
            </a:r>
          </a:p>
          <a:p>
            <a:pPr marL="171450" indent="-171450">
              <a:buFont typeface="Arial" panose="020B0604020202020204" pitchFamily="34" charset="0"/>
              <a:buChar char="•"/>
            </a:pPr>
            <a:r>
              <a:rPr lang="en-US" sz="1200" dirty="0"/>
              <a:t>Your CV is meant to market you in the best possible way. </a:t>
            </a:r>
          </a:p>
          <a:p>
            <a:pPr marL="171450" indent="-171450">
              <a:buFont typeface="Arial" panose="020B0604020202020204" pitchFamily="34" charset="0"/>
              <a:buChar char="•"/>
            </a:pPr>
            <a:r>
              <a:rPr lang="en-US" sz="1200" dirty="0"/>
              <a:t>Your CV should stand you out</a:t>
            </a:r>
          </a:p>
          <a:p>
            <a:pPr marL="0" indent="0">
              <a:buFont typeface="Arial" panose="020B0604020202020204" pitchFamily="34" charset="0"/>
              <a:buNone/>
            </a:pPr>
            <a:endParaRPr lang="en-US" sz="1200" dirty="0"/>
          </a:p>
          <a:p>
            <a:pPr marL="0" indent="0">
              <a:buNone/>
            </a:pPr>
            <a:endParaRPr lang="en-US" sz="1200" dirty="0"/>
          </a:p>
        </p:txBody>
      </p:sp>
      <p:sp>
        <p:nvSpPr>
          <p:cNvPr id="4" name="Slide Number Placeholder 3"/>
          <p:cNvSpPr>
            <a:spLocks noGrp="1"/>
          </p:cNvSpPr>
          <p:nvPr>
            <p:ph type="sldNum" sz="quarter" idx="5"/>
          </p:nvPr>
        </p:nvSpPr>
        <p:spPr/>
        <p:txBody>
          <a:bodyPr/>
          <a:lstStyle/>
          <a:p>
            <a:fld id="{2FEE002E-5F14-4487-B7B5-E6E557274004}" type="slidenum">
              <a:rPr lang="en-NG" smtClean="0"/>
              <a:t>13</a:t>
            </a:fld>
            <a:endParaRPr lang="en-NG"/>
          </a:p>
        </p:txBody>
      </p:sp>
    </p:spTree>
    <p:extLst>
      <p:ext uri="{BB962C8B-B14F-4D97-AF65-F5344CB8AC3E}">
        <p14:creationId xmlns:p14="http://schemas.microsoft.com/office/powerpoint/2010/main" val="3093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c9e67fbcc5_0_1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c9e67fbcc5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lgn="l" fontAlgn="base">
              <a:buFont typeface="+mj-lt"/>
              <a:buAutoNum type="arabicPeriod"/>
            </a:pPr>
            <a:r>
              <a:rPr lang="en-US" b="0" i="0" dirty="0">
                <a:solidFill>
                  <a:srgbClr val="131F2F"/>
                </a:solidFill>
                <a:effectLst/>
                <a:latin typeface="Open Sans" panose="020B0606030504020204" pitchFamily="34" charset="0"/>
              </a:rPr>
              <a:t>A job requisition enters into the ATS. This requisition includes information about the position, such as the job title, desired skills, and required experience.</a:t>
            </a:r>
          </a:p>
          <a:p>
            <a:pPr marL="228600" indent="-228600" algn="l" fontAlgn="base">
              <a:buFont typeface="+mj-lt"/>
              <a:buAutoNum type="arabicPeriod"/>
            </a:pPr>
            <a:r>
              <a:rPr lang="en-US" b="0" i="0" dirty="0">
                <a:solidFill>
                  <a:srgbClr val="131F2F"/>
                </a:solidFill>
                <a:effectLst/>
                <a:latin typeface="Open Sans" panose="020B0606030504020204" pitchFamily="34" charset="0"/>
              </a:rPr>
              <a:t>The ATS then uses this information to create a profile for the ideal candidate.</a:t>
            </a:r>
          </a:p>
          <a:p>
            <a:pPr marL="228600" indent="-228600" algn="l" fontAlgn="base">
              <a:buFont typeface="+mj-lt"/>
              <a:buAutoNum type="arabicPeriod"/>
            </a:pPr>
            <a:r>
              <a:rPr lang="en-US" b="0" i="0" dirty="0">
                <a:solidFill>
                  <a:srgbClr val="131F2F"/>
                </a:solidFill>
                <a:effectLst/>
                <a:latin typeface="Open Sans" panose="020B0606030504020204" pitchFamily="34" charset="0"/>
              </a:rPr>
              <a:t>As applicants submit their resumes, the ATS parses, sorts, and ranks them based on how well they match the profile.</a:t>
            </a:r>
          </a:p>
          <a:p>
            <a:pPr marL="228600" indent="-228600" algn="l" fontAlgn="base">
              <a:buFont typeface="+mj-lt"/>
              <a:buAutoNum type="arabicPeriod"/>
            </a:pPr>
            <a:r>
              <a:rPr lang="en-US" b="0" i="0" dirty="0">
                <a:solidFill>
                  <a:srgbClr val="131F2F"/>
                </a:solidFill>
                <a:effectLst/>
                <a:latin typeface="Open Sans" panose="020B0606030504020204" pitchFamily="34" charset="0"/>
              </a:rPr>
              <a:t>Hiring managers then quickly identify the most qualified candidates and move them forward in the hiring process. </a:t>
            </a:r>
          </a:p>
          <a:p>
            <a:pPr marL="0" lvl="0" indent="0" algn="l" rtl="0">
              <a:spcBef>
                <a:spcPts val="0"/>
              </a:spcBef>
              <a:spcAft>
                <a:spcPts val="0"/>
              </a:spcAft>
              <a:buNone/>
            </a:pPr>
            <a:endParaRPr dirty="0"/>
          </a:p>
          <a:p>
            <a:pPr marL="0" lvl="0" indent="0" algn="l" rtl="0">
              <a:spcBef>
                <a:spcPts val="0"/>
              </a:spcBef>
              <a:spcAft>
                <a:spcPts val="0"/>
              </a:spcAft>
              <a:buNone/>
            </a:pPr>
            <a:r>
              <a:rPr lang="en-GB" dirty="0"/>
              <a:t>How to prepare your CV for the ATS:</a:t>
            </a:r>
            <a:endParaRPr dirty="0"/>
          </a:p>
          <a:p>
            <a:pPr marL="457200" lvl="0" indent="-317500" algn="l" rtl="0">
              <a:spcBef>
                <a:spcPts val="0"/>
              </a:spcBef>
              <a:spcAft>
                <a:spcPts val="0"/>
              </a:spcAft>
              <a:buSzPts val="1400"/>
              <a:buAutoNum type="arabicPeriod"/>
            </a:pPr>
            <a:r>
              <a:rPr lang="en-GB" dirty="0"/>
              <a:t>Carefully tailor your resume to the job description every single time you apply.</a:t>
            </a:r>
            <a:endParaRPr dirty="0"/>
          </a:p>
          <a:p>
            <a:pPr marL="457200" lvl="0" indent="-317500" algn="l" rtl="0">
              <a:spcBef>
                <a:spcPts val="0"/>
              </a:spcBef>
              <a:spcAft>
                <a:spcPts val="0"/>
              </a:spcAft>
              <a:buSzPts val="1400"/>
              <a:buAutoNum type="arabicPeriod"/>
            </a:pPr>
            <a:r>
              <a:rPr lang="en-GB" dirty="0"/>
              <a:t>Optimize for ATS search and ranking algorithms by matching your resume keywords to the job description</a:t>
            </a:r>
            <a:endParaRPr dirty="0"/>
          </a:p>
          <a:p>
            <a:pPr marL="457200" lvl="0" indent="-317500" algn="l" rtl="0">
              <a:spcBef>
                <a:spcPts val="0"/>
              </a:spcBef>
              <a:spcAft>
                <a:spcPts val="0"/>
              </a:spcAft>
              <a:buSzPts val="1400"/>
              <a:buAutoNum type="arabicPeriod"/>
            </a:pPr>
            <a:r>
              <a:rPr lang="en-GB" dirty="0"/>
              <a:t>Use both the long-form and acronym version of keywords (e.g. “Master of Business Administration (MBA)” for maximum searchability</a:t>
            </a:r>
            <a:endParaRPr dirty="0"/>
          </a:p>
          <a:p>
            <a:pPr marL="457200" lvl="0" indent="-317500" algn="l" rtl="0">
              <a:spcBef>
                <a:spcPts val="0"/>
              </a:spcBef>
              <a:spcAft>
                <a:spcPts val="0"/>
              </a:spcAft>
              <a:buSzPts val="1400"/>
              <a:buAutoNum type="arabicPeriod"/>
            </a:pPr>
            <a:r>
              <a:rPr lang="en-GB" dirty="0"/>
              <a:t>Design-wise keep your resume simple. Use traditional resume font like Helvetica, Garamond, or Georgia. Don’t use tables or columns. No headers and footers as the ATS will not read those.</a:t>
            </a:r>
            <a:endParaRPr dirty="0"/>
          </a:p>
          <a:p>
            <a:pPr marL="457200" lvl="0" indent="-317500" algn="l" rtl="0">
              <a:spcBef>
                <a:spcPts val="0"/>
              </a:spcBef>
              <a:spcAft>
                <a:spcPts val="0"/>
              </a:spcAft>
              <a:buSzPts val="1400"/>
              <a:buAutoNum type="arabicPeriod"/>
            </a:pPr>
            <a:r>
              <a:rPr lang="en-GB" dirty="0"/>
              <a:t>Use standard resume section headings like “Work Experience” rather than being cute or clever (“Where I’ve Been”)</a:t>
            </a:r>
            <a:endParaRPr dirty="0"/>
          </a:p>
          <a:p>
            <a:pPr marL="457200" lvl="0" indent="-317500" algn="l" rtl="0">
              <a:spcBef>
                <a:spcPts val="0"/>
              </a:spcBef>
              <a:spcAft>
                <a:spcPts val="0"/>
              </a:spcAft>
              <a:buSzPts val="1400"/>
              <a:buAutoNum type="arabicPeriod"/>
            </a:pPr>
            <a:r>
              <a:rPr lang="en-GB" dirty="0"/>
              <a:t>Avoid submitting your resume as a PDF unless the system specifically lists PDF files among the acceptable options. Some ATS software scans a PDF as though it were one big image, essentially missing all the information contained in your resume. Stick to a Microsoft Word document.</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41592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4B69-3719-DA25-D92E-D4DA73708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59CE1-ABC5-F0DC-F82C-73EB86388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A763C-9DEA-BF37-3410-E2245CA0902B}"/>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93FE65C-C6EF-7A92-27AF-11CD82546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2AC53-D194-ADED-D1D4-3C4B8936F1E2}"/>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464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9CDD2-7BC9-9A43-426A-8ADE00053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0FE25-178F-206C-CA9D-471E7A909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3A2AA-24D4-8A92-3EC8-102094CE0876}"/>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DF5A969-B4AF-DA65-1046-CEDA108FD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B012F-3760-F9FB-3D03-4CCD78FD8A4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2503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9600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2" name="Picture 1" descr="A white text on a black background&#10;&#10;Description automatically generated with medium confidence">
            <a:extLst>
              <a:ext uri="{FF2B5EF4-FFF2-40B4-BE49-F238E27FC236}">
                <a16:creationId xmlns:a16="http://schemas.microsoft.com/office/drawing/2014/main" id="{48DBAF9C-6856-9CF8-69DE-7B5CF56B5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2228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9"/>
          <p:cNvSpPr txBox="1">
            <a:spLocks noGrp="1"/>
          </p:cNvSpPr>
          <p:nvPr>
            <p:ph type="ctrTitle"/>
          </p:nvPr>
        </p:nvSpPr>
        <p:spPr>
          <a:xfrm>
            <a:off x="580402" y="319058"/>
            <a:ext cx="5440822" cy="73207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Aharoni"/>
              <a:buNone/>
              <a:defRPr sz="3600" b="0" i="0" u="none" strike="noStrike" cap="none">
                <a:solidFill>
                  <a:schemeClr val="dk1"/>
                </a:solidFill>
                <a:latin typeface="Aharoni"/>
                <a:ea typeface="Aharoni"/>
                <a:cs typeface="Aharoni"/>
                <a:sym typeface="Ahar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29"/>
          <p:cNvSpPr txBox="1">
            <a:spLocks noGrp="1"/>
          </p:cNvSpPr>
          <p:nvPr>
            <p:ph type="subTitle" idx="1"/>
          </p:nvPr>
        </p:nvSpPr>
        <p:spPr>
          <a:xfrm>
            <a:off x="580402" y="1168823"/>
            <a:ext cx="7127905" cy="16557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haroni"/>
                <a:ea typeface="Aharoni"/>
                <a:cs typeface="Aharoni"/>
                <a:sym typeface="Aharon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847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41923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F4332D44-06B9-F076-E17A-9496CA65A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77870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AFB2A609-0C96-30E3-E33E-4387F97B4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47651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111737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307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a:xfrm>
            <a:off x="838200" y="365125"/>
            <a:ext cx="95068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
        <p:nvSpPr>
          <p:cNvPr id="7" name="Rectangle 6">
            <a:extLst>
              <a:ext uri="{FF2B5EF4-FFF2-40B4-BE49-F238E27FC236}">
                <a16:creationId xmlns:a16="http://schemas.microsoft.com/office/drawing/2014/main" id="{DB81D6A1-3122-AC0E-AB78-BBF20D640612}"/>
              </a:ext>
            </a:extLst>
          </p:cNvPr>
          <p:cNvSpPr/>
          <p:nvPr userDrawn="1"/>
        </p:nvSpPr>
        <p:spPr>
          <a:xfrm>
            <a:off x="10645254" y="341194"/>
            <a:ext cx="1310185" cy="365125"/>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Picture 7" descr="A white text on a black background&#10;&#10;Description automatically generated with medium confidence">
            <a:extLst>
              <a:ext uri="{FF2B5EF4-FFF2-40B4-BE49-F238E27FC236}">
                <a16:creationId xmlns:a16="http://schemas.microsoft.com/office/drawing/2014/main" id="{C8E99B0E-F163-F8F9-B54D-1059B41E6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9026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pic>
        <p:nvPicPr>
          <p:cNvPr id="17" name="Picture 16" descr="A white text on a black background&#10;&#10;Description automatically generated with medium confidence">
            <a:extLst>
              <a:ext uri="{FF2B5EF4-FFF2-40B4-BE49-F238E27FC236}">
                <a16:creationId xmlns:a16="http://schemas.microsoft.com/office/drawing/2014/main" id="{317030BF-1029-2AEE-9EB4-DE7EB41BF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59591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85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96432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51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79127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123ACB67-B423-F065-B352-EDD4D0BAC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18072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5E37C23B-ACA3-B1DF-599D-0CBD0AF052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9922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9210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1458588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pic>
        <p:nvPicPr>
          <p:cNvPr id="2" name="Picture 1">
            <a:extLst>
              <a:ext uri="{FF2B5EF4-FFF2-40B4-BE49-F238E27FC236}">
                <a16:creationId xmlns:a16="http://schemas.microsoft.com/office/drawing/2014/main" id="{9719CF55-0BC6-05DE-0D7B-9E50EAF45D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268068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5B8E-7315-F541-B8B6-7514D367F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28FE32-F18A-89B6-6ADE-9B3A7FE19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B3944-7D47-33B0-A954-5E89984672F0}"/>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D73F253F-F453-2B0B-1399-1735543CE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5437A-6B7C-5E93-804B-4B5EEAE610EA}"/>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81147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927C1F3A-5512-2F46-4733-CB16D7A26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480545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5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9639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39944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604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6F37550C-AD64-4B72-632E-84683A9D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148202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53681753-309A-455A-0B1B-C93E4467B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529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E7238CD2-FCA3-8EB2-0C75-E54132D2B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514079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ECB16457-E1DE-8E6C-C34A-02AA42F3A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98466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3309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FF51-7CE5-1C37-D5F3-8FE25A73F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76A80-E3FB-59E2-2740-2EFF71C9AC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70064-9043-52FA-ABDF-5A493D806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230DCD-FDB0-6084-F327-927614E37274}"/>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BC18A3BC-DA5D-7BFF-FFD7-F93510432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30930-A0BC-76D9-D738-81E02D50CC00}"/>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55377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3641649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1318035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
        <p:nvSpPr>
          <p:cNvPr id="7" name="Rectangle 6">
            <a:extLst>
              <a:ext uri="{FF2B5EF4-FFF2-40B4-BE49-F238E27FC236}">
                <a16:creationId xmlns:a16="http://schemas.microsoft.com/office/drawing/2014/main" id="{7A92B4F0-EB64-B48D-A881-19D93F4E3C0B}"/>
              </a:ext>
            </a:extLst>
          </p:cNvPr>
          <p:cNvSpPr/>
          <p:nvPr userDrawn="1"/>
        </p:nvSpPr>
        <p:spPr>
          <a:xfrm>
            <a:off x="10534261" y="139959"/>
            <a:ext cx="1147666" cy="541078"/>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Picture 7" descr="A white text on a black background&#10;&#10;Description automatically generated with medium confidence">
            <a:extLst>
              <a:ext uri="{FF2B5EF4-FFF2-40B4-BE49-F238E27FC236}">
                <a16:creationId xmlns:a16="http://schemas.microsoft.com/office/drawing/2014/main" id="{7BF4E8DD-3CD0-6BB2-B02D-D61392DA9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81487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A19BD66D-683F-031A-C408-EF715BDB2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2251255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27751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7" name="Shape 87"/>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88" name="Shape 88"/>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89" name="Shape 8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Shape 9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23572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51676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02165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646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6636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7E88-CA65-54B7-E2C3-7AF779B9A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EC696-2652-9518-AC20-85905BCC3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9EF3B-B8B0-2D8F-3372-BF3929C6E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D8DFB-F5E1-2819-6876-1848FB9A4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AC32F-280B-6635-3012-41150FB239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52B08-2028-B474-3DA9-65A0B89FCCE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8" name="Footer Placeholder 7">
            <a:extLst>
              <a:ext uri="{FF2B5EF4-FFF2-40B4-BE49-F238E27FC236}">
                <a16:creationId xmlns:a16="http://schemas.microsoft.com/office/drawing/2014/main" id="{5CDB3F1A-FB75-94C6-4A12-7E1CC54A4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CDF38-E7C1-0D61-A330-E0950353EEF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48404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059644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2613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pic>
        <p:nvPicPr>
          <p:cNvPr id="2" name="Picture 1">
            <a:extLst>
              <a:ext uri="{FF2B5EF4-FFF2-40B4-BE49-F238E27FC236}">
                <a16:creationId xmlns:a16="http://schemas.microsoft.com/office/drawing/2014/main" id="{C1590172-AF63-3A12-4C1A-A3D62F3E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50472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t"/>
          <a:lstStyle>
            <a:lvl1pPr algn="r">
              <a:defRPr b="1" spc="-20" baseline="0">
                <a:solidFill>
                  <a:schemeClr val="bg1"/>
                </a:solidFill>
                <a:latin typeface="Poppins" panose="00000500000000000000" pitchFamily="2" charset="0"/>
                <a:cs typeface="Poppins" panose="00000500000000000000" pitchFamily="2" charset="0"/>
              </a:defRPr>
            </a:lvl1pPr>
          </a:lstStyle>
          <a:p>
            <a:r>
              <a:rPr lang="en-US" dirty="0">
                <a:solidFill>
                  <a:srgbClr val="FFFFFF"/>
                </a:solidFill>
              </a:rPr>
              <a:t>Click to edit Master title style</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2351196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A7374DBE-4D64-A503-2E5B-56FD5E11B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2748521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467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5774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31388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56AF0593-BC16-1298-5D9D-A9819256F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025874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F9887320-C328-CDD5-D105-CFE2052B3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9646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AB5-3347-6AA5-DC28-214524044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7F8DD-4763-F6ED-2BDD-BEFFC5F3458B}"/>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4" name="Footer Placeholder 3">
            <a:extLst>
              <a:ext uri="{FF2B5EF4-FFF2-40B4-BE49-F238E27FC236}">
                <a16:creationId xmlns:a16="http://schemas.microsoft.com/office/drawing/2014/main" id="{2CBF0981-7EE5-F1BB-844B-5F2757B62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9AFE2F-0D01-B6F5-5404-A80811B8C75B}"/>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1710426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b="1"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C4E4862C-966E-5758-9357-D58E1B7C8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40109209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877E443D-9B93-ADD9-0A2C-44FC77986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882260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918612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61195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939111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085614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2649380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74040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498675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22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C100C-3C46-8B99-ECC7-A469B46AF1D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3" name="Footer Placeholder 2">
            <a:extLst>
              <a:ext uri="{FF2B5EF4-FFF2-40B4-BE49-F238E27FC236}">
                <a16:creationId xmlns:a16="http://schemas.microsoft.com/office/drawing/2014/main" id="{5D51AB62-59D3-C201-3868-B03264D07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DD174C-41E2-C042-C439-37474B194EE8}"/>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952123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7371695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7779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3152449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276825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3709-868B-BB5A-F37A-29BFC69DF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163DF-A68D-55CC-0FF6-545CC7D55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9E08F-3407-B503-E42F-D5D614519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0BDBA-58D4-AFAE-AA08-295624DAEABC}"/>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26E928F6-7180-EC85-5734-5645BF81E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35435-B6A2-E9A2-481C-B7B2D32E3AC9}"/>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7814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5362-E589-FB6C-3CBA-8EF022532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52870-D1C8-48EC-3CBC-5AFEC1EA5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C822E-BA43-261A-6DB5-BA5C7ADE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DE57-6B25-F2FE-F8F0-C82374C87ACD}"/>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6099086E-976F-DAFC-F027-861654CB6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EF23B-35F8-DFFB-3DF3-9FF003F2BBD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18840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theme" Target="../theme/theme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pic>
        <p:nvPicPr>
          <p:cNvPr id="7" name="Picture 6">
            <a:extLst>
              <a:ext uri="{FF2B5EF4-FFF2-40B4-BE49-F238E27FC236}">
                <a16:creationId xmlns:a16="http://schemas.microsoft.com/office/drawing/2014/main" id="{9AAA4478-4C31-9751-ED34-445255CBB71C}"/>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92301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B56F2917-FF68-C17D-F294-70AAE370342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5777279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6"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2372503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pic>
        <p:nvPicPr>
          <p:cNvPr id="8" name="Picture 7">
            <a:extLst>
              <a:ext uri="{FF2B5EF4-FFF2-40B4-BE49-F238E27FC236}">
                <a16:creationId xmlns:a16="http://schemas.microsoft.com/office/drawing/2014/main" id="{5018C8BC-A53C-FE0F-97D0-E36147AD14A4}"/>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10342692" y="135248"/>
            <a:ext cx="1582608" cy="365125"/>
          </a:xfrm>
          <a:prstGeom prst="rect">
            <a:avLst/>
          </a:prstGeom>
        </p:spPr>
      </p:pic>
    </p:spTree>
    <p:extLst>
      <p:ext uri="{BB962C8B-B14F-4D97-AF65-F5344CB8AC3E}">
        <p14:creationId xmlns:p14="http://schemas.microsoft.com/office/powerpoint/2010/main" val="5278394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svg"/><Relationship Id="rId2" Type="http://schemas.openxmlformats.org/officeDocument/2006/relationships/notesSlide" Target="../notesSlides/notesSlide21.xml"/><Relationship Id="rId16" Type="http://schemas.openxmlformats.org/officeDocument/2006/relationships/image" Target="../media/image44.svg"/><Relationship Id="rId1" Type="http://schemas.openxmlformats.org/officeDocument/2006/relationships/slideLayout" Target="../slideLayouts/slideLayout3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notesSlide" Target="../notesSlides/notesSlide22.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3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8.xml"/><Relationship Id="rId5" Type="http://schemas.openxmlformats.org/officeDocument/2006/relationships/image" Target="../media/image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3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F2AB-E807-BCAE-5984-518EB1F16938}"/>
              </a:ext>
            </a:extLst>
          </p:cNvPr>
          <p:cNvSpPr>
            <a:spLocks noGrp="1"/>
          </p:cNvSpPr>
          <p:nvPr>
            <p:ph type="ctrTitle"/>
          </p:nvPr>
        </p:nvSpPr>
        <p:spPr>
          <a:xfrm>
            <a:off x="974558" y="2261936"/>
            <a:ext cx="6027821" cy="1828799"/>
          </a:xfrm>
        </p:spPr>
        <p:txBody>
          <a:bodyPr>
            <a:normAutofit/>
          </a:bodyPr>
          <a:lstStyle/>
          <a:p>
            <a:pPr algn="l"/>
            <a:r>
              <a:rPr lang="en-US" b="1" i="0" dirty="0">
                <a:solidFill>
                  <a:schemeClr val="bg1"/>
                </a:solidFill>
                <a:effectLst/>
                <a:latin typeface="Poppins" panose="00000500000000000000" pitchFamily="2" charset="0"/>
                <a:cs typeface="Poppins" panose="00000500000000000000" pitchFamily="2" charset="0"/>
              </a:rPr>
              <a:t>Soft Skills </a:t>
            </a:r>
            <a:br>
              <a:rPr lang="en-US" b="1" i="0" dirty="0">
                <a:solidFill>
                  <a:schemeClr val="bg1"/>
                </a:solidFill>
                <a:effectLst/>
                <a:latin typeface="Poppins" panose="00000500000000000000" pitchFamily="2" charset="0"/>
                <a:cs typeface="Poppins" panose="00000500000000000000" pitchFamily="2" charset="0"/>
              </a:rPr>
            </a:br>
            <a:r>
              <a:rPr lang="en-US" b="1" i="0" dirty="0">
                <a:solidFill>
                  <a:schemeClr val="bg1"/>
                </a:solidFill>
                <a:effectLst/>
                <a:latin typeface="Poppins" panose="00000500000000000000" pitchFamily="2" charset="0"/>
                <a:cs typeface="Poppins" panose="00000500000000000000" pitchFamily="2" charset="0"/>
              </a:rPr>
              <a:t>Training</a:t>
            </a:r>
            <a:endParaRPr lang="en-US" b="1" dirty="0">
              <a:solidFill>
                <a:schemeClr val="bg1"/>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E0FC76BD-11C0-F18B-CCD5-A3A30968ECA6}"/>
              </a:ext>
            </a:extLst>
          </p:cNvPr>
          <p:cNvSpPr/>
          <p:nvPr/>
        </p:nvSpPr>
        <p:spPr>
          <a:xfrm>
            <a:off x="10356112" y="265814"/>
            <a:ext cx="1488558" cy="1020726"/>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FD834337-6274-5FBC-5495-4EBDB059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88" y="5305647"/>
            <a:ext cx="3567847" cy="1180214"/>
          </a:xfrm>
          <a:prstGeom prst="rect">
            <a:avLst/>
          </a:prstGeom>
        </p:spPr>
      </p:pic>
      <p:sp>
        <p:nvSpPr>
          <p:cNvPr id="11" name="Freeform: Shape 10">
            <a:extLst>
              <a:ext uri="{FF2B5EF4-FFF2-40B4-BE49-F238E27FC236}">
                <a16:creationId xmlns:a16="http://schemas.microsoft.com/office/drawing/2014/main" id="{88D23466-77EE-9767-89E7-83A47BC96DD2}"/>
              </a:ext>
            </a:extLst>
          </p:cNvPr>
          <p:cNvSpPr/>
          <p:nvPr/>
        </p:nvSpPr>
        <p:spPr>
          <a:xfrm>
            <a:off x="6605515" y="450690"/>
            <a:ext cx="5586484" cy="6407310"/>
          </a:xfrm>
          <a:custGeom>
            <a:avLst/>
            <a:gdLst>
              <a:gd name="connsiteX0" fmla="*/ 3541596 w 5586484"/>
              <a:gd name="connsiteY0" fmla="*/ 0 h 6407310"/>
              <a:gd name="connsiteX1" fmla="*/ 5521736 w 5586484"/>
              <a:gd name="connsiteY1" fmla="*/ 604849 h 6407310"/>
              <a:gd name="connsiteX2" fmla="*/ 5586484 w 5586484"/>
              <a:gd name="connsiteY2" fmla="*/ 653267 h 6407310"/>
              <a:gd name="connsiteX3" fmla="*/ 5586484 w 5586484"/>
              <a:gd name="connsiteY3" fmla="*/ 6407310 h 6407310"/>
              <a:gd name="connsiteX4" fmla="*/ 1466465 w 5586484"/>
              <a:gd name="connsiteY4" fmla="*/ 6407310 h 6407310"/>
              <a:gd name="connsiteX5" fmla="*/ 1288812 w 5586484"/>
              <a:gd name="connsiteY5" fmla="*/ 6274463 h 6407310"/>
              <a:gd name="connsiteX6" fmla="*/ 0 w 5586484"/>
              <a:gd name="connsiteY6" fmla="*/ 3541596 h 6407310"/>
              <a:gd name="connsiteX7" fmla="*/ 3541596 w 5586484"/>
              <a:gd name="connsiteY7" fmla="*/ 0 h 64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484" h="6407310">
                <a:moveTo>
                  <a:pt x="3541596" y="0"/>
                </a:moveTo>
                <a:cubicBezTo>
                  <a:pt x="4275084" y="0"/>
                  <a:pt x="4956493" y="222979"/>
                  <a:pt x="5521736" y="604849"/>
                </a:cubicBezTo>
                <a:lnTo>
                  <a:pt x="5586484" y="653267"/>
                </a:lnTo>
                <a:lnTo>
                  <a:pt x="5586484" y="6407310"/>
                </a:lnTo>
                <a:lnTo>
                  <a:pt x="1466465" y="6407310"/>
                </a:lnTo>
                <a:lnTo>
                  <a:pt x="1288812" y="6274463"/>
                </a:lnTo>
                <a:cubicBezTo>
                  <a:pt x="501703" y="5624882"/>
                  <a:pt x="0" y="4641828"/>
                  <a:pt x="0" y="3541596"/>
                </a:cubicBezTo>
                <a:cubicBezTo>
                  <a:pt x="0" y="1585627"/>
                  <a:pt x="1585627" y="0"/>
                  <a:pt x="3541596" y="0"/>
                </a:cubicBezTo>
                <a:close/>
              </a:path>
            </a:pathLst>
          </a:custGeom>
          <a:blipFill dpi="0" rotWithShape="1">
            <a:blip r:embed="rId4">
              <a:extLst>
                <a:ext uri="{28A0092B-C50C-407E-A947-70E740481C1C}">
                  <a14:useLocalDpi xmlns:a14="http://schemas.microsoft.com/office/drawing/2010/main" val="0"/>
                </a:ext>
              </a:extLst>
            </a:blip>
            <a:srcRect/>
            <a:stretch>
              <a:fillRect l="-2523" r="-16533"/>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14962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379864" y="1112520"/>
            <a:ext cx="3399656" cy="4632960"/>
          </a:xfrm>
        </p:spPr>
        <p:txBody>
          <a:bodyPr anchor="t">
            <a:noAutofit/>
          </a:bodyPr>
          <a:lstStyle/>
          <a:p>
            <a:pPr algn="r"/>
            <a:r>
              <a:rPr lang="en-US" sz="3600" b="1" dirty="0">
                <a:solidFill>
                  <a:schemeClr val="bg1"/>
                </a:solidFill>
                <a:latin typeface="Poppins" panose="00000500000000000000" pitchFamily="2" charset="0"/>
                <a:cs typeface="Poppins" panose="00000500000000000000" pitchFamily="2" charset="0"/>
              </a:rPr>
              <a:t>Tips for building your personal brand for career success</a:t>
            </a:r>
          </a:p>
        </p:txBody>
      </p:sp>
      <p:grpSp>
        <p:nvGrpSpPr>
          <p:cNvPr id="1027" name="Group 1026">
            <a:extLst>
              <a:ext uri="{FF2B5EF4-FFF2-40B4-BE49-F238E27FC236}">
                <a16:creationId xmlns:a16="http://schemas.microsoft.com/office/drawing/2014/main" id="{EA91EE18-E56F-B65E-D49F-0028EAF38C9B}"/>
              </a:ext>
            </a:extLst>
          </p:cNvPr>
          <p:cNvGrpSpPr/>
          <p:nvPr/>
        </p:nvGrpSpPr>
        <p:grpSpPr>
          <a:xfrm>
            <a:off x="4516446" y="2140422"/>
            <a:ext cx="7050637" cy="2251470"/>
            <a:chOff x="4447174" y="1807912"/>
            <a:chExt cx="7050637" cy="2251470"/>
          </a:xfrm>
        </p:grpSpPr>
        <p:sp>
          <p:nvSpPr>
            <p:cNvPr id="24" name="Freeform: Shape 23">
              <a:extLst>
                <a:ext uri="{FF2B5EF4-FFF2-40B4-BE49-F238E27FC236}">
                  <a16:creationId xmlns:a16="http://schemas.microsoft.com/office/drawing/2014/main" id="{E15D0666-74C0-7340-1FDF-85260A6CBD20}"/>
                </a:ext>
              </a:extLst>
            </p:cNvPr>
            <p:cNvSpPr/>
            <p:nvPr/>
          </p:nvSpPr>
          <p:spPr>
            <a:xfrm>
              <a:off x="4447174" y="1807912"/>
              <a:ext cx="1268100" cy="469878"/>
            </a:xfrm>
            <a:custGeom>
              <a:avLst/>
              <a:gdLst>
                <a:gd name="connsiteX0" fmla="*/ 0 w 1268100"/>
                <a:gd name="connsiteY0" fmla="*/ 0 h 469878"/>
                <a:gd name="connsiteX1" fmla="*/ 1268100 w 1268100"/>
                <a:gd name="connsiteY1" fmla="*/ 0 h 469878"/>
                <a:gd name="connsiteX2" fmla="*/ 1268100 w 1268100"/>
                <a:gd name="connsiteY2" fmla="*/ 469878 h 469878"/>
                <a:gd name="connsiteX3" fmla="*/ 0 w 1268100"/>
                <a:gd name="connsiteY3" fmla="*/ 469878 h 469878"/>
                <a:gd name="connsiteX4" fmla="*/ 0 w 1268100"/>
                <a:gd name="connsiteY4" fmla="*/ 0 h 46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469878">
                  <a:moveTo>
                    <a:pt x="0" y="0"/>
                  </a:moveTo>
                  <a:lnTo>
                    <a:pt x="1268100" y="0"/>
                  </a:lnTo>
                  <a:lnTo>
                    <a:pt x="1268100" y="469878"/>
                  </a:lnTo>
                  <a:lnTo>
                    <a:pt x="0" y="46987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Authenticity</a:t>
              </a:r>
              <a:endParaRPr lang="en-NG" sz="1300" b="1" kern="1200" dirty="0"/>
            </a:p>
          </p:txBody>
        </p:sp>
        <p:sp>
          <p:nvSpPr>
            <p:cNvPr id="25" name="Freeform: Shape 24">
              <a:extLst>
                <a:ext uri="{FF2B5EF4-FFF2-40B4-BE49-F238E27FC236}">
                  <a16:creationId xmlns:a16="http://schemas.microsoft.com/office/drawing/2014/main" id="{79BFA3BE-8E37-F07A-41BF-7C4CE953B9A2}"/>
                </a:ext>
              </a:extLst>
            </p:cNvPr>
            <p:cNvSpPr/>
            <p:nvPr/>
          </p:nvSpPr>
          <p:spPr>
            <a:xfrm>
              <a:off x="4447174" y="2277791"/>
              <a:ext cx="1268100" cy="1781591"/>
            </a:xfrm>
            <a:custGeom>
              <a:avLst/>
              <a:gdLst>
                <a:gd name="connsiteX0" fmla="*/ 0 w 1268100"/>
                <a:gd name="connsiteY0" fmla="*/ 0 h 1258453"/>
                <a:gd name="connsiteX1" fmla="*/ 1268100 w 1268100"/>
                <a:gd name="connsiteY1" fmla="*/ 0 h 1258453"/>
                <a:gd name="connsiteX2" fmla="*/ 1268100 w 1268100"/>
                <a:gd name="connsiteY2" fmla="*/ 1258453 h 1258453"/>
                <a:gd name="connsiteX3" fmla="*/ 0 w 1268100"/>
                <a:gd name="connsiteY3" fmla="*/ 1258453 h 1258453"/>
                <a:gd name="connsiteX4" fmla="*/ 0 w 1268100"/>
                <a:gd name="connsiteY4" fmla="*/ 0 h 12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1258453">
                  <a:moveTo>
                    <a:pt x="0" y="0"/>
                  </a:moveTo>
                  <a:lnTo>
                    <a:pt x="1268100" y="0"/>
                  </a:lnTo>
                  <a:lnTo>
                    <a:pt x="1268100" y="1258453"/>
                  </a:lnTo>
                  <a:lnTo>
                    <a:pt x="0" y="125845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None/>
              </a:pPr>
              <a:r>
                <a:rPr lang="en-US" sz="1400" kern="1200" dirty="0"/>
                <a:t>Stay true to yourself, be self aware and be honest</a:t>
              </a:r>
              <a:endParaRPr lang="en-NG" sz="1400" kern="1200" dirty="0"/>
            </a:p>
          </p:txBody>
        </p:sp>
        <p:sp>
          <p:nvSpPr>
            <p:cNvPr id="26" name="Freeform: Shape 25">
              <a:extLst>
                <a:ext uri="{FF2B5EF4-FFF2-40B4-BE49-F238E27FC236}">
                  <a16:creationId xmlns:a16="http://schemas.microsoft.com/office/drawing/2014/main" id="{3C37977A-C380-3F01-CEA6-985CBE52A0D4}"/>
                </a:ext>
              </a:extLst>
            </p:cNvPr>
            <p:cNvSpPr/>
            <p:nvPr/>
          </p:nvSpPr>
          <p:spPr>
            <a:xfrm>
              <a:off x="5892808" y="1807912"/>
              <a:ext cx="1268100" cy="469878"/>
            </a:xfrm>
            <a:custGeom>
              <a:avLst/>
              <a:gdLst>
                <a:gd name="connsiteX0" fmla="*/ 0 w 1268100"/>
                <a:gd name="connsiteY0" fmla="*/ 0 h 469878"/>
                <a:gd name="connsiteX1" fmla="*/ 1268100 w 1268100"/>
                <a:gd name="connsiteY1" fmla="*/ 0 h 469878"/>
                <a:gd name="connsiteX2" fmla="*/ 1268100 w 1268100"/>
                <a:gd name="connsiteY2" fmla="*/ 469878 h 469878"/>
                <a:gd name="connsiteX3" fmla="*/ 0 w 1268100"/>
                <a:gd name="connsiteY3" fmla="*/ 469878 h 469878"/>
                <a:gd name="connsiteX4" fmla="*/ 0 w 1268100"/>
                <a:gd name="connsiteY4" fmla="*/ 0 h 46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469878">
                  <a:moveTo>
                    <a:pt x="0" y="0"/>
                  </a:moveTo>
                  <a:lnTo>
                    <a:pt x="1268100" y="0"/>
                  </a:lnTo>
                  <a:lnTo>
                    <a:pt x="1268100" y="469878"/>
                  </a:lnTo>
                  <a:lnTo>
                    <a:pt x="0" y="46987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Content Creation</a:t>
              </a:r>
              <a:endParaRPr lang="en-NG" sz="1300" b="1" kern="1200" dirty="0"/>
            </a:p>
          </p:txBody>
        </p:sp>
        <p:sp>
          <p:nvSpPr>
            <p:cNvPr id="27" name="Freeform: Shape 26">
              <a:extLst>
                <a:ext uri="{FF2B5EF4-FFF2-40B4-BE49-F238E27FC236}">
                  <a16:creationId xmlns:a16="http://schemas.microsoft.com/office/drawing/2014/main" id="{46459525-0ABF-4D16-B1CB-E07C8BB89A52}"/>
                </a:ext>
              </a:extLst>
            </p:cNvPr>
            <p:cNvSpPr/>
            <p:nvPr/>
          </p:nvSpPr>
          <p:spPr>
            <a:xfrm>
              <a:off x="5892808" y="2277791"/>
              <a:ext cx="1268100" cy="1781591"/>
            </a:xfrm>
            <a:custGeom>
              <a:avLst/>
              <a:gdLst>
                <a:gd name="connsiteX0" fmla="*/ 0 w 1268100"/>
                <a:gd name="connsiteY0" fmla="*/ 0 h 1258453"/>
                <a:gd name="connsiteX1" fmla="*/ 1268100 w 1268100"/>
                <a:gd name="connsiteY1" fmla="*/ 0 h 1258453"/>
                <a:gd name="connsiteX2" fmla="*/ 1268100 w 1268100"/>
                <a:gd name="connsiteY2" fmla="*/ 1258453 h 1258453"/>
                <a:gd name="connsiteX3" fmla="*/ 0 w 1268100"/>
                <a:gd name="connsiteY3" fmla="*/ 1258453 h 1258453"/>
                <a:gd name="connsiteX4" fmla="*/ 0 w 1268100"/>
                <a:gd name="connsiteY4" fmla="*/ 0 h 12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1258453">
                  <a:moveTo>
                    <a:pt x="0" y="0"/>
                  </a:moveTo>
                  <a:lnTo>
                    <a:pt x="1268100" y="0"/>
                  </a:lnTo>
                  <a:lnTo>
                    <a:pt x="1268100" y="1258453"/>
                  </a:lnTo>
                  <a:lnTo>
                    <a:pt x="0" y="125845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None/>
              </a:pPr>
              <a:r>
                <a:rPr lang="en-US" sz="1400" kern="1200" dirty="0"/>
                <a:t>Share your experiences, insights through writing, video etc.</a:t>
              </a:r>
              <a:endParaRPr lang="en-NG" sz="1400" kern="1200" dirty="0"/>
            </a:p>
          </p:txBody>
        </p:sp>
        <p:sp>
          <p:nvSpPr>
            <p:cNvPr id="28" name="Freeform: Shape 27">
              <a:extLst>
                <a:ext uri="{FF2B5EF4-FFF2-40B4-BE49-F238E27FC236}">
                  <a16:creationId xmlns:a16="http://schemas.microsoft.com/office/drawing/2014/main" id="{1CD15869-A00B-B7D1-F026-FDF194FA731E}"/>
                </a:ext>
              </a:extLst>
            </p:cNvPr>
            <p:cNvSpPr/>
            <p:nvPr/>
          </p:nvSpPr>
          <p:spPr>
            <a:xfrm>
              <a:off x="7338442" y="1807912"/>
              <a:ext cx="1268100" cy="469878"/>
            </a:xfrm>
            <a:custGeom>
              <a:avLst/>
              <a:gdLst>
                <a:gd name="connsiteX0" fmla="*/ 0 w 1268100"/>
                <a:gd name="connsiteY0" fmla="*/ 0 h 469878"/>
                <a:gd name="connsiteX1" fmla="*/ 1268100 w 1268100"/>
                <a:gd name="connsiteY1" fmla="*/ 0 h 469878"/>
                <a:gd name="connsiteX2" fmla="*/ 1268100 w 1268100"/>
                <a:gd name="connsiteY2" fmla="*/ 469878 h 469878"/>
                <a:gd name="connsiteX3" fmla="*/ 0 w 1268100"/>
                <a:gd name="connsiteY3" fmla="*/ 469878 h 469878"/>
                <a:gd name="connsiteX4" fmla="*/ 0 w 1268100"/>
                <a:gd name="connsiteY4" fmla="*/ 0 h 46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469878">
                  <a:moveTo>
                    <a:pt x="0" y="0"/>
                  </a:moveTo>
                  <a:lnTo>
                    <a:pt x="1268100" y="0"/>
                  </a:lnTo>
                  <a:lnTo>
                    <a:pt x="1268100" y="469878"/>
                  </a:lnTo>
                  <a:lnTo>
                    <a:pt x="0" y="46987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Networking</a:t>
              </a:r>
              <a:endParaRPr lang="en-NG" sz="1300" b="1" kern="1200"/>
            </a:p>
          </p:txBody>
        </p:sp>
        <p:sp>
          <p:nvSpPr>
            <p:cNvPr id="29" name="Freeform: Shape 28">
              <a:extLst>
                <a:ext uri="{FF2B5EF4-FFF2-40B4-BE49-F238E27FC236}">
                  <a16:creationId xmlns:a16="http://schemas.microsoft.com/office/drawing/2014/main" id="{55E75BE5-4D14-A2A3-F306-400A5AD7D076}"/>
                </a:ext>
              </a:extLst>
            </p:cNvPr>
            <p:cNvSpPr/>
            <p:nvPr/>
          </p:nvSpPr>
          <p:spPr>
            <a:xfrm>
              <a:off x="7338442" y="2277791"/>
              <a:ext cx="1268100" cy="1781591"/>
            </a:xfrm>
            <a:custGeom>
              <a:avLst/>
              <a:gdLst>
                <a:gd name="connsiteX0" fmla="*/ 0 w 1268100"/>
                <a:gd name="connsiteY0" fmla="*/ 0 h 1258453"/>
                <a:gd name="connsiteX1" fmla="*/ 1268100 w 1268100"/>
                <a:gd name="connsiteY1" fmla="*/ 0 h 1258453"/>
                <a:gd name="connsiteX2" fmla="*/ 1268100 w 1268100"/>
                <a:gd name="connsiteY2" fmla="*/ 1258453 h 1258453"/>
                <a:gd name="connsiteX3" fmla="*/ 0 w 1268100"/>
                <a:gd name="connsiteY3" fmla="*/ 1258453 h 1258453"/>
                <a:gd name="connsiteX4" fmla="*/ 0 w 1268100"/>
                <a:gd name="connsiteY4" fmla="*/ 0 h 12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1258453">
                  <a:moveTo>
                    <a:pt x="0" y="0"/>
                  </a:moveTo>
                  <a:lnTo>
                    <a:pt x="1268100" y="0"/>
                  </a:lnTo>
                  <a:lnTo>
                    <a:pt x="1268100" y="1258453"/>
                  </a:lnTo>
                  <a:lnTo>
                    <a:pt x="0" y="125845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None/>
              </a:pPr>
              <a:r>
                <a:rPr lang="en-US" sz="1400" kern="1200" dirty="0"/>
                <a:t>Who knows you, who do you know</a:t>
              </a:r>
              <a:endParaRPr lang="en-NG" sz="1400" kern="1200" dirty="0"/>
            </a:p>
          </p:txBody>
        </p:sp>
        <p:sp>
          <p:nvSpPr>
            <p:cNvPr id="30" name="Freeform: Shape 29">
              <a:extLst>
                <a:ext uri="{FF2B5EF4-FFF2-40B4-BE49-F238E27FC236}">
                  <a16:creationId xmlns:a16="http://schemas.microsoft.com/office/drawing/2014/main" id="{B6DD2F1E-E438-8B2A-3115-41DB8B002C5E}"/>
                </a:ext>
              </a:extLst>
            </p:cNvPr>
            <p:cNvSpPr/>
            <p:nvPr/>
          </p:nvSpPr>
          <p:spPr>
            <a:xfrm>
              <a:off x="8784077" y="1807912"/>
              <a:ext cx="1268100" cy="469878"/>
            </a:xfrm>
            <a:custGeom>
              <a:avLst/>
              <a:gdLst>
                <a:gd name="connsiteX0" fmla="*/ 0 w 1268100"/>
                <a:gd name="connsiteY0" fmla="*/ 0 h 469878"/>
                <a:gd name="connsiteX1" fmla="*/ 1268100 w 1268100"/>
                <a:gd name="connsiteY1" fmla="*/ 0 h 469878"/>
                <a:gd name="connsiteX2" fmla="*/ 1268100 w 1268100"/>
                <a:gd name="connsiteY2" fmla="*/ 469878 h 469878"/>
                <a:gd name="connsiteX3" fmla="*/ 0 w 1268100"/>
                <a:gd name="connsiteY3" fmla="*/ 469878 h 469878"/>
                <a:gd name="connsiteX4" fmla="*/ 0 w 1268100"/>
                <a:gd name="connsiteY4" fmla="*/ 0 h 46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469878">
                  <a:moveTo>
                    <a:pt x="0" y="0"/>
                  </a:moveTo>
                  <a:lnTo>
                    <a:pt x="1268100" y="0"/>
                  </a:lnTo>
                  <a:lnTo>
                    <a:pt x="1268100" y="469878"/>
                  </a:lnTo>
                  <a:lnTo>
                    <a:pt x="0" y="46987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Storytelling</a:t>
              </a:r>
              <a:endParaRPr lang="en-NG" sz="1300" b="1" kern="1200"/>
            </a:p>
          </p:txBody>
        </p:sp>
        <p:sp>
          <p:nvSpPr>
            <p:cNvPr id="31" name="Freeform: Shape 30">
              <a:extLst>
                <a:ext uri="{FF2B5EF4-FFF2-40B4-BE49-F238E27FC236}">
                  <a16:creationId xmlns:a16="http://schemas.microsoft.com/office/drawing/2014/main" id="{BF603A75-EA5A-7173-C9A3-14A672D384CC}"/>
                </a:ext>
              </a:extLst>
            </p:cNvPr>
            <p:cNvSpPr/>
            <p:nvPr/>
          </p:nvSpPr>
          <p:spPr>
            <a:xfrm>
              <a:off x="8784077" y="2277791"/>
              <a:ext cx="1268100" cy="1781591"/>
            </a:xfrm>
            <a:custGeom>
              <a:avLst/>
              <a:gdLst>
                <a:gd name="connsiteX0" fmla="*/ 0 w 1268100"/>
                <a:gd name="connsiteY0" fmla="*/ 0 h 1258453"/>
                <a:gd name="connsiteX1" fmla="*/ 1268100 w 1268100"/>
                <a:gd name="connsiteY1" fmla="*/ 0 h 1258453"/>
                <a:gd name="connsiteX2" fmla="*/ 1268100 w 1268100"/>
                <a:gd name="connsiteY2" fmla="*/ 1258453 h 1258453"/>
                <a:gd name="connsiteX3" fmla="*/ 0 w 1268100"/>
                <a:gd name="connsiteY3" fmla="*/ 1258453 h 1258453"/>
                <a:gd name="connsiteX4" fmla="*/ 0 w 1268100"/>
                <a:gd name="connsiteY4" fmla="*/ 0 h 12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1258453">
                  <a:moveTo>
                    <a:pt x="0" y="0"/>
                  </a:moveTo>
                  <a:lnTo>
                    <a:pt x="1268100" y="0"/>
                  </a:lnTo>
                  <a:lnTo>
                    <a:pt x="1268100" y="1258453"/>
                  </a:lnTo>
                  <a:lnTo>
                    <a:pt x="0" y="125845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None/>
              </a:pPr>
              <a:r>
                <a:rPr lang="en-US" sz="1400" kern="1200" dirty="0"/>
                <a:t>Insights to where you are through self-reflection</a:t>
              </a:r>
              <a:endParaRPr lang="en-NG" sz="1400" kern="1200" dirty="0"/>
            </a:p>
          </p:txBody>
        </p:sp>
        <p:sp>
          <p:nvSpPr>
            <p:cNvPr id="1024" name="Freeform: Shape 1023">
              <a:extLst>
                <a:ext uri="{FF2B5EF4-FFF2-40B4-BE49-F238E27FC236}">
                  <a16:creationId xmlns:a16="http://schemas.microsoft.com/office/drawing/2014/main" id="{6019E3FB-F081-903E-8A23-C99B46AB894F}"/>
                </a:ext>
              </a:extLst>
            </p:cNvPr>
            <p:cNvSpPr/>
            <p:nvPr/>
          </p:nvSpPr>
          <p:spPr>
            <a:xfrm>
              <a:off x="10229711" y="1807912"/>
              <a:ext cx="1268100" cy="469878"/>
            </a:xfrm>
            <a:custGeom>
              <a:avLst/>
              <a:gdLst>
                <a:gd name="connsiteX0" fmla="*/ 0 w 1268100"/>
                <a:gd name="connsiteY0" fmla="*/ 0 h 469878"/>
                <a:gd name="connsiteX1" fmla="*/ 1268100 w 1268100"/>
                <a:gd name="connsiteY1" fmla="*/ 0 h 469878"/>
                <a:gd name="connsiteX2" fmla="*/ 1268100 w 1268100"/>
                <a:gd name="connsiteY2" fmla="*/ 469878 h 469878"/>
                <a:gd name="connsiteX3" fmla="*/ 0 w 1268100"/>
                <a:gd name="connsiteY3" fmla="*/ 469878 h 469878"/>
                <a:gd name="connsiteX4" fmla="*/ 0 w 1268100"/>
                <a:gd name="connsiteY4" fmla="*/ 0 h 46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469878">
                  <a:moveTo>
                    <a:pt x="0" y="0"/>
                  </a:moveTo>
                  <a:lnTo>
                    <a:pt x="1268100" y="0"/>
                  </a:lnTo>
                  <a:lnTo>
                    <a:pt x="1268100" y="469878"/>
                  </a:lnTo>
                  <a:lnTo>
                    <a:pt x="0" y="46987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Consistency</a:t>
              </a:r>
              <a:endParaRPr lang="en-NG" sz="1300" b="1" kern="1200"/>
            </a:p>
          </p:txBody>
        </p:sp>
        <p:sp>
          <p:nvSpPr>
            <p:cNvPr id="1025" name="Freeform: Shape 1024">
              <a:extLst>
                <a:ext uri="{FF2B5EF4-FFF2-40B4-BE49-F238E27FC236}">
                  <a16:creationId xmlns:a16="http://schemas.microsoft.com/office/drawing/2014/main" id="{1CF3DAEE-EABA-6294-E90C-AE2627E1FB23}"/>
                </a:ext>
              </a:extLst>
            </p:cNvPr>
            <p:cNvSpPr/>
            <p:nvPr/>
          </p:nvSpPr>
          <p:spPr>
            <a:xfrm>
              <a:off x="10229711" y="2277791"/>
              <a:ext cx="1268100" cy="1781591"/>
            </a:xfrm>
            <a:custGeom>
              <a:avLst/>
              <a:gdLst>
                <a:gd name="connsiteX0" fmla="*/ 0 w 1268100"/>
                <a:gd name="connsiteY0" fmla="*/ 0 h 1258453"/>
                <a:gd name="connsiteX1" fmla="*/ 1268100 w 1268100"/>
                <a:gd name="connsiteY1" fmla="*/ 0 h 1258453"/>
                <a:gd name="connsiteX2" fmla="*/ 1268100 w 1268100"/>
                <a:gd name="connsiteY2" fmla="*/ 1258453 h 1258453"/>
                <a:gd name="connsiteX3" fmla="*/ 0 w 1268100"/>
                <a:gd name="connsiteY3" fmla="*/ 1258453 h 1258453"/>
                <a:gd name="connsiteX4" fmla="*/ 0 w 1268100"/>
                <a:gd name="connsiteY4" fmla="*/ 0 h 12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00" h="1258453">
                  <a:moveTo>
                    <a:pt x="0" y="0"/>
                  </a:moveTo>
                  <a:lnTo>
                    <a:pt x="1268100" y="0"/>
                  </a:lnTo>
                  <a:lnTo>
                    <a:pt x="1268100" y="1258453"/>
                  </a:lnTo>
                  <a:lnTo>
                    <a:pt x="0" y="125845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None/>
              </a:pPr>
              <a:r>
                <a:rPr lang="en-US" sz="1400" kern="1200" dirty="0"/>
                <a:t>Frequency and uniformity of what you share</a:t>
              </a:r>
              <a:endParaRPr lang="en-NG" sz="1400" kern="1200" dirty="0"/>
            </a:p>
          </p:txBody>
        </p:sp>
      </p:grpSp>
      <p:pic>
        <p:nvPicPr>
          <p:cNvPr id="1029" name="Picture 1028">
            <a:extLst>
              <a:ext uri="{FF2B5EF4-FFF2-40B4-BE49-F238E27FC236}">
                <a16:creationId xmlns:a16="http://schemas.microsoft.com/office/drawing/2014/main" id="{46E38DAE-DEEB-8086-85DC-FE526ACDA1A1}"/>
              </a:ext>
            </a:extLst>
          </p:cNvPr>
          <p:cNvPicPr>
            <a:picLocks noChangeAspect="1"/>
          </p:cNvPicPr>
          <p:nvPr/>
        </p:nvPicPr>
        <p:blipFill>
          <a:blip r:embed="rId3"/>
          <a:stretch>
            <a:fillRect/>
          </a:stretch>
        </p:blipFill>
        <p:spPr>
          <a:xfrm>
            <a:off x="4876869" y="1532656"/>
            <a:ext cx="512549" cy="512549"/>
          </a:xfrm>
          <a:prstGeom prst="rect">
            <a:avLst/>
          </a:prstGeom>
        </p:spPr>
      </p:pic>
      <p:pic>
        <p:nvPicPr>
          <p:cNvPr id="1030" name="Picture 1029">
            <a:extLst>
              <a:ext uri="{FF2B5EF4-FFF2-40B4-BE49-F238E27FC236}">
                <a16:creationId xmlns:a16="http://schemas.microsoft.com/office/drawing/2014/main" id="{AD020A54-57AB-DEBD-1A85-B06120D91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6841" y="1532656"/>
            <a:ext cx="512549" cy="512549"/>
          </a:xfrm>
          <a:prstGeom prst="rect">
            <a:avLst/>
          </a:prstGeom>
        </p:spPr>
      </p:pic>
      <p:pic>
        <p:nvPicPr>
          <p:cNvPr id="1031" name="Picture 1030">
            <a:extLst>
              <a:ext uri="{FF2B5EF4-FFF2-40B4-BE49-F238E27FC236}">
                <a16:creationId xmlns:a16="http://schemas.microsoft.com/office/drawing/2014/main" id="{55FC300F-A45F-ABBF-7FF6-08EBC03236E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76813" y="1532656"/>
            <a:ext cx="512549" cy="512549"/>
          </a:xfrm>
          <a:prstGeom prst="rect">
            <a:avLst/>
          </a:prstGeom>
        </p:spPr>
      </p:pic>
      <p:pic>
        <p:nvPicPr>
          <p:cNvPr id="1032" name="Picture 1031">
            <a:extLst>
              <a:ext uri="{FF2B5EF4-FFF2-40B4-BE49-F238E27FC236}">
                <a16:creationId xmlns:a16="http://schemas.microsoft.com/office/drawing/2014/main" id="{42EA6AEB-8FBD-B904-E4B8-200F42D78A6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26785" y="1532656"/>
            <a:ext cx="512549" cy="512549"/>
          </a:xfrm>
          <a:prstGeom prst="rect">
            <a:avLst/>
          </a:prstGeom>
        </p:spPr>
      </p:pic>
      <p:pic>
        <p:nvPicPr>
          <p:cNvPr id="1033" name="Picture 1032">
            <a:extLst>
              <a:ext uri="{FF2B5EF4-FFF2-40B4-BE49-F238E27FC236}">
                <a16:creationId xmlns:a16="http://schemas.microsoft.com/office/drawing/2014/main" id="{2E415EE7-6A6D-7D1F-DA26-9D58EF20E0C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676758" y="1532656"/>
            <a:ext cx="512549" cy="512549"/>
          </a:xfrm>
          <a:prstGeom prst="rect">
            <a:avLst/>
          </a:prstGeom>
        </p:spPr>
      </p:pic>
    </p:spTree>
    <p:extLst>
      <p:ext uri="{BB962C8B-B14F-4D97-AF65-F5344CB8AC3E}">
        <p14:creationId xmlns:p14="http://schemas.microsoft.com/office/powerpoint/2010/main" val="174314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02</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CV Writing</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467" r="20467"/>
          <a:stretch/>
        </p:blipFill>
        <p:spPr>
          <a:xfrm>
            <a:off x="6096000" y="0"/>
            <a:ext cx="6096000" cy="6858000"/>
          </a:xfrm>
          <a:prstGeom prst="rect">
            <a:avLst/>
          </a:prstGeom>
        </p:spPr>
      </p:pic>
      <p:pic>
        <p:nvPicPr>
          <p:cNvPr id="5" name="Picture 4" descr="A white text on a black background&#10;&#10;Description automatically generated with medium confidence">
            <a:extLst>
              <a:ext uri="{FF2B5EF4-FFF2-40B4-BE49-F238E27FC236}">
                <a16:creationId xmlns:a16="http://schemas.microsoft.com/office/drawing/2014/main" id="{450699CB-F622-05F7-AB2B-931BD3DAC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1659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Difference between CVs and Resume</a:t>
            </a:r>
          </a:p>
        </p:txBody>
      </p:sp>
    </p:spTree>
    <p:extLst>
      <p:ext uri="{BB962C8B-B14F-4D97-AF65-F5344CB8AC3E}">
        <p14:creationId xmlns:p14="http://schemas.microsoft.com/office/powerpoint/2010/main" val="115996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Your CV is a promotional tool…</a:t>
            </a:r>
          </a:p>
        </p:txBody>
      </p:sp>
    </p:spTree>
    <p:extLst>
      <p:ext uri="{BB962C8B-B14F-4D97-AF65-F5344CB8AC3E}">
        <p14:creationId xmlns:p14="http://schemas.microsoft.com/office/powerpoint/2010/main" val="157638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52" name="Google Shape;1752;p15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GB" sz="3200" dirty="0"/>
              <a:t>The ATS System/Selection Process</a:t>
            </a:r>
            <a:endParaRPr sz="3200" dirty="0"/>
          </a:p>
        </p:txBody>
      </p:sp>
      <p:sp>
        <p:nvSpPr>
          <p:cNvPr id="1748" name="Google Shape;1748;p155"/>
          <p:cNvSpPr txBox="1">
            <a:spLocks noGrp="1"/>
          </p:cNvSpPr>
          <p:nvPr>
            <p:ph type="sldNum" idx="4294967295"/>
          </p:nvPr>
        </p:nvSpPr>
        <p:spPr>
          <a:xfrm>
            <a:off x="11461750" y="6332538"/>
            <a:ext cx="730250" cy="525462"/>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14</a:t>
            </a:fld>
            <a:endParaRPr/>
          </a:p>
        </p:txBody>
      </p:sp>
      <p:sp>
        <p:nvSpPr>
          <p:cNvPr id="1749" name="Google Shape;1749;p155"/>
          <p:cNvSpPr/>
          <p:nvPr/>
        </p:nvSpPr>
        <p:spPr>
          <a:xfrm>
            <a:off x="6497171" y="2860835"/>
            <a:ext cx="90800" cy="90800"/>
          </a:xfrm>
          <a:prstGeom prst="ellipse">
            <a:avLst/>
          </a:prstGeom>
          <a:solidFill>
            <a:srgbClr val="1B4E97"/>
          </a:solidFill>
          <a:ln>
            <a:noFill/>
          </a:ln>
        </p:spPr>
        <p:txBody>
          <a:bodyPr spcFirstLastPara="1" wrap="square" lIns="25400" tIns="25400" rIns="25400" bIns="25400" anchor="ctr" anchorCtr="0">
            <a:noAutofit/>
          </a:bodyPr>
          <a:lstStyle/>
          <a:p>
            <a:endParaRPr sz="1067" baseline="30000">
              <a:solidFill>
                <a:srgbClr val="7B7B7B"/>
              </a:solidFill>
              <a:latin typeface="Open Sans"/>
              <a:ea typeface="Open Sans"/>
              <a:cs typeface="Open Sans"/>
              <a:sym typeface="Open Sans"/>
            </a:endParaRPr>
          </a:p>
        </p:txBody>
      </p:sp>
      <p:sp>
        <p:nvSpPr>
          <p:cNvPr id="1750" name="Google Shape;1750;p155"/>
          <p:cNvSpPr/>
          <p:nvPr/>
        </p:nvSpPr>
        <p:spPr>
          <a:xfrm>
            <a:off x="6497167" y="3349748"/>
            <a:ext cx="90800" cy="90800"/>
          </a:xfrm>
          <a:prstGeom prst="ellipse">
            <a:avLst/>
          </a:prstGeom>
          <a:solidFill>
            <a:srgbClr val="1B4E97"/>
          </a:solidFill>
          <a:ln>
            <a:noFill/>
          </a:ln>
        </p:spPr>
        <p:txBody>
          <a:bodyPr spcFirstLastPara="1" wrap="square" lIns="25400" tIns="25400" rIns="25400" bIns="25400" anchor="ctr" anchorCtr="0">
            <a:noAutofit/>
          </a:bodyPr>
          <a:lstStyle/>
          <a:p>
            <a:endParaRPr sz="1067" baseline="30000">
              <a:solidFill>
                <a:srgbClr val="7B7B7B"/>
              </a:solidFill>
              <a:latin typeface="Open Sans"/>
              <a:ea typeface="Open Sans"/>
              <a:cs typeface="Open Sans"/>
              <a:sym typeface="Open Sans"/>
            </a:endParaRPr>
          </a:p>
        </p:txBody>
      </p:sp>
      <p:pic>
        <p:nvPicPr>
          <p:cNvPr id="1751" name="Google Shape;1751;p155"/>
          <p:cNvPicPr preferRelativeResize="0"/>
          <p:nvPr/>
        </p:nvPicPr>
        <p:blipFill rotWithShape="1">
          <a:blip r:embed="rId3">
            <a:alphaModFix/>
          </a:blip>
          <a:srcRect t="13322"/>
          <a:stretch/>
        </p:blipFill>
        <p:spPr>
          <a:xfrm>
            <a:off x="1297010" y="1773921"/>
            <a:ext cx="6686964" cy="4183533"/>
          </a:xfrm>
          <a:prstGeom prst="rect">
            <a:avLst/>
          </a:prstGeom>
          <a:noFill/>
          <a:ln>
            <a:noFill/>
          </a:ln>
        </p:spPr>
      </p:pic>
      <p:sp>
        <p:nvSpPr>
          <p:cNvPr id="4" name="TextBox 3">
            <a:extLst>
              <a:ext uri="{FF2B5EF4-FFF2-40B4-BE49-F238E27FC236}">
                <a16:creationId xmlns:a16="http://schemas.microsoft.com/office/drawing/2014/main" id="{2A24E610-4463-130B-1C53-F2EE0F14FFA3}"/>
              </a:ext>
            </a:extLst>
          </p:cNvPr>
          <p:cNvSpPr txBox="1"/>
          <p:nvPr/>
        </p:nvSpPr>
        <p:spPr>
          <a:xfrm>
            <a:off x="8201890" y="1700693"/>
            <a:ext cx="3043645" cy="1754326"/>
          </a:xfrm>
          <a:prstGeom prst="rect">
            <a:avLst/>
          </a:prstGeom>
          <a:solidFill>
            <a:schemeClr val="tx2">
              <a:lumMod val="10000"/>
              <a:lumOff val="90000"/>
            </a:schemeClr>
          </a:solidFill>
        </p:spPr>
        <p:txBody>
          <a:bodyPr wrap="square">
            <a:spAutoFit/>
          </a:bodyPr>
          <a:lstStyle/>
          <a:p>
            <a:pPr marL="285750" indent="-285750">
              <a:buFont typeface="Arial" panose="020B0604020202020204" pitchFamily="34" charset="0"/>
              <a:buChar char="•"/>
            </a:pPr>
            <a:r>
              <a:rPr lang="en-US" b="0" i="0" dirty="0">
                <a:solidFill>
                  <a:srgbClr val="131F2F"/>
                </a:solidFill>
                <a:effectLst/>
              </a:rPr>
              <a:t>An ATS is a computer software program that manages the hiring process. It does this by collecting and sorting thousands of resumes. </a:t>
            </a:r>
            <a:endParaRPr lang="en-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156"/>
          <p:cNvSpPr txBox="1">
            <a:spLocks noGrp="1"/>
          </p:cNvSpPr>
          <p:nvPr>
            <p:ph type="title"/>
          </p:nvPr>
        </p:nvSpPr>
        <p:spPr>
          <a:xfrm>
            <a:off x="890588" y="340745"/>
            <a:ext cx="10036292" cy="773776"/>
          </a:xfrm>
          <a:prstGeom prst="rect">
            <a:avLst/>
          </a:prstGeom>
        </p:spPr>
        <p:txBody>
          <a:bodyPr spcFirstLastPara="1" vert="horz" wrap="square" lIns="121900" tIns="121900" rIns="121900" bIns="121900" rtlCol="0" anchor="t" anchorCtr="0">
            <a:noAutofit/>
          </a:bodyPr>
          <a:lstStyle/>
          <a:p>
            <a:r>
              <a:rPr lang="en-GB" sz="3200" dirty="0">
                <a:ea typeface="Montserrat"/>
                <a:sym typeface="Montserrat"/>
              </a:rPr>
              <a:t>General tips for writing a CV</a:t>
            </a:r>
            <a:endParaRPr sz="5400" dirty="0"/>
          </a:p>
        </p:txBody>
      </p:sp>
      <p:sp>
        <p:nvSpPr>
          <p:cNvPr id="1759" name="Google Shape;1759;p156"/>
          <p:cNvSpPr txBox="1">
            <a:spLocks noGrp="1"/>
          </p:cNvSpPr>
          <p:nvPr>
            <p:ph type="sldNum" idx="4294967295"/>
          </p:nvPr>
        </p:nvSpPr>
        <p:spPr>
          <a:xfrm>
            <a:off x="11461750" y="6332538"/>
            <a:ext cx="730250" cy="525462"/>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15</a:t>
            </a:fld>
            <a:endParaRPr/>
          </a:p>
        </p:txBody>
      </p:sp>
      <p:sp>
        <p:nvSpPr>
          <p:cNvPr id="3" name="TextBox 2">
            <a:extLst>
              <a:ext uri="{FF2B5EF4-FFF2-40B4-BE49-F238E27FC236}">
                <a16:creationId xmlns:a16="http://schemas.microsoft.com/office/drawing/2014/main" id="{76DDCE60-BBE6-8A29-6EBA-2D75B285FAC8}"/>
              </a:ext>
            </a:extLst>
          </p:cNvPr>
          <p:cNvSpPr txBox="1"/>
          <p:nvPr/>
        </p:nvSpPr>
        <p:spPr>
          <a:xfrm>
            <a:off x="890588" y="1516957"/>
            <a:ext cx="9834562" cy="4815582"/>
          </a:xfrm>
          <a:prstGeom prst="rect">
            <a:avLst/>
          </a:prstGeom>
          <a:noFill/>
        </p:spPr>
        <p:txBody>
          <a:bodyPr wrap="square" numCol="2" spcCol="216000" rtlCol="0">
            <a:noAutofit/>
          </a:bodyPr>
          <a:lstStyle/>
          <a:p>
            <a:pPr marL="285750" indent="-285750">
              <a:spcBef>
                <a:spcPts val="1200"/>
              </a:spcBef>
              <a:buFont typeface="Arial" panose="020B0604020202020204" pitchFamily="34" charset="0"/>
              <a:buChar char="•"/>
            </a:pPr>
            <a:r>
              <a:rPr lang="en-US" sz="1800" dirty="0">
                <a:solidFill>
                  <a:srgbClr val="131F2F"/>
                </a:solidFill>
                <a:sym typeface="Montserrat Medium"/>
              </a:rPr>
              <a:t>Carefully tailor your resume to the job description every single time you apply.</a:t>
            </a:r>
          </a:p>
          <a:p>
            <a:pPr marL="285750" indent="-285750">
              <a:spcBef>
                <a:spcPts val="1200"/>
              </a:spcBef>
              <a:buFont typeface="Arial" panose="020B0604020202020204" pitchFamily="34" charset="0"/>
              <a:buChar char="•"/>
            </a:pPr>
            <a:r>
              <a:rPr lang="en-US" sz="1800" dirty="0">
                <a:solidFill>
                  <a:srgbClr val="131F2F"/>
                </a:solidFill>
                <a:sym typeface="Montserrat Medium"/>
              </a:rPr>
              <a:t>Optimize for ATS search by matching your resume keywords to the job description</a:t>
            </a:r>
          </a:p>
          <a:p>
            <a:pPr marL="285750" indent="-285750">
              <a:spcBef>
                <a:spcPts val="1200"/>
              </a:spcBef>
              <a:buFont typeface="Arial" panose="020B0604020202020204" pitchFamily="34" charset="0"/>
              <a:buChar char="•"/>
            </a:pPr>
            <a:r>
              <a:rPr lang="en-US" sz="1800" dirty="0">
                <a:solidFill>
                  <a:srgbClr val="131F2F"/>
                </a:solidFill>
                <a:sym typeface="Montserrat Medium"/>
              </a:rPr>
              <a:t>Use both the long-form and acronym version of keywords </a:t>
            </a:r>
          </a:p>
          <a:p>
            <a:pPr marL="285750" indent="-285750">
              <a:spcBef>
                <a:spcPts val="1200"/>
              </a:spcBef>
              <a:buFont typeface="Arial" panose="020B0604020202020204" pitchFamily="34" charset="0"/>
              <a:buChar char="•"/>
            </a:pPr>
            <a:r>
              <a:rPr lang="en-US" sz="1800" dirty="0">
                <a:solidFill>
                  <a:srgbClr val="131F2F"/>
                </a:solidFill>
                <a:sym typeface="Montserrat Medium"/>
              </a:rPr>
              <a:t>Keep your resume simple. Use fonts like Arial,, Calibri, Cambria, Times New Roman</a:t>
            </a:r>
          </a:p>
          <a:p>
            <a:pPr marL="285750" indent="-285750">
              <a:spcBef>
                <a:spcPts val="1200"/>
              </a:spcBef>
              <a:buFont typeface="Arial" panose="020B0604020202020204" pitchFamily="34" charset="0"/>
              <a:buChar char="•"/>
            </a:pPr>
            <a:r>
              <a:rPr lang="en-US" sz="1800" dirty="0">
                <a:solidFill>
                  <a:srgbClr val="131F2F"/>
                </a:solidFill>
                <a:sym typeface="Montserrat Medium"/>
              </a:rPr>
              <a:t>Use standard resume section headings like “Work Experience” </a:t>
            </a:r>
          </a:p>
          <a:p>
            <a:pPr marL="285750" indent="-285750">
              <a:spcBef>
                <a:spcPts val="1200"/>
              </a:spcBef>
              <a:buFont typeface="Arial" panose="020B0604020202020204" pitchFamily="34" charset="0"/>
              <a:buChar char="•"/>
            </a:pPr>
            <a:r>
              <a:rPr lang="en-US" sz="1800" dirty="0">
                <a:solidFill>
                  <a:srgbClr val="131F2F"/>
                </a:solidFill>
                <a:sym typeface="Montserrat Medium"/>
              </a:rPr>
              <a:t>Avoid submitting your resume as a PDF unless the system specifically lists PDF files among the acceptable options. </a:t>
            </a:r>
          </a:p>
          <a:p>
            <a:pPr marL="285750" indent="-285750">
              <a:spcBef>
                <a:spcPts val="1200"/>
              </a:spcBef>
              <a:buFont typeface="Arial" panose="020B0604020202020204" pitchFamily="34" charset="0"/>
              <a:buChar char="•"/>
            </a:pPr>
            <a:r>
              <a:rPr lang="en-US" sz="1800" dirty="0">
                <a:solidFill>
                  <a:srgbClr val="131F2F"/>
                </a:solidFill>
                <a:sym typeface="Montserrat Medium"/>
              </a:rPr>
              <a:t>Keep your CV short, simple and straight to the point</a:t>
            </a:r>
          </a:p>
          <a:p>
            <a:pPr marL="285750" indent="-285750">
              <a:spcBef>
                <a:spcPts val="1200"/>
              </a:spcBef>
              <a:buFont typeface="Arial" panose="020B0604020202020204" pitchFamily="34" charset="0"/>
              <a:buChar char="•"/>
            </a:pPr>
            <a:r>
              <a:rPr lang="en-US" sz="1800" dirty="0">
                <a:solidFill>
                  <a:srgbClr val="131F2F"/>
                </a:solidFill>
                <a:sym typeface="Montserrat Medium"/>
              </a:rPr>
              <a:t>Check for spelling and grammatical errors on your CV</a:t>
            </a:r>
          </a:p>
          <a:p>
            <a:pPr marL="285750" indent="-285750">
              <a:spcBef>
                <a:spcPts val="1200"/>
              </a:spcBef>
              <a:buFont typeface="Arial" panose="020B0604020202020204" pitchFamily="34" charset="0"/>
              <a:buChar char="•"/>
            </a:pPr>
            <a:r>
              <a:rPr lang="en-US" sz="1800" dirty="0">
                <a:solidFill>
                  <a:srgbClr val="131F2F"/>
                </a:solidFill>
                <a:sym typeface="Montserrat Medium"/>
              </a:rPr>
              <a:t>Clearly state your achievements and how you achieved it. If possible, quantify the results achieved</a:t>
            </a:r>
          </a:p>
          <a:p>
            <a:pPr marL="285750" indent="-285750">
              <a:spcBef>
                <a:spcPts val="1200"/>
              </a:spcBef>
              <a:buFont typeface="Arial" panose="020B0604020202020204" pitchFamily="34" charset="0"/>
              <a:buChar char="•"/>
            </a:pPr>
            <a:r>
              <a:rPr lang="en-US" sz="1800" dirty="0">
                <a:solidFill>
                  <a:srgbClr val="131F2F"/>
                </a:solidFill>
                <a:sym typeface="Montserrat Medium"/>
              </a:rPr>
              <a:t>Only include relevant information </a:t>
            </a:r>
          </a:p>
          <a:p>
            <a:pPr marL="285750" indent="-285750">
              <a:spcBef>
                <a:spcPts val="1200"/>
              </a:spcBef>
              <a:buFont typeface="Arial" panose="020B0604020202020204" pitchFamily="34" charset="0"/>
              <a:buChar char="•"/>
            </a:pPr>
            <a:r>
              <a:rPr lang="en-US" dirty="0">
                <a:solidFill>
                  <a:srgbClr val="131F2F"/>
                </a:solidFill>
                <a:sym typeface="Montserrat Medium"/>
              </a:rPr>
              <a:t>Font size 10 to 12</a:t>
            </a:r>
            <a:endParaRPr lang="en-US" sz="1800" dirty="0">
              <a:solidFill>
                <a:srgbClr val="131F2F"/>
              </a:solidFill>
              <a:sym typeface="Montserrat Medium"/>
            </a:endParaRPr>
          </a:p>
          <a:p>
            <a:pPr marL="285750" indent="-285750">
              <a:spcBef>
                <a:spcPts val="1200"/>
              </a:spcBef>
              <a:buFont typeface="Arial" panose="020B0604020202020204" pitchFamily="34" charset="0"/>
              <a:buChar char="•"/>
            </a:pPr>
            <a:endParaRPr lang="en-US" sz="1800" dirty="0">
              <a:solidFill>
                <a:srgbClr val="131F2F"/>
              </a:solidFill>
              <a:sym typeface="Montserrat Medium"/>
            </a:endParaRPr>
          </a:p>
          <a:p>
            <a:pPr marL="285750" indent="-285750">
              <a:spcBef>
                <a:spcPts val="1200"/>
              </a:spcBef>
              <a:buFont typeface="Arial" panose="020B0604020202020204" pitchFamily="34" charset="0"/>
              <a:buChar char="•"/>
            </a:pPr>
            <a:endParaRPr lang="en-US" sz="1800" dirty="0">
              <a:solidFill>
                <a:srgbClr val="131F2F"/>
              </a:solidFill>
              <a:sym typeface="Montserrat Medium"/>
            </a:endParaRPr>
          </a:p>
          <a:p>
            <a:pPr marL="285750" indent="-285750">
              <a:spcBef>
                <a:spcPts val="1200"/>
              </a:spcBef>
              <a:buFont typeface="Arial" panose="020B0604020202020204" pitchFamily="34" charset="0"/>
              <a:buChar char="•"/>
            </a:pPr>
            <a:endParaRPr lang="en-US" sz="1800" dirty="0">
              <a:solidFill>
                <a:srgbClr val="131F2F"/>
              </a:solidFill>
              <a:sym typeface="Montserrat Medium"/>
            </a:endParaRPr>
          </a:p>
          <a:p>
            <a:pPr marL="285750" indent="-285750">
              <a:spcBef>
                <a:spcPts val="1200"/>
              </a:spcBef>
              <a:buFont typeface="Arial" panose="020B0604020202020204" pitchFamily="34" charset="0"/>
              <a:buChar char="•"/>
            </a:pPr>
            <a:endParaRPr lang="en-US" sz="1800" dirty="0">
              <a:solidFill>
                <a:srgbClr val="131F2F"/>
              </a:solidFill>
            </a:endParaRPr>
          </a:p>
          <a:p>
            <a:pPr marL="285750" indent="-285750">
              <a:spcBef>
                <a:spcPts val="1200"/>
              </a:spcBef>
              <a:buFont typeface="Arial" panose="020B0604020202020204" pitchFamily="34" charset="0"/>
              <a:buChar char="•"/>
            </a:pPr>
            <a:endParaRPr lang="en-NG" dirty="0"/>
          </a:p>
        </p:txBody>
      </p:sp>
      <p:pic>
        <p:nvPicPr>
          <p:cNvPr id="5" name="Picture 4">
            <a:extLst>
              <a:ext uri="{FF2B5EF4-FFF2-40B4-BE49-F238E27FC236}">
                <a16:creationId xmlns:a16="http://schemas.microsoft.com/office/drawing/2014/main" id="{C09C5FF7-68DF-1B65-613E-5F26F6B79C3A}"/>
              </a:ext>
            </a:extLst>
          </p:cNvPr>
          <p:cNvPicPr>
            <a:picLocks noChangeAspect="1"/>
          </p:cNvPicPr>
          <p:nvPr/>
        </p:nvPicPr>
        <p:blipFill>
          <a:blip r:embed="rId3"/>
          <a:stretch>
            <a:fillRect/>
          </a:stretch>
        </p:blipFill>
        <p:spPr>
          <a:xfrm>
            <a:off x="6096000" y="4417118"/>
            <a:ext cx="1847850" cy="1847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3B526B-8BA1-E629-7E94-29A827A090F4}"/>
              </a:ext>
            </a:extLst>
          </p:cNvPr>
          <p:cNvSpPr/>
          <p:nvPr/>
        </p:nvSpPr>
        <p:spPr>
          <a:xfrm>
            <a:off x="5534526" y="-2075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460826" cy="2252835"/>
          </a:xfrm>
        </p:spPr>
        <p:txBody>
          <a:bodyPr>
            <a:normAutofit/>
          </a:bodyPr>
          <a:lstStyle/>
          <a:p>
            <a:r>
              <a:rPr lang="en-US" b="1" dirty="0">
                <a:latin typeface="Poppins" panose="00000500000000000000" pitchFamily="2" charset="0"/>
                <a:cs typeface="Poppins" panose="00000500000000000000" pitchFamily="2" charset="0"/>
              </a:rPr>
              <a:t>Parts of a CV</a:t>
            </a:r>
          </a:p>
        </p:txBody>
      </p:sp>
      <p:pic>
        <p:nvPicPr>
          <p:cNvPr id="11" name="Picture 10">
            <a:extLst>
              <a:ext uri="{FF2B5EF4-FFF2-40B4-BE49-F238E27FC236}">
                <a16:creationId xmlns:a16="http://schemas.microsoft.com/office/drawing/2014/main" id="{8B5AD60F-39F1-CE84-EE75-7F196FCC18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39126" y="4141"/>
            <a:ext cx="4848874" cy="6849717"/>
          </a:xfrm>
          <a:prstGeom prst="rect">
            <a:avLst/>
          </a:prstGeom>
        </p:spPr>
      </p:pic>
      <p:cxnSp>
        <p:nvCxnSpPr>
          <p:cNvPr id="15" name="Straight Arrow Connector 14">
            <a:extLst>
              <a:ext uri="{FF2B5EF4-FFF2-40B4-BE49-F238E27FC236}">
                <a16:creationId xmlns:a16="http://schemas.microsoft.com/office/drawing/2014/main" id="{E4F2E38F-145F-B472-EE92-0A0B085FBC5C}"/>
              </a:ext>
            </a:extLst>
          </p:cNvPr>
          <p:cNvCxnSpPr/>
          <p:nvPr/>
        </p:nvCxnSpPr>
        <p:spPr>
          <a:xfrm flipH="1">
            <a:off x="7624916" y="523568"/>
            <a:ext cx="22786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6C2CF0-28E9-258C-5797-9D5DAE2BC4A6}"/>
              </a:ext>
            </a:extLst>
          </p:cNvPr>
          <p:cNvCxnSpPr/>
          <p:nvPr/>
        </p:nvCxnSpPr>
        <p:spPr>
          <a:xfrm flipH="1">
            <a:off x="8229600" y="707923"/>
            <a:ext cx="1814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FA5782-5EDF-735C-B8BA-CAFD94955AB9}"/>
              </a:ext>
            </a:extLst>
          </p:cNvPr>
          <p:cNvCxnSpPr/>
          <p:nvPr/>
        </p:nvCxnSpPr>
        <p:spPr>
          <a:xfrm flipH="1" flipV="1">
            <a:off x="5619135" y="899652"/>
            <a:ext cx="4800600" cy="302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0E138D-3702-DA45-9584-DDE3B4A52B9B}"/>
              </a:ext>
            </a:extLst>
          </p:cNvPr>
          <p:cNvCxnSpPr/>
          <p:nvPr/>
        </p:nvCxnSpPr>
        <p:spPr>
          <a:xfrm flipH="1" flipV="1">
            <a:off x="5338916" y="1504335"/>
            <a:ext cx="5044484" cy="492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FEA91B-2FB9-B89F-CFAE-9C219C515D66}"/>
              </a:ext>
            </a:extLst>
          </p:cNvPr>
          <p:cNvCxnSpPr/>
          <p:nvPr/>
        </p:nvCxnSpPr>
        <p:spPr>
          <a:xfrm flipH="1">
            <a:off x="5534526" y="3289473"/>
            <a:ext cx="4656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16FF84-AD5D-CDC2-87FA-8D37651D0590}"/>
              </a:ext>
            </a:extLst>
          </p:cNvPr>
          <p:cNvCxnSpPr/>
          <p:nvPr/>
        </p:nvCxnSpPr>
        <p:spPr>
          <a:xfrm flipH="1" flipV="1">
            <a:off x="6009968" y="3886200"/>
            <a:ext cx="4033684" cy="66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F512FA6-12B8-3CD6-6FB0-14C77A6D3BED}"/>
              </a:ext>
            </a:extLst>
          </p:cNvPr>
          <p:cNvCxnSpPr>
            <a:cxnSpLocks/>
          </p:cNvCxnSpPr>
          <p:nvPr/>
        </p:nvCxnSpPr>
        <p:spPr>
          <a:xfrm flipH="1">
            <a:off x="5923556" y="4394437"/>
            <a:ext cx="3979986" cy="16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987479-2044-ED50-C125-3BD162ABE15A}"/>
              </a:ext>
            </a:extLst>
          </p:cNvPr>
          <p:cNvCxnSpPr/>
          <p:nvPr/>
        </p:nvCxnSpPr>
        <p:spPr>
          <a:xfrm flipH="1">
            <a:off x="6245942" y="5033470"/>
            <a:ext cx="3347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F28ADAF-02E8-4785-ECF3-926B5CAFF62B}"/>
              </a:ext>
            </a:extLst>
          </p:cNvPr>
          <p:cNvCxnSpPr/>
          <p:nvPr/>
        </p:nvCxnSpPr>
        <p:spPr>
          <a:xfrm flipH="1" flipV="1">
            <a:off x="5923556" y="5626510"/>
            <a:ext cx="3758760" cy="28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E1E6D9C-75C3-5B08-EE35-7E2E80B03130}"/>
              </a:ext>
            </a:extLst>
          </p:cNvPr>
          <p:cNvSpPr txBox="1"/>
          <p:nvPr/>
        </p:nvSpPr>
        <p:spPr>
          <a:xfrm>
            <a:off x="9971990" y="356067"/>
            <a:ext cx="1045306" cy="261610"/>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Full Name</a:t>
            </a:r>
            <a:endParaRPr lang="en-NG" sz="1050" dirty="0">
              <a:latin typeface="Avenir Next LT Pro Demi" panose="020B0704020202020204" pitchFamily="34" charset="0"/>
            </a:endParaRPr>
          </a:p>
        </p:txBody>
      </p:sp>
      <p:sp>
        <p:nvSpPr>
          <p:cNvPr id="35" name="TextBox 34">
            <a:extLst>
              <a:ext uri="{FF2B5EF4-FFF2-40B4-BE49-F238E27FC236}">
                <a16:creationId xmlns:a16="http://schemas.microsoft.com/office/drawing/2014/main" id="{6772CA07-B76F-2C90-3E3F-DB96255E99CB}"/>
              </a:ext>
            </a:extLst>
          </p:cNvPr>
          <p:cNvSpPr txBox="1"/>
          <p:nvPr/>
        </p:nvSpPr>
        <p:spPr>
          <a:xfrm>
            <a:off x="10072519" y="658408"/>
            <a:ext cx="1242615"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Contact Details</a:t>
            </a:r>
            <a:endParaRPr lang="en-NG" sz="1050" dirty="0">
              <a:latin typeface="Avenir Next LT Pro Demi" panose="020B0704020202020204" pitchFamily="34" charset="0"/>
            </a:endParaRPr>
          </a:p>
        </p:txBody>
      </p:sp>
      <p:sp>
        <p:nvSpPr>
          <p:cNvPr id="36" name="TextBox 35">
            <a:extLst>
              <a:ext uri="{FF2B5EF4-FFF2-40B4-BE49-F238E27FC236}">
                <a16:creationId xmlns:a16="http://schemas.microsoft.com/office/drawing/2014/main" id="{31B67CAA-6225-0377-A82A-8EAD840F638B}"/>
              </a:ext>
            </a:extLst>
          </p:cNvPr>
          <p:cNvSpPr txBox="1"/>
          <p:nvPr/>
        </p:nvSpPr>
        <p:spPr>
          <a:xfrm>
            <a:off x="10171836" y="1050823"/>
            <a:ext cx="1242615"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Personal Profile</a:t>
            </a:r>
            <a:endParaRPr lang="en-NG" sz="1050" dirty="0">
              <a:latin typeface="Avenir Next LT Pro Demi" panose="020B0704020202020204" pitchFamily="34" charset="0"/>
            </a:endParaRPr>
          </a:p>
        </p:txBody>
      </p:sp>
      <p:sp>
        <p:nvSpPr>
          <p:cNvPr id="37" name="TextBox 36">
            <a:extLst>
              <a:ext uri="{FF2B5EF4-FFF2-40B4-BE49-F238E27FC236}">
                <a16:creationId xmlns:a16="http://schemas.microsoft.com/office/drawing/2014/main" id="{FC7EB7F8-D473-1928-0DE2-C9A289978496}"/>
              </a:ext>
            </a:extLst>
          </p:cNvPr>
          <p:cNvSpPr txBox="1"/>
          <p:nvPr/>
        </p:nvSpPr>
        <p:spPr>
          <a:xfrm>
            <a:off x="10382055" y="1878751"/>
            <a:ext cx="1242615" cy="415498"/>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Work Experience</a:t>
            </a:r>
            <a:endParaRPr lang="en-NG" sz="1050" dirty="0">
              <a:latin typeface="Avenir Next LT Pro Demi" panose="020B0704020202020204" pitchFamily="34" charset="0"/>
            </a:endParaRPr>
          </a:p>
        </p:txBody>
      </p:sp>
      <p:sp>
        <p:nvSpPr>
          <p:cNvPr id="38" name="TextBox 37">
            <a:extLst>
              <a:ext uri="{FF2B5EF4-FFF2-40B4-BE49-F238E27FC236}">
                <a16:creationId xmlns:a16="http://schemas.microsoft.com/office/drawing/2014/main" id="{CE92E5E4-5F79-A3D6-6E30-6B533305D6F3}"/>
              </a:ext>
            </a:extLst>
          </p:cNvPr>
          <p:cNvSpPr txBox="1"/>
          <p:nvPr/>
        </p:nvSpPr>
        <p:spPr>
          <a:xfrm>
            <a:off x="10218692" y="3057996"/>
            <a:ext cx="1242615"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Education</a:t>
            </a:r>
            <a:endParaRPr lang="en-NG" sz="1050" dirty="0">
              <a:latin typeface="Avenir Next LT Pro Demi" panose="020B0704020202020204" pitchFamily="34" charset="0"/>
            </a:endParaRPr>
          </a:p>
        </p:txBody>
      </p:sp>
      <p:sp>
        <p:nvSpPr>
          <p:cNvPr id="39" name="TextBox 38">
            <a:extLst>
              <a:ext uri="{FF2B5EF4-FFF2-40B4-BE49-F238E27FC236}">
                <a16:creationId xmlns:a16="http://schemas.microsoft.com/office/drawing/2014/main" id="{F658F372-90E0-F415-D9F9-218469F29090}"/>
              </a:ext>
            </a:extLst>
          </p:cNvPr>
          <p:cNvSpPr txBox="1"/>
          <p:nvPr/>
        </p:nvSpPr>
        <p:spPr>
          <a:xfrm>
            <a:off x="10072519" y="3859015"/>
            <a:ext cx="1552151"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Certification/Training</a:t>
            </a:r>
            <a:endParaRPr lang="en-NG" sz="1050" dirty="0">
              <a:latin typeface="Avenir Next LT Pro Demi" panose="020B0704020202020204" pitchFamily="34" charset="0"/>
            </a:endParaRPr>
          </a:p>
        </p:txBody>
      </p:sp>
      <p:sp>
        <p:nvSpPr>
          <p:cNvPr id="40" name="TextBox 39">
            <a:extLst>
              <a:ext uri="{FF2B5EF4-FFF2-40B4-BE49-F238E27FC236}">
                <a16:creationId xmlns:a16="http://schemas.microsoft.com/office/drawing/2014/main" id="{9F6B2224-7CD1-E47B-4541-C1A603FE839E}"/>
              </a:ext>
            </a:extLst>
          </p:cNvPr>
          <p:cNvSpPr txBox="1"/>
          <p:nvPr/>
        </p:nvSpPr>
        <p:spPr>
          <a:xfrm>
            <a:off x="9856153" y="4317403"/>
            <a:ext cx="1552151"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Volunteer Experience</a:t>
            </a:r>
            <a:endParaRPr lang="en-NG" sz="1050" dirty="0">
              <a:latin typeface="Avenir Next LT Pro Demi" panose="020B0704020202020204" pitchFamily="34" charset="0"/>
            </a:endParaRPr>
          </a:p>
        </p:txBody>
      </p:sp>
      <p:sp>
        <p:nvSpPr>
          <p:cNvPr id="41" name="TextBox 40">
            <a:extLst>
              <a:ext uri="{FF2B5EF4-FFF2-40B4-BE49-F238E27FC236}">
                <a16:creationId xmlns:a16="http://schemas.microsoft.com/office/drawing/2014/main" id="{C89FA107-2F2E-99B6-74B2-319FF118E24A}"/>
              </a:ext>
            </a:extLst>
          </p:cNvPr>
          <p:cNvSpPr txBox="1"/>
          <p:nvPr/>
        </p:nvSpPr>
        <p:spPr>
          <a:xfrm>
            <a:off x="9529166" y="4949117"/>
            <a:ext cx="1552151"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Memberships</a:t>
            </a:r>
            <a:endParaRPr lang="en-NG" sz="1050" dirty="0">
              <a:latin typeface="Avenir Next LT Pro Demi" panose="020B0704020202020204" pitchFamily="34" charset="0"/>
            </a:endParaRPr>
          </a:p>
        </p:txBody>
      </p:sp>
      <p:sp>
        <p:nvSpPr>
          <p:cNvPr id="42" name="TextBox 41">
            <a:extLst>
              <a:ext uri="{FF2B5EF4-FFF2-40B4-BE49-F238E27FC236}">
                <a16:creationId xmlns:a16="http://schemas.microsoft.com/office/drawing/2014/main" id="{BACB7E64-53C4-80C0-C5D4-923AC8CC3CFF}"/>
              </a:ext>
            </a:extLst>
          </p:cNvPr>
          <p:cNvSpPr txBox="1"/>
          <p:nvPr/>
        </p:nvSpPr>
        <p:spPr>
          <a:xfrm>
            <a:off x="9643659" y="5779771"/>
            <a:ext cx="1552151"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Skills</a:t>
            </a:r>
            <a:endParaRPr lang="en-NG" sz="1050" dirty="0">
              <a:latin typeface="Avenir Next LT Pro Demi" panose="020B0704020202020204" pitchFamily="34" charset="0"/>
            </a:endParaRPr>
          </a:p>
        </p:txBody>
      </p:sp>
      <p:sp>
        <p:nvSpPr>
          <p:cNvPr id="43" name="TextBox 42">
            <a:extLst>
              <a:ext uri="{FF2B5EF4-FFF2-40B4-BE49-F238E27FC236}">
                <a16:creationId xmlns:a16="http://schemas.microsoft.com/office/drawing/2014/main" id="{D0805591-D9F8-7628-6F22-AF418E05D7BB}"/>
              </a:ext>
            </a:extLst>
          </p:cNvPr>
          <p:cNvSpPr txBox="1"/>
          <p:nvPr/>
        </p:nvSpPr>
        <p:spPr>
          <a:xfrm>
            <a:off x="9299828" y="6150077"/>
            <a:ext cx="1552151" cy="253916"/>
          </a:xfrm>
          <a:prstGeom prst="rect">
            <a:avLst/>
          </a:prstGeom>
          <a:solidFill>
            <a:schemeClr val="accent5">
              <a:lumMod val="20000"/>
              <a:lumOff val="80000"/>
            </a:schemeClr>
          </a:solidFill>
        </p:spPr>
        <p:txBody>
          <a:bodyPr wrap="square" rtlCol="0">
            <a:spAutoFit/>
          </a:bodyPr>
          <a:lstStyle/>
          <a:p>
            <a:r>
              <a:rPr lang="en-US" sz="1050" dirty="0">
                <a:latin typeface="Avenir Next LT Pro Demi" panose="020B0704020202020204" pitchFamily="34" charset="0"/>
              </a:rPr>
              <a:t>Referees</a:t>
            </a:r>
            <a:endParaRPr lang="en-NG" sz="1050" dirty="0">
              <a:latin typeface="Avenir Next LT Pro Demi" panose="020B0704020202020204" pitchFamily="34" charset="0"/>
            </a:endParaRPr>
          </a:p>
        </p:txBody>
      </p:sp>
    </p:spTree>
    <p:extLst>
      <p:ext uri="{BB962C8B-B14F-4D97-AF65-F5344CB8AC3E}">
        <p14:creationId xmlns:p14="http://schemas.microsoft.com/office/powerpoint/2010/main" val="372297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460826" cy="2252835"/>
          </a:xfrm>
        </p:spPr>
        <p:txBody>
          <a:bodyPr>
            <a:normAutofit fontScale="90000"/>
          </a:bodyPr>
          <a:lstStyle/>
          <a:p>
            <a:pPr algn="r"/>
            <a:r>
              <a:rPr lang="en-US" b="1" dirty="0">
                <a:latin typeface="Poppins" panose="00000500000000000000" pitchFamily="2" charset="0"/>
                <a:cs typeface="Poppins" panose="00000500000000000000" pitchFamily="2" charset="0"/>
              </a:rPr>
              <a:t>How to write your Profile </a:t>
            </a:r>
            <a:r>
              <a:rPr lang="en-US" dirty="0">
                <a:latin typeface="Poppins" panose="00000500000000000000" pitchFamily="2" charset="0"/>
                <a:cs typeface="Poppins" panose="00000500000000000000" pitchFamily="2" charset="0"/>
              </a:rPr>
              <a:t>S</a:t>
            </a:r>
            <a:r>
              <a:rPr lang="en-US" b="1" dirty="0">
                <a:latin typeface="Poppins" panose="00000500000000000000" pitchFamily="2" charset="0"/>
                <a:cs typeface="Poppins" panose="00000500000000000000" pitchFamily="2" charset="0"/>
              </a:rPr>
              <a:t>ummary</a:t>
            </a:r>
          </a:p>
        </p:txBody>
      </p:sp>
      <p:graphicFrame>
        <p:nvGraphicFramePr>
          <p:cNvPr id="15" name="Diagram 14">
            <a:extLst>
              <a:ext uri="{FF2B5EF4-FFF2-40B4-BE49-F238E27FC236}">
                <a16:creationId xmlns:a16="http://schemas.microsoft.com/office/drawing/2014/main" id="{62E68FCA-1434-B5B4-0DCD-81AFD1590F30}"/>
              </a:ext>
            </a:extLst>
          </p:cNvPr>
          <p:cNvGraphicFramePr/>
          <p:nvPr>
            <p:extLst>
              <p:ext uri="{D42A27DB-BD31-4B8C-83A1-F6EECF244321}">
                <p14:modId xmlns:p14="http://schemas.microsoft.com/office/powerpoint/2010/main" val="2692472307"/>
              </p:ext>
            </p:extLst>
          </p:nvPr>
        </p:nvGraphicFramePr>
        <p:xfrm>
          <a:off x="6026140" y="1343813"/>
          <a:ext cx="5674246" cy="486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14C5CF41-B5B2-6CB5-FD94-8D78AF142748}"/>
              </a:ext>
            </a:extLst>
          </p:cNvPr>
          <p:cNvSpPr txBox="1"/>
          <p:nvPr/>
        </p:nvSpPr>
        <p:spPr>
          <a:xfrm>
            <a:off x="6387153" y="1812576"/>
            <a:ext cx="382137" cy="584775"/>
          </a:xfrm>
          <a:prstGeom prst="rect">
            <a:avLst/>
          </a:prstGeom>
          <a:noFill/>
        </p:spPr>
        <p:txBody>
          <a:bodyPr wrap="square" rtlCol="0">
            <a:spAutoFit/>
          </a:bodyPr>
          <a:lstStyle/>
          <a:p>
            <a:r>
              <a:rPr lang="en-US" sz="3200" b="1" dirty="0">
                <a:latin typeface="Avenir Next LT Pro Demi" panose="020B0704020202020204" pitchFamily="34" charset="0"/>
              </a:rPr>
              <a:t>1</a:t>
            </a:r>
            <a:endParaRPr lang="en-NG" sz="3200" b="1" dirty="0">
              <a:latin typeface="Avenir Next LT Pro Demi" panose="020B0704020202020204" pitchFamily="34" charset="0"/>
            </a:endParaRPr>
          </a:p>
        </p:txBody>
      </p:sp>
      <p:sp>
        <p:nvSpPr>
          <p:cNvPr id="17" name="TextBox 16">
            <a:extLst>
              <a:ext uri="{FF2B5EF4-FFF2-40B4-BE49-F238E27FC236}">
                <a16:creationId xmlns:a16="http://schemas.microsoft.com/office/drawing/2014/main" id="{2408BF07-BCFA-115D-3286-FE4B98F7C629}"/>
              </a:ext>
            </a:extLst>
          </p:cNvPr>
          <p:cNvSpPr txBox="1"/>
          <p:nvPr/>
        </p:nvSpPr>
        <p:spPr>
          <a:xfrm>
            <a:off x="6823882" y="4058953"/>
            <a:ext cx="382137" cy="584775"/>
          </a:xfrm>
          <a:prstGeom prst="rect">
            <a:avLst/>
          </a:prstGeom>
          <a:noFill/>
        </p:spPr>
        <p:txBody>
          <a:bodyPr wrap="square" rtlCol="0">
            <a:spAutoFit/>
          </a:bodyPr>
          <a:lstStyle/>
          <a:p>
            <a:r>
              <a:rPr lang="en-US" sz="3200" b="1" dirty="0">
                <a:latin typeface="Avenir Next LT Pro Demi" panose="020B0704020202020204" pitchFamily="34" charset="0"/>
              </a:rPr>
              <a:t>3</a:t>
            </a:r>
            <a:endParaRPr lang="en-NG" sz="3200" b="1" dirty="0">
              <a:latin typeface="Avenir Next LT Pro Demi" panose="020B0704020202020204" pitchFamily="34" charset="0"/>
            </a:endParaRPr>
          </a:p>
        </p:txBody>
      </p:sp>
      <p:sp>
        <p:nvSpPr>
          <p:cNvPr id="18" name="TextBox 17">
            <a:extLst>
              <a:ext uri="{FF2B5EF4-FFF2-40B4-BE49-F238E27FC236}">
                <a16:creationId xmlns:a16="http://schemas.microsoft.com/office/drawing/2014/main" id="{4BA1AF21-FD73-AC80-3150-B7B431A06C2A}"/>
              </a:ext>
            </a:extLst>
          </p:cNvPr>
          <p:cNvSpPr txBox="1"/>
          <p:nvPr/>
        </p:nvSpPr>
        <p:spPr>
          <a:xfrm>
            <a:off x="6798858" y="2894002"/>
            <a:ext cx="382137" cy="584775"/>
          </a:xfrm>
          <a:prstGeom prst="rect">
            <a:avLst/>
          </a:prstGeom>
          <a:noFill/>
        </p:spPr>
        <p:txBody>
          <a:bodyPr wrap="square" rtlCol="0">
            <a:spAutoFit/>
          </a:bodyPr>
          <a:lstStyle/>
          <a:p>
            <a:r>
              <a:rPr lang="en-US" sz="3200" b="1" dirty="0">
                <a:latin typeface="Avenir Next LT Pro Demi" panose="020B0704020202020204" pitchFamily="34" charset="0"/>
              </a:rPr>
              <a:t>2</a:t>
            </a:r>
            <a:endParaRPr lang="en-NG" sz="3200" b="1" dirty="0">
              <a:latin typeface="Avenir Next LT Pro Demi" panose="020B0704020202020204" pitchFamily="34" charset="0"/>
            </a:endParaRPr>
          </a:p>
        </p:txBody>
      </p:sp>
      <p:sp>
        <p:nvSpPr>
          <p:cNvPr id="19" name="TextBox 18">
            <a:extLst>
              <a:ext uri="{FF2B5EF4-FFF2-40B4-BE49-F238E27FC236}">
                <a16:creationId xmlns:a16="http://schemas.microsoft.com/office/drawing/2014/main" id="{1EA40B48-9171-E250-966F-B52BDD6FD6FD}"/>
              </a:ext>
            </a:extLst>
          </p:cNvPr>
          <p:cNvSpPr txBox="1"/>
          <p:nvPr/>
        </p:nvSpPr>
        <p:spPr>
          <a:xfrm>
            <a:off x="6387152" y="5126263"/>
            <a:ext cx="382137" cy="584775"/>
          </a:xfrm>
          <a:prstGeom prst="rect">
            <a:avLst/>
          </a:prstGeom>
          <a:noFill/>
        </p:spPr>
        <p:txBody>
          <a:bodyPr wrap="square" rtlCol="0">
            <a:spAutoFit/>
          </a:bodyPr>
          <a:lstStyle/>
          <a:p>
            <a:r>
              <a:rPr lang="en-US" sz="3200" b="1" dirty="0">
                <a:latin typeface="Avenir Next LT Pro Demi" panose="020B0704020202020204" pitchFamily="34" charset="0"/>
              </a:rPr>
              <a:t>4</a:t>
            </a:r>
            <a:endParaRPr lang="en-NG" sz="3200" b="1" dirty="0">
              <a:latin typeface="Avenir Next LT Pro Demi" panose="020B0704020202020204" pitchFamily="34" charset="0"/>
            </a:endParaRPr>
          </a:p>
        </p:txBody>
      </p:sp>
      <p:pic>
        <p:nvPicPr>
          <p:cNvPr id="20" name="Picture 19">
            <a:extLst>
              <a:ext uri="{FF2B5EF4-FFF2-40B4-BE49-F238E27FC236}">
                <a16:creationId xmlns:a16="http://schemas.microsoft.com/office/drawing/2014/main" id="{43A44621-2910-5274-D00B-F585E79098C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99101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460826" cy="2252835"/>
          </a:xfrm>
        </p:spPr>
        <p:txBody>
          <a:bodyPr>
            <a:normAutofit fontScale="90000"/>
          </a:bodyPr>
          <a:lstStyle/>
          <a:p>
            <a:pPr algn="r"/>
            <a:r>
              <a:rPr lang="en-US" b="1" dirty="0">
                <a:latin typeface="Poppins" panose="00000500000000000000" pitchFamily="2" charset="0"/>
                <a:cs typeface="Poppins" panose="00000500000000000000" pitchFamily="2" charset="0"/>
              </a:rPr>
              <a:t>How to write your Profile </a:t>
            </a:r>
            <a:r>
              <a:rPr lang="en-US" dirty="0">
                <a:latin typeface="Poppins" panose="00000500000000000000" pitchFamily="2" charset="0"/>
                <a:cs typeface="Poppins" panose="00000500000000000000" pitchFamily="2" charset="0"/>
              </a:rPr>
              <a:t>S</a:t>
            </a:r>
            <a:r>
              <a:rPr lang="en-US" b="1" dirty="0">
                <a:latin typeface="Poppins" panose="00000500000000000000" pitchFamily="2" charset="0"/>
                <a:cs typeface="Poppins" panose="00000500000000000000" pitchFamily="2" charset="0"/>
              </a:rPr>
              <a:t>ummary</a:t>
            </a:r>
          </a:p>
        </p:txBody>
      </p:sp>
      <p:pic>
        <p:nvPicPr>
          <p:cNvPr id="4" name="Picture 3" descr="A close-up of a document&#10;&#10;Description automatically generated with low confidence">
            <a:extLst>
              <a:ext uri="{FF2B5EF4-FFF2-40B4-BE49-F238E27FC236}">
                <a16:creationId xmlns:a16="http://schemas.microsoft.com/office/drawing/2014/main" id="{DEF13278-1C84-89E6-AF59-6CAAE162199C}"/>
              </a:ext>
            </a:extLst>
          </p:cNvPr>
          <p:cNvPicPr>
            <a:picLocks noChangeAspect="1"/>
          </p:cNvPicPr>
          <p:nvPr/>
        </p:nvPicPr>
        <p:blipFill rotWithShape="1">
          <a:blip r:embed="rId3">
            <a:extLst>
              <a:ext uri="{28A0092B-C50C-407E-A947-70E740481C1C}">
                <a14:useLocalDpi xmlns:a14="http://schemas.microsoft.com/office/drawing/2010/main" val="0"/>
              </a:ext>
            </a:extLst>
          </a:blip>
          <a:srcRect t="27387" r="3607" b="27961"/>
          <a:stretch/>
        </p:blipFill>
        <p:spPr>
          <a:xfrm>
            <a:off x="5688561" y="938573"/>
            <a:ext cx="5582535" cy="258596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098" name="Picture 2">
            <a:extLst>
              <a:ext uri="{FF2B5EF4-FFF2-40B4-BE49-F238E27FC236}">
                <a16:creationId xmlns:a16="http://schemas.microsoft.com/office/drawing/2014/main" id="{A03DAC29-6546-754A-A008-6540819F0D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78" t="11572" r="10298" b="74329"/>
          <a:stretch/>
        </p:blipFill>
        <p:spPr bwMode="auto">
          <a:xfrm>
            <a:off x="5688561" y="3872552"/>
            <a:ext cx="6444939" cy="164114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6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Articulating your experiences</a:t>
            </a:r>
            <a:endParaRPr sz="3600" b="0" dirty="0">
              <a:latin typeface="Avenir Next LT Pro" panose="020B0504020202020204" pitchFamily="34"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A3762DDC-2489-4700-A492-2ACE4125AC2D}"/>
              </a:ext>
            </a:extLst>
          </p:cNvPr>
          <p:cNvGraphicFramePr/>
          <p:nvPr>
            <p:extLst>
              <p:ext uri="{D42A27DB-BD31-4B8C-83A1-F6EECF244321}">
                <p14:modId xmlns:p14="http://schemas.microsoft.com/office/powerpoint/2010/main" val="2562253269"/>
              </p:ext>
            </p:extLst>
          </p:nvPr>
        </p:nvGraphicFramePr>
        <p:xfrm>
          <a:off x="4524886" y="750381"/>
          <a:ext cx="7157598" cy="563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42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801624" y="1856232"/>
            <a:ext cx="5294376" cy="1572768"/>
          </a:xfrm>
        </p:spPr>
        <p:txBody>
          <a:bodyPr>
            <a:normAutofit fontScale="90000"/>
          </a:bodyPr>
          <a:lstStyle/>
          <a:p>
            <a:r>
              <a:rPr lang="en-US" sz="4000" dirty="0">
                <a:latin typeface="Poppins" panose="00000500000000000000" pitchFamily="2" charset="0"/>
                <a:cs typeface="Poppins" panose="00000500000000000000" pitchFamily="2" charset="0"/>
              </a:rPr>
              <a:t>Module Four</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Employability Skills</a:t>
            </a:r>
          </a:p>
        </p:txBody>
      </p:sp>
      <p:sp>
        <p:nvSpPr>
          <p:cNvPr id="3" name="Text Placeholder 2">
            <a:extLst>
              <a:ext uri="{FF2B5EF4-FFF2-40B4-BE49-F238E27FC236}">
                <a16:creationId xmlns:a16="http://schemas.microsoft.com/office/drawing/2014/main" id="{A407C00E-4148-C57A-A22F-69773F3FF0D0}"/>
              </a:ext>
            </a:extLst>
          </p:cNvPr>
          <p:cNvSpPr>
            <a:spLocks noGrp="1"/>
          </p:cNvSpPr>
          <p:nvPr>
            <p:ph type="body" idx="1"/>
          </p:nvPr>
        </p:nvSpPr>
        <p:spPr>
          <a:xfrm>
            <a:off x="877823" y="3429000"/>
            <a:ext cx="5089840" cy="1572768"/>
          </a:xfrm>
        </p:spPr>
        <p:txBody>
          <a:bodyPr>
            <a:normAutofit fontScale="62500" lnSpcReduction="20000"/>
          </a:bodyPr>
          <a:lstStyle/>
          <a:p>
            <a:pPr>
              <a:lnSpc>
                <a:spcPct val="100000"/>
              </a:lnSpc>
            </a:pPr>
            <a:r>
              <a:rPr lang="en-US" sz="2000" dirty="0">
                <a:latin typeface="Avenir Next LT Pro" panose="020B0504020202020204" pitchFamily="34" charset="0"/>
              </a:rPr>
              <a:t>In this module, you will;</a:t>
            </a:r>
          </a:p>
          <a:p>
            <a:pPr marL="457200" lvl="0" indent="-292100" algn="l" rtl="0">
              <a:lnSpc>
                <a:spcPct val="150000"/>
              </a:lnSpc>
              <a:spcBef>
                <a:spcPts val="0"/>
              </a:spcBef>
              <a:spcAft>
                <a:spcPts val="0"/>
              </a:spcAft>
              <a:buSzPts val="1000"/>
              <a:buChar char="●"/>
            </a:pPr>
            <a:r>
              <a:rPr lang="en-US" sz="2000" b="1" dirty="0">
                <a:latin typeface="Avenir Next LT Pro" panose="020B0504020202020204" pitchFamily="34" charset="0"/>
                <a:ea typeface="Montserrat"/>
                <a:cs typeface="Montserrat"/>
                <a:sym typeface="Montserrat"/>
              </a:rPr>
              <a:t>Understand</a:t>
            </a:r>
            <a:r>
              <a:rPr lang="en-US" sz="2000" dirty="0">
                <a:latin typeface="Avenir Next LT Pro" panose="020B0504020202020204" pitchFamily="34" charset="0"/>
              </a:rPr>
              <a:t> the importance of a good CV</a:t>
            </a:r>
          </a:p>
          <a:p>
            <a:pPr marL="457200" lvl="0" indent="-292100" algn="l" rtl="0">
              <a:lnSpc>
                <a:spcPct val="150000"/>
              </a:lnSpc>
              <a:spcBef>
                <a:spcPts val="0"/>
              </a:spcBef>
              <a:spcAft>
                <a:spcPts val="0"/>
              </a:spcAft>
              <a:buSzPts val="1000"/>
              <a:buChar char="●"/>
            </a:pPr>
            <a:r>
              <a:rPr lang="en-US" sz="2000" b="1" dirty="0">
                <a:latin typeface="Avenir Next LT Pro" panose="020B0504020202020204" pitchFamily="34" charset="0"/>
                <a:ea typeface="Montserrat"/>
                <a:cs typeface="Montserrat"/>
                <a:sym typeface="Montserrat"/>
              </a:rPr>
              <a:t>Know</a:t>
            </a:r>
            <a:r>
              <a:rPr lang="en-US" sz="2000" dirty="0">
                <a:latin typeface="Avenir Next LT Pro" panose="020B0504020202020204" pitchFamily="34" charset="0"/>
              </a:rPr>
              <a:t> how to prepare an Effective CV and cover letter</a:t>
            </a:r>
          </a:p>
          <a:p>
            <a:pPr marL="457200" lvl="0" indent="-292100" algn="l" rtl="0">
              <a:lnSpc>
                <a:spcPct val="150000"/>
              </a:lnSpc>
              <a:spcBef>
                <a:spcPts val="0"/>
              </a:spcBef>
              <a:spcAft>
                <a:spcPts val="0"/>
              </a:spcAft>
              <a:buSzPts val="1000"/>
              <a:buChar char="●"/>
            </a:pPr>
            <a:r>
              <a:rPr lang="en-US" sz="2000" b="1" dirty="0">
                <a:latin typeface="Avenir Next LT Pro" panose="020B0504020202020204" pitchFamily="34" charset="0"/>
                <a:ea typeface="Montserrat"/>
                <a:cs typeface="Montserrat"/>
                <a:sym typeface="Montserrat"/>
              </a:rPr>
              <a:t>Learn </a:t>
            </a:r>
            <a:r>
              <a:rPr lang="en-US" sz="2000" dirty="0">
                <a:latin typeface="Avenir Next LT Pro" panose="020B0504020202020204" pitchFamily="34" charset="0"/>
                <a:ea typeface="Montserrat"/>
                <a:cs typeface="Montserrat"/>
                <a:sym typeface="Montserrat"/>
              </a:rPr>
              <a:t>the concept and importance of personal branding</a:t>
            </a:r>
            <a:endParaRPr lang="en-US" sz="2000" dirty="0">
              <a:latin typeface="Avenir Next LT Pro" panose="020B0504020202020204" pitchFamily="34" charset="0"/>
            </a:endParaRPr>
          </a:p>
          <a:p>
            <a:pPr marL="457200" lvl="0" indent="-292100" algn="l" rtl="0">
              <a:lnSpc>
                <a:spcPct val="150000"/>
              </a:lnSpc>
              <a:spcBef>
                <a:spcPts val="0"/>
              </a:spcBef>
              <a:spcAft>
                <a:spcPts val="0"/>
              </a:spcAft>
              <a:buSzPts val="1000"/>
              <a:buChar char="●"/>
            </a:pPr>
            <a:r>
              <a:rPr lang="en-US" sz="2000" b="1" dirty="0">
                <a:latin typeface="Avenir Next LT Pro" panose="020B0504020202020204" pitchFamily="34" charset="0"/>
                <a:ea typeface="Montserrat"/>
                <a:cs typeface="Montserrat"/>
                <a:sym typeface="Montserrat"/>
              </a:rPr>
              <a:t>Learn </a:t>
            </a:r>
            <a:r>
              <a:rPr lang="en-US" sz="2000" dirty="0">
                <a:latin typeface="Avenir Next LT Pro" panose="020B0504020202020204" pitchFamily="34" charset="0"/>
                <a:ea typeface="Montserrat"/>
                <a:cs typeface="Montserrat"/>
                <a:sym typeface="Montserrat"/>
              </a:rPr>
              <a:t>how to articulate the important things in your CV</a:t>
            </a:r>
          </a:p>
          <a:p>
            <a:pPr marL="457200" lvl="0" indent="-292100" algn="l" rtl="0">
              <a:lnSpc>
                <a:spcPct val="150000"/>
              </a:lnSpc>
              <a:spcBef>
                <a:spcPts val="0"/>
              </a:spcBef>
              <a:spcAft>
                <a:spcPts val="0"/>
              </a:spcAft>
              <a:buSzPts val="1000"/>
              <a:buChar char="●"/>
            </a:pPr>
            <a:r>
              <a:rPr lang="en-US" sz="2000" b="1" dirty="0">
                <a:latin typeface="Avenir Next LT Pro" panose="020B0504020202020204" pitchFamily="34" charset="0"/>
                <a:sym typeface="Montserrat"/>
              </a:rPr>
              <a:t>Explore</a:t>
            </a:r>
            <a:r>
              <a:rPr lang="en-US" sz="2000" dirty="0">
                <a:latin typeface="Avenir Next LT Pro" panose="020B0504020202020204" pitchFamily="34" charset="0"/>
                <a:sym typeface="Montserrat"/>
              </a:rPr>
              <a:t> the things to note when preparing for an interview</a:t>
            </a:r>
            <a:endParaRPr lang="en-US" sz="2000" dirty="0">
              <a:latin typeface="Avenir Next LT Pro" panose="020B0504020202020204" pitchFamily="34" charset="0"/>
            </a:endParaRPr>
          </a:p>
        </p:txBody>
      </p:sp>
      <p:pic>
        <p:nvPicPr>
          <p:cNvPr id="5" name="Picture Placeholder 4">
            <a:extLst>
              <a:ext uri="{FF2B5EF4-FFF2-40B4-BE49-F238E27FC236}">
                <a16:creationId xmlns:a16="http://schemas.microsoft.com/office/drawing/2014/main" id="{9D23B1F9-0E7C-5982-B795-2E41A6B39EC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8830" r="8830"/>
          <a:stretch/>
        </p:blipFill>
        <p:spPr>
          <a:xfrm>
            <a:off x="6545178" y="0"/>
            <a:ext cx="5646821" cy="6858000"/>
          </a:xfrm>
        </p:spPr>
      </p:pic>
      <p:pic>
        <p:nvPicPr>
          <p:cNvPr id="6" name="Picture 5">
            <a:extLst>
              <a:ext uri="{FF2B5EF4-FFF2-40B4-BE49-F238E27FC236}">
                <a16:creationId xmlns:a16="http://schemas.microsoft.com/office/drawing/2014/main" id="{1DFF2151-FADC-A4AD-121A-16F469231E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90552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0D4BFE3-1362-BDD2-24B1-E2989766D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17"/>
          <a:stretch/>
        </p:blipFill>
        <p:spPr bwMode="auto">
          <a:xfrm>
            <a:off x="6757725" y="1310184"/>
            <a:ext cx="5434276" cy="4872251"/>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Articulating your experiences</a:t>
            </a:r>
            <a:endParaRPr lang="en-US" sz="4000" dirty="0">
              <a:solidFill>
                <a:schemeClr val="accent4">
                  <a:lumMod val="20000"/>
                  <a:lumOff val="80000"/>
                </a:schemeClr>
              </a:solidFill>
            </a:endParaRPr>
          </a:p>
        </p:txBody>
      </p:sp>
      <p:pic>
        <p:nvPicPr>
          <p:cNvPr id="3" name="Picture 2">
            <a:extLst>
              <a:ext uri="{FF2B5EF4-FFF2-40B4-BE49-F238E27FC236}">
                <a16:creationId xmlns:a16="http://schemas.microsoft.com/office/drawing/2014/main" id="{F4AD7F95-9696-4A24-0995-91631975A47F}"/>
              </a:ext>
            </a:extLst>
          </p:cNvPr>
          <p:cNvPicPr>
            <a:picLocks noChangeAspect="1"/>
          </p:cNvPicPr>
          <p:nvPr/>
        </p:nvPicPr>
        <p:blipFill rotWithShape="1">
          <a:blip r:embed="rId4"/>
          <a:srcRect t="21095"/>
          <a:stretch/>
        </p:blipFill>
        <p:spPr>
          <a:xfrm>
            <a:off x="597877" y="1364776"/>
            <a:ext cx="6595671" cy="2927444"/>
          </a:xfrm>
          <a:prstGeom prst="rect">
            <a:avLst/>
          </a:prstGeom>
        </p:spPr>
      </p:pic>
    </p:spTree>
    <p:extLst>
      <p:ext uri="{BB962C8B-B14F-4D97-AF65-F5344CB8AC3E}">
        <p14:creationId xmlns:p14="http://schemas.microsoft.com/office/powerpoint/2010/main" val="200716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03</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Cover Letter Writing</a:t>
            </a: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551" r="15551"/>
          <a:stretch/>
        </p:blipFill>
        <p:spPr>
          <a:xfrm>
            <a:off x="6096000" y="0"/>
            <a:ext cx="6096000" cy="6858000"/>
          </a:xfrm>
          <a:prstGeom prst="rect">
            <a:avLst/>
          </a:prstGeom>
        </p:spPr>
      </p:pic>
    </p:spTree>
    <p:extLst>
      <p:ext uri="{BB962C8B-B14F-4D97-AF65-F5344CB8AC3E}">
        <p14:creationId xmlns:p14="http://schemas.microsoft.com/office/powerpoint/2010/main" val="75746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077854" y="326953"/>
            <a:ext cx="10036292" cy="773776"/>
          </a:xfrm>
        </p:spPr>
        <p:txBody>
          <a:bodyPr>
            <a:normAutofit/>
          </a:bodyPr>
          <a:lstStyle/>
          <a:p>
            <a:r>
              <a:rPr lang="en-US" sz="3600" b="1" dirty="0">
                <a:latin typeface="Poppins" panose="00000500000000000000" pitchFamily="2" charset="0"/>
                <a:cs typeface="Poppins" panose="00000500000000000000" pitchFamily="2" charset="0"/>
              </a:rPr>
              <a:t>Cover letter writing</a:t>
            </a:r>
            <a:endParaRPr lang="en-US" sz="4000" dirty="0">
              <a:solidFill>
                <a:schemeClr val="accent4">
                  <a:lumMod val="20000"/>
                  <a:lumOff val="80000"/>
                </a:schemeClr>
              </a:solidFill>
            </a:endParaRPr>
          </a:p>
        </p:txBody>
      </p:sp>
      <p:pic>
        <p:nvPicPr>
          <p:cNvPr id="5122" name="Picture 2" descr="Free vector contract signing. deal confirmation, official document signature, business statement. office worker doing paperwork, bureaucracy and formalities idea.">
            <a:extLst>
              <a:ext uri="{FF2B5EF4-FFF2-40B4-BE49-F238E27FC236}">
                <a16:creationId xmlns:a16="http://schemas.microsoft.com/office/drawing/2014/main" id="{75243709-1CD6-7E35-EEC8-EB42D329B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02" y="1819299"/>
            <a:ext cx="3817250" cy="3817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27D445-A7CA-B04E-57C6-0596D4CE6D91}"/>
              </a:ext>
            </a:extLst>
          </p:cNvPr>
          <p:cNvSpPr txBox="1"/>
          <p:nvPr/>
        </p:nvSpPr>
        <p:spPr>
          <a:xfrm>
            <a:off x="5213445" y="1819299"/>
            <a:ext cx="567746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Writing a compelling cover letter is an essential part of your job application process. It allows you to introduce yourself, showcase your qualifications, and explain why you're the right fit for the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cover letter is a formal document that accompanies a job application and introduces the applicant. It is typically addressed to the hiring manager or recruiter and serves to showcase the applicant's qualifications, express their interest in the position, and explain why they are a strong fit for the role.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NG" dirty="0"/>
          </a:p>
        </p:txBody>
      </p:sp>
    </p:spTree>
    <p:extLst>
      <p:ext uri="{BB962C8B-B14F-4D97-AF65-F5344CB8AC3E}">
        <p14:creationId xmlns:p14="http://schemas.microsoft.com/office/powerpoint/2010/main" val="252978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Format of a cover letter</a:t>
            </a:r>
            <a:endParaRPr lang="en-US" sz="4000" dirty="0"/>
          </a:p>
        </p:txBody>
      </p:sp>
      <p:sp>
        <p:nvSpPr>
          <p:cNvPr id="6" name="Text Placeholder 5">
            <a:extLst>
              <a:ext uri="{FF2B5EF4-FFF2-40B4-BE49-F238E27FC236}">
                <a16:creationId xmlns:a16="http://schemas.microsoft.com/office/drawing/2014/main" id="{7CE082DF-6E23-0387-3078-855982E44E5E}"/>
              </a:ext>
            </a:extLst>
          </p:cNvPr>
          <p:cNvSpPr>
            <a:spLocks noGrp="1"/>
          </p:cNvSpPr>
          <p:nvPr>
            <p:ph type="body" sz="quarter" idx="17"/>
          </p:nvPr>
        </p:nvSpPr>
        <p:spPr>
          <a:xfrm>
            <a:off x="1209243" y="1435395"/>
            <a:ext cx="4756714" cy="1430635"/>
          </a:xfrm>
          <a:solidFill>
            <a:schemeClr val="accent5">
              <a:lumMod val="20000"/>
              <a:lumOff val="80000"/>
            </a:schemeClr>
          </a:solidFill>
        </p:spPr>
        <p:txBody>
          <a:bodyPr>
            <a:normAutofit/>
          </a:bodyPr>
          <a:lstStyle/>
          <a:p>
            <a:r>
              <a:rPr lang="en-US" dirty="0"/>
              <a:t>Cover letters typically follow a specific format, starting with a header that includes the applicant's contact information and the recipient's details. </a:t>
            </a:r>
          </a:p>
        </p:txBody>
      </p:sp>
      <p:sp>
        <p:nvSpPr>
          <p:cNvPr id="3" name="TextBox 2">
            <a:extLst>
              <a:ext uri="{FF2B5EF4-FFF2-40B4-BE49-F238E27FC236}">
                <a16:creationId xmlns:a16="http://schemas.microsoft.com/office/drawing/2014/main" id="{B2BCFB3F-7564-B1EC-D80F-E0DE0E428A2B}"/>
              </a:ext>
            </a:extLst>
          </p:cNvPr>
          <p:cNvSpPr txBox="1"/>
          <p:nvPr/>
        </p:nvSpPr>
        <p:spPr>
          <a:xfrm>
            <a:off x="1239321" y="3251514"/>
            <a:ext cx="4726636"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The body of the letter includes an introduction, where the applicant states the position, they are applying for and how they learned about it. </a:t>
            </a:r>
          </a:p>
        </p:txBody>
      </p:sp>
      <p:sp>
        <p:nvSpPr>
          <p:cNvPr id="5" name="TextBox 4">
            <a:extLst>
              <a:ext uri="{FF2B5EF4-FFF2-40B4-BE49-F238E27FC236}">
                <a16:creationId xmlns:a16="http://schemas.microsoft.com/office/drawing/2014/main" id="{184C83C0-68A5-940F-DEF7-360F5BC4B7B6}"/>
              </a:ext>
            </a:extLst>
          </p:cNvPr>
          <p:cNvSpPr txBox="1"/>
          <p:nvPr/>
        </p:nvSpPr>
        <p:spPr>
          <a:xfrm>
            <a:off x="1239321" y="4826059"/>
            <a:ext cx="4726636" cy="1200329"/>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dirty="0"/>
              <a:t>The main paragraphs focus on the applicant's qualifications, relevant experiences, and how they align with the job requirements. </a:t>
            </a:r>
          </a:p>
        </p:txBody>
      </p:sp>
      <p:sp>
        <p:nvSpPr>
          <p:cNvPr id="8" name="TextBox 7">
            <a:extLst>
              <a:ext uri="{FF2B5EF4-FFF2-40B4-BE49-F238E27FC236}">
                <a16:creationId xmlns:a16="http://schemas.microsoft.com/office/drawing/2014/main" id="{4D947BC3-61A1-F1F5-F3D6-7F2BD13FF93E}"/>
              </a:ext>
            </a:extLst>
          </p:cNvPr>
          <p:cNvSpPr txBox="1"/>
          <p:nvPr/>
        </p:nvSpPr>
        <p:spPr>
          <a:xfrm>
            <a:off x="6257467" y="1435395"/>
            <a:ext cx="5179357"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The closing paragraph expresses appreciation for the opportunity to apply, reiterates interest in the position, and provides contact information.</a:t>
            </a:r>
          </a:p>
        </p:txBody>
      </p:sp>
      <p:sp>
        <p:nvSpPr>
          <p:cNvPr id="10" name="TextBox 9">
            <a:extLst>
              <a:ext uri="{FF2B5EF4-FFF2-40B4-BE49-F238E27FC236}">
                <a16:creationId xmlns:a16="http://schemas.microsoft.com/office/drawing/2014/main" id="{B52A5F3F-5344-3722-022A-5E55D168C778}"/>
              </a:ext>
            </a:extLst>
          </p:cNvPr>
          <p:cNvSpPr txBox="1"/>
          <p:nvPr/>
        </p:nvSpPr>
        <p:spPr>
          <a:xfrm>
            <a:off x="6257467" y="3249637"/>
            <a:ext cx="5179357" cy="646331"/>
          </a:xfrm>
          <a:prstGeom prst="rect">
            <a:avLst/>
          </a:prstGeom>
          <a:solidFill>
            <a:schemeClr val="bg2">
              <a:lumMod val="90000"/>
            </a:schemeClr>
          </a:solidFill>
        </p:spPr>
        <p:txBody>
          <a:bodyPr wrap="square">
            <a:spAutoFit/>
          </a:bodyPr>
          <a:lstStyle/>
          <a:p>
            <a:pPr marL="285750" indent="-285750">
              <a:buFont typeface="Arial" panose="020B0604020202020204" pitchFamily="34" charset="0"/>
              <a:buChar char="•"/>
            </a:pPr>
            <a:r>
              <a:rPr lang="en-US" dirty="0"/>
              <a:t>The letter ends with a professional sign-off and the applicant's typed name.</a:t>
            </a:r>
            <a:endParaRPr lang="en-NG" dirty="0"/>
          </a:p>
        </p:txBody>
      </p:sp>
    </p:spTree>
    <p:extLst>
      <p:ext uri="{BB962C8B-B14F-4D97-AF65-F5344CB8AC3E}">
        <p14:creationId xmlns:p14="http://schemas.microsoft.com/office/powerpoint/2010/main" val="68314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209243" y="125081"/>
            <a:ext cx="10036292" cy="77377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haroni"/>
              <a:buNone/>
            </a:pPr>
            <a:r>
              <a:rPr lang="en-US" sz="3600" dirty="0"/>
              <a:t>7 tips to write an effective cover letting</a:t>
            </a:r>
            <a:endParaRPr sz="3600" dirty="0"/>
          </a:p>
        </p:txBody>
      </p:sp>
      <p:sp>
        <p:nvSpPr>
          <p:cNvPr id="13" name="Freeform: Shape 12">
            <a:extLst>
              <a:ext uri="{FF2B5EF4-FFF2-40B4-BE49-F238E27FC236}">
                <a16:creationId xmlns:a16="http://schemas.microsoft.com/office/drawing/2014/main" id="{F85772E9-036B-FF95-76E7-1DC040B94F9D}"/>
              </a:ext>
            </a:extLst>
          </p:cNvPr>
          <p:cNvSpPr/>
          <p:nvPr/>
        </p:nvSpPr>
        <p:spPr>
          <a:xfrm>
            <a:off x="1720523" y="1531951"/>
            <a:ext cx="4635345" cy="4635345"/>
          </a:xfrm>
          <a:custGeom>
            <a:avLst/>
            <a:gdLst>
              <a:gd name="connsiteX0" fmla="*/ 2317672 w 4635345"/>
              <a:gd name="connsiteY0" fmla="*/ 0 h 4635345"/>
              <a:gd name="connsiteX1" fmla="*/ 4129702 w 4635345"/>
              <a:gd name="connsiteY1" fmla="*/ 872628 h 4635345"/>
              <a:gd name="connsiteX2" fmla="*/ 2317673 w 4635345"/>
              <a:gd name="connsiteY2" fmla="*/ 2317673 h 4635345"/>
              <a:gd name="connsiteX3" fmla="*/ 2317672 w 4635345"/>
              <a:gd name="connsiteY3" fmla="*/ 0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2317672" y="0"/>
                </a:moveTo>
                <a:cubicBezTo>
                  <a:pt x="3022997" y="0"/>
                  <a:pt x="3689940" y="321183"/>
                  <a:pt x="4129702" y="872628"/>
                </a:cubicBezTo>
                <a:lnTo>
                  <a:pt x="2317673" y="2317673"/>
                </a:lnTo>
                <a:cubicBezTo>
                  <a:pt x="2317673" y="1545115"/>
                  <a:pt x="2317672" y="772558"/>
                  <a:pt x="2317672" y="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82524" tIns="460511" rIns="1021720" bIns="3412786" numCol="1" spcCol="1270" anchor="ctr" anchorCtr="0">
            <a:noAutofit/>
          </a:bodyPr>
          <a:lstStyle/>
          <a:p>
            <a:pPr marL="0" lvl="0" indent="0" algn="ctr" defTabSz="666750">
              <a:lnSpc>
                <a:spcPct val="90000"/>
              </a:lnSpc>
              <a:spcBef>
                <a:spcPct val="0"/>
              </a:spcBef>
              <a:spcAft>
                <a:spcPct val="35000"/>
              </a:spcAft>
              <a:buNone/>
            </a:pPr>
            <a:r>
              <a:rPr lang="en-US" sz="1500" kern="1200" baseline="0"/>
              <a:t>Address it to the right person</a:t>
            </a:r>
            <a:endParaRPr lang="en-NG" sz="1500" kern="1200"/>
          </a:p>
        </p:txBody>
      </p:sp>
      <p:sp>
        <p:nvSpPr>
          <p:cNvPr id="14" name="Freeform: Shape 13">
            <a:extLst>
              <a:ext uri="{FF2B5EF4-FFF2-40B4-BE49-F238E27FC236}">
                <a16:creationId xmlns:a16="http://schemas.microsoft.com/office/drawing/2014/main" id="{36D6D240-B0FD-4A36-4DB6-0E92CE54F6EF}"/>
              </a:ext>
            </a:extLst>
          </p:cNvPr>
          <p:cNvSpPr/>
          <p:nvPr/>
        </p:nvSpPr>
        <p:spPr>
          <a:xfrm>
            <a:off x="1600776" y="1780273"/>
            <a:ext cx="4635345" cy="4635345"/>
          </a:xfrm>
          <a:custGeom>
            <a:avLst/>
            <a:gdLst>
              <a:gd name="connsiteX0" fmla="*/ 4129703 w 4635345"/>
              <a:gd name="connsiteY0" fmla="*/ 872628 h 4635345"/>
              <a:gd name="connsiteX1" fmla="*/ 4577237 w 4635345"/>
              <a:gd name="connsiteY1" fmla="*/ 2833403 h 4635345"/>
              <a:gd name="connsiteX2" fmla="*/ 2317673 w 4635345"/>
              <a:gd name="connsiteY2" fmla="*/ 2317673 h 4635345"/>
              <a:gd name="connsiteX3" fmla="*/ 4129703 w 4635345"/>
              <a:gd name="connsiteY3" fmla="*/ 872628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4129703" y="872628"/>
                </a:moveTo>
                <a:cubicBezTo>
                  <a:pt x="4569465" y="1424073"/>
                  <a:pt x="4734186" y="2145762"/>
                  <a:pt x="4577237" y="2833403"/>
                </a:cubicBezTo>
                <a:lnTo>
                  <a:pt x="2317673" y="2317673"/>
                </a:lnTo>
                <a:lnTo>
                  <a:pt x="4129703" y="87262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92054" tIns="1674530" rIns="134934" bIns="2143584" numCol="1" spcCol="1270" anchor="ctr" anchorCtr="0">
            <a:noAutofit/>
          </a:bodyPr>
          <a:lstStyle/>
          <a:p>
            <a:pPr marL="0" lvl="0" indent="0" algn="ctr" defTabSz="666750">
              <a:lnSpc>
                <a:spcPct val="90000"/>
              </a:lnSpc>
              <a:spcBef>
                <a:spcPct val="0"/>
              </a:spcBef>
              <a:spcAft>
                <a:spcPct val="35000"/>
              </a:spcAft>
              <a:buNone/>
            </a:pPr>
            <a:r>
              <a:rPr lang="en-US" sz="1500" kern="1200" baseline="0" dirty="0">
                <a:solidFill>
                  <a:schemeClr val="tx1"/>
                </a:solidFill>
              </a:rPr>
              <a:t>Customize for each application</a:t>
            </a:r>
            <a:endParaRPr lang="en-NG" sz="1500" kern="1200" dirty="0">
              <a:solidFill>
                <a:schemeClr val="tx1"/>
              </a:solidFill>
            </a:endParaRPr>
          </a:p>
        </p:txBody>
      </p:sp>
      <p:sp>
        <p:nvSpPr>
          <p:cNvPr id="15" name="Freeform: Shape 14">
            <a:extLst>
              <a:ext uri="{FF2B5EF4-FFF2-40B4-BE49-F238E27FC236}">
                <a16:creationId xmlns:a16="http://schemas.microsoft.com/office/drawing/2014/main" id="{71DEA9FD-A963-137D-4B7D-D70ADFE50A40}"/>
              </a:ext>
            </a:extLst>
          </p:cNvPr>
          <p:cNvSpPr/>
          <p:nvPr/>
        </p:nvSpPr>
        <p:spPr>
          <a:xfrm>
            <a:off x="1600776" y="1780273"/>
            <a:ext cx="4635345" cy="4635345"/>
          </a:xfrm>
          <a:custGeom>
            <a:avLst/>
            <a:gdLst>
              <a:gd name="connsiteX0" fmla="*/ 4577236 w 4635345"/>
              <a:gd name="connsiteY0" fmla="*/ 2833403 h 4635345"/>
              <a:gd name="connsiteX1" fmla="*/ 3323272 w 4635345"/>
              <a:gd name="connsiteY1" fmla="*/ 4405824 h 4635345"/>
              <a:gd name="connsiteX2" fmla="*/ 2317673 w 4635345"/>
              <a:gd name="connsiteY2" fmla="*/ 2317673 h 4635345"/>
              <a:gd name="connsiteX3" fmla="*/ 4577236 w 4635345"/>
              <a:gd name="connsiteY3" fmla="*/ 2833403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4577236" y="2833403"/>
                </a:moveTo>
                <a:cubicBezTo>
                  <a:pt x="4420287" y="3521044"/>
                  <a:pt x="3958748" y="4099795"/>
                  <a:pt x="3323272" y="4405824"/>
                </a:cubicBezTo>
                <a:lnTo>
                  <a:pt x="2317673" y="2317673"/>
                </a:lnTo>
                <a:lnTo>
                  <a:pt x="4577236" y="283340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98915" tIns="2778184" rIns="460512" bIns="1012339" numCol="1" spcCol="1270" anchor="ctr" anchorCtr="0">
            <a:noAutofit/>
          </a:bodyPr>
          <a:lstStyle/>
          <a:p>
            <a:pPr marL="0" lvl="0" indent="0" algn="ctr" defTabSz="666750">
              <a:lnSpc>
                <a:spcPct val="90000"/>
              </a:lnSpc>
              <a:spcBef>
                <a:spcPct val="0"/>
              </a:spcBef>
              <a:spcAft>
                <a:spcPct val="35000"/>
              </a:spcAft>
              <a:buNone/>
            </a:pPr>
            <a:r>
              <a:rPr lang="en-US" sz="1500" kern="1200" baseline="0" dirty="0">
                <a:solidFill>
                  <a:schemeClr val="tx1"/>
                </a:solidFill>
              </a:rPr>
              <a:t>Avoid cliché and generic words</a:t>
            </a:r>
            <a:endParaRPr lang="en-NG" sz="1500" kern="1200" dirty="0">
              <a:solidFill>
                <a:schemeClr val="tx1"/>
              </a:solidFill>
            </a:endParaRPr>
          </a:p>
        </p:txBody>
      </p:sp>
      <p:sp>
        <p:nvSpPr>
          <p:cNvPr id="16" name="Freeform: Shape 15">
            <a:extLst>
              <a:ext uri="{FF2B5EF4-FFF2-40B4-BE49-F238E27FC236}">
                <a16:creationId xmlns:a16="http://schemas.microsoft.com/office/drawing/2014/main" id="{45632AF5-F3F5-0A24-24AF-87A2F32DAA33}"/>
              </a:ext>
            </a:extLst>
          </p:cNvPr>
          <p:cNvSpPr/>
          <p:nvPr/>
        </p:nvSpPr>
        <p:spPr>
          <a:xfrm>
            <a:off x="1600776" y="1780273"/>
            <a:ext cx="4635345" cy="4635345"/>
          </a:xfrm>
          <a:custGeom>
            <a:avLst/>
            <a:gdLst>
              <a:gd name="connsiteX0" fmla="*/ 3323222 w 4635345"/>
              <a:gd name="connsiteY0" fmla="*/ 4405848 h 4635345"/>
              <a:gd name="connsiteX1" fmla="*/ 1312071 w 4635345"/>
              <a:gd name="connsiteY1" fmla="*/ 4405823 h 4635345"/>
              <a:gd name="connsiteX2" fmla="*/ 2317673 w 4635345"/>
              <a:gd name="connsiteY2" fmla="*/ 2317673 h 4635345"/>
              <a:gd name="connsiteX3" fmla="*/ 3323222 w 4635345"/>
              <a:gd name="connsiteY3" fmla="*/ 4405848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3323222" y="4405848"/>
                </a:moveTo>
                <a:cubicBezTo>
                  <a:pt x="2687756" y="4711853"/>
                  <a:pt x="1947529" y="4711844"/>
                  <a:pt x="1312071" y="4405823"/>
                </a:cubicBezTo>
                <a:lnTo>
                  <a:pt x="2317673" y="2317673"/>
                </a:lnTo>
                <a:lnTo>
                  <a:pt x="3323222" y="440584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15918" tIns="3661107" rIns="1715917" bIns="129416" numCol="1" spcCol="1270" anchor="ctr" anchorCtr="0">
            <a:noAutofit/>
          </a:bodyPr>
          <a:lstStyle/>
          <a:p>
            <a:pPr marL="0" lvl="0" indent="0" algn="ctr" defTabSz="666750">
              <a:lnSpc>
                <a:spcPct val="90000"/>
              </a:lnSpc>
              <a:spcBef>
                <a:spcPct val="0"/>
              </a:spcBef>
              <a:spcAft>
                <a:spcPct val="35000"/>
              </a:spcAft>
              <a:buNone/>
            </a:pPr>
            <a:r>
              <a:rPr lang="en-US" sz="1500" kern="1200" baseline="0"/>
              <a:t>Showcase your qualifications</a:t>
            </a:r>
            <a:endParaRPr lang="en-NG" sz="1500" kern="1200"/>
          </a:p>
        </p:txBody>
      </p:sp>
      <p:sp>
        <p:nvSpPr>
          <p:cNvPr id="17" name="Freeform: Shape 16">
            <a:extLst>
              <a:ext uri="{FF2B5EF4-FFF2-40B4-BE49-F238E27FC236}">
                <a16:creationId xmlns:a16="http://schemas.microsoft.com/office/drawing/2014/main" id="{3B7D0714-E16B-2791-2558-B20C3A4CBB60}"/>
              </a:ext>
            </a:extLst>
          </p:cNvPr>
          <p:cNvSpPr/>
          <p:nvPr/>
        </p:nvSpPr>
        <p:spPr>
          <a:xfrm>
            <a:off x="1600776" y="1780273"/>
            <a:ext cx="4635345" cy="4635345"/>
          </a:xfrm>
          <a:custGeom>
            <a:avLst/>
            <a:gdLst>
              <a:gd name="connsiteX0" fmla="*/ 1312072 w 4635345"/>
              <a:gd name="connsiteY0" fmla="*/ 4405823 h 4635345"/>
              <a:gd name="connsiteX1" fmla="*/ 58109 w 4635345"/>
              <a:gd name="connsiteY1" fmla="*/ 2833401 h 4635345"/>
              <a:gd name="connsiteX2" fmla="*/ 2317673 w 4635345"/>
              <a:gd name="connsiteY2" fmla="*/ 2317673 h 4635345"/>
              <a:gd name="connsiteX3" fmla="*/ 1312072 w 4635345"/>
              <a:gd name="connsiteY3" fmla="*/ 4405823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1312072" y="4405823"/>
                </a:moveTo>
                <a:cubicBezTo>
                  <a:pt x="676596" y="4099794"/>
                  <a:pt x="215058" y="3521043"/>
                  <a:pt x="58109" y="2833401"/>
                </a:cubicBezTo>
                <a:lnTo>
                  <a:pt x="2317673" y="2317673"/>
                </a:lnTo>
                <a:lnTo>
                  <a:pt x="1312072" y="4405823"/>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0512" tIns="2778184" rIns="2998915" bIns="1012339" numCol="1" spcCol="1270" anchor="ctr" anchorCtr="0">
            <a:noAutofit/>
          </a:bodyPr>
          <a:lstStyle/>
          <a:p>
            <a:pPr marL="0" lvl="0" indent="0" algn="ctr" defTabSz="666750">
              <a:lnSpc>
                <a:spcPct val="90000"/>
              </a:lnSpc>
              <a:spcBef>
                <a:spcPct val="0"/>
              </a:spcBef>
              <a:spcAft>
                <a:spcPct val="35000"/>
              </a:spcAft>
              <a:buNone/>
            </a:pPr>
            <a:r>
              <a:rPr lang="en-US" sz="1500" kern="1200" baseline="0"/>
              <a:t>Demonstrate enthusiasm</a:t>
            </a:r>
            <a:endParaRPr lang="en-NG" sz="1500" kern="1200"/>
          </a:p>
        </p:txBody>
      </p:sp>
      <p:sp>
        <p:nvSpPr>
          <p:cNvPr id="18" name="Freeform: Shape 17">
            <a:extLst>
              <a:ext uri="{FF2B5EF4-FFF2-40B4-BE49-F238E27FC236}">
                <a16:creationId xmlns:a16="http://schemas.microsoft.com/office/drawing/2014/main" id="{43DF4237-5B12-0BB1-8188-C3091AC68336}"/>
              </a:ext>
            </a:extLst>
          </p:cNvPr>
          <p:cNvSpPr/>
          <p:nvPr/>
        </p:nvSpPr>
        <p:spPr>
          <a:xfrm>
            <a:off x="1600776" y="1780273"/>
            <a:ext cx="4635345" cy="4635345"/>
          </a:xfrm>
          <a:custGeom>
            <a:avLst/>
            <a:gdLst>
              <a:gd name="connsiteX0" fmla="*/ 58109 w 4635345"/>
              <a:gd name="connsiteY0" fmla="*/ 2833401 h 4635345"/>
              <a:gd name="connsiteX1" fmla="*/ 505643 w 4635345"/>
              <a:gd name="connsiteY1" fmla="*/ 872627 h 4635345"/>
              <a:gd name="connsiteX2" fmla="*/ 2317673 w 4635345"/>
              <a:gd name="connsiteY2" fmla="*/ 2317673 h 4635345"/>
              <a:gd name="connsiteX3" fmla="*/ 58109 w 4635345"/>
              <a:gd name="connsiteY3" fmla="*/ 2833401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58109" y="2833401"/>
                </a:moveTo>
                <a:cubicBezTo>
                  <a:pt x="-98840" y="2145761"/>
                  <a:pt x="65881" y="1424072"/>
                  <a:pt x="505643" y="872627"/>
                </a:cubicBezTo>
                <a:lnTo>
                  <a:pt x="2317673" y="2317673"/>
                </a:lnTo>
                <a:lnTo>
                  <a:pt x="58109" y="283340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934" tIns="1674530" rIns="3192054" bIns="2143584" numCol="1" spcCol="1270" anchor="ctr" anchorCtr="0">
            <a:noAutofit/>
          </a:bodyPr>
          <a:lstStyle/>
          <a:p>
            <a:pPr marL="0" lvl="0" indent="0" algn="ctr" defTabSz="666750">
              <a:lnSpc>
                <a:spcPct val="90000"/>
              </a:lnSpc>
              <a:spcBef>
                <a:spcPct val="0"/>
              </a:spcBef>
              <a:spcAft>
                <a:spcPct val="35000"/>
              </a:spcAft>
              <a:buNone/>
            </a:pPr>
            <a:r>
              <a:rPr lang="en-US" sz="1500" kern="1200" baseline="0"/>
              <a:t>Tailor to the job description</a:t>
            </a:r>
            <a:endParaRPr lang="en-NG" sz="1500" kern="1200"/>
          </a:p>
        </p:txBody>
      </p:sp>
      <p:sp>
        <p:nvSpPr>
          <p:cNvPr id="19" name="Freeform: Shape 18">
            <a:extLst>
              <a:ext uri="{FF2B5EF4-FFF2-40B4-BE49-F238E27FC236}">
                <a16:creationId xmlns:a16="http://schemas.microsoft.com/office/drawing/2014/main" id="{72E54180-C4F7-DDBA-7413-EF9FF251D29C}"/>
              </a:ext>
            </a:extLst>
          </p:cNvPr>
          <p:cNvSpPr/>
          <p:nvPr/>
        </p:nvSpPr>
        <p:spPr>
          <a:xfrm>
            <a:off x="1600776" y="1780273"/>
            <a:ext cx="4635345" cy="4635345"/>
          </a:xfrm>
          <a:custGeom>
            <a:avLst/>
            <a:gdLst>
              <a:gd name="connsiteX0" fmla="*/ 505642 w 4635345"/>
              <a:gd name="connsiteY0" fmla="*/ 872628 h 4635345"/>
              <a:gd name="connsiteX1" fmla="*/ 2317672 w 4635345"/>
              <a:gd name="connsiteY1" fmla="*/ 0 h 4635345"/>
              <a:gd name="connsiteX2" fmla="*/ 2317673 w 4635345"/>
              <a:gd name="connsiteY2" fmla="*/ 2317673 h 4635345"/>
              <a:gd name="connsiteX3" fmla="*/ 505642 w 4635345"/>
              <a:gd name="connsiteY3" fmla="*/ 872628 h 4635345"/>
            </a:gdLst>
            <a:ahLst/>
            <a:cxnLst>
              <a:cxn ang="0">
                <a:pos x="connsiteX0" y="connsiteY0"/>
              </a:cxn>
              <a:cxn ang="0">
                <a:pos x="connsiteX1" y="connsiteY1"/>
              </a:cxn>
              <a:cxn ang="0">
                <a:pos x="connsiteX2" y="connsiteY2"/>
              </a:cxn>
              <a:cxn ang="0">
                <a:pos x="connsiteX3" y="connsiteY3"/>
              </a:cxn>
            </a:cxnLst>
            <a:rect l="l" t="t" r="r" b="b"/>
            <a:pathLst>
              <a:path w="4635345" h="4635345">
                <a:moveTo>
                  <a:pt x="505642" y="872628"/>
                </a:moveTo>
                <a:cubicBezTo>
                  <a:pt x="945405" y="321182"/>
                  <a:pt x="1612347" y="0"/>
                  <a:pt x="2317672" y="0"/>
                </a:cubicBezTo>
                <a:cubicBezTo>
                  <a:pt x="2317672" y="772558"/>
                  <a:pt x="2317673" y="1545115"/>
                  <a:pt x="2317673" y="2317673"/>
                </a:cubicBezTo>
                <a:lnTo>
                  <a:pt x="505642" y="87262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3375" tIns="460511" rIns="2380869" bIns="3412786" numCol="1" spcCol="1270" anchor="ctr" anchorCtr="0">
            <a:noAutofit/>
          </a:bodyPr>
          <a:lstStyle/>
          <a:p>
            <a:pPr marL="0" lvl="0" indent="0" algn="ctr" defTabSz="666750">
              <a:lnSpc>
                <a:spcPct val="90000"/>
              </a:lnSpc>
              <a:spcBef>
                <a:spcPct val="0"/>
              </a:spcBef>
              <a:spcAft>
                <a:spcPct val="35000"/>
              </a:spcAft>
              <a:buNone/>
            </a:pPr>
            <a:r>
              <a:rPr lang="en-US" sz="1500" kern="1200" baseline="0" dirty="0">
                <a:solidFill>
                  <a:schemeClr val="tx1"/>
                </a:solidFill>
              </a:rPr>
              <a:t>Keep it concise</a:t>
            </a:r>
            <a:endParaRPr lang="en-NG" sz="1500" kern="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209244" y="275206"/>
            <a:ext cx="10036292" cy="77377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haroni"/>
              <a:buNone/>
            </a:pPr>
            <a:r>
              <a:rPr lang="en-US" sz="3600" dirty="0"/>
              <a:t>Sample Cover Letter</a:t>
            </a:r>
            <a:endParaRPr sz="3600" dirty="0"/>
          </a:p>
        </p:txBody>
      </p:sp>
      <p:sp>
        <p:nvSpPr>
          <p:cNvPr id="14" name="Text Placeholder 5">
            <a:extLst>
              <a:ext uri="{FF2B5EF4-FFF2-40B4-BE49-F238E27FC236}">
                <a16:creationId xmlns:a16="http://schemas.microsoft.com/office/drawing/2014/main" id="{D094C5F6-C79F-3535-5FC5-2BDF8E91B6D6}"/>
              </a:ext>
            </a:extLst>
          </p:cNvPr>
          <p:cNvSpPr txBox="1">
            <a:spLocks/>
          </p:cNvSpPr>
          <p:nvPr/>
        </p:nvSpPr>
        <p:spPr>
          <a:xfrm>
            <a:off x="8859112" y="2014867"/>
            <a:ext cx="1831669" cy="47180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sp>
        <p:nvSpPr>
          <p:cNvPr id="2" name="TextBox 1">
            <a:extLst>
              <a:ext uri="{FF2B5EF4-FFF2-40B4-BE49-F238E27FC236}">
                <a16:creationId xmlns:a16="http://schemas.microsoft.com/office/drawing/2014/main" id="{888D9A0A-2F01-852E-FD90-41E67962080F}"/>
              </a:ext>
            </a:extLst>
          </p:cNvPr>
          <p:cNvSpPr txBox="1"/>
          <p:nvPr/>
        </p:nvSpPr>
        <p:spPr>
          <a:xfrm>
            <a:off x="1209244" y="1280738"/>
            <a:ext cx="8398780" cy="5401479"/>
          </a:xfrm>
          <a:prstGeom prst="rect">
            <a:avLst/>
          </a:prstGeom>
          <a:noFill/>
        </p:spPr>
        <p:txBody>
          <a:bodyPr wrap="square" rtlCol="0">
            <a:spAutoFit/>
          </a:bodyPr>
          <a:lstStyle/>
          <a:p>
            <a:pPr algn="l"/>
            <a:r>
              <a:rPr lang="en-US" sz="1150" b="0" i="0" dirty="0">
                <a:effectLst/>
                <a:latin typeface="Avenir Next LT Pro" panose="020B0504020202020204" pitchFamily="34" charset="0"/>
              </a:rPr>
              <a:t>Dear Hiring Manager,</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I am excited to apply for the Cybersecurity Intern role at Acme Technologies. As a passionate cybersecurity student at XYZ University, I am eager to contribute my skills and knowledge to enhance your organization's security measures.</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With a focus on Cybersecurity in my Bachelor's degree in Computer Science, I have developed a strong foundation in network security, cryptography, ethical hacking, and incident response. My coursework has equipped me with the technical know-how and problem-solving abilities required to tackle complex cybersecurity challenges.</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In addition to my academic achievements, I actively engage in cybersecurity projects and competitions. Through participation in capture-the-flag events and vulnerability assessments with our university's Cybersecurity Club, I have gained hands-on experience in identifying and mitigating security vulnerabilities.</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During my previous internship at Cyber Defense Solutions, I assisted the cybersecurity team in conducting risk assessments and implementing security measures to protect critical data. This experience reinforced my passion for cybersecurity and deepened my commitment to making a meaningful impact in the industry.</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Acme Technologies' commitment to innovation and maintaining a secure digital environment aligns perfectly with my goals. I am excited about the opportunity to learn from experienced cybersecurity professionals and contribute to the mission of safeguarding clients' data.</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I believe that my technical acumen, attention to detail, and collaborative mindset will make me a valuable asset to your cybersecurity team. I am eager to contribute my skills and enthusiasm as an intern at Acme Technologies, and I look forward to discussing how I can contribute to your organization's success.</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Thank you for considering my application. I have attached my resume for your review. I would be grateful for the opportunity to discuss my qualifications and potential contributions further in an interview.</a:t>
            </a:r>
          </a:p>
          <a:p>
            <a:pPr algn="l"/>
            <a:endParaRPr lang="en-US" sz="1150" b="0" i="0" dirty="0">
              <a:effectLst/>
              <a:latin typeface="Avenir Next LT Pro" panose="020B0504020202020204" pitchFamily="34" charset="0"/>
            </a:endParaRPr>
          </a:p>
          <a:p>
            <a:pPr algn="l"/>
            <a:r>
              <a:rPr lang="en-US" sz="1150" b="0" i="0" dirty="0">
                <a:effectLst/>
                <a:latin typeface="Avenir Next LT Pro" panose="020B0504020202020204" pitchFamily="34" charset="0"/>
              </a:rPr>
              <a:t>Sincerely,</a:t>
            </a:r>
          </a:p>
          <a:p>
            <a:pPr algn="l"/>
            <a:r>
              <a:rPr lang="en-US" sz="1150" dirty="0">
                <a:latin typeface="Avenir Next LT Pro" panose="020B0504020202020204" pitchFamily="34" charset="0"/>
              </a:rPr>
              <a:t>Mercy </a:t>
            </a:r>
            <a:r>
              <a:rPr lang="en-US" sz="1150" dirty="0" err="1">
                <a:latin typeface="Avenir Next LT Pro" panose="020B0504020202020204" pitchFamily="34" charset="0"/>
              </a:rPr>
              <a:t>Lunga</a:t>
            </a:r>
            <a:endParaRPr lang="en-NG" sz="1100" dirty="0">
              <a:latin typeface="Avenir Next LT Pro" panose="020B0504020202020204" pitchFamily="34" charset="0"/>
            </a:endParaRPr>
          </a:p>
        </p:txBody>
      </p:sp>
    </p:spTree>
    <p:extLst>
      <p:ext uri="{BB962C8B-B14F-4D97-AF65-F5344CB8AC3E}">
        <p14:creationId xmlns:p14="http://schemas.microsoft.com/office/powerpoint/2010/main" val="180069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04</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Job Search Strategies</a:t>
            </a: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963" r="12963"/>
          <a:stretch/>
        </p:blipFill>
        <p:spPr>
          <a:xfrm>
            <a:off x="6096000" y="0"/>
            <a:ext cx="6096000" cy="6858000"/>
          </a:xfrm>
          <a:prstGeom prst="rect">
            <a:avLst/>
          </a:prstGeom>
        </p:spPr>
      </p:pic>
    </p:spTree>
    <p:extLst>
      <p:ext uri="{BB962C8B-B14F-4D97-AF65-F5344CB8AC3E}">
        <p14:creationId xmlns:p14="http://schemas.microsoft.com/office/powerpoint/2010/main" val="3057498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5 attitudes for an effective job search</a:t>
            </a:r>
          </a:p>
        </p:txBody>
      </p:sp>
      <p:sp>
        <p:nvSpPr>
          <p:cNvPr id="3" name="TextBox 2">
            <a:extLst>
              <a:ext uri="{FF2B5EF4-FFF2-40B4-BE49-F238E27FC236}">
                <a16:creationId xmlns:a16="http://schemas.microsoft.com/office/drawing/2014/main" id="{0223A59C-6DC7-2F20-3F93-F39BB37276D6}"/>
              </a:ext>
            </a:extLst>
          </p:cNvPr>
          <p:cNvSpPr txBox="1"/>
          <p:nvPr/>
        </p:nvSpPr>
        <p:spPr>
          <a:xfrm>
            <a:off x="1015381" y="4887167"/>
            <a:ext cx="7697337" cy="369332"/>
          </a:xfrm>
          <a:prstGeom prst="rect">
            <a:avLst/>
          </a:prstGeom>
          <a:noFill/>
        </p:spPr>
        <p:txBody>
          <a:bodyPr wrap="square" rtlCol="0">
            <a:spAutoFit/>
          </a:bodyPr>
          <a:lstStyle/>
          <a:p>
            <a:r>
              <a:rPr lang="en-US" dirty="0">
                <a:solidFill>
                  <a:schemeClr val="accent4">
                    <a:lumMod val="60000"/>
                    <a:lumOff val="40000"/>
                  </a:schemeClr>
                </a:solidFill>
                <a:latin typeface="Avenir Next LT Pro Demi" panose="020B0704020202020204" pitchFamily="34" charset="0"/>
              </a:rPr>
              <a:t>1. </a:t>
            </a:r>
            <a:r>
              <a:rPr lang="en-US" dirty="0">
                <a:solidFill>
                  <a:schemeClr val="bg1"/>
                </a:solidFill>
                <a:latin typeface="Avenir Next LT Pro Demi" panose="020B0704020202020204" pitchFamily="34" charset="0"/>
              </a:rPr>
              <a:t>Positivity </a:t>
            </a:r>
            <a:r>
              <a:rPr lang="en-US" dirty="0">
                <a:solidFill>
                  <a:schemeClr val="accent4">
                    <a:lumMod val="60000"/>
                    <a:lumOff val="40000"/>
                  </a:schemeClr>
                </a:solidFill>
                <a:latin typeface="Avenir Next LT Pro Demi" panose="020B0704020202020204" pitchFamily="34" charset="0"/>
              </a:rPr>
              <a:t>2. </a:t>
            </a:r>
            <a:r>
              <a:rPr lang="en-US" dirty="0">
                <a:solidFill>
                  <a:schemeClr val="bg1"/>
                </a:solidFill>
                <a:latin typeface="Avenir Next LT Pro Demi" panose="020B0704020202020204" pitchFamily="34" charset="0"/>
              </a:rPr>
              <a:t>Persistence </a:t>
            </a:r>
            <a:r>
              <a:rPr lang="en-US" dirty="0">
                <a:solidFill>
                  <a:schemeClr val="accent4">
                    <a:lumMod val="60000"/>
                    <a:lumOff val="40000"/>
                  </a:schemeClr>
                </a:solidFill>
                <a:latin typeface="Avenir Next LT Pro Demi" panose="020B0704020202020204" pitchFamily="34" charset="0"/>
              </a:rPr>
              <a:t>3. </a:t>
            </a:r>
            <a:r>
              <a:rPr lang="en-US" dirty="0">
                <a:solidFill>
                  <a:schemeClr val="bg1"/>
                </a:solidFill>
                <a:latin typeface="Avenir Next LT Pro Demi" panose="020B0704020202020204" pitchFamily="34" charset="0"/>
              </a:rPr>
              <a:t>Adaptability </a:t>
            </a:r>
            <a:r>
              <a:rPr lang="en-US" dirty="0">
                <a:solidFill>
                  <a:schemeClr val="accent4">
                    <a:lumMod val="60000"/>
                    <a:lumOff val="40000"/>
                  </a:schemeClr>
                </a:solidFill>
                <a:latin typeface="Avenir Next LT Pro Demi" panose="020B0704020202020204" pitchFamily="34" charset="0"/>
              </a:rPr>
              <a:t>4. </a:t>
            </a:r>
            <a:r>
              <a:rPr lang="en-US" dirty="0">
                <a:solidFill>
                  <a:schemeClr val="bg1"/>
                </a:solidFill>
                <a:latin typeface="Avenir Next LT Pro Demi" panose="020B0704020202020204" pitchFamily="34" charset="0"/>
              </a:rPr>
              <a:t>Proactiveness </a:t>
            </a:r>
            <a:r>
              <a:rPr lang="en-US" dirty="0">
                <a:solidFill>
                  <a:schemeClr val="accent4">
                    <a:lumMod val="60000"/>
                    <a:lumOff val="40000"/>
                  </a:schemeClr>
                </a:solidFill>
                <a:latin typeface="Avenir Next LT Pro Demi" panose="020B0704020202020204" pitchFamily="34" charset="0"/>
              </a:rPr>
              <a:t>5. </a:t>
            </a:r>
            <a:r>
              <a:rPr lang="en-US" dirty="0">
                <a:solidFill>
                  <a:schemeClr val="bg1"/>
                </a:solidFill>
                <a:latin typeface="Avenir Next LT Pro Demi" panose="020B0704020202020204" pitchFamily="34" charset="0"/>
              </a:rPr>
              <a:t>Resilience</a:t>
            </a:r>
            <a:endParaRPr lang="en-NG" dirty="0">
              <a:solidFill>
                <a:schemeClr val="bg1"/>
              </a:solidFill>
              <a:latin typeface="Avenir Next LT Pro Demi" panose="020B0704020202020204" pitchFamily="34" charset="0"/>
            </a:endParaRPr>
          </a:p>
        </p:txBody>
      </p:sp>
    </p:spTree>
    <p:extLst>
      <p:ext uri="{BB962C8B-B14F-4D97-AF65-F5344CB8AC3E}">
        <p14:creationId xmlns:p14="http://schemas.microsoft.com/office/powerpoint/2010/main" val="279981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117013" y="328152"/>
            <a:ext cx="10036175" cy="773112"/>
          </a:xfrm>
        </p:spPr>
        <p:txBody>
          <a:bodyPr>
            <a:normAutofit/>
          </a:bodyPr>
          <a:lstStyle/>
          <a:p>
            <a:r>
              <a:rPr lang="en-US" sz="3600" dirty="0"/>
              <a:t>Self Reflection and Job Search</a:t>
            </a:r>
          </a:p>
        </p:txBody>
      </p:sp>
      <p:sp>
        <p:nvSpPr>
          <p:cNvPr id="6" name="Text Placeholder 5">
            <a:extLst>
              <a:ext uri="{FF2B5EF4-FFF2-40B4-BE49-F238E27FC236}">
                <a16:creationId xmlns:a16="http://schemas.microsoft.com/office/drawing/2014/main" id="{D072148B-72AE-335D-776B-903F1B183550}"/>
              </a:ext>
            </a:extLst>
          </p:cNvPr>
          <p:cNvSpPr>
            <a:spLocks noGrp="1"/>
          </p:cNvSpPr>
          <p:nvPr>
            <p:ph type="body" sz="quarter" idx="17"/>
          </p:nvPr>
        </p:nvSpPr>
        <p:spPr>
          <a:xfrm>
            <a:off x="3995189" y="1413960"/>
            <a:ext cx="2403828" cy="493385"/>
          </a:xfrm>
          <a:noFill/>
        </p:spPr>
        <p:txBody>
          <a:bodyPr>
            <a:normAutofit fontScale="92500"/>
          </a:bodyPr>
          <a:lstStyle/>
          <a:p>
            <a:pPr marL="0" indent="0">
              <a:buNone/>
            </a:pPr>
            <a:r>
              <a:rPr lang="en-US" dirty="0"/>
              <a:t>What are your skills?</a:t>
            </a:r>
          </a:p>
        </p:txBody>
      </p:sp>
      <p:pic>
        <p:nvPicPr>
          <p:cNvPr id="11" name="Graphic 10" descr="Chat bubble outline">
            <a:extLst>
              <a:ext uri="{FF2B5EF4-FFF2-40B4-BE49-F238E27FC236}">
                <a16:creationId xmlns:a16="http://schemas.microsoft.com/office/drawing/2014/main" id="{13CE5481-502D-2DCB-6D53-77337BEFA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5934" y="5201417"/>
            <a:ext cx="676971" cy="676971"/>
          </a:xfrm>
          <a:prstGeom prst="rect">
            <a:avLst/>
          </a:prstGeom>
        </p:spPr>
      </p:pic>
      <p:pic>
        <p:nvPicPr>
          <p:cNvPr id="15" name="Graphic 14" descr="Handshake outline">
            <a:extLst>
              <a:ext uri="{FF2B5EF4-FFF2-40B4-BE49-F238E27FC236}">
                <a16:creationId xmlns:a16="http://schemas.microsoft.com/office/drawing/2014/main" id="{23DDA2AF-5BC4-1051-D5B3-21F780F184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61" y="4663411"/>
            <a:ext cx="676656" cy="676656"/>
          </a:xfrm>
          <a:prstGeom prst="rect">
            <a:avLst/>
          </a:prstGeom>
        </p:spPr>
      </p:pic>
      <p:sp>
        <p:nvSpPr>
          <p:cNvPr id="35" name="Text Placeholder 5">
            <a:extLst>
              <a:ext uri="{FF2B5EF4-FFF2-40B4-BE49-F238E27FC236}">
                <a16:creationId xmlns:a16="http://schemas.microsoft.com/office/drawing/2014/main" id="{4D550375-B69F-86AB-E784-29F143E27A55}"/>
              </a:ext>
            </a:extLst>
          </p:cNvPr>
          <p:cNvSpPr txBox="1">
            <a:spLocks/>
          </p:cNvSpPr>
          <p:nvPr/>
        </p:nvSpPr>
        <p:spPr>
          <a:xfrm>
            <a:off x="4732512" y="2199586"/>
            <a:ext cx="4581981" cy="885259"/>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Your value in the workplace is a combination of your education/training, your experiences and your competence</a:t>
            </a:r>
          </a:p>
        </p:txBody>
      </p:sp>
      <p:sp>
        <p:nvSpPr>
          <p:cNvPr id="37" name="Text Placeholder 5">
            <a:extLst>
              <a:ext uri="{FF2B5EF4-FFF2-40B4-BE49-F238E27FC236}">
                <a16:creationId xmlns:a16="http://schemas.microsoft.com/office/drawing/2014/main" id="{7F87CA05-A85D-DD6E-F931-A963162A9572}"/>
              </a:ext>
            </a:extLst>
          </p:cNvPr>
          <p:cNvSpPr txBox="1">
            <a:spLocks/>
          </p:cNvSpPr>
          <p:nvPr/>
        </p:nvSpPr>
        <p:spPr>
          <a:xfrm>
            <a:off x="4904863" y="3568434"/>
            <a:ext cx="2403828" cy="493385"/>
          </a:xfrm>
          <a:prstGeom prst="rect">
            <a:avLst/>
          </a:prstGeom>
          <a:no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can you do?</a:t>
            </a:r>
          </a:p>
        </p:txBody>
      </p:sp>
      <p:sp>
        <p:nvSpPr>
          <p:cNvPr id="38" name="Text Placeholder 5">
            <a:extLst>
              <a:ext uri="{FF2B5EF4-FFF2-40B4-BE49-F238E27FC236}">
                <a16:creationId xmlns:a16="http://schemas.microsoft.com/office/drawing/2014/main" id="{CBD3051E-C178-7805-A494-6C76F51C8FC0}"/>
              </a:ext>
            </a:extLst>
          </p:cNvPr>
          <p:cNvSpPr txBox="1">
            <a:spLocks/>
          </p:cNvSpPr>
          <p:nvPr/>
        </p:nvSpPr>
        <p:spPr>
          <a:xfrm>
            <a:off x="4655008" y="4740360"/>
            <a:ext cx="3618479" cy="703680"/>
          </a:xfrm>
          <a:prstGeom prst="rect">
            <a:avLst/>
          </a:prstGeom>
          <a:no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t>What is your career goal and aspiration</a:t>
            </a:r>
          </a:p>
        </p:txBody>
      </p:sp>
      <p:sp>
        <p:nvSpPr>
          <p:cNvPr id="39" name="Text Placeholder 5">
            <a:extLst>
              <a:ext uri="{FF2B5EF4-FFF2-40B4-BE49-F238E27FC236}">
                <a16:creationId xmlns:a16="http://schemas.microsoft.com/office/drawing/2014/main" id="{245B96B4-D568-8F22-0752-A8545DA211A2}"/>
              </a:ext>
            </a:extLst>
          </p:cNvPr>
          <p:cNvSpPr txBox="1">
            <a:spLocks/>
          </p:cNvSpPr>
          <p:nvPr/>
        </p:nvSpPr>
        <p:spPr>
          <a:xfrm>
            <a:off x="3453094" y="5913325"/>
            <a:ext cx="2403828" cy="731140"/>
          </a:xfrm>
          <a:prstGeom prst="rect">
            <a:avLst/>
          </a:prstGeom>
          <a:no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t>What do you need to learn?</a:t>
            </a:r>
          </a:p>
        </p:txBody>
      </p:sp>
      <p:grpSp>
        <p:nvGrpSpPr>
          <p:cNvPr id="55" name="Group 54">
            <a:extLst>
              <a:ext uri="{FF2B5EF4-FFF2-40B4-BE49-F238E27FC236}">
                <a16:creationId xmlns:a16="http://schemas.microsoft.com/office/drawing/2014/main" id="{1DE036F2-96E5-F693-EBC8-E5FA58D787ED}"/>
              </a:ext>
            </a:extLst>
          </p:cNvPr>
          <p:cNvGrpSpPr/>
          <p:nvPr/>
        </p:nvGrpSpPr>
        <p:grpSpPr>
          <a:xfrm>
            <a:off x="1117013" y="1505282"/>
            <a:ext cx="3615499" cy="4570413"/>
            <a:chOff x="4499529" y="1144588"/>
            <a:chExt cx="3615499" cy="4570413"/>
          </a:xfrm>
        </p:grpSpPr>
        <p:sp>
          <p:nvSpPr>
            <p:cNvPr id="62" name="Freeform: Shape 61">
              <a:extLst>
                <a:ext uri="{FF2B5EF4-FFF2-40B4-BE49-F238E27FC236}">
                  <a16:creationId xmlns:a16="http://schemas.microsoft.com/office/drawing/2014/main" id="{F8373BAD-F616-E692-BFF0-60EC68CC7F31}"/>
                </a:ext>
              </a:extLst>
            </p:cNvPr>
            <p:cNvSpPr/>
            <p:nvPr/>
          </p:nvSpPr>
          <p:spPr>
            <a:xfrm>
              <a:off x="4499529" y="2150136"/>
              <a:ext cx="1279171" cy="2559317"/>
            </a:xfrm>
            <a:custGeom>
              <a:avLst/>
              <a:gdLst>
                <a:gd name="connsiteX0" fmla="*/ 1279171 w 1279171"/>
                <a:gd name="connsiteY0" fmla="*/ 0 h 2559317"/>
                <a:gd name="connsiteX1" fmla="*/ 1279171 w 1279171"/>
                <a:gd name="connsiteY1" fmla="*/ 282062 h 2559317"/>
                <a:gd name="connsiteX2" fmla="*/ 282368 w 1279171"/>
                <a:gd name="connsiteY2" fmla="*/ 1278865 h 2559317"/>
                <a:gd name="connsiteX3" fmla="*/ 1279171 w 1279171"/>
                <a:gd name="connsiteY3" fmla="*/ 2275668 h 2559317"/>
                <a:gd name="connsiteX4" fmla="*/ 1279171 w 1279171"/>
                <a:gd name="connsiteY4" fmla="*/ 2559317 h 2559317"/>
                <a:gd name="connsiteX5" fmla="*/ 1021407 w 1279171"/>
                <a:gd name="connsiteY5" fmla="*/ 2533316 h 2559317"/>
                <a:gd name="connsiteX6" fmla="*/ 0 w 1279171"/>
                <a:gd name="connsiteY6" fmla="*/ 1279563 h 2559317"/>
                <a:gd name="connsiteX7" fmla="*/ 1021407 w 1279171"/>
                <a:gd name="connsiteY7" fmla="*/ 25993 h 25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71" h="2559317">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gradFill>
              <a:gsLst>
                <a:gs pos="49000">
                  <a:srgbClr val="4CC1EF">
                    <a:lumMod val="60000"/>
                    <a:lumOff val="40000"/>
                  </a:srgbClr>
                </a:gs>
                <a:gs pos="100000">
                  <a:srgbClr val="3A5C84">
                    <a:lumMod val="75000"/>
                  </a:srgbClr>
                </a:gs>
              </a:gsLst>
              <a:path path="circle">
                <a:fillToRect l="50000" t="-80000" r="50000" b="180000"/>
              </a:path>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5">
              <a:extLst>
                <a:ext uri="{FF2B5EF4-FFF2-40B4-BE49-F238E27FC236}">
                  <a16:creationId xmlns:a16="http://schemas.microsoft.com/office/drawing/2014/main" id="{FFBBEC50-8E6C-14C5-2F0F-27B1DE83E2A5}"/>
                </a:ext>
              </a:extLst>
            </p:cNvPr>
            <p:cNvSpPr>
              <a:spLocks/>
            </p:cNvSpPr>
            <p:nvPr/>
          </p:nvSpPr>
          <p:spPr bwMode="auto">
            <a:xfrm>
              <a:off x="5792516" y="1144588"/>
              <a:ext cx="1343025" cy="1249363"/>
            </a:xfrm>
            <a:custGeom>
              <a:avLst/>
              <a:gdLst>
                <a:gd name="T0" fmla="*/ 0 w 7049"/>
                <a:gd name="T1" fmla="*/ 0 h 6559"/>
                <a:gd name="T2" fmla="*/ 7049 w 7049"/>
                <a:gd name="T3" fmla="*/ 2290 h 6559"/>
                <a:gd name="T4" fmla="*/ 3948 w 7049"/>
                <a:gd name="T5" fmla="*/ 6559 h 6559"/>
                <a:gd name="T6" fmla="*/ 0 w 7049"/>
                <a:gd name="T7" fmla="*/ 5277 h 6559"/>
                <a:gd name="T8" fmla="*/ 0 w 7049"/>
                <a:gd name="T9" fmla="*/ 0 h 6559"/>
              </a:gdLst>
              <a:ahLst/>
              <a:cxnLst>
                <a:cxn ang="0">
                  <a:pos x="T0" y="T1"/>
                </a:cxn>
                <a:cxn ang="0">
                  <a:pos x="T2" y="T3"/>
                </a:cxn>
                <a:cxn ang="0">
                  <a:pos x="T4" y="T5"/>
                </a:cxn>
                <a:cxn ang="0">
                  <a:pos x="T6" y="T7"/>
                </a:cxn>
                <a:cxn ang="0">
                  <a:pos x="T8" y="T9"/>
                </a:cxn>
              </a:cxnLst>
              <a:rect l="0" t="0" r="r" b="b"/>
              <a:pathLst>
                <a:path w="7049" h="6559">
                  <a:moveTo>
                    <a:pt x="0" y="0"/>
                  </a:moveTo>
                  <a:cubicBezTo>
                    <a:pt x="2533" y="0"/>
                    <a:pt x="5000" y="802"/>
                    <a:pt x="7049" y="2290"/>
                  </a:cubicBezTo>
                  <a:lnTo>
                    <a:pt x="3948" y="6559"/>
                  </a:lnTo>
                  <a:cubicBezTo>
                    <a:pt x="2800" y="5726"/>
                    <a:pt x="1419" y="5277"/>
                    <a:pt x="0" y="5277"/>
                  </a:cubicBezTo>
                  <a:lnTo>
                    <a:pt x="0" y="0"/>
                  </a:lnTo>
                  <a:close/>
                </a:path>
              </a:pathLst>
            </a:custGeom>
            <a:solidFill>
              <a:srgbClr val="4CC1EF">
                <a:lumMod val="60000"/>
                <a:lumOff val="4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4" name="Freeform 6">
              <a:extLst>
                <a:ext uri="{FF2B5EF4-FFF2-40B4-BE49-F238E27FC236}">
                  <a16:creationId xmlns:a16="http://schemas.microsoft.com/office/drawing/2014/main" id="{CA52B68B-3148-41A3-343E-7AC193B69738}"/>
                </a:ext>
              </a:extLst>
            </p:cNvPr>
            <p:cNvSpPr>
              <a:spLocks/>
            </p:cNvSpPr>
            <p:nvPr/>
          </p:nvSpPr>
          <p:spPr bwMode="auto">
            <a:xfrm>
              <a:off x="6544991" y="1581151"/>
              <a:ext cx="1420813" cy="1452563"/>
            </a:xfrm>
            <a:custGeom>
              <a:avLst/>
              <a:gdLst>
                <a:gd name="T0" fmla="*/ 3101 w 7458"/>
                <a:gd name="T1" fmla="*/ 0 h 7627"/>
                <a:gd name="T2" fmla="*/ 7458 w 7458"/>
                <a:gd name="T3" fmla="*/ 5997 h 7627"/>
                <a:gd name="T4" fmla="*/ 2439 w 7458"/>
                <a:gd name="T5" fmla="*/ 7627 h 7627"/>
                <a:gd name="T6" fmla="*/ 0 w 7458"/>
                <a:gd name="T7" fmla="*/ 4269 h 7627"/>
                <a:gd name="T8" fmla="*/ 3101 w 7458"/>
                <a:gd name="T9" fmla="*/ 0 h 7627"/>
              </a:gdLst>
              <a:ahLst/>
              <a:cxnLst>
                <a:cxn ang="0">
                  <a:pos x="T0" y="T1"/>
                </a:cxn>
                <a:cxn ang="0">
                  <a:pos x="T2" y="T3"/>
                </a:cxn>
                <a:cxn ang="0">
                  <a:pos x="T4" y="T5"/>
                </a:cxn>
                <a:cxn ang="0">
                  <a:pos x="T6" y="T7"/>
                </a:cxn>
                <a:cxn ang="0">
                  <a:pos x="T8" y="T9"/>
                </a:cxn>
              </a:cxnLst>
              <a:rect l="0" t="0" r="r" b="b"/>
              <a:pathLst>
                <a:path w="7458" h="7627">
                  <a:moveTo>
                    <a:pt x="3101" y="0"/>
                  </a:moveTo>
                  <a:cubicBezTo>
                    <a:pt x="5150" y="1489"/>
                    <a:pt x="6675" y="3588"/>
                    <a:pt x="7458" y="5997"/>
                  </a:cubicBezTo>
                  <a:lnTo>
                    <a:pt x="2439" y="7627"/>
                  </a:lnTo>
                  <a:cubicBezTo>
                    <a:pt x="2001" y="6278"/>
                    <a:pt x="1147" y="5103"/>
                    <a:pt x="0" y="4269"/>
                  </a:cubicBezTo>
                  <a:lnTo>
                    <a:pt x="3101" y="0"/>
                  </a:lnTo>
                  <a:close/>
                </a:path>
              </a:pathLst>
            </a:custGeom>
            <a:solidFill>
              <a:srgbClr val="4CC1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5" name="Freeform 7">
              <a:extLst>
                <a:ext uri="{FF2B5EF4-FFF2-40B4-BE49-F238E27FC236}">
                  <a16:creationId xmlns:a16="http://schemas.microsoft.com/office/drawing/2014/main" id="{82DA4F3E-CF12-1E07-89B0-F0BC1E842C1E}"/>
                </a:ext>
              </a:extLst>
            </p:cNvPr>
            <p:cNvSpPr>
              <a:spLocks/>
            </p:cNvSpPr>
            <p:nvPr/>
          </p:nvSpPr>
          <p:spPr bwMode="auto">
            <a:xfrm>
              <a:off x="7010128" y="2724151"/>
              <a:ext cx="1104900" cy="1411288"/>
            </a:xfrm>
            <a:custGeom>
              <a:avLst/>
              <a:gdLst>
                <a:gd name="T0" fmla="*/ 5019 w 5801"/>
                <a:gd name="T1" fmla="*/ 0 h 7411"/>
                <a:gd name="T2" fmla="*/ 5019 w 5801"/>
                <a:gd name="T3" fmla="*/ 7411 h 7411"/>
                <a:gd name="T4" fmla="*/ 0 w 5801"/>
                <a:gd name="T5" fmla="*/ 5781 h 7411"/>
                <a:gd name="T6" fmla="*/ 0 w 5801"/>
                <a:gd name="T7" fmla="*/ 1630 h 7411"/>
                <a:gd name="T8" fmla="*/ 5019 w 5801"/>
                <a:gd name="T9" fmla="*/ 0 h 7411"/>
              </a:gdLst>
              <a:ahLst/>
              <a:cxnLst>
                <a:cxn ang="0">
                  <a:pos x="T0" y="T1"/>
                </a:cxn>
                <a:cxn ang="0">
                  <a:pos x="T2" y="T3"/>
                </a:cxn>
                <a:cxn ang="0">
                  <a:pos x="T4" y="T5"/>
                </a:cxn>
                <a:cxn ang="0">
                  <a:pos x="T6" y="T7"/>
                </a:cxn>
                <a:cxn ang="0">
                  <a:pos x="T8" y="T9"/>
                </a:cxn>
              </a:cxnLst>
              <a:rect l="0" t="0" r="r" b="b"/>
              <a:pathLst>
                <a:path w="5801" h="7411">
                  <a:moveTo>
                    <a:pt x="5019" y="0"/>
                  </a:moveTo>
                  <a:cubicBezTo>
                    <a:pt x="5801" y="2408"/>
                    <a:pt x="5801" y="5003"/>
                    <a:pt x="5019" y="7411"/>
                  </a:cubicBezTo>
                  <a:lnTo>
                    <a:pt x="0" y="5781"/>
                  </a:lnTo>
                  <a:cubicBezTo>
                    <a:pt x="439" y="4432"/>
                    <a:pt x="439" y="2979"/>
                    <a:pt x="0" y="1630"/>
                  </a:cubicBezTo>
                  <a:lnTo>
                    <a:pt x="5019" y="0"/>
                  </a:lnTo>
                  <a:close/>
                </a:path>
              </a:pathLst>
            </a:custGeom>
            <a:solidFill>
              <a:srgbClr val="4CC1E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6" name="Freeform 8">
              <a:extLst>
                <a:ext uri="{FF2B5EF4-FFF2-40B4-BE49-F238E27FC236}">
                  <a16:creationId xmlns:a16="http://schemas.microsoft.com/office/drawing/2014/main" id="{0C903EDA-28BA-3268-6D78-5614EED879F6}"/>
                </a:ext>
              </a:extLst>
            </p:cNvPr>
            <p:cNvSpPr>
              <a:spLocks/>
            </p:cNvSpPr>
            <p:nvPr/>
          </p:nvSpPr>
          <p:spPr bwMode="auto">
            <a:xfrm>
              <a:off x="6544991" y="3824288"/>
              <a:ext cx="1420813" cy="1454150"/>
            </a:xfrm>
            <a:custGeom>
              <a:avLst/>
              <a:gdLst>
                <a:gd name="T0" fmla="*/ 7458 w 7458"/>
                <a:gd name="T1" fmla="*/ 1630 h 7626"/>
                <a:gd name="T2" fmla="*/ 3101 w 7458"/>
                <a:gd name="T3" fmla="*/ 7626 h 7626"/>
                <a:gd name="T4" fmla="*/ 0 w 7458"/>
                <a:gd name="T5" fmla="*/ 3357 h 7626"/>
                <a:gd name="T6" fmla="*/ 2439 w 7458"/>
                <a:gd name="T7" fmla="*/ 0 h 7626"/>
                <a:gd name="T8" fmla="*/ 7458 w 7458"/>
                <a:gd name="T9" fmla="*/ 1630 h 7626"/>
              </a:gdLst>
              <a:ahLst/>
              <a:cxnLst>
                <a:cxn ang="0">
                  <a:pos x="T0" y="T1"/>
                </a:cxn>
                <a:cxn ang="0">
                  <a:pos x="T2" y="T3"/>
                </a:cxn>
                <a:cxn ang="0">
                  <a:pos x="T4" y="T5"/>
                </a:cxn>
                <a:cxn ang="0">
                  <a:pos x="T6" y="T7"/>
                </a:cxn>
                <a:cxn ang="0">
                  <a:pos x="T8" y="T9"/>
                </a:cxn>
              </a:cxnLst>
              <a:rect l="0" t="0" r="r" b="b"/>
              <a:pathLst>
                <a:path w="7458" h="7626">
                  <a:moveTo>
                    <a:pt x="7458" y="1630"/>
                  </a:moveTo>
                  <a:cubicBezTo>
                    <a:pt x="6675" y="4039"/>
                    <a:pt x="5150" y="6138"/>
                    <a:pt x="3101" y="7626"/>
                  </a:cubicBezTo>
                  <a:lnTo>
                    <a:pt x="0" y="3357"/>
                  </a:lnTo>
                  <a:cubicBezTo>
                    <a:pt x="1147" y="2524"/>
                    <a:pt x="2001" y="1348"/>
                    <a:pt x="2439" y="0"/>
                  </a:cubicBezTo>
                  <a:lnTo>
                    <a:pt x="7458" y="1630"/>
                  </a:lnTo>
                  <a:close/>
                </a:path>
              </a:pathLst>
            </a:custGeom>
            <a:solidFill>
              <a:srgbClr val="4CC1EF">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7" name="Freeform 9">
              <a:extLst>
                <a:ext uri="{FF2B5EF4-FFF2-40B4-BE49-F238E27FC236}">
                  <a16:creationId xmlns:a16="http://schemas.microsoft.com/office/drawing/2014/main" id="{8F8777F0-4C26-540E-B35B-36A9DB8E6A65}"/>
                </a:ext>
              </a:extLst>
            </p:cNvPr>
            <p:cNvSpPr>
              <a:spLocks/>
            </p:cNvSpPr>
            <p:nvPr/>
          </p:nvSpPr>
          <p:spPr bwMode="auto">
            <a:xfrm>
              <a:off x="5792516" y="4464051"/>
              <a:ext cx="1343025" cy="1250950"/>
            </a:xfrm>
            <a:custGeom>
              <a:avLst/>
              <a:gdLst>
                <a:gd name="T0" fmla="*/ 7049 w 7049"/>
                <a:gd name="T1" fmla="*/ 4269 h 6560"/>
                <a:gd name="T2" fmla="*/ 0 w 7049"/>
                <a:gd name="T3" fmla="*/ 6560 h 6560"/>
                <a:gd name="T4" fmla="*/ 0 w 7049"/>
                <a:gd name="T5" fmla="*/ 1283 h 6560"/>
                <a:gd name="T6" fmla="*/ 3948 w 7049"/>
                <a:gd name="T7" fmla="*/ 0 h 6560"/>
                <a:gd name="T8" fmla="*/ 7049 w 7049"/>
                <a:gd name="T9" fmla="*/ 4269 h 6560"/>
              </a:gdLst>
              <a:ahLst/>
              <a:cxnLst>
                <a:cxn ang="0">
                  <a:pos x="T0" y="T1"/>
                </a:cxn>
                <a:cxn ang="0">
                  <a:pos x="T2" y="T3"/>
                </a:cxn>
                <a:cxn ang="0">
                  <a:pos x="T4" y="T5"/>
                </a:cxn>
                <a:cxn ang="0">
                  <a:pos x="T6" y="T7"/>
                </a:cxn>
                <a:cxn ang="0">
                  <a:pos x="T8" y="T9"/>
                </a:cxn>
              </a:cxnLst>
              <a:rect l="0" t="0" r="r" b="b"/>
              <a:pathLst>
                <a:path w="7049" h="6560">
                  <a:moveTo>
                    <a:pt x="7049" y="4269"/>
                  </a:moveTo>
                  <a:cubicBezTo>
                    <a:pt x="5000" y="5758"/>
                    <a:pt x="2533" y="6560"/>
                    <a:pt x="0" y="6560"/>
                  </a:cubicBezTo>
                  <a:lnTo>
                    <a:pt x="0" y="1283"/>
                  </a:lnTo>
                  <a:cubicBezTo>
                    <a:pt x="1419" y="1283"/>
                    <a:pt x="2800" y="834"/>
                    <a:pt x="3948" y="0"/>
                  </a:cubicBezTo>
                  <a:lnTo>
                    <a:pt x="7049" y="4269"/>
                  </a:lnTo>
                  <a:close/>
                </a:path>
              </a:pathLst>
            </a:custGeom>
            <a:solidFill>
              <a:srgbClr val="3A5C84">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pic>
        <p:nvPicPr>
          <p:cNvPr id="56" name="Graphic 55" descr="Questions with solid fill">
            <a:extLst>
              <a:ext uri="{FF2B5EF4-FFF2-40B4-BE49-F238E27FC236}">
                <a16:creationId xmlns:a16="http://schemas.microsoft.com/office/drawing/2014/main" id="{2E0E5454-DEB9-DD15-C44A-5E87024CA2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4222" y="3327733"/>
            <a:ext cx="914400" cy="914400"/>
          </a:xfrm>
          <a:prstGeom prst="rect">
            <a:avLst/>
          </a:prstGeom>
        </p:spPr>
      </p:pic>
      <p:pic>
        <p:nvPicPr>
          <p:cNvPr id="57" name="Graphic 56" descr="Idea outline">
            <a:extLst>
              <a:ext uri="{FF2B5EF4-FFF2-40B4-BE49-F238E27FC236}">
                <a16:creationId xmlns:a16="http://schemas.microsoft.com/office/drawing/2014/main" id="{0AA2A784-AD80-78D2-3931-6FFDC83F46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593626" y="5111735"/>
            <a:ext cx="676971" cy="676971"/>
          </a:xfrm>
          <a:prstGeom prst="rect">
            <a:avLst/>
          </a:prstGeom>
        </p:spPr>
      </p:pic>
      <p:pic>
        <p:nvPicPr>
          <p:cNvPr id="58" name="Graphic 57" descr="Double Tap Gesture outline">
            <a:extLst>
              <a:ext uri="{FF2B5EF4-FFF2-40B4-BE49-F238E27FC236}">
                <a16:creationId xmlns:a16="http://schemas.microsoft.com/office/drawing/2014/main" id="{04245FAE-7F51-6CCC-28C2-170E4A982E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34396" y="2329641"/>
            <a:ext cx="676971" cy="676971"/>
          </a:xfrm>
          <a:prstGeom prst="rect">
            <a:avLst/>
          </a:prstGeom>
        </p:spPr>
      </p:pic>
      <p:pic>
        <p:nvPicPr>
          <p:cNvPr id="59" name="Graphic 58" descr="Shuffle outline">
            <a:extLst>
              <a:ext uri="{FF2B5EF4-FFF2-40B4-BE49-F238E27FC236}">
                <a16:creationId xmlns:a16="http://schemas.microsoft.com/office/drawing/2014/main" id="{FD77B38C-7899-11D9-3E8E-6B7F3FA98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99963" y="3452004"/>
            <a:ext cx="676971" cy="676971"/>
          </a:xfrm>
          <a:prstGeom prst="rect">
            <a:avLst/>
          </a:prstGeom>
        </p:spPr>
      </p:pic>
      <p:pic>
        <p:nvPicPr>
          <p:cNvPr id="60" name="Graphic 59" descr="Spinning Plates outline">
            <a:extLst>
              <a:ext uri="{FF2B5EF4-FFF2-40B4-BE49-F238E27FC236}">
                <a16:creationId xmlns:a16="http://schemas.microsoft.com/office/drawing/2014/main" id="{5600ECE9-7D37-34FC-2C16-5EC323F16A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593626" y="1791478"/>
            <a:ext cx="676971" cy="676971"/>
          </a:xfrm>
          <a:prstGeom prst="rect">
            <a:avLst/>
          </a:prstGeom>
        </p:spPr>
      </p:pic>
      <p:pic>
        <p:nvPicPr>
          <p:cNvPr id="61" name="Graphic 60" descr="Handshake outline">
            <a:extLst>
              <a:ext uri="{FF2B5EF4-FFF2-40B4-BE49-F238E27FC236}">
                <a16:creationId xmlns:a16="http://schemas.microsoft.com/office/drawing/2014/main" id="{4CAC2D36-9D00-F954-B7D4-412E5F6A3E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34553" y="4573729"/>
            <a:ext cx="676656" cy="676656"/>
          </a:xfrm>
          <a:prstGeom prst="rect">
            <a:avLst/>
          </a:prstGeom>
        </p:spPr>
      </p:pic>
    </p:spTree>
    <p:extLst>
      <p:ext uri="{BB962C8B-B14F-4D97-AF65-F5344CB8AC3E}">
        <p14:creationId xmlns:p14="http://schemas.microsoft.com/office/powerpoint/2010/main" val="30671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EE11-CE52-93F3-2D80-8DB406E1B374}"/>
              </a:ext>
            </a:extLst>
          </p:cNvPr>
          <p:cNvSpPr>
            <a:spLocks noGrp="1"/>
          </p:cNvSpPr>
          <p:nvPr>
            <p:ph type="title"/>
          </p:nvPr>
        </p:nvSpPr>
        <p:spPr>
          <a:xfrm>
            <a:off x="998050" y="242707"/>
            <a:ext cx="10036292" cy="773776"/>
          </a:xfrm>
        </p:spPr>
        <p:txBody>
          <a:bodyPr anchor="t">
            <a:normAutofit/>
          </a:bodyPr>
          <a:lstStyle/>
          <a:p>
            <a:r>
              <a:rPr lang="en-US" sz="3600" dirty="0">
                <a:latin typeface="Poppins" panose="00000500000000000000" pitchFamily="2" charset="0"/>
                <a:cs typeface="Poppins" panose="00000500000000000000" pitchFamily="2" charset="0"/>
              </a:rPr>
              <a:t>Effective Job Search Process</a:t>
            </a:r>
            <a:endParaRPr lang="en-NG" sz="3600" dirty="0">
              <a:latin typeface="Poppins" panose="00000500000000000000" pitchFamily="2" charset="0"/>
              <a:cs typeface="Poppins" panose="00000500000000000000" pitchFamily="2" charset="0"/>
            </a:endParaRPr>
          </a:p>
        </p:txBody>
      </p:sp>
      <p:sp>
        <p:nvSpPr>
          <p:cNvPr id="110" name="Freeform: Shape 109">
            <a:extLst>
              <a:ext uri="{FF2B5EF4-FFF2-40B4-BE49-F238E27FC236}">
                <a16:creationId xmlns:a16="http://schemas.microsoft.com/office/drawing/2014/main" id="{C020DAF2-EE78-E448-2C71-71EDBE179E02}"/>
              </a:ext>
            </a:extLst>
          </p:cNvPr>
          <p:cNvSpPr/>
          <p:nvPr/>
        </p:nvSpPr>
        <p:spPr>
          <a:xfrm>
            <a:off x="4622071" y="2574758"/>
            <a:ext cx="2868720" cy="2868720"/>
          </a:xfrm>
          <a:custGeom>
            <a:avLst/>
            <a:gdLst>
              <a:gd name="connsiteX0" fmla="*/ 1434361 w 2868720"/>
              <a:gd name="connsiteY0" fmla="*/ 0 h 2868720"/>
              <a:gd name="connsiteX1" fmla="*/ 2448607 w 2868720"/>
              <a:gd name="connsiteY1" fmla="*/ 420114 h 2868720"/>
              <a:gd name="connsiteX2" fmla="*/ 2448605 w 2868720"/>
              <a:gd name="connsiteY2" fmla="*/ 2448605 h 2868720"/>
              <a:gd name="connsiteX3" fmla="*/ 420114 w 2868720"/>
              <a:gd name="connsiteY3" fmla="*/ 2448607 h 2868720"/>
              <a:gd name="connsiteX4" fmla="*/ 420115 w 2868720"/>
              <a:gd name="connsiteY4" fmla="*/ 420115 h 2868720"/>
              <a:gd name="connsiteX5" fmla="*/ 1434361 w 2868720"/>
              <a:gd name="connsiteY5" fmla="*/ 0 h 28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720" h="2868720">
                <a:moveTo>
                  <a:pt x="1434361" y="0"/>
                </a:moveTo>
                <a:cubicBezTo>
                  <a:pt x="1801446" y="0"/>
                  <a:pt x="2168531" y="140038"/>
                  <a:pt x="2448607" y="420114"/>
                </a:cubicBezTo>
                <a:cubicBezTo>
                  <a:pt x="3008759" y="980266"/>
                  <a:pt x="3008758" y="1888452"/>
                  <a:pt x="2448605" y="2448605"/>
                </a:cubicBezTo>
                <a:cubicBezTo>
                  <a:pt x="1888452" y="3008758"/>
                  <a:pt x="980266" y="3008759"/>
                  <a:pt x="420114" y="2448607"/>
                </a:cubicBezTo>
                <a:cubicBezTo>
                  <a:pt x="-140038" y="1888454"/>
                  <a:pt x="-140038" y="980268"/>
                  <a:pt x="420115" y="420115"/>
                </a:cubicBezTo>
                <a:cubicBezTo>
                  <a:pt x="700192" y="140039"/>
                  <a:pt x="1067277" y="0"/>
                  <a:pt x="1434361"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ndParaRPr>
          </a:p>
        </p:txBody>
      </p:sp>
      <p:sp>
        <p:nvSpPr>
          <p:cNvPr id="111" name="Shape">
            <a:extLst>
              <a:ext uri="{FF2B5EF4-FFF2-40B4-BE49-F238E27FC236}">
                <a16:creationId xmlns:a16="http://schemas.microsoft.com/office/drawing/2014/main" id="{08E6CDA4-4440-D8EA-B368-1A93624020F2}"/>
              </a:ext>
            </a:extLst>
          </p:cNvPr>
          <p:cNvSpPr/>
          <p:nvPr/>
        </p:nvSpPr>
        <p:spPr>
          <a:xfrm rot="1800000">
            <a:off x="5233322" y="2591166"/>
            <a:ext cx="739464" cy="739939"/>
          </a:xfrm>
          <a:custGeom>
            <a:avLst/>
            <a:gdLst/>
            <a:ahLst/>
            <a:cxnLst>
              <a:cxn ang="0">
                <a:pos x="wd2" y="hd2"/>
              </a:cxn>
              <a:cxn ang="5400000">
                <a:pos x="wd2" y="hd2"/>
              </a:cxn>
              <a:cxn ang="10800000">
                <a:pos x="wd2" y="hd2"/>
              </a:cxn>
              <a:cxn ang="16200000">
                <a:pos x="wd2" y="hd2"/>
              </a:cxn>
            </a:cxnLst>
            <a:rect l="0" t="0" r="r" b="b"/>
            <a:pathLst>
              <a:path w="21440" h="21454" extrusionOk="0">
                <a:moveTo>
                  <a:pt x="16624" y="16624"/>
                </a:moveTo>
                <a:cubicBezTo>
                  <a:pt x="15254" y="17994"/>
                  <a:pt x="13803" y="19041"/>
                  <a:pt x="12191" y="19928"/>
                </a:cubicBezTo>
                <a:cubicBezTo>
                  <a:pt x="10660" y="20734"/>
                  <a:pt x="9209" y="21218"/>
                  <a:pt x="7677" y="21379"/>
                </a:cubicBezTo>
                <a:cubicBezTo>
                  <a:pt x="6227" y="21540"/>
                  <a:pt x="4937" y="21459"/>
                  <a:pt x="3809" y="20976"/>
                </a:cubicBezTo>
                <a:cubicBezTo>
                  <a:pt x="2680" y="20573"/>
                  <a:pt x="1713" y="19847"/>
                  <a:pt x="1068" y="18800"/>
                </a:cubicBezTo>
                <a:cubicBezTo>
                  <a:pt x="424" y="17833"/>
                  <a:pt x="101" y="16785"/>
                  <a:pt x="21" y="15495"/>
                </a:cubicBezTo>
                <a:cubicBezTo>
                  <a:pt x="-60" y="14367"/>
                  <a:pt x="101" y="13158"/>
                  <a:pt x="504" y="11868"/>
                </a:cubicBezTo>
                <a:cubicBezTo>
                  <a:pt x="827" y="10659"/>
                  <a:pt x="1391" y="9450"/>
                  <a:pt x="2116" y="8241"/>
                </a:cubicBezTo>
                <a:lnTo>
                  <a:pt x="2116" y="8241"/>
                </a:lnTo>
                <a:cubicBezTo>
                  <a:pt x="3567" y="5824"/>
                  <a:pt x="5824" y="3647"/>
                  <a:pt x="8241" y="2116"/>
                </a:cubicBezTo>
                <a:cubicBezTo>
                  <a:pt x="9450" y="1391"/>
                  <a:pt x="10659" y="827"/>
                  <a:pt x="11868" y="504"/>
                </a:cubicBezTo>
                <a:cubicBezTo>
                  <a:pt x="13158" y="101"/>
                  <a:pt x="14367" y="-60"/>
                  <a:pt x="15495" y="21"/>
                </a:cubicBezTo>
                <a:cubicBezTo>
                  <a:pt x="16785" y="101"/>
                  <a:pt x="17833" y="504"/>
                  <a:pt x="18800" y="1068"/>
                </a:cubicBezTo>
                <a:cubicBezTo>
                  <a:pt x="19767" y="1713"/>
                  <a:pt x="20492" y="2680"/>
                  <a:pt x="20976" y="3809"/>
                </a:cubicBezTo>
                <a:cubicBezTo>
                  <a:pt x="21379" y="4937"/>
                  <a:pt x="21540" y="6227"/>
                  <a:pt x="21379" y="7677"/>
                </a:cubicBezTo>
                <a:cubicBezTo>
                  <a:pt x="21218" y="9128"/>
                  <a:pt x="20734" y="10659"/>
                  <a:pt x="19928" y="12191"/>
                </a:cubicBezTo>
                <a:cubicBezTo>
                  <a:pt x="19042" y="13803"/>
                  <a:pt x="17913" y="15334"/>
                  <a:pt x="16624" y="16624"/>
                </a:cubicBezTo>
                <a:close/>
                <a:moveTo>
                  <a:pt x="2842" y="8725"/>
                </a:moveTo>
                <a:lnTo>
                  <a:pt x="2842" y="8725"/>
                </a:lnTo>
                <a:cubicBezTo>
                  <a:pt x="2116" y="9853"/>
                  <a:pt x="1633" y="10982"/>
                  <a:pt x="1310" y="12191"/>
                </a:cubicBezTo>
                <a:cubicBezTo>
                  <a:pt x="988" y="13400"/>
                  <a:pt x="827" y="14447"/>
                  <a:pt x="907" y="15495"/>
                </a:cubicBezTo>
                <a:cubicBezTo>
                  <a:pt x="988" y="16624"/>
                  <a:pt x="1310" y="17510"/>
                  <a:pt x="1794" y="18316"/>
                </a:cubicBezTo>
                <a:cubicBezTo>
                  <a:pt x="2358" y="19122"/>
                  <a:pt x="3164" y="19767"/>
                  <a:pt x="4051" y="20089"/>
                </a:cubicBezTo>
                <a:cubicBezTo>
                  <a:pt x="5018" y="20492"/>
                  <a:pt x="6227" y="20573"/>
                  <a:pt x="7516" y="20412"/>
                </a:cubicBezTo>
                <a:cubicBezTo>
                  <a:pt x="8886" y="20250"/>
                  <a:pt x="10257" y="19767"/>
                  <a:pt x="11707" y="19041"/>
                </a:cubicBezTo>
                <a:cubicBezTo>
                  <a:pt x="13239" y="18236"/>
                  <a:pt x="14609" y="17188"/>
                  <a:pt x="15898" y="15898"/>
                </a:cubicBezTo>
                <a:cubicBezTo>
                  <a:pt x="17188" y="14609"/>
                  <a:pt x="18236" y="13158"/>
                  <a:pt x="19042" y="11707"/>
                </a:cubicBezTo>
                <a:cubicBezTo>
                  <a:pt x="19767" y="10256"/>
                  <a:pt x="20251" y="8886"/>
                  <a:pt x="20412" y="7516"/>
                </a:cubicBezTo>
                <a:cubicBezTo>
                  <a:pt x="20573" y="6227"/>
                  <a:pt x="20492" y="5098"/>
                  <a:pt x="20089" y="4050"/>
                </a:cubicBezTo>
                <a:cubicBezTo>
                  <a:pt x="19686" y="3083"/>
                  <a:pt x="19122" y="2277"/>
                  <a:pt x="18316" y="1794"/>
                </a:cubicBezTo>
                <a:cubicBezTo>
                  <a:pt x="17510" y="1230"/>
                  <a:pt x="16543" y="988"/>
                  <a:pt x="15495" y="907"/>
                </a:cubicBezTo>
                <a:cubicBezTo>
                  <a:pt x="14448" y="827"/>
                  <a:pt x="13319" y="988"/>
                  <a:pt x="12191" y="1310"/>
                </a:cubicBezTo>
                <a:cubicBezTo>
                  <a:pt x="11063" y="1633"/>
                  <a:pt x="9854" y="2197"/>
                  <a:pt x="8725" y="2842"/>
                </a:cubicBezTo>
                <a:cubicBezTo>
                  <a:pt x="6388" y="4373"/>
                  <a:pt x="4292" y="6468"/>
                  <a:pt x="2842" y="8725"/>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2" name="Shape">
            <a:extLst>
              <a:ext uri="{FF2B5EF4-FFF2-40B4-BE49-F238E27FC236}">
                <a16:creationId xmlns:a16="http://schemas.microsoft.com/office/drawing/2014/main" id="{E12B8848-CF26-C475-C3E8-B0A9C9836FBE}"/>
              </a:ext>
            </a:extLst>
          </p:cNvPr>
          <p:cNvSpPr/>
          <p:nvPr/>
        </p:nvSpPr>
        <p:spPr>
          <a:xfrm rot="1800000">
            <a:off x="6042758" y="2659594"/>
            <a:ext cx="873061" cy="580428"/>
          </a:xfrm>
          <a:custGeom>
            <a:avLst/>
            <a:gdLst/>
            <a:ahLst/>
            <a:cxnLst>
              <a:cxn ang="0">
                <a:pos x="wd2" y="hd2"/>
              </a:cxn>
              <a:cxn ang="5400000">
                <a:pos x="wd2" y="hd2"/>
              </a:cxn>
              <a:cxn ang="10800000">
                <a:pos x="wd2" y="hd2"/>
              </a:cxn>
              <a:cxn ang="16200000">
                <a:pos x="wd2" y="hd2"/>
              </a:cxn>
            </a:cxnLst>
            <a:rect l="0" t="0" r="r" b="b"/>
            <a:pathLst>
              <a:path w="21401" h="21175" extrusionOk="0">
                <a:moveTo>
                  <a:pt x="11148" y="21097"/>
                </a:moveTo>
                <a:cubicBezTo>
                  <a:pt x="9513" y="21300"/>
                  <a:pt x="7946" y="21097"/>
                  <a:pt x="6515" y="20590"/>
                </a:cubicBezTo>
                <a:cubicBezTo>
                  <a:pt x="5084" y="20083"/>
                  <a:pt x="3857" y="19373"/>
                  <a:pt x="2835" y="18258"/>
                </a:cubicBezTo>
                <a:cubicBezTo>
                  <a:pt x="1813" y="17244"/>
                  <a:pt x="1063" y="16027"/>
                  <a:pt x="586" y="14708"/>
                </a:cubicBezTo>
                <a:cubicBezTo>
                  <a:pt x="109" y="13390"/>
                  <a:pt x="-95" y="11869"/>
                  <a:pt x="41" y="10449"/>
                </a:cubicBezTo>
                <a:cubicBezTo>
                  <a:pt x="177" y="9030"/>
                  <a:pt x="518" y="7711"/>
                  <a:pt x="1200" y="6393"/>
                </a:cubicBezTo>
                <a:cubicBezTo>
                  <a:pt x="1813" y="5277"/>
                  <a:pt x="2562" y="4162"/>
                  <a:pt x="3516" y="3249"/>
                </a:cubicBezTo>
                <a:cubicBezTo>
                  <a:pt x="4402" y="2337"/>
                  <a:pt x="5424" y="1627"/>
                  <a:pt x="6583" y="1120"/>
                </a:cubicBezTo>
                <a:lnTo>
                  <a:pt x="6583" y="1120"/>
                </a:lnTo>
                <a:cubicBezTo>
                  <a:pt x="8899" y="4"/>
                  <a:pt x="11489" y="-300"/>
                  <a:pt x="13873" y="308"/>
                </a:cubicBezTo>
                <a:cubicBezTo>
                  <a:pt x="15032" y="613"/>
                  <a:pt x="16122" y="1018"/>
                  <a:pt x="17144" y="1728"/>
                </a:cubicBezTo>
                <a:cubicBezTo>
                  <a:pt x="18166" y="2438"/>
                  <a:pt x="19052" y="3249"/>
                  <a:pt x="19733" y="4263"/>
                </a:cubicBezTo>
                <a:cubicBezTo>
                  <a:pt x="20483" y="5379"/>
                  <a:pt x="21028" y="6596"/>
                  <a:pt x="21232" y="8015"/>
                </a:cubicBezTo>
                <a:cubicBezTo>
                  <a:pt x="21505" y="9435"/>
                  <a:pt x="21437" y="10956"/>
                  <a:pt x="21096" y="12376"/>
                </a:cubicBezTo>
                <a:cubicBezTo>
                  <a:pt x="20755" y="13796"/>
                  <a:pt x="20142" y="15215"/>
                  <a:pt x="19188" y="16432"/>
                </a:cubicBezTo>
                <a:cubicBezTo>
                  <a:pt x="18234" y="17649"/>
                  <a:pt x="17144" y="18765"/>
                  <a:pt x="15781" y="19475"/>
                </a:cubicBezTo>
                <a:cubicBezTo>
                  <a:pt x="14282" y="20489"/>
                  <a:pt x="12715" y="20996"/>
                  <a:pt x="11148" y="21097"/>
                </a:cubicBezTo>
                <a:close/>
                <a:moveTo>
                  <a:pt x="6719" y="2337"/>
                </a:moveTo>
                <a:lnTo>
                  <a:pt x="6719" y="2337"/>
                </a:lnTo>
                <a:cubicBezTo>
                  <a:pt x="5629" y="2844"/>
                  <a:pt x="4675" y="3554"/>
                  <a:pt x="3857" y="4365"/>
                </a:cubicBezTo>
                <a:cubicBezTo>
                  <a:pt x="2971" y="5176"/>
                  <a:pt x="2290" y="6190"/>
                  <a:pt x="1745" y="7204"/>
                </a:cubicBezTo>
                <a:cubicBezTo>
                  <a:pt x="1200" y="8320"/>
                  <a:pt x="859" y="9435"/>
                  <a:pt x="791" y="10652"/>
                </a:cubicBezTo>
                <a:cubicBezTo>
                  <a:pt x="723" y="11869"/>
                  <a:pt x="859" y="13086"/>
                  <a:pt x="1268" y="14303"/>
                </a:cubicBezTo>
                <a:cubicBezTo>
                  <a:pt x="1677" y="15520"/>
                  <a:pt x="2358" y="16534"/>
                  <a:pt x="3312" y="17446"/>
                </a:cubicBezTo>
                <a:cubicBezTo>
                  <a:pt x="4266" y="18359"/>
                  <a:pt x="5424" y="19069"/>
                  <a:pt x="6719" y="19576"/>
                </a:cubicBezTo>
                <a:cubicBezTo>
                  <a:pt x="8082" y="20083"/>
                  <a:pt x="9581" y="20185"/>
                  <a:pt x="11148" y="20083"/>
                </a:cubicBezTo>
                <a:cubicBezTo>
                  <a:pt x="12715" y="19880"/>
                  <a:pt x="14146" y="19475"/>
                  <a:pt x="15441" y="18663"/>
                </a:cubicBezTo>
                <a:cubicBezTo>
                  <a:pt x="16667" y="17954"/>
                  <a:pt x="17758" y="16939"/>
                  <a:pt x="18643" y="15824"/>
                </a:cubicBezTo>
                <a:cubicBezTo>
                  <a:pt x="19461" y="14708"/>
                  <a:pt x="20006" y="13492"/>
                  <a:pt x="20347" y="12275"/>
                </a:cubicBezTo>
                <a:cubicBezTo>
                  <a:pt x="20619" y="11058"/>
                  <a:pt x="20687" y="9841"/>
                  <a:pt x="20483" y="8624"/>
                </a:cubicBezTo>
                <a:cubicBezTo>
                  <a:pt x="20279" y="7508"/>
                  <a:pt x="19802" y="6393"/>
                  <a:pt x="19188" y="5379"/>
                </a:cubicBezTo>
                <a:cubicBezTo>
                  <a:pt x="18575" y="4466"/>
                  <a:pt x="17757" y="3655"/>
                  <a:pt x="16803" y="3046"/>
                </a:cubicBezTo>
                <a:cubicBezTo>
                  <a:pt x="15850" y="2438"/>
                  <a:pt x="14827" y="1931"/>
                  <a:pt x="13737" y="1728"/>
                </a:cubicBezTo>
                <a:cubicBezTo>
                  <a:pt x="11352" y="1018"/>
                  <a:pt x="8831" y="1323"/>
                  <a:pt x="6719" y="2337"/>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3" name="Shape">
            <a:extLst>
              <a:ext uri="{FF2B5EF4-FFF2-40B4-BE49-F238E27FC236}">
                <a16:creationId xmlns:a16="http://schemas.microsoft.com/office/drawing/2014/main" id="{92821396-70FE-C9B2-6753-6357704B409C}"/>
              </a:ext>
            </a:extLst>
          </p:cNvPr>
          <p:cNvSpPr/>
          <p:nvPr/>
        </p:nvSpPr>
        <p:spPr>
          <a:xfrm rot="1800000">
            <a:off x="4641462" y="4077469"/>
            <a:ext cx="739932" cy="739464"/>
          </a:xfrm>
          <a:custGeom>
            <a:avLst/>
            <a:gdLst/>
            <a:ahLst/>
            <a:cxnLst>
              <a:cxn ang="0">
                <a:pos x="wd2" y="hd2"/>
              </a:cxn>
              <a:cxn ang="5400000">
                <a:pos x="wd2" y="hd2"/>
              </a:cxn>
              <a:cxn ang="10800000">
                <a:pos x="wd2" y="hd2"/>
              </a:cxn>
              <a:cxn ang="16200000">
                <a:pos x="wd2" y="hd2"/>
              </a:cxn>
            </a:cxnLst>
            <a:rect l="0" t="0" r="r" b="b"/>
            <a:pathLst>
              <a:path w="21454" h="21440" extrusionOk="0">
                <a:moveTo>
                  <a:pt x="16624" y="4817"/>
                </a:moveTo>
                <a:cubicBezTo>
                  <a:pt x="17994" y="6188"/>
                  <a:pt x="19041" y="7638"/>
                  <a:pt x="19928" y="9250"/>
                </a:cubicBezTo>
                <a:cubicBezTo>
                  <a:pt x="20734" y="10782"/>
                  <a:pt x="21218" y="12232"/>
                  <a:pt x="21379" y="13764"/>
                </a:cubicBezTo>
                <a:cubicBezTo>
                  <a:pt x="21540" y="15214"/>
                  <a:pt x="21459" y="16504"/>
                  <a:pt x="20976" y="17632"/>
                </a:cubicBezTo>
                <a:cubicBezTo>
                  <a:pt x="20573" y="18761"/>
                  <a:pt x="19847" y="19728"/>
                  <a:pt x="18800" y="20373"/>
                </a:cubicBezTo>
                <a:cubicBezTo>
                  <a:pt x="17833" y="21017"/>
                  <a:pt x="16785" y="21340"/>
                  <a:pt x="15495" y="21420"/>
                </a:cubicBezTo>
                <a:cubicBezTo>
                  <a:pt x="14367" y="21501"/>
                  <a:pt x="13158" y="21340"/>
                  <a:pt x="11868" y="20937"/>
                </a:cubicBezTo>
                <a:cubicBezTo>
                  <a:pt x="10659" y="20614"/>
                  <a:pt x="9450" y="20050"/>
                  <a:pt x="8241" y="19325"/>
                </a:cubicBezTo>
                <a:lnTo>
                  <a:pt x="8241" y="19325"/>
                </a:lnTo>
                <a:cubicBezTo>
                  <a:pt x="5824" y="17874"/>
                  <a:pt x="3647" y="15617"/>
                  <a:pt x="2116" y="13200"/>
                </a:cubicBezTo>
                <a:cubicBezTo>
                  <a:pt x="1391" y="11991"/>
                  <a:pt x="827" y="10782"/>
                  <a:pt x="504" y="9573"/>
                </a:cubicBezTo>
                <a:cubicBezTo>
                  <a:pt x="101" y="8283"/>
                  <a:pt x="-60" y="7074"/>
                  <a:pt x="21" y="5946"/>
                </a:cubicBezTo>
                <a:cubicBezTo>
                  <a:pt x="101" y="4656"/>
                  <a:pt x="504" y="3608"/>
                  <a:pt x="1068" y="2641"/>
                </a:cubicBezTo>
                <a:cubicBezTo>
                  <a:pt x="1713" y="1674"/>
                  <a:pt x="2680" y="949"/>
                  <a:pt x="3809" y="465"/>
                </a:cubicBezTo>
                <a:cubicBezTo>
                  <a:pt x="4937" y="62"/>
                  <a:pt x="6227" y="-99"/>
                  <a:pt x="7677" y="62"/>
                </a:cubicBezTo>
                <a:cubicBezTo>
                  <a:pt x="9128" y="223"/>
                  <a:pt x="10660" y="707"/>
                  <a:pt x="12191" y="1513"/>
                </a:cubicBezTo>
                <a:cubicBezTo>
                  <a:pt x="13803" y="2400"/>
                  <a:pt x="15334" y="3528"/>
                  <a:pt x="16624" y="4817"/>
                </a:cubicBezTo>
                <a:close/>
                <a:moveTo>
                  <a:pt x="8725" y="18600"/>
                </a:moveTo>
                <a:lnTo>
                  <a:pt x="8725" y="18600"/>
                </a:lnTo>
                <a:cubicBezTo>
                  <a:pt x="9853" y="19325"/>
                  <a:pt x="10982" y="19808"/>
                  <a:pt x="12191" y="20131"/>
                </a:cubicBezTo>
                <a:cubicBezTo>
                  <a:pt x="13400" y="20453"/>
                  <a:pt x="14447" y="20614"/>
                  <a:pt x="15495" y="20534"/>
                </a:cubicBezTo>
                <a:cubicBezTo>
                  <a:pt x="16624" y="20453"/>
                  <a:pt x="17510" y="20131"/>
                  <a:pt x="18316" y="19647"/>
                </a:cubicBezTo>
                <a:cubicBezTo>
                  <a:pt x="19122" y="19083"/>
                  <a:pt x="19767" y="18277"/>
                  <a:pt x="20089" y="17391"/>
                </a:cubicBezTo>
                <a:cubicBezTo>
                  <a:pt x="20492" y="16423"/>
                  <a:pt x="20573" y="15214"/>
                  <a:pt x="20412" y="13925"/>
                </a:cubicBezTo>
                <a:cubicBezTo>
                  <a:pt x="20250" y="12555"/>
                  <a:pt x="19767" y="11185"/>
                  <a:pt x="19041" y="9734"/>
                </a:cubicBezTo>
                <a:cubicBezTo>
                  <a:pt x="18236" y="8203"/>
                  <a:pt x="17188" y="6832"/>
                  <a:pt x="15898" y="5543"/>
                </a:cubicBezTo>
                <a:cubicBezTo>
                  <a:pt x="14609" y="4253"/>
                  <a:pt x="13158" y="3206"/>
                  <a:pt x="11707" y="2400"/>
                </a:cubicBezTo>
                <a:cubicBezTo>
                  <a:pt x="10256" y="1674"/>
                  <a:pt x="8886" y="1191"/>
                  <a:pt x="7516" y="1029"/>
                </a:cubicBezTo>
                <a:cubicBezTo>
                  <a:pt x="6227" y="868"/>
                  <a:pt x="5098" y="949"/>
                  <a:pt x="4050" y="1352"/>
                </a:cubicBezTo>
                <a:cubicBezTo>
                  <a:pt x="3083" y="1755"/>
                  <a:pt x="2277" y="2319"/>
                  <a:pt x="1794" y="3125"/>
                </a:cubicBezTo>
                <a:cubicBezTo>
                  <a:pt x="1229" y="3931"/>
                  <a:pt x="988" y="4898"/>
                  <a:pt x="907" y="5946"/>
                </a:cubicBezTo>
                <a:cubicBezTo>
                  <a:pt x="826" y="6994"/>
                  <a:pt x="988" y="8122"/>
                  <a:pt x="1310" y="9250"/>
                </a:cubicBezTo>
                <a:cubicBezTo>
                  <a:pt x="1632" y="10379"/>
                  <a:pt x="2197" y="11588"/>
                  <a:pt x="2841" y="12716"/>
                </a:cubicBezTo>
                <a:cubicBezTo>
                  <a:pt x="4373" y="15053"/>
                  <a:pt x="6468" y="17149"/>
                  <a:pt x="8725" y="18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4" name="Shape">
            <a:extLst>
              <a:ext uri="{FF2B5EF4-FFF2-40B4-BE49-F238E27FC236}">
                <a16:creationId xmlns:a16="http://schemas.microsoft.com/office/drawing/2014/main" id="{B84D2A97-0F87-1FCD-A7F7-8BB9A05CFCD4}"/>
              </a:ext>
            </a:extLst>
          </p:cNvPr>
          <p:cNvSpPr/>
          <p:nvPr/>
        </p:nvSpPr>
        <p:spPr>
          <a:xfrm rot="1800000">
            <a:off x="4701507" y="3146558"/>
            <a:ext cx="578200" cy="872170"/>
          </a:xfrm>
          <a:custGeom>
            <a:avLst/>
            <a:gdLst/>
            <a:ahLst/>
            <a:cxnLst>
              <a:cxn ang="0">
                <a:pos x="wd2" y="hd2"/>
              </a:cxn>
              <a:cxn ang="5400000">
                <a:pos x="wd2" y="hd2"/>
              </a:cxn>
              <a:cxn ang="10800000">
                <a:pos x="wd2" y="hd2"/>
              </a:cxn>
              <a:cxn ang="16200000">
                <a:pos x="wd2" y="hd2"/>
              </a:cxn>
            </a:cxnLst>
            <a:rect l="0" t="0" r="r" b="b"/>
            <a:pathLst>
              <a:path w="21394" h="21379" extrusionOk="0">
                <a:moveTo>
                  <a:pt x="21394" y="10656"/>
                </a:moveTo>
                <a:cubicBezTo>
                  <a:pt x="21394" y="12291"/>
                  <a:pt x="21085" y="13858"/>
                  <a:pt x="20365" y="15289"/>
                </a:cubicBezTo>
                <a:cubicBezTo>
                  <a:pt x="19748" y="16652"/>
                  <a:pt x="18823" y="17879"/>
                  <a:pt x="17588" y="18833"/>
                </a:cubicBezTo>
                <a:cubicBezTo>
                  <a:pt x="16457" y="19787"/>
                  <a:pt x="15120" y="20468"/>
                  <a:pt x="13680" y="20945"/>
                </a:cubicBezTo>
                <a:cubicBezTo>
                  <a:pt x="12240" y="21354"/>
                  <a:pt x="10800" y="21490"/>
                  <a:pt x="9257" y="21286"/>
                </a:cubicBezTo>
                <a:cubicBezTo>
                  <a:pt x="7817" y="21081"/>
                  <a:pt x="6480" y="20672"/>
                  <a:pt x="5348" y="19923"/>
                </a:cubicBezTo>
                <a:cubicBezTo>
                  <a:pt x="4217" y="19310"/>
                  <a:pt x="3291" y="18492"/>
                  <a:pt x="2468" y="17470"/>
                </a:cubicBezTo>
                <a:cubicBezTo>
                  <a:pt x="1645" y="16516"/>
                  <a:pt x="1131" y="15426"/>
                  <a:pt x="617" y="14335"/>
                </a:cubicBezTo>
                <a:lnTo>
                  <a:pt x="617" y="14335"/>
                </a:lnTo>
                <a:cubicBezTo>
                  <a:pt x="-206" y="12019"/>
                  <a:pt x="-206" y="9361"/>
                  <a:pt x="617" y="7045"/>
                </a:cubicBezTo>
                <a:cubicBezTo>
                  <a:pt x="1028" y="5886"/>
                  <a:pt x="1645" y="4796"/>
                  <a:pt x="2468" y="3910"/>
                </a:cubicBezTo>
                <a:cubicBezTo>
                  <a:pt x="3291" y="2956"/>
                  <a:pt x="4217" y="2070"/>
                  <a:pt x="5348" y="1457"/>
                </a:cubicBezTo>
                <a:cubicBezTo>
                  <a:pt x="6583" y="776"/>
                  <a:pt x="7920" y="299"/>
                  <a:pt x="9257" y="94"/>
                </a:cubicBezTo>
                <a:cubicBezTo>
                  <a:pt x="10800" y="-110"/>
                  <a:pt x="12240" y="26"/>
                  <a:pt x="13680" y="435"/>
                </a:cubicBezTo>
                <a:cubicBezTo>
                  <a:pt x="15120" y="844"/>
                  <a:pt x="16354" y="1525"/>
                  <a:pt x="17485" y="2547"/>
                </a:cubicBezTo>
                <a:cubicBezTo>
                  <a:pt x="18617" y="3501"/>
                  <a:pt x="19543" y="4728"/>
                  <a:pt x="20262" y="6091"/>
                </a:cubicBezTo>
                <a:cubicBezTo>
                  <a:pt x="20983" y="7453"/>
                  <a:pt x="21394" y="9021"/>
                  <a:pt x="21394" y="10656"/>
                </a:cubicBezTo>
                <a:close/>
                <a:moveTo>
                  <a:pt x="1851" y="14131"/>
                </a:moveTo>
                <a:lnTo>
                  <a:pt x="1851" y="14131"/>
                </a:lnTo>
                <a:cubicBezTo>
                  <a:pt x="2263" y="15221"/>
                  <a:pt x="2777" y="16243"/>
                  <a:pt x="3497" y="17129"/>
                </a:cubicBezTo>
                <a:cubicBezTo>
                  <a:pt x="4217" y="18015"/>
                  <a:pt x="5143" y="18764"/>
                  <a:pt x="6171" y="19378"/>
                </a:cubicBezTo>
                <a:cubicBezTo>
                  <a:pt x="7200" y="19991"/>
                  <a:pt x="8331" y="20400"/>
                  <a:pt x="9566" y="20536"/>
                </a:cubicBezTo>
                <a:cubicBezTo>
                  <a:pt x="10800" y="20672"/>
                  <a:pt x="12034" y="20604"/>
                  <a:pt x="13268" y="20264"/>
                </a:cubicBezTo>
                <a:cubicBezTo>
                  <a:pt x="14503" y="19923"/>
                  <a:pt x="15634" y="19241"/>
                  <a:pt x="16663" y="18424"/>
                </a:cubicBezTo>
                <a:cubicBezTo>
                  <a:pt x="17691" y="17538"/>
                  <a:pt x="18617" y="16380"/>
                  <a:pt x="19234" y="15085"/>
                </a:cubicBezTo>
                <a:cubicBezTo>
                  <a:pt x="19851" y="13722"/>
                  <a:pt x="20263" y="12223"/>
                  <a:pt x="20263" y="10724"/>
                </a:cubicBezTo>
                <a:cubicBezTo>
                  <a:pt x="20263" y="9157"/>
                  <a:pt x="19954" y="7726"/>
                  <a:pt x="19234" y="6363"/>
                </a:cubicBezTo>
                <a:cubicBezTo>
                  <a:pt x="18617" y="5069"/>
                  <a:pt x="17794" y="3978"/>
                  <a:pt x="16663" y="3024"/>
                </a:cubicBezTo>
                <a:cubicBezTo>
                  <a:pt x="15634" y="2139"/>
                  <a:pt x="14503" y="1525"/>
                  <a:pt x="13268" y="1185"/>
                </a:cubicBezTo>
                <a:cubicBezTo>
                  <a:pt x="12034" y="844"/>
                  <a:pt x="10800" y="708"/>
                  <a:pt x="9566" y="912"/>
                </a:cubicBezTo>
                <a:cubicBezTo>
                  <a:pt x="8331" y="1048"/>
                  <a:pt x="7200" y="1457"/>
                  <a:pt x="6171" y="2070"/>
                </a:cubicBezTo>
                <a:cubicBezTo>
                  <a:pt x="5143" y="2616"/>
                  <a:pt x="4320" y="3365"/>
                  <a:pt x="3497" y="4319"/>
                </a:cubicBezTo>
                <a:cubicBezTo>
                  <a:pt x="2777" y="5205"/>
                  <a:pt x="2160" y="6227"/>
                  <a:pt x="1851" y="7317"/>
                </a:cubicBezTo>
                <a:cubicBezTo>
                  <a:pt x="1029" y="9361"/>
                  <a:pt x="1029" y="11882"/>
                  <a:pt x="1851" y="14131"/>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5" name="Shape">
            <a:extLst>
              <a:ext uri="{FF2B5EF4-FFF2-40B4-BE49-F238E27FC236}">
                <a16:creationId xmlns:a16="http://schemas.microsoft.com/office/drawing/2014/main" id="{EF2608A6-F3B5-0887-AFF6-F52530AEE3BC}"/>
              </a:ext>
            </a:extLst>
          </p:cNvPr>
          <p:cNvSpPr/>
          <p:nvPr/>
        </p:nvSpPr>
        <p:spPr>
          <a:xfrm rot="1800000">
            <a:off x="6135351" y="4687454"/>
            <a:ext cx="694839" cy="780322"/>
          </a:xfrm>
          <a:custGeom>
            <a:avLst/>
            <a:gdLst/>
            <a:ahLst/>
            <a:cxnLst>
              <a:cxn ang="0">
                <a:pos x="wd2" y="hd2"/>
              </a:cxn>
              <a:cxn ang="5400000">
                <a:pos x="wd2" y="hd2"/>
              </a:cxn>
              <a:cxn ang="10800000">
                <a:pos x="wd2" y="hd2"/>
              </a:cxn>
              <a:cxn ang="16200000">
                <a:pos x="wd2" y="hd2"/>
              </a:cxn>
            </a:cxnLst>
            <a:rect l="0" t="0" r="r" b="b"/>
            <a:pathLst>
              <a:path w="21425" h="21425" extrusionOk="0">
                <a:moveTo>
                  <a:pt x="3613" y="6065"/>
                </a:moveTo>
                <a:cubicBezTo>
                  <a:pt x="4813" y="4615"/>
                  <a:pt x="6184" y="3394"/>
                  <a:pt x="7727" y="2325"/>
                </a:cubicBezTo>
                <a:cubicBezTo>
                  <a:pt x="9184" y="1410"/>
                  <a:pt x="10727" y="723"/>
                  <a:pt x="12184" y="341"/>
                </a:cubicBezTo>
                <a:cubicBezTo>
                  <a:pt x="13641" y="-41"/>
                  <a:pt x="15098" y="-117"/>
                  <a:pt x="16298" y="188"/>
                </a:cubicBezTo>
                <a:cubicBezTo>
                  <a:pt x="17584" y="417"/>
                  <a:pt x="18613" y="952"/>
                  <a:pt x="19556" y="1791"/>
                </a:cubicBezTo>
                <a:cubicBezTo>
                  <a:pt x="20327" y="2554"/>
                  <a:pt x="20927" y="3547"/>
                  <a:pt x="21184" y="4691"/>
                </a:cubicBezTo>
                <a:cubicBezTo>
                  <a:pt x="21441" y="5760"/>
                  <a:pt x="21527" y="6905"/>
                  <a:pt x="21270" y="8202"/>
                </a:cubicBezTo>
                <a:cubicBezTo>
                  <a:pt x="21098" y="9424"/>
                  <a:pt x="20670" y="10645"/>
                  <a:pt x="20155" y="11866"/>
                </a:cubicBezTo>
                <a:lnTo>
                  <a:pt x="20155" y="11866"/>
                </a:lnTo>
                <a:cubicBezTo>
                  <a:pt x="18955" y="14385"/>
                  <a:pt x="16984" y="16751"/>
                  <a:pt x="14670" y="18430"/>
                </a:cubicBezTo>
                <a:cubicBezTo>
                  <a:pt x="13555" y="19270"/>
                  <a:pt x="12355" y="19956"/>
                  <a:pt x="11070" y="20491"/>
                </a:cubicBezTo>
                <a:cubicBezTo>
                  <a:pt x="9784" y="21025"/>
                  <a:pt x="8498" y="21330"/>
                  <a:pt x="7298" y="21407"/>
                </a:cubicBezTo>
                <a:cubicBezTo>
                  <a:pt x="5927" y="21483"/>
                  <a:pt x="4727" y="21330"/>
                  <a:pt x="3698" y="20872"/>
                </a:cubicBezTo>
                <a:cubicBezTo>
                  <a:pt x="2584" y="20414"/>
                  <a:pt x="1641" y="19651"/>
                  <a:pt x="1041" y="18583"/>
                </a:cubicBezTo>
                <a:cubicBezTo>
                  <a:pt x="441" y="17590"/>
                  <a:pt x="13" y="16369"/>
                  <a:pt x="13" y="14995"/>
                </a:cubicBezTo>
                <a:cubicBezTo>
                  <a:pt x="-73" y="13622"/>
                  <a:pt x="270" y="12095"/>
                  <a:pt x="870" y="10569"/>
                </a:cubicBezTo>
                <a:cubicBezTo>
                  <a:pt x="1470" y="9118"/>
                  <a:pt x="2413" y="7592"/>
                  <a:pt x="3613" y="6065"/>
                </a:cubicBezTo>
                <a:close/>
                <a:moveTo>
                  <a:pt x="19298" y="11561"/>
                </a:moveTo>
                <a:lnTo>
                  <a:pt x="19298" y="11561"/>
                </a:lnTo>
                <a:cubicBezTo>
                  <a:pt x="19813" y="10416"/>
                  <a:pt x="20241" y="9271"/>
                  <a:pt x="20413" y="8126"/>
                </a:cubicBezTo>
                <a:cubicBezTo>
                  <a:pt x="20584" y="6981"/>
                  <a:pt x="20584" y="5913"/>
                  <a:pt x="20327" y="4920"/>
                </a:cubicBezTo>
                <a:cubicBezTo>
                  <a:pt x="20070" y="3928"/>
                  <a:pt x="19556" y="3089"/>
                  <a:pt x="18870" y="2402"/>
                </a:cubicBezTo>
                <a:cubicBezTo>
                  <a:pt x="18184" y="1715"/>
                  <a:pt x="17241" y="1257"/>
                  <a:pt x="16127" y="1028"/>
                </a:cubicBezTo>
                <a:cubicBezTo>
                  <a:pt x="15013" y="799"/>
                  <a:pt x="13813" y="875"/>
                  <a:pt x="12441" y="1181"/>
                </a:cubicBezTo>
                <a:cubicBezTo>
                  <a:pt x="11070" y="1562"/>
                  <a:pt x="9613" y="2173"/>
                  <a:pt x="8241" y="3012"/>
                </a:cubicBezTo>
                <a:cubicBezTo>
                  <a:pt x="6784" y="3928"/>
                  <a:pt x="5498" y="5149"/>
                  <a:pt x="4298" y="6523"/>
                </a:cubicBezTo>
                <a:cubicBezTo>
                  <a:pt x="3184" y="7897"/>
                  <a:pt x="2241" y="9347"/>
                  <a:pt x="1727" y="10874"/>
                </a:cubicBezTo>
                <a:cubicBezTo>
                  <a:pt x="1213" y="12324"/>
                  <a:pt x="956" y="13698"/>
                  <a:pt x="956" y="14995"/>
                </a:cubicBezTo>
                <a:cubicBezTo>
                  <a:pt x="956" y="16217"/>
                  <a:pt x="1298" y="17285"/>
                  <a:pt x="1898" y="18201"/>
                </a:cubicBezTo>
                <a:cubicBezTo>
                  <a:pt x="2413" y="19041"/>
                  <a:pt x="3184" y="19728"/>
                  <a:pt x="4127" y="20109"/>
                </a:cubicBezTo>
                <a:cubicBezTo>
                  <a:pt x="5070" y="20491"/>
                  <a:pt x="6098" y="20643"/>
                  <a:pt x="7298" y="20567"/>
                </a:cubicBezTo>
                <a:cubicBezTo>
                  <a:pt x="8413" y="20491"/>
                  <a:pt x="9527" y="20186"/>
                  <a:pt x="10727" y="19728"/>
                </a:cubicBezTo>
                <a:cubicBezTo>
                  <a:pt x="11841" y="19270"/>
                  <a:pt x="13041" y="18583"/>
                  <a:pt x="14070" y="17819"/>
                </a:cubicBezTo>
                <a:cubicBezTo>
                  <a:pt x="16298" y="16140"/>
                  <a:pt x="18184" y="13927"/>
                  <a:pt x="19298" y="11561"/>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6" name="Shape">
            <a:extLst>
              <a:ext uri="{FF2B5EF4-FFF2-40B4-BE49-F238E27FC236}">
                <a16:creationId xmlns:a16="http://schemas.microsoft.com/office/drawing/2014/main" id="{FDA0356E-9FCB-159F-CCAA-1EB4913A4C6F}"/>
              </a:ext>
            </a:extLst>
          </p:cNvPr>
          <p:cNvSpPr/>
          <p:nvPr/>
        </p:nvSpPr>
        <p:spPr>
          <a:xfrm rot="1800000">
            <a:off x="5167759" y="4770346"/>
            <a:ext cx="870590" cy="581494"/>
          </a:xfrm>
          <a:custGeom>
            <a:avLst/>
            <a:gdLst/>
            <a:ahLst/>
            <a:cxnLst>
              <a:cxn ang="0">
                <a:pos x="wd2" y="hd2"/>
              </a:cxn>
              <a:cxn ang="5400000">
                <a:pos x="wd2" y="hd2"/>
              </a:cxn>
              <a:cxn ang="10800000">
                <a:pos x="wd2" y="hd2"/>
              </a:cxn>
              <a:cxn ang="16200000">
                <a:pos x="wd2" y="hd2"/>
              </a:cxn>
            </a:cxnLst>
            <a:rect l="0" t="0" r="r" b="b"/>
            <a:pathLst>
              <a:path w="21476" h="21213" extrusionOk="0">
                <a:moveTo>
                  <a:pt x="10011" y="171"/>
                </a:moveTo>
                <a:cubicBezTo>
                  <a:pt x="11657" y="-133"/>
                  <a:pt x="13234" y="-32"/>
                  <a:pt x="14674" y="475"/>
                </a:cubicBezTo>
                <a:cubicBezTo>
                  <a:pt x="16114" y="881"/>
                  <a:pt x="17348" y="1591"/>
                  <a:pt x="18445" y="2605"/>
                </a:cubicBezTo>
                <a:cubicBezTo>
                  <a:pt x="19474" y="3518"/>
                  <a:pt x="20297" y="4735"/>
                  <a:pt x="20777" y="6053"/>
                </a:cubicBezTo>
                <a:cubicBezTo>
                  <a:pt x="21325" y="7371"/>
                  <a:pt x="21531" y="8791"/>
                  <a:pt x="21462" y="10312"/>
                </a:cubicBezTo>
                <a:cubicBezTo>
                  <a:pt x="21394" y="11732"/>
                  <a:pt x="21051" y="13050"/>
                  <a:pt x="20434" y="14368"/>
                </a:cubicBezTo>
                <a:cubicBezTo>
                  <a:pt x="19885" y="15585"/>
                  <a:pt x="19131" y="16599"/>
                  <a:pt x="18171" y="17613"/>
                </a:cubicBezTo>
                <a:cubicBezTo>
                  <a:pt x="17280" y="18526"/>
                  <a:pt x="16251" y="19337"/>
                  <a:pt x="15154" y="19844"/>
                </a:cubicBezTo>
                <a:lnTo>
                  <a:pt x="15154" y="19844"/>
                </a:lnTo>
                <a:cubicBezTo>
                  <a:pt x="12891" y="21061"/>
                  <a:pt x="10217" y="21467"/>
                  <a:pt x="7817" y="21061"/>
                </a:cubicBezTo>
                <a:cubicBezTo>
                  <a:pt x="6651" y="20859"/>
                  <a:pt x="5554" y="20453"/>
                  <a:pt x="4525" y="19844"/>
                </a:cubicBezTo>
                <a:cubicBezTo>
                  <a:pt x="3497" y="19236"/>
                  <a:pt x="2605" y="18425"/>
                  <a:pt x="1851" y="17411"/>
                </a:cubicBezTo>
                <a:cubicBezTo>
                  <a:pt x="1097" y="16295"/>
                  <a:pt x="548" y="15078"/>
                  <a:pt x="205" y="13760"/>
                </a:cubicBezTo>
                <a:cubicBezTo>
                  <a:pt x="-69" y="12340"/>
                  <a:pt x="-69" y="10819"/>
                  <a:pt x="205" y="9399"/>
                </a:cubicBezTo>
                <a:cubicBezTo>
                  <a:pt x="548" y="7980"/>
                  <a:pt x="1165" y="6560"/>
                  <a:pt x="1988" y="5242"/>
                </a:cubicBezTo>
                <a:cubicBezTo>
                  <a:pt x="2880" y="3923"/>
                  <a:pt x="4045" y="2808"/>
                  <a:pt x="5348" y="1997"/>
                </a:cubicBezTo>
                <a:cubicBezTo>
                  <a:pt x="6857" y="982"/>
                  <a:pt x="8365" y="475"/>
                  <a:pt x="10011" y="171"/>
                </a:cubicBezTo>
                <a:close/>
                <a:moveTo>
                  <a:pt x="14880" y="18729"/>
                </a:moveTo>
                <a:lnTo>
                  <a:pt x="14880" y="18729"/>
                </a:lnTo>
                <a:cubicBezTo>
                  <a:pt x="15908" y="18120"/>
                  <a:pt x="16868" y="17411"/>
                  <a:pt x="17760" y="16599"/>
                </a:cubicBezTo>
                <a:cubicBezTo>
                  <a:pt x="18582" y="15687"/>
                  <a:pt x="19268" y="14774"/>
                  <a:pt x="19817" y="13659"/>
                </a:cubicBezTo>
                <a:cubicBezTo>
                  <a:pt x="20365" y="12543"/>
                  <a:pt x="20640" y="11326"/>
                  <a:pt x="20708" y="10109"/>
                </a:cubicBezTo>
                <a:cubicBezTo>
                  <a:pt x="20777" y="8892"/>
                  <a:pt x="20571" y="7675"/>
                  <a:pt x="20160" y="6560"/>
                </a:cubicBezTo>
                <a:cubicBezTo>
                  <a:pt x="19680" y="5444"/>
                  <a:pt x="18994" y="4329"/>
                  <a:pt x="18034" y="3518"/>
                </a:cubicBezTo>
                <a:cubicBezTo>
                  <a:pt x="17074" y="2605"/>
                  <a:pt x="15840" y="1997"/>
                  <a:pt x="14537" y="1591"/>
                </a:cubicBezTo>
                <a:cubicBezTo>
                  <a:pt x="13097" y="1185"/>
                  <a:pt x="11657" y="1084"/>
                  <a:pt x="10080" y="1388"/>
                </a:cubicBezTo>
                <a:cubicBezTo>
                  <a:pt x="8571" y="1591"/>
                  <a:pt x="7063" y="2199"/>
                  <a:pt x="5760" y="3011"/>
                </a:cubicBezTo>
                <a:cubicBezTo>
                  <a:pt x="4525" y="3822"/>
                  <a:pt x="3497" y="4836"/>
                  <a:pt x="2605" y="6053"/>
                </a:cubicBezTo>
                <a:cubicBezTo>
                  <a:pt x="1851" y="7168"/>
                  <a:pt x="1303" y="8385"/>
                  <a:pt x="1028" y="9704"/>
                </a:cubicBezTo>
                <a:cubicBezTo>
                  <a:pt x="754" y="10921"/>
                  <a:pt x="754" y="12137"/>
                  <a:pt x="1028" y="13354"/>
                </a:cubicBezTo>
                <a:cubicBezTo>
                  <a:pt x="1303" y="14470"/>
                  <a:pt x="1714" y="15585"/>
                  <a:pt x="2400" y="16498"/>
                </a:cubicBezTo>
                <a:cubicBezTo>
                  <a:pt x="3017" y="17411"/>
                  <a:pt x="3840" y="18121"/>
                  <a:pt x="4800" y="18729"/>
                </a:cubicBezTo>
                <a:cubicBezTo>
                  <a:pt x="5760" y="19337"/>
                  <a:pt x="6788" y="19743"/>
                  <a:pt x="7885" y="19946"/>
                </a:cubicBezTo>
                <a:cubicBezTo>
                  <a:pt x="10217" y="20250"/>
                  <a:pt x="12754" y="19844"/>
                  <a:pt x="14880" y="18729"/>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7" name="Shape">
            <a:extLst>
              <a:ext uri="{FF2B5EF4-FFF2-40B4-BE49-F238E27FC236}">
                <a16:creationId xmlns:a16="http://schemas.microsoft.com/office/drawing/2014/main" id="{CC31B30D-DCFB-AEF3-6655-7B0DB06ECD05}"/>
              </a:ext>
            </a:extLst>
          </p:cNvPr>
          <p:cNvSpPr/>
          <p:nvPr/>
        </p:nvSpPr>
        <p:spPr>
          <a:xfrm rot="1800000">
            <a:off x="6736488" y="3199427"/>
            <a:ext cx="749673" cy="722884"/>
          </a:xfrm>
          <a:custGeom>
            <a:avLst/>
            <a:gdLst/>
            <a:ahLst/>
            <a:cxnLst>
              <a:cxn ang="0">
                <a:pos x="wd2" y="hd2"/>
              </a:cxn>
              <a:cxn ang="5400000">
                <a:pos x="wd2" y="hd2"/>
              </a:cxn>
              <a:cxn ang="10800000">
                <a:pos x="wd2" y="hd2"/>
              </a:cxn>
              <a:cxn ang="16200000">
                <a:pos x="wd2" y="hd2"/>
              </a:cxn>
            </a:cxnLst>
            <a:rect l="0" t="0" r="r" b="b"/>
            <a:pathLst>
              <a:path w="21495" h="21439" extrusionOk="0">
                <a:moveTo>
                  <a:pt x="5235" y="17049"/>
                </a:moveTo>
                <a:cubicBezTo>
                  <a:pt x="3801" y="15730"/>
                  <a:pt x="2685" y="14246"/>
                  <a:pt x="1808" y="12680"/>
                </a:cubicBezTo>
                <a:cubicBezTo>
                  <a:pt x="931" y="11196"/>
                  <a:pt x="373" y="9629"/>
                  <a:pt x="134" y="8145"/>
                </a:cubicBezTo>
                <a:cubicBezTo>
                  <a:pt x="-105" y="6661"/>
                  <a:pt x="-25" y="5342"/>
                  <a:pt x="373" y="4188"/>
                </a:cubicBezTo>
                <a:cubicBezTo>
                  <a:pt x="772" y="3034"/>
                  <a:pt x="1410" y="2045"/>
                  <a:pt x="2366" y="1303"/>
                </a:cubicBezTo>
                <a:cubicBezTo>
                  <a:pt x="3243" y="643"/>
                  <a:pt x="4359" y="231"/>
                  <a:pt x="5554" y="66"/>
                </a:cubicBezTo>
                <a:cubicBezTo>
                  <a:pt x="6670" y="-99"/>
                  <a:pt x="7866" y="66"/>
                  <a:pt x="9141" y="313"/>
                </a:cubicBezTo>
                <a:cubicBezTo>
                  <a:pt x="10336" y="643"/>
                  <a:pt x="11612" y="1138"/>
                  <a:pt x="12807" y="1797"/>
                </a:cubicBezTo>
                <a:lnTo>
                  <a:pt x="12807" y="1797"/>
                </a:lnTo>
                <a:cubicBezTo>
                  <a:pt x="15278" y="3199"/>
                  <a:pt x="17510" y="5342"/>
                  <a:pt x="19104" y="7733"/>
                </a:cubicBezTo>
                <a:cubicBezTo>
                  <a:pt x="19901" y="8887"/>
                  <a:pt x="20459" y="10124"/>
                  <a:pt x="20857" y="11361"/>
                </a:cubicBezTo>
                <a:cubicBezTo>
                  <a:pt x="21256" y="12680"/>
                  <a:pt x="21495" y="13916"/>
                  <a:pt x="21495" y="15070"/>
                </a:cubicBezTo>
                <a:cubicBezTo>
                  <a:pt x="21495" y="16390"/>
                  <a:pt x="21176" y="17544"/>
                  <a:pt x="20618" y="18533"/>
                </a:cubicBezTo>
                <a:cubicBezTo>
                  <a:pt x="19981" y="19605"/>
                  <a:pt x="19104" y="20347"/>
                  <a:pt x="17988" y="20841"/>
                </a:cubicBezTo>
                <a:cubicBezTo>
                  <a:pt x="16872" y="21336"/>
                  <a:pt x="15597" y="21501"/>
                  <a:pt x="14162" y="21419"/>
                </a:cubicBezTo>
                <a:cubicBezTo>
                  <a:pt x="12727" y="21336"/>
                  <a:pt x="11213" y="20841"/>
                  <a:pt x="9699" y="20099"/>
                </a:cubicBezTo>
                <a:cubicBezTo>
                  <a:pt x="8184" y="19440"/>
                  <a:pt x="6590" y="18368"/>
                  <a:pt x="5235" y="17049"/>
                </a:cubicBezTo>
                <a:close/>
                <a:moveTo>
                  <a:pt x="12409" y="2704"/>
                </a:moveTo>
                <a:lnTo>
                  <a:pt x="12409" y="2704"/>
                </a:lnTo>
                <a:cubicBezTo>
                  <a:pt x="11293" y="2045"/>
                  <a:pt x="10097" y="1550"/>
                  <a:pt x="8981" y="1303"/>
                </a:cubicBezTo>
                <a:cubicBezTo>
                  <a:pt x="7786" y="973"/>
                  <a:pt x="6670" y="890"/>
                  <a:pt x="5713" y="1055"/>
                </a:cubicBezTo>
                <a:cubicBezTo>
                  <a:pt x="4598" y="1220"/>
                  <a:pt x="3721" y="1550"/>
                  <a:pt x="2924" y="2127"/>
                </a:cubicBezTo>
                <a:cubicBezTo>
                  <a:pt x="2127" y="2704"/>
                  <a:pt x="1569" y="3528"/>
                  <a:pt x="1250" y="4518"/>
                </a:cubicBezTo>
                <a:cubicBezTo>
                  <a:pt x="931" y="5590"/>
                  <a:pt x="852" y="6744"/>
                  <a:pt x="1091" y="8063"/>
                </a:cubicBezTo>
                <a:cubicBezTo>
                  <a:pt x="1330" y="9464"/>
                  <a:pt x="1808" y="10866"/>
                  <a:pt x="2605" y="12267"/>
                </a:cubicBezTo>
                <a:cubicBezTo>
                  <a:pt x="3482" y="13751"/>
                  <a:pt x="4518" y="15153"/>
                  <a:pt x="5873" y="16390"/>
                </a:cubicBezTo>
                <a:cubicBezTo>
                  <a:pt x="7228" y="17626"/>
                  <a:pt x="8663" y="18616"/>
                  <a:pt x="10177" y="19357"/>
                </a:cubicBezTo>
                <a:cubicBezTo>
                  <a:pt x="11612" y="20017"/>
                  <a:pt x="13046" y="20429"/>
                  <a:pt x="14322" y="20594"/>
                </a:cubicBezTo>
                <a:cubicBezTo>
                  <a:pt x="15597" y="20677"/>
                  <a:pt x="16713" y="20512"/>
                  <a:pt x="17669" y="20099"/>
                </a:cubicBezTo>
                <a:cubicBezTo>
                  <a:pt x="18626" y="19687"/>
                  <a:pt x="19343" y="19028"/>
                  <a:pt x="19821" y="18121"/>
                </a:cubicBezTo>
                <a:cubicBezTo>
                  <a:pt x="20299" y="17296"/>
                  <a:pt x="20538" y="16307"/>
                  <a:pt x="20618" y="15153"/>
                </a:cubicBezTo>
                <a:cubicBezTo>
                  <a:pt x="20618" y="14081"/>
                  <a:pt x="20459" y="12927"/>
                  <a:pt x="20060" y="11773"/>
                </a:cubicBezTo>
                <a:cubicBezTo>
                  <a:pt x="19662" y="10619"/>
                  <a:pt x="19104" y="9464"/>
                  <a:pt x="18387" y="8310"/>
                </a:cubicBezTo>
                <a:cubicBezTo>
                  <a:pt x="16952" y="6084"/>
                  <a:pt x="14800" y="4023"/>
                  <a:pt x="12409" y="2704"/>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8" name="Shape">
            <a:extLst>
              <a:ext uri="{FF2B5EF4-FFF2-40B4-BE49-F238E27FC236}">
                <a16:creationId xmlns:a16="http://schemas.microsoft.com/office/drawing/2014/main" id="{BA752E94-2F13-055A-CD69-A0DDF205608F}"/>
              </a:ext>
            </a:extLst>
          </p:cNvPr>
          <p:cNvSpPr/>
          <p:nvPr/>
        </p:nvSpPr>
        <p:spPr>
          <a:xfrm rot="1800000">
            <a:off x="6830443" y="4027799"/>
            <a:ext cx="576528" cy="871105"/>
          </a:xfrm>
          <a:custGeom>
            <a:avLst/>
            <a:gdLst/>
            <a:ahLst/>
            <a:cxnLst>
              <a:cxn ang="0">
                <a:pos x="wd2" y="hd2"/>
              </a:cxn>
              <a:cxn ang="5400000">
                <a:pos x="wd2" y="hd2"/>
              </a:cxn>
              <a:cxn ang="10800000">
                <a:pos x="wd2" y="hd2"/>
              </a:cxn>
              <a:cxn ang="16200000">
                <a:pos x="wd2" y="hd2"/>
              </a:cxn>
            </a:cxnLst>
            <a:rect l="0" t="0" r="r" b="b"/>
            <a:pathLst>
              <a:path w="21231" h="21420" extrusionOk="0">
                <a:moveTo>
                  <a:pt x="19" y="10987"/>
                </a:moveTo>
                <a:cubicBezTo>
                  <a:pt x="-83" y="9347"/>
                  <a:pt x="224" y="7775"/>
                  <a:pt x="838" y="6339"/>
                </a:cubicBezTo>
                <a:cubicBezTo>
                  <a:pt x="1453" y="4972"/>
                  <a:pt x="2272" y="3742"/>
                  <a:pt x="3398" y="2717"/>
                </a:cubicBezTo>
                <a:cubicBezTo>
                  <a:pt x="4524" y="1691"/>
                  <a:pt x="5752" y="1008"/>
                  <a:pt x="7083" y="529"/>
                </a:cubicBezTo>
                <a:cubicBezTo>
                  <a:pt x="8516" y="51"/>
                  <a:pt x="9949" y="-86"/>
                  <a:pt x="11485" y="51"/>
                </a:cubicBezTo>
                <a:cubicBezTo>
                  <a:pt x="12918" y="187"/>
                  <a:pt x="14249" y="598"/>
                  <a:pt x="15477" y="1281"/>
                </a:cubicBezTo>
                <a:cubicBezTo>
                  <a:pt x="16603" y="1896"/>
                  <a:pt x="17627" y="2717"/>
                  <a:pt x="18446" y="3673"/>
                </a:cubicBezTo>
                <a:cubicBezTo>
                  <a:pt x="19265" y="4630"/>
                  <a:pt x="19981" y="5656"/>
                  <a:pt x="20391" y="6818"/>
                </a:cubicBezTo>
                <a:lnTo>
                  <a:pt x="20391" y="6818"/>
                </a:lnTo>
                <a:cubicBezTo>
                  <a:pt x="21312" y="9142"/>
                  <a:pt x="21517" y="11808"/>
                  <a:pt x="20800" y="14132"/>
                </a:cubicBezTo>
                <a:cubicBezTo>
                  <a:pt x="20493" y="15294"/>
                  <a:pt x="19879" y="16387"/>
                  <a:pt x="19163" y="17344"/>
                </a:cubicBezTo>
                <a:cubicBezTo>
                  <a:pt x="18446" y="18370"/>
                  <a:pt x="17525" y="19190"/>
                  <a:pt x="16399" y="19873"/>
                </a:cubicBezTo>
                <a:cubicBezTo>
                  <a:pt x="15273" y="20625"/>
                  <a:pt x="13942" y="21104"/>
                  <a:pt x="12509" y="21309"/>
                </a:cubicBezTo>
                <a:cubicBezTo>
                  <a:pt x="11075" y="21514"/>
                  <a:pt x="9540" y="21446"/>
                  <a:pt x="8107" y="21036"/>
                </a:cubicBezTo>
                <a:cubicBezTo>
                  <a:pt x="6673" y="20625"/>
                  <a:pt x="5343" y="19942"/>
                  <a:pt x="4114" y="19053"/>
                </a:cubicBezTo>
                <a:cubicBezTo>
                  <a:pt x="2886" y="18096"/>
                  <a:pt x="1965" y="16934"/>
                  <a:pt x="1248" y="15567"/>
                </a:cubicBezTo>
                <a:cubicBezTo>
                  <a:pt x="531" y="14132"/>
                  <a:pt x="122" y="12628"/>
                  <a:pt x="19" y="10987"/>
                </a:cubicBezTo>
                <a:close/>
                <a:moveTo>
                  <a:pt x="19265" y="7023"/>
                </a:moveTo>
                <a:lnTo>
                  <a:pt x="19265" y="7023"/>
                </a:lnTo>
                <a:cubicBezTo>
                  <a:pt x="18855" y="5929"/>
                  <a:pt x="18241" y="4972"/>
                  <a:pt x="17422" y="4084"/>
                </a:cubicBezTo>
                <a:cubicBezTo>
                  <a:pt x="16603" y="3195"/>
                  <a:pt x="15682" y="2443"/>
                  <a:pt x="14658" y="1896"/>
                </a:cubicBezTo>
                <a:cubicBezTo>
                  <a:pt x="13532" y="1281"/>
                  <a:pt x="12406" y="939"/>
                  <a:pt x="11178" y="803"/>
                </a:cubicBezTo>
                <a:cubicBezTo>
                  <a:pt x="9949" y="666"/>
                  <a:pt x="8721" y="803"/>
                  <a:pt x="7492" y="1213"/>
                </a:cubicBezTo>
                <a:cubicBezTo>
                  <a:pt x="6264" y="1623"/>
                  <a:pt x="5138" y="2238"/>
                  <a:pt x="4217" y="3127"/>
                </a:cubicBezTo>
                <a:cubicBezTo>
                  <a:pt x="3193" y="4084"/>
                  <a:pt x="2374" y="5177"/>
                  <a:pt x="1862" y="6476"/>
                </a:cubicBezTo>
                <a:cubicBezTo>
                  <a:pt x="1248" y="7843"/>
                  <a:pt x="1043" y="9347"/>
                  <a:pt x="1146" y="10919"/>
                </a:cubicBezTo>
                <a:cubicBezTo>
                  <a:pt x="1248" y="12491"/>
                  <a:pt x="1657" y="13927"/>
                  <a:pt x="2374" y="15294"/>
                </a:cubicBezTo>
                <a:cubicBezTo>
                  <a:pt x="3090" y="16592"/>
                  <a:pt x="4012" y="17686"/>
                  <a:pt x="5035" y="18575"/>
                </a:cubicBezTo>
                <a:cubicBezTo>
                  <a:pt x="6059" y="19395"/>
                  <a:pt x="7288" y="20010"/>
                  <a:pt x="8516" y="20352"/>
                </a:cubicBezTo>
                <a:cubicBezTo>
                  <a:pt x="9744" y="20694"/>
                  <a:pt x="10973" y="20762"/>
                  <a:pt x="12201" y="20557"/>
                </a:cubicBezTo>
                <a:cubicBezTo>
                  <a:pt x="13430" y="20352"/>
                  <a:pt x="14556" y="19942"/>
                  <a:pt x="15477" y="19327"/>
                </a:cubicBezTo>
                <a:cubicBezTo>
                  <a:pt x="16398" y="18711"/>
                  <a:pt x="17320" y="17960"/>
                  <a:pt x="17934" y="17003"/>
                </a:cubicBezTo>
                <a:cubicBezTo>
                  <a:pt x="18650" y="16114"/>
                  <a:pt x="19162" y="15089"/>
                  <a:pt x="19469" y="13995"/>
                </a:cubicBezTo>
                <a:cubicBezTo>
                  <a:pt x="20288" y="11739"/>
                  <a:pt x="20186" y="9210"/>
                  <a:pt x="19265" y="7023"/>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nvGrpSpPr>
          <p:cNvPr id="119" name="Group 118">
            <a:extLst>
              <a:ext uri="{FF2B5EF4-FFF2-40B4-BE49-F238E27FC236}">
                <a16:creationId xmlns:a16="http://schemas.microsoft.com/office/drawing/2014/main" id="{C3949BC4-CDBF-6BDD-F046-6A545114507B}"/>
              </a:ext>
            </a:extLst>
          </p:cNvPr>
          <p:cNvGrpSpPr/>
          <p:nvPr/>
        </p:nvGrpSpPr>
        <p:grpSpPr>
          <a:xfrm>
            <a:off x="4653903" y="1776305"/>
            <a:ext cx="1323304" cy="1388740"/>
            <a:chOff x="4693472" y="1366872"/>
            <a:chExt cx="1323304" cy="1388740"/>
          </a:xfrm>
        </p:grpSpPr>
        <p:sp>
          <p:nvSpPr>
            <p:cNvPr id="157" name="Oval">
              <a:extLst>
                <a:ext uri="{FF2B5EF4-FFF2-40B4-BE49-F238E27FC236}">
                  <a16:creationId xmlns:a16="http://schemas.microsoft.com/office/drawing/2014/main" id="{4D2E5E04-DEC5-1C6B-8F9B-CD3F10E9F6DC}"/>
                </a:ext>
              </a:extLst>
            </p:cNvPr>
            <p:cNvSpPr/>
            <p:nvPr/>
          </p:nvSpPr>
          <p:spPr>
            <a:xfrm rot="9000000">
              <a:off x="4693472" y="1366872"/>
              <a:ext cx="1009601" cy="659785"/>
            </a:xfrm>
            <a:prstGeom prst="ellipse">
              <a:avLst/>
            </a:prstGeom>
            <a:solidFill>
              <a:sysClr val="windowText" lastClr="000000">
                <a:lumMod val="50000"/>
                <a:lumOff val="50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8" name="Shape">
              <a:extLst>
                <a:ext uri="{FF2B5EF4-FFF2-40B4-BE49-F238E27FC236}">
                  <a16:creationId xmlns:a16="http://schemas.microsoft.com/office/drawing/2014/main" id="{2AC48056-67B5-0D6F-3982-DC9689505FE8}"/>
                </a:ext>
              </a:extLst>
            </p:cNvPr>
            <p:cNvSpPr/>
            <p:nvPr/>
          </p:nvSpPr>
          <p:spPr>
            <a:xfrm rot="9000000">
              <a:off x="5038170" y="177830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ysClr val="windowText" lastClr="00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B06FB560-F2FA-D399-AFC8-C9B74446AE46}"/>
              </a:ext>
            </a:extLst>
          </p:cNvPr>
          <p:cNvGrpSpPr/>
          <p:nvPr/>
        </p:nvGrpSpPr>
        <p:grpSpPr>
          <a:xfrm>
            <a:off x="4653903" y="4854871"/>
            <a:ext cx="1323305" cy="1388739"/>
            <a:chOff x="4693472" y="4445438"/>
            <a:chExt cx="1323305" cy="1388739"/>
          </a:xfrm>
        </p:grpSpPr>
        <p:sp>
          <p:nvSpPr>
            <p:cNvPr id="155" name="Oval">
              <a:extLst>
                <a:ext uri="{FF2B5EF4-FFF2-40B4-BE49-F238E27FC236}">
                  <a16:creationId xmlns:a16="http://schemas.microsoft.com/office/drawing/2014/main" id="{456A972F-1C89-9A9C-A2B9-0D33D8485142}"/>
                </a:ext>
              </a:extLst>
            </p:cNvPr>
            <p:cNvSpPr/>
            <p:nvPr/>
          </p:nvSpPr>
          <p:spPr>
            <a:xfrm rot="1800000">
              <a:off x="4693472" y="5174392"/>
              <a:ext cx="1009601" cy="659785"/>
            </a:xfrm>
            <a:prstGeom prst="ellipse">
              <a:avLst/>
            </a:prstGeom>
            <a:solidFill>
              <a:srgbClr val="3A5C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6" name="Shape">
              <a:extLst>
                <a:ext uri="{FF2B5EF4-FFF2-40B4-BE49-F238E27FC236}">
                  <a16:creationId xmlns:a16="http://schemas.microsoft.com/office/drawing/2014/main" id="{5CC95A86-38C4-C521-B7F4-EDED49C78FA2}"/>
                </a:ext>
              </a:extLst>
            </p:cNvPr>
            <p:cNvSpPr/>
            <p:nvPr/>
          </p:nvSpPr>
          <p:spPr>
            <a:xfrm rot="1800000">
              <a:off x="5038171" y="4445438"/>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3A5C84">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grpSp>
        <p:nvGrpSpPr>
          <p:cNvPr id="121" name="Group 120">
            <a:extLst>
              <a:ext uri="{FF2B5EF4-FFF2-40B4-BE49-F238E27FC236}">
                <a16:creationId xmlns:a16="http://schemas.microsoft.com/office/drawing/2014/main" id="{4EDE68B2-DDEF-9BD8-900C-FA51E0C64AF0}"/>
              </a:ext>
            </a:extLst>
          </p:cNvPr>
          <p:cNvGrpSpPr/>
          <p:nvPr/>
        </p:nvGrpSpPr>
        <p:grpSpPr>
          <a:xfrm>
            <a:off x="6142067" y="4854870"/>
            <a:ext cx="1323304" cy="1388740"/>
            <a:chOff x="6181636" y="4445437"/>
            <a:chExt cx="1323304" cy="1388740"/>
          </a:xfrm>
        </p:grpSpPr>
        <p:sp>
          <p:nvSpPr>
            <p:cNvPr id="153" name="Oval">
              <a:extLst>
                <a:ext uri="{FF2B5EF4-FFF2-40B4-BE49-F238E27FC236}">
                  <a16:creationId xmlns:a16="http://schemas.microsoft.com/office/drawing/2014/main" id="{42FE18F2-6776-8FDF-C7E7-C97C824F75FA}"/>
                </a:ext>
              </a:extLst>
            </p:cNvPr>
            <p:cNvSpPr/>
            <p:nvPr/>
          </p:nvSpPr>
          <p:spPr>
            <a:xfrm rot="19800000">
              <a:off x="6495339" y="5174392"/>
              <a:ext cx="1009601" cy="659785"/>
            </a:xfrm>
            <a:prstGeom prst="ellipse">
              <a:avLst/>
            </a:pr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4" name="Shape">
              <a:extLst>
                <a:ext uri="{FF2B5EF4-FFF2-40B4-BE49-F238E27FC236}">
                  <a16:creationId xmlns:a16="http://schemas.microsoft.com/office/drawing/2014/main" id="{74229735-BB3B-6871-ADFD-7B9D2B1054F8}"/>
                </a:ext>
              </a:extLst>
            </p:cNvPr>
            <p:cNvSpPr/>
            <p:nvPr/>
          </p:nvSpPr>
          <p:spPr>
            <a:xfrm rot="19800000">
              <a:off x="6181636" y="444543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FFCC4C">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grpSp>
        <p:nvGrpSpPr>
          <p:cNvPr id="122" name="Group 121">
            <a:extLst>
              <a:ext uri="{FF2B5EF4-FFF2-40B4-BE49-F238E27FC236}">
                <a16:creationId xmlns:a16="http://schemas.microsoft.com/office/drawing/2014/main" id="{E454FDD8-8EC3-096B-E9F3-EA954DAE0EEF}"/>
              </a:ext>
            </a:extLst>
          </p:cNvPr>
          <p:cNvGrpSpPr/>
          <p:nvPr/>
        </p:nvGrpSpPr>
        <p:grpSpPr>
          <a:xfrm>
            <a:off x="6142066" y="1776305"/>
            <a:ext cx="1323305" cy="1388739"/>
            <a:chOff x="6181635" y="1366872"/>
            <a:chExt cx="1323305" cy="1388739"/>
          </a:xfrm>
        </p:grpSpPr>
        <p:sp>
          <p:nvSpPr>
            <p:cNvPr id="151" name="Oval">
              <a:extLst>
                <a:ext uri="{FF2B5EF4-FFF2-40B4-BE49-F238E27FC236}">
                  <a16:creationId xmlns:a16="http://schemas.microsoft.com/office/drawing/2014/main" id="{5D3E10AA-7C7B-4C79-8202-DD66161DA600}"/>
                </a:ext>
              </a:extLst>
            </p:cNvPr>
            <p:cNvSpPr/>
            <p:nvPr/>
          </p:nvSpPr>
          <p:spPr>
            <a:xfrm rot="12600000">
              <a:off x="6495339" y="1366872"/>
              <a:ext cx="1009601" cy="659785"/>
            </a:xfrm>
            <a:prstGeom prst="ellipse">
              <a:avLst/>
            </a:pr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2" name="Shape">
              <a:extLst>
                <a:ext uri="{FF2B5EF4-FFF2-40B4-BE49-F238E27FC236}">
                  <a16:creationId xmlns:a16="http://schemas.microsoft.com/office/drawing/2014/main" id="{487325E6-6414-EE53-0452-582FB8757439}"/>
                </a:ext>
              </a:extLst>
            </p:cNvPr>
            <p:cNvSpPr/>
            <p:nvPr/>
          </p:nvSpPr>
          <p:spPr>
            <a:xfrm rot="12600000">
              <a:off x="6181635" y="1778302"/>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F7931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pic>
        <p:nvPicPr>
          <p:cNvPr id="123" name="Graphic 68" descr="Trophy">
            <a:extLst>
              <a:ext uri="{FF2B5EF4-FFF2-40B4-BE49-F238E27FC236}">
                <a16:creationId xmlns:a16="http://schemas.microsoft.com/office/drawing/2014/main" id="{410A3F32-CB87-4DFA-16FA-A4926C9F0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6694" y="3409381"/>
            <a:ext cx="1199475" cy="1199475"/>
          </a:xfrm>
          <a:prstGeom prst="rect">
            <a:avLst/>
          </a:prstGeom>
        </p:spPr>
      </p:pic>
      <p:pic>
        <p:nvPicPr>
          <p:cNvPr id="124" name="Graphic 63" descr="Brainstorm with solid fill">
            <a:extLst>
              <a:ext uri="{FF2B5EF4-FFF2-40B4-BE49-F238E27FC236}">
                <a16:creationId xmlns:a16="http://schemas.microsoft.com/office/drawing/2014/main" id="{88734ECE-CA25-DD81-9909-391381DC67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6034" y="1913528"/>
            <a:ext cx="385338" cy="385338"/>
          </a:xfrm>
          <a:prstGeom prst="rect">
            <a:avLst/>
          </a:prstGeom>
          <a:effectLst>
            <a:outerShdw blurRad="50800" dist="38100" dir="2700000" algn="tl" rotWithShape="0">
              <a:prstClr val="black">
                <a:alpha val="40000"/>
              </a:prstClr>
            </a:outerShdw>
          </a:effectLst>
        </p:spPr>
      </p:pic>
      <p:grpSp>
        <p:nvGrpSpPr>
          <p:cNvPr id="125" name="Group 124">
            <a:extLst>
              <a:ext uri="{FF2B5EF4-FFF2-40B4-BE49-F238E27FC236}">
                <a16:creationId xmlns:a16="http://schemas.microsoft.com/office/drawing/2014/main" id="{FBCFB0F1-BED2-F8E3-93BE-3FB17E0F2C14}"/>
              </a:ext>
            </a:extLst>
          </p:cNvPr>
          <p:cNvGrpSpPr/>
          <p:nvPr/>
        </p:nvGrpSpPr>
        <p:grpSpPr>
          <a:xfrm>
            <a:off x="3734877" y="2794492"/>
            <a:ext cx="1454514" cy="1164512"/>
            <a:chOff x="3774446" y="2385059"/>
            <a:chExt cx="1454514" cy="1164512"/>
          </a:xfrm>
        </p:grpSpPr>
        <p:sp>
          <p:nvSpPr>
            <p:cNvPr id="149" name="Oval">
              <a:extLst>
                <a:ext uri="{FF2B5EF4-FFF2-40B4-BE49-F238E27FC236}">
                  <a16:creationId xmlns:a16="http://schemas.microsoft.com/office/drawing/2014/main" id="{1092561E-45BA-6D9A-A9DC-CE1D37813450}"/>
                </a:ext>
              </a:extLst>
            </p:cNvPr>
            <p:cNvSpPr/>
            <p:nvPr/>
          </p:nvSpPr>
          <p:spPr>
            <a:xfrm rot="6300000">
              <a:off x="3599538" y="2559967"/>
              <a:ext cx="1009601" cy="659785"/>
            </a:xfrm>
            <a:prstGeom prst="ellipse">
              <a:avLst/>
            </a:prstGeom>
            <a:solidFill>
              <a:srgbClr val="7030A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0" name="Shape">
              <a:extLst>
                <a:ext uri="{FF2B5EF4-FFF2-40B4-BE49-F238E27FC236}">
                  <a16:creationId xmlns:a16="http://schemas.microsoft.com/office/drawing/2014/main" id="{7843A8C8-3C88-61CE-369F-390C55564F98}"/>
                </a:ext>
              </a:extLst>
            </p:cNvPr>
            <p:cNvSpPr/>
            <p:nvPr/>
          </p:nvSpPr>
          <p:spPr>
            <a:xfrm rot="6300000">
              <a:off x="4251003" y="257161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3C1A5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D7A7E97F-2D61-05B6-9F59-9AB3EFF118F8}"/>
              </a:ext>
            </a:extLst>
          </p:cNvPr>
          <p:cNvGrpSpPr/>
          <p:nvPr/>
        </p:nvGrpSpPr>
        <p:grpSpPr>
          <a:xfrm>
            <a:off x="3734877" y="4022682"/>
            <a:ext cx="1454514" cy="1164510"/>
            <a:chOff x="3774446" y="3613249"/>
            <a:chExt cx="1454514" cy="1164510"/>
          </a:xfrm>
        </p:grpSpPr>
        <p:sp>
          <p:nvSpPr>
            <p:cNvPr id="147" name="Oval">
              <a:extLst>
                <a:ext uri="{FF2B5EF4-FFF2-40B4-BE49-F238E27FC236}">
                  <a16:creationId xmlns:a16="http://schemas.microsoft.com/office/drawing/2014/main" id="{A26AD337-4473-F47B-C2B7-269D743E574F}"/>
                </a:ext>
              </a:extLst>
            </p:cNvPr>
            <p:cNvSpPr/>
            <p:nvPr/>
          </p:nvSpPr>
          <p:spPr>
            <a:xfrm rot="4500000">
              <a:off x="3599538" y="3943066"/>
              <a:ext cx="1009601" cy="659785"/>
            </a:xfrm>
            <a:prstGeom prst="ellipse">
              <a:avLst/>
            </a:prstGeom>
            <a:solidFill>
              <a:srgbClr val="C1301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8" name="Shape">
              <a:extLst>
                <a:ext uri="{FF2B5EF4-FFF2-40B4-BE49-F238E27FC236}">
                  <a16:creationId xmlns:a16="http://schemas.microsoft.com/office/drawing/2014/main" id="{09ED454B-6525-0E55-D4DF-A8766189DF36}"/>
                </a:ext>
              </a:extLst>
            </p:cNvPr>
            <p:cNvSpPr/>
            <p:nvPr/>
          </p:nvSpPr>
          <p:spPr>
            <a:xfrm rot="4500000">
              <a:off x="4251003" y="361389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C13018">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pic>
        <p:nvPicPr>
          <p:cNvPr id="127" name="Graphic 61" descr="Bar graph with downward trend with solid fill">
            <a:extLst>
              <a:ext uri="{FF2B5EF4-FFF2-40B4-BE49-F238E27FC236}">
                <a16:creationId xmlns:a16="http://schemas.microsoft.com/office/drawing/2014/main" id="{C49B7D2A-4323-E8AA-5F56-EEBF840DB1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2100" y="3106623"/>
            <a:ext cx="385338" cy="385338"/>
          </a:xfrm>
          <a:prstGeom prst="rect">
            <a:avLst/>
          </a:prstGeom>
          <a:effectLst>
            <a:outerShdw blurRad="50800" dist="38100" dir="2700000" algn="tl" rotWithShape="0">
              <a:prstClr val="black">
                <a:alpha val="40000"/>
              </a:prstClr>
            </a:outerShdw>
          </a:effectLst>
        </p:spPr>
      </p:pic>
      <p:pic>
        <p:nvPicPr>
          <p:cNvPr id="128" name="Graphic 64" descr="Bullseye with solid fill">
            <a:extLst>
              <a:ext uri="{FF2B5EF4-FFF2-40B4-BE49-F238E27FC236}">
                <a16:creationId xmlns:a16="http://schemas.microsoft.com/office/drawing/2014/main" id="{F6A54C46-9B43-7C4E-6B61-4A008FABA7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2100" y="4489722"/>
            <a:ext cx="385338" cy="385338"/>
          </a:xfrm>
          <a:prstGeom prst="rect">
            <a:avLst/>
          </a:prstGeom>
          <a:effectLst>
            <a:outerShdw blurRad="50800" dist="38100" dir="2700000" algn="tl" rotWithShape="0">
              <a:prstClr val="black">
                <a:alpha val="40000"/>
              </a:prstClr>
            </a:outerShdw>
          </a:effectLst>
        </p:spPr>
      </p:pic>
      <p:pic>
        <p:nvPicPr>
          <p:cNvPr id="129" name="Graphic 65" descr="Database with solid fill">
            <a:extLst>
              <a:ext uri="{FF2B5EF4-FFF2-40B4-BE49-F238E27FC236}">
                <a16:creationId xmlns:a16="http://schemas.microsoft.com/office/drawing/2014/main" id="{66C5ED34-5AAB-7348-658E-FAB67FB51A3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6034" y="5721048"/>
            <a:ext cx="385338" cy="385338"/>
          </a:xfrm>
          <a:prstGeom prst="rect">
            <a:avLst/>
          </a:prstGeom>
          <a:effectLst>
            <a:outerShdw blurRad="50800" dist="38100" dir="2700000" algn="tl" rotWithShape="0">
              <a:prstClr val="black">
                <a:alpha val="40000"/>
              </a:prstClr>
            </a:outerShdw>
          </a:effectLst>
        </p:spPr>
      </p:pic>
      <p:pic>
        <p:nvPicPr>
          <p:cNvPr id="130" name="Graphic 66" descr="Gears with solid fill">
            <a:extLst>
              <a:ext uri="{FF2B5EF4-FFF2-40B4-BE49-F238E27FC236}">
                <a16:creationId xmlns:a16="http://schemas.microsoft.com/office/drawing/2014/main" id="{A89DC1E0-BBBC-3AD1-1CD3-2CD5826EDD1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7901" y="5721048"/>
            <a:ext cx="385338" cy="385338"/>
          </a:xfrm>
          <a:prstGeom prst="rect">
            <a:avLst/>
          </a:prstGeom>
          <a:effectLst>
            <a:outerShdw blurRad="50800" dist="38100" dir="2700000" algn="tl" rotWithShape="0">
              <a:prstClr val="black">
                <a:alpha val="40000"/>
              </a:prstClr>
            </a:outerShdw>
          </a:effectLst>
        </p:spPr>
      </p:pic>
      <p:pic>
        <p:nvPicPr>
          <p:cNvPr id="131" name="Graphic 68" descr="Lightbulb with solid fill">
            <a:extLst>
              <a:ext uri="{FF2B5EF4-FFF2-40B4-BE49-F238E27FC236}">
                <a16:creationId xmlns:a16="http://schemas.microsoft.com/office/drawing/2014/main" id="{FB3BDBE6-F3DF-EAC2-CF9D-CE40E8A148E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67901" y="1913528"/>
            <a:ext cx="385338" cy="385338"/>
          </a:xfrm>
          <a:prstGeom prst="rect">
            <a:avLst/>
          </a:prstGeom>
          <a:effectLst>
            <a:outerShdw blurRad="50800" dist="38100" dir="2700000" algn="tl" rotWithShape="0">
              <a:prstClr val="black">
                <a:alpha val="40000"/>
              </a:prstClr>
            </a:outerShdw>
          </a:effectLst>
        </p:spPr>
      </p:pic>
      <p:grpSp>
        <p:nvGrpSpPr>
          <p:cNvPr id="132" name="Group 131">
            <a:extLst>
              <a:ext uri="{FF2B5EF4-FFF2-40B4-BE49-F238E27FC236}">
                <a16:creationId xmlns:a16="http://schemas.microsoft.com/office/drawing/2014/main" id="{F9EE6646-2A05-CC04-AE16-82A98368B456}"/>
              </a:ext>
            </a:extLst>
          </p:cNvPr>
          <p:cNvGrpSpPr/>
          <p:nvPr/>
        </p:nvGrpSpPr>
        <p:grpSpPr>
          <a:xfrm>
            <a:off x="6929882" y="4060912"/>
            <a:ext cx="1454515" cy="1164511"/>
            <a:chOff x="6969451" y="3651479"/>
            <a:chExt cx="1454515" cy="1164511"/>
          </a:xfrm>
        </p:grpSpPr>
        <p:sp>
          <p:nvSpPr>
            <p:cNvPr id="145" name="Oval">
              <a:extLst>
                <a:ext uri="{FF2B5EF4-FFF2-40B4-BE49-F238E27FC236}">
                  <a16:creationId xmlns:a16="http://schemas.microsoft.com/office/drawing/2014/main" id="{74252774-C556-6EDF-25C1-6F7B1907CEDD}"/>
                </a:ext>
              </a:extLst>
            </p:cNvPr>
            <p:cNvSpPr/>
            <p:nvPr/>
          </p:nvSpPr>
          <p:spPr>
            <a:xfrm rot="17100000">
              <a:off x="7589273" y="3981297"/>
              <a:ext cx="1009601" cy="659785"/>
            </a:xfrm>
            <a:prstGeom prst="ellipse">
              <a:avLst/>
            </a:pr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6" name="Shape">
              <a:extLst>
                <a:ext uri="{FF2B5EF4-FFF2-40B4-BE49-F238E27FC236}">
                  <a16:creationId xmlns:a16="http://schemas.microsoft.com/office/drawing/2014/main" id="{342617C8-D6A9-394A-CC7B-5ADF084F9FF3}"/>
                </a:ext>
              </a:extLst>
            </p:cNvPr>
            <p:cNvSpPr/>
            <p:nvPr/>
          </p:nvSpPr>
          <p:spPr>
            <a:xfrm rot="17100000">
              <a:off x="6968803" y="365212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A2B969">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9F2B176D-CC02-0A24-A748-BC4E3B841800}"/>
              </a:ext>
            </a:extLst>
          </p:cNvPr>
          <p:cNvGrpSpPr/>
          <p:nvPr/>
        </p:nvGrpSpPr>
        <p:grpSpPr>
          <a:xfrm>
            <a:off x="6929882" y="2832723"/>
            <a:ext cx="1454515" cy="1164511"/>
            <a:chOff x="6969451" y="2423290"/>
            <a:chExt cx="1454515" cy="1164511"/>
          </a:xfrm>
        </p:grpSpPr>
        <p:sp>
          <p:nvSpPr>
            <p:cNvPr id="143" name="Oval">
              <a:extLst>
                <a:ext uri="{FF2B5EF4-FFF2-40B4-BE49-F238E27FC236}">
                  <a16:creationId xmlns:a16="http://schemas.microsoft.com/office/drawing/2014/main" id="{7C2F9509-B205-B4D1-A2DD-B032C3C0C303}"/>
                </a:ext>
              </a:extLst>
            </p:cNvPr>
            <p:cNvSpPr/>
            <p:nvPr/>
          </p:nvSpPr>
          <p:spPr>
            <a:xfrm rot="15300000">
              <a:off x="7589273" y="2598198"/>
              <a:ext cx="1009601" cy="659785"/>
            </a:xfrm>
            <a:prstGeom prst="ellipse">
              <a:avLst/>
            </a:pr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4" name="Shape">
              <a:extLst>
                <a:ext uri="{FF2B5EF4-FFF2-40B4-BE49-F238E27FC236}">
                  <a16:creationId xmlns:a16="http://schemas.microsoft.com/office/drawing/2014/main" id="{F143DDE2-5B2E-3DEC-B524-B49057C530FC}"/>
                </a:ext>
              </a:extLst>
            </p:cNvPr>
            <p:cNvSpPr/>
            <p:nvPr/>
          </p:nvSpPr>
          <p:spPr>
            <a:xfrm rot="15300000">
              <a:off x="6968803" y="260984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4CC1E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pic>
        <p:nvPicPr>
          <p:cNvPr id="134" name="Graphic 67" descr="Hourglass 30% with solid fill">
            <a:extLst>
              <a:ext uri="{FF2B5EF4-FFF2-40B4-BE49-F238E27FC236}">
                <a16:creationId xmlns:a16="http://schemas.microsoft.com/office/drawing/2014/main" id="{09A37860-0835-22BA-6551-4928F5D4BF9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61835" y="3144854"/>
            <a:ext cx="385338" cy="385338"/>
          </a:xfrm>
          <a:prstGeom prst="rect">
            <a:avLst/>
          </a:prstGeom>
          <a:effectLst>
            <a:outerShdw blurRad="50800" dist="38100" dir="2700000" algn="tl" rotWithShape="0">
              <a:prstClr val="black">
                <a:alpha val="40000"/>
              </a:prstClr>
            </a:outerShdw>
          </a:effectLst>
        </p:spPr>
      </p:pic>
      <p:pic>
        <p:nvPicPr>
          <p:cNvPr id="135" name="Graphic 69" descr="Research with solid fill">
            <a:extLst>
              <a:ext uri="{FF2B5EF4-FFF2-40B4-BE49-F238E27FC236}">
                <a16:creationId xmlns:a16="http://schemas.microsoft.com/office/drawing/2014/main" id="{3B16E5E9-CC2C-3478-9C3E-03748FE109E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61835" y="4527953"/>
            <a:ext cx="385338" cy="385338"/>
          </a:xfrm>
          <a:prstGeom prst="rect">
            <a:avLst/>
          </a:prstGeom>
          <a:effectLst>
            <a:outerShdw blurRad="50800" dist="38100" dir="2700000" algn="tl" rotWithShape="0">
              <a:prstClr val="black">
                <a:alpha val="40000"/>
              </a:prstClr>
            </a:outerShdw>
          </a:effectLst>
        </p:spPr>
      </p:pic>
      <p:sp>
        <p:nvSpPr>
          <p:cNvPr id="136" name="TextBox 135">
            <a:extLst>
              <a:ext uri="{FF2B5EF4-FFF2-40B4-BE49-F238E27FC236}">
                <a16:creationId xmlns:a16="http://schemas.microsoft.com/office/drawing/2014/main" id="{6E1F4FA0-D62D-5E92-D3AA-946A60DE3009}"/>
              </a:ext>
            </a:extLst>
          </p:cNvPr>
          <p:cNvSpPr txBox="1"/>
          <p:nvPr/>
        </p:nvSpPr>
        <p:spPr>
          <a:xfrm>
            <a:off x="610728" y="2720409"/>
            <a:ext cx="2926081" cy="1200329"/>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7030A0"/>
                </a:solidFill>
                <a:effectLst/>
                <a:uLnTx/>
                <a:uFillTx/>
                <a:latin typeface="Avenir Next LT Pro Demi" panose="020B0704020202020204" pitchFamily="34" charset="0"/>
              </a:rPr>
              <a:t>Tailor your application materials</a:t>
            </a:r>
          </a:p>
        </p:txBody>
      </p:sp>
      <p:sp>
        <p:nvSpPr>
          <p:cNvPr id="137" name="TextBox 136">
            <a:extLst>
              <a:ext uri="{FF2B5EF4-FFF2-40B4-BE49-F238E27FC236}">
                <a16:creationId xmlns:a16="http://schemas.microsoft.com/office/drawing/2014/main" id="{CFA4FCEA-EE1E-44A1-810E-0B572D32DBC4}"/>
              </a:ext>
            </a:extLst>
          </p:cNvPr>
          <p:cNvSpPr txBox="1"/>
          <p:nvPr/>
        </p:nvSpPr>
        <p:spPr>
          <a:xfrm>
            <a:off x="1439163" y="573270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063951"/>
                </a:solidFill>
                <a:effectLst/>
                <a:uLnTx/>
                <a:uFillTx/>
                <a:latin typeface="Avenir Next LT Pro Demi" panose="020B0704020202020204" pitchFamily="34" charset="0"/>
              </a:rPr>
              <a:t>Volunteer </a:t>
            </a:r>
          </a:p>
        </p:txBody>
      </p:sp>
      <p:sp>
        <p:nvSpPr>
          <p:cNvPr id="138" name="TextBox 137">
            <a:extLst>
              <a:ext uri="{FF2B5EF4-FFF2-40B4-BE49-F238E27FC236}">
                <a16:creationId xmlns:a16="http://schemas.microsoft.com/office/drawing/2014/main" id="{6CC0C58E-BAC3-8900-2E77-9ECD2D8CD2ED}"/>
              </a:ext>
            </a:extLst>
          </p:cNvPr>
          <p:cNvSpPr txBox="1"/>
          <p:nvPr/>
        </p:nvSpPr>
        <p:spPr>
          <a:xfrm>
            <a:off x="2130788" y="1699255"/>
            <a:ext cx="2246057" cy="83099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D3D3D3">
                    <a:lumMod val="50000"/>
                  </a:srgbClr>
                </a:solidFill>
                <a:effectLst/>
                <a:uLnTx/>
                <a:uFillTx/>
                <a:latin typeface="Avenir Next LT Pro Demi" panose="020B0704020202020204" pitchFamily="34" charset="0"/>
              </a:rPr>
              <a:t>Research companies</a:t>
            </a:r>
          </a:p>
        </p:txBody>
      </p:sp>
      <p:sp>
        <p:nvSpPr>
          <p:cNvPr id="139" name="TextBox 138">
            <a:extLst>
              <a:ext uri="{FF2B5EF4-FFF2-40B4-BE49-F238E27FC236}">
                <a16:creationId xmlns:a16="http://schemas.microsoft.com/office/drawing/2014/main" id="{84D9E6B6-16EE-4031-38FC-634F33EBB861}"/>
              </a:ext>
            </a:extLst>
          </p:cNvPr>
          <p:cNvSpPr txBox="1"/>
          <p:nvPr/>
        </p:nvSpPr>
        <p:spPr>
          <a:xfrm>
            <a:off x="666735" y="4091815"/>
            <a:ext cx="2926080" cy="83099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C13018"/>
                </a:solidFill>
                <a:effectLst/>
                <a:uLnTx/>
                <a:uFillTx/>
                <a:latin typeface="Avenir Next LT Pro Demi" panose="020B0704020202020204" pitchFamily="34" charset="0"/>
              </a:rPr>
              <a:t>Prepare and Stay organized</a:t>
            </a:r>
          </a:p>
        </p:txBody>
      </p:sp>
      <p:sp>
        <p:nvSpPr>
          <p:cNvPr id="140" name="TextBox 139">
            <a:extLst>
              <a:ext uri="{FF2B5EF4-FFF2-40B4-BE49-F238E27FC236}">
                <a16:creationId xmlns:a16="http://schemas.microsoft.com/office/drawing/2014/main" id="{C358570B-66E2-189F-547C-72DD212714A9}"/>
              </a:ext>
            </a:extLst>
          </p:cNvPr>
          <p:cNvSpPr txBox="1"/>
          <p:nvPr/>
        </p:nvSpPr>
        <p:spPr>
          <a:xfrm>
            <a:off x="8617904" y="2961126"/>
            <a:ext cx="2926080" cy="830997"/>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4CC1EF">
                    <a:lumMod val="75000"/>
                  </a:srgbClr>
                </a:solidFill>
                <a:effectLst/>
                <a:uLnTx/>
                <a:uFillTx/>
                <a:latin typeface="Avenir Next LT Pro Demi" panose="020B0704020202020204" pitchFamily="34" charset="0"/>
              </a:rPr>
              <a:t>Update your CV and online presence</a:t>
            </a:r>
          </a:p>
        </p:txBody>
      </p:sp>
      <p:sp>
        <p:nvSpPr>
          <p:cNvPr id="141" name="TextBox 140">
            <a:extLst>
              <a:ext uri="{FF2B5EF4-FFF2-40B4-BE49-F238E27FC236}">
                <a16:creationId xmlns:a16="http://schemas.microsoft.com/office/drawing/2014/main" id="{4BB18A06-1D75-5426-BAAA-4E601D8E18A2}"/>
              </a:ext>
            </a:extLst>
          </p:cNvPr>
          <p:cNvSpPr txBox="1"/>
          <p:nvPr/>
        </p:nvSpPr>
        <p:spPr>
          <a:xfrm>
            <a:off x="7861835" y="5595865"/>
            <a:ext cx="2926080" cy="830997"/>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FFCC4C">
                    <a:lumMod val="50000"/>
                  </a:srgbClr>
                </a:solidFill>
                <a:effectLst/>
                <a:uLnTx/>
                <a:uFillTx/>
                <a:latin typeface="Avenir Next LT Pro Demi" panose="020B0704020202020204" pitchFamily="34" charset="0"/>
              </a:rPr>
              <a:t>Utilize job search platforms</a:t>
            </a:r>
          </a:p>
        </p:txBody>
      </p:sp>
      <p:sp>
        <p:nvSpPr>
          <p:cNvPr id="142" name="TextBox 141">
            <a:extLst>
              <a:ext uri="{FF2B5EF4-FFF2-40B4-BE49-F238E27FC236}">
                <a16:creationId xmlns:a16="http://schemas.microsoft.com/office/drawing/2014/main" id="{0FCBAF1D-37AD-DB3F-4732-0614AF6B00FF}"/>
              </a:ext>
            </a:extLst>
          </p:cNvPr>
          <p:cNvSpPr txBox="1"/>
          <p:nvPr/>
        </p:nvSpPr>
        <p:spPr>
          <a:xfrm>
            <a:off x="8625383" y="4497057"/>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A2B969">
                    <a:lumMod val="75000"/>
                  </a:srgbClr>
                </a:solidFill>
                <a:effectLst/>
                <a:uLnTx/>
                <a:uFillTx/>
                <a:latin typeface="Avenir Next LT Pro Demi" panose="020B0704020202020204" pitchFamily="34" charset="0"/>
              </a:rPr>
              <a:t>Networking</a:t>
            </a:r>
          </a:p>
        </p:txBody>
      </p:sp>
      <p:sp>
        <p:nvSpPr>
          <p:cNvPr id="159" name="TextBox 158">
            <a:extLst>
              <a:ext uri="{FF2B5EF4-FFF2-40B4-BE49-F238E27FC236}">
                <a16:creationId xmlns:a16="http://schemas.microsoft.com/office/drawing/2014/main" id="{089DD5E4-09B4-DEC4-45DE-D59AD7D57485}"/>
              </a:ext>
            </a:extLst>
          </p:cNvPr>
          <p:cNvSpPr txBox="1"/>
          <p:nvPr/>
        </p:nvSpPr>
        <p:spPr>
          <a:xfrm>
            <a:off x="7651232" y="1662336"/>
            <a:ext cx="2926080" cy="830997"/>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1">
                <a:ln>
                  <a:noFill/>
                </a:ln>
                <a:solidFill>
                  <a:srgbClr val="4CC1EF">
                    <a:lumMod val="75000"/>
                  </a:srgbClr>
                </a:solidFill>
                <a:effectLst/>
                <a:uLnTx/>
                <a:uFillTx/>
                <a:latin typeface="Avenir Next LT Pro Demi" panose="020B0704020202020204" pitchFamily="34" charset="0"/>
              </a:rPr>
              <a:t>Define your career goals</a:t>
            </a:r>
          </a:p>
        </p:txBody>
      </p:sp>
    </p:spTree>
    <p:extLst>
      <p:ext uri="{BB962C8B-B14F-4D97-AF65-F5344CB8AC3E}">
        <p14:creationId xmlns:p14="http://schemas.microsoft.com/office/powerpoint/2010/main" val="23259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BD808E5F-4899-2928-C4F0-D6FC925BBA25}"/>
              </a:ext>
            </a:extLst>
          </p:cNvPr>
          <p:cNvSpPr>
            <a:spLocks noGrp="1"/>
          </p:cNvSpPr>
          <p:nvPr>
            <p:ph type="body" sz="quarter" idx="23"/>
          </p:nvPr>
        </p:nvSpPr>
        <p:spPr>
          <a:xfrm>
            <a:off x="1922091" y="4325692"/>
            <a:ext cx="1289304" cy="813816"/>
          </a:xfrm>
        </p:spPr>
        <p:txBody>
          <a:bodyPr>
            <a:normAutofit lnSpcReduction="10000"/>
          </a:bodyPr>
          <a:lstStyle/>
          <a:p>
            <a:r>
              <a:rPr lang="en-US" dirty="0">
                <a:latin typeface="Arial Nova" panose="020B0504020202020204" pitchFamily="34" charset="0"/>
              </a:rPr>
              <a:t>01</a:t>
            </a:r>
          </a:p>
        </p:txBody>
      </p:sp>
      <p:sp>
        <p:nvSpPr>
          <p:cNvPr id="42" name="Text Placeholder 41">
            <a:extLst>
              <a:ext uri="{FF2B5EF4-FFF2-40B4-BE49-F238E27FC236}">
                <a16:creationId xmlns:a16="http://schemas.microsoft.com/office/drawing/2014/main" id="{2792F9CF-A1D8-26E7-4A32-FA7A4FB44770}"/>
              </a:ext>
            </a:extLst>
          </p:cNvPr>
          <p:cNvSpPr>
            <a:spLocks noGrp="1"/>
          </p:cNvSpPr>
          <p:nvPr>
            <p:ph type="body" sz="quarter" idx="13"/>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7" name="Text Placeholder 46">
            <a:extLst>
              <a:ext uri="{FF2B5EF4-FFF2-40B4-BE49-F238E27FC236}">
                <a16:creationId xmlns:a16="http://schemas.microsoft.com/office/drawing/2014/main" id="{3255AB6C-7458-5E46-44F0-5858AA8783E8}"/>
              </a:ext>
            </a:extLst>
          </p:cNvPr>
          <p:cNvSpPr>
            <a:spLocks noGrp="1"/>
          </p:cNvSpPr>
          <p:nvPr>
            <p:ph type="body" sz="quarter" idx="18"/>
          </p:nvPr>
        </p:nvSpPr>
        <p:spPr/>
        <p:txBody>
          <a:bodyPr>
            <a:noAutofit/>
          </a:bodyPr>
          <a:lstStyle/>
          <a:p>
            <a:r>
              <a:rPr lang="en-US" sz="1600" dirty="0">
                <a:latin typeface="Avenir Next LT Pro Demi" panose="020B0704020202020204" pitchFamily="34" charset="0"/>
              </a:rPr>
              <a:t>Etiquettes and Personal Branding</a:t>
            </a:r>
          </a:p>
        </p:txBody>
      </p:sp>
      <p:sp>
        <p:nvSpPr>
          <p:cNvPr id="53" name="Text Placeholder 52">
            <a:extLst>
              <a:ext uri="{FF2B5EF4-FFF2-40B4-BE49-F238E27FC236}">
                <a16:creationId xmlns:a16="http://schemas.microsoft.com/office/drawing/2014/main" id="{ED4D6F49-126A-8B9A-DCC4-9FED7564E233}"/>
              </a:ext>
            </a:extLst>
          </p:cNvPr>
          <p:cNvSpPr>
            <a:spLocks noGrp="1"/>
          </p:cNvSpPr>
          <p:nvPr>
            <p:ph type="body" sz="quarter" idx="24"/>
          </p:nvPr>
        </p:nvSpPr>
        <p:spPr>
          <a:xfrm>
            <a:off x="3677739" y="4325692"/>
            <a:ext cx="1289304" cy="813816"/>
          </a:xfrm>
        </p:spPr>
        <p:txBody>
          <a:bodyPr>
            <a:normAutofit lnSpcReduction="10000"/>
          </a:bodyPr>
          <a:lstStyle/>
          <a:p>
            <a:r>
              <a:rPr lang="en-US" dirty="0">
                <a:latin typeface="Arial Nova" panose="020B0504020202020204" pitchFamily="34" charset="0"/>
              </a:rPr>
              <a:t>02</a:t>
            </a:r>
          </a:p>
        </p:txBody>
      </p:sp>
      <p:sp>
        <p:nvSpPr>
          <p:cNvPr id="43" name="Text Placeholder 42">
            <a:extLst>
              <a:ext uri="{FF2B5EF4-FFF2-40B4-BE49-F238E27FC236}">
                <a16:creationId xmlns:a16="http://schemas.microsoft.com/office/drawing/2014/main" id="{DC530387-90A9-D2B0-349E-4BF865675394}"/>
              </a:ext>
            </a:extLst>
          </p:cNvPr>
          <p:cNvSpPr>
            <a:spLocks noGrp="1"/>
          </p:cNvSpPr>
          <p:nvPr>
            <p:ph type="body" sz="quarter" idx="14"/>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8" name="Text Placeholder 47">
            <a:extLst>
              <a:ext uri="{FF2B5EF4-FFF2-40B4-BE49-F238E27FC236}">
                <a16:creationId xmlns:a16="http://schemas.microsoft.com/office/drawing/2014/main" id="{B79E8AC3-61BE-3510-6F5D-87F8E2B29EAC}"/>
              </a:ext>
            </a:extLst>
          </p:cNvPr>
          <p:cNvSpPr>
            <a:spLocks noGrp="1"/>
          </p:cNvSpPr>
          <p:nvPr>
            <p:ph type="body" sz="quarter" idx="19"/>
          </p:nvPr>
        </p:nvSpPr>
        <p:spPr/>
        <p:txBody>
          <a:bodyPr>
            <a:normAutofit/>
          </a:bodyPr>
          <a:lstStyle/>
          <a:p>
            <a:r>
              <a:rPr lang="en-US" sz="1600" dirty="0">
                <a:latin typeface="Avenir Next LT Pro Demi" panose="020B0704020202020204" pitchFamily="34" charset="0"/>
              </a:rPr>
              <a:t>CV writing</a:t>
            </a:r>
          </a:p>
        </p:txBody>
      </p:sp>
      <p:sp>
        <p:nvSpPr>
          <p:cNvPr id="54" name="Text Placeholder 53">
            <a:extLst>
              <a:ext uri="{FF2B5EF4-FFF2-40B4-BE49-F238E27FC236}">
                <a16:creationId xmlns:a16="http://schemas.microsoft.com/office/drawing/2014/main" id="{6D0253CA-32E4-E334-573B-E05E325C4945}"/>
              </a:ext>
            </a:extLst>
          </p:cNvPr>
          <p:cNvSpPr>
            <a:spLocks noGrp="1"/>
          </p:cNvSpPr>
          <p:nvPr>
            <p:ph type="body" sz="quarter" idx="25"/>
          </p:nvPr>
        </p:nvSpPr>
        <p:spPr>
          <a:xfrm>
            <a:off x="5467044" y="4325692"/>
            <a:ext cx="1289304" cy="813816"/>
          </a:xfrm>
        </p:spPr>
        <p:txBody>
          <a:bodyPr>
            <a:normAutofit lnSpcReduction="10000"/>
          </a:bodyPr>
          <a:lstStyle/>
          <a:p>
            <a:r>
              <a:rPr lang="en-US" dirty="0">
                <a:latin typeface="Arial Nova" panose="020B0504020202020204" pitchFamily="34" charset="0"/>
              </a:rPr>
              <a:t>03</a:t>
            </a:r>
          </a:p>
        </p:txBody>
      </p:sp>
      <p:sp>
        <p:nvSpPr>
          <p:cNvPr id="44" name="Text Placeholder 43">
            <a:extLst>
              <a:ext uri="{FF2B5EF4-FFF2-40B4-BE49-F238E27FC236}">
                <a16:creationId xmlns:a16="http://schemas.microsoft.com/office/drawing/2014/main" id="{3B6A4BD0-93C6-B485-99D1-FACF6F2CE881}"/>
              </a:ext>
            </a:extLst>
          </p:cNvPr>
          <p:cNvSpPr>
            <a:spLocks noGrp="1"/>
          </p:cNvSpPr>
          <p:nvPr>
            <p:ph type="body" sz="quarter" idx="15"/>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9" name="Text Placeholder 48">
            <a:extLst>
              <a:ext uri="{FF2B5EF4-FFF2-40B4-BE49-F238E27FC236}">
                <a16:creationId xmlns:a16="http://schemas.microsoft.com/office/drawing/2014/main" id="{B9DF8967-B016-435D-E4C1-59BDE275C828}"/>
              </a:ext>
            </a:extLst>
          </p:cNvPr>
          <p:cNvSpPr>
            <a:spLocks noGrp="1"/>
          </p:cNvSpPr>
          <p:nvPr>
            <p:ph type="body" sz="quarter" idx="20"/>
          </p:nvPr>
        </p:nvSpPr>
        <p:spPr/>
        <p:txBody>
          <a:bodyPr>
            <a:normAutofit/>
          </a:bodyPr>
          <a:lstStyle/>
          <a:p>
            <a:r>
              <a:rPr lang="en-US" sz="1600" dirty="0">
                <a:latin typeface="Avenir Next LT Pro Demi" panose="020B0704020202020204" pitchFamily="34" charset="0"/>
              </a:rPr>
              <a:t>Cover Letter Writing</a:t>
            </a:r>
          </a:p>
        </p:txBody>
      </p:sp>
      <p:sp>
        <p:nvSpPr>
          <p:cNvPr id="55" name="Text Placeholder 54">
            <a:extLst>
              <a:ext uri="{FF2B5EF4-FFF2-40B4-BE49-F238E27FC236}">
                <a16:creationId xmlns:a16="http://schemas.microsoft.com/office/drawing/2014/main" id="{2C5F2A49-3CA3-28A0-CFDC-859B87F44F52}"/>
              </a:ext>
            </a:extLst>
          </p:cNvPr>
          <p:cNvSpPr>
            <a:spLocks noGrp="1"/>
          </p:cNvSpPr>
          <p:nvPr>
            <p:ph type="body" sz="quarter" idx="26"/>
          </p:nvPr>
        </p:nvSpPr>
        <p:spPr>
          <a:xfrm>
            <a:off x="7179891" y="4325692"/>
            <a:ext cx="1289304" cy="813816"/>
          </a:xfrm>
        </p:spPr>
        <p:txBody>
          <a:bodyPr>
            <a:normAutofit lnSpcReduction="10000"/>
          </a:bodyPr>
          <a:lstStyle/>
          <a:p>
            <a:r>
              <a:rPr lang="en-US" dirty="0">
                <a:latin typeface="Arial Nova" panose="020B0504020202020204" pitchFamily="34" charset="0"/>
              </a:rPr>
              <a:t>04</a:t>
            </a:r>
          </a:p>
        </p:txBody>
      </p:sp>
      <p:sp>
        <p:nvSpPr>
          <p:cNvPr id="45" name="Text Placeholder 44">
            <a:extLst>
              <a:ext uri="{FF2B5EF4-FFF2-40B4-BE49-F238E27FC236}">
                <a16:creationId xmlns:a16="http://schemas.microsoft.com/office/drawing/2014/main" id="{F203599C-CA0F-DF6E-C90F-4F6B01E0C8F7}"/>
              </a:ext>
            </a:extLst>
          </p:cNvPr>
          <p:cNvSpPr>
            <a:spLocks noGrp="1"/>
          </p:cNvSpPr>
          <p:nvPr>
            <p:ph type="body" sz="quarter" idx="16"/>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50" name="Text Placeholder 49">
            <a:extLst>
              <a:ext uri="{FF2B5EF4-FFF2-40B4-BE49-F238E27FC236}">
                <a16:creationId xmlns:a16="http://schemas.microsoft.com/office/drawing/2014/main" id="{992A5432-0C7B-3D81-4B0F-5A308B599C73}"/>
              </a:ext>
            </a:extLst>
          </p:cNvPr>
          <p:cNvSpPr>
            <a:spLocks noGrp="1"/>
          </p:cNvSpPr>
          <p:nvPr>
            <p:ph type="body" sz="quarter" idx="21"/>
          </p:nvPr>
        </p:nvSpPr>
        <p:spPr/>
        <p:txBody>
          <a:bodyPr>
            <a:normAutofit/>
          </a:bodyPr>
          <a:lstStyle/>
          <a:p>
            <a:r>
              <a:rPr lang="en-US" sz="1600" dirty="0">
                <a:latin typeface="Avenir Next LT Pro Demi" panose="020B0704020202020204" pitchFamily="34" charset="0"/>
              </a:rPr>
              <a:t>Job Search Strategies</a:t>
            </a:r>
          </a:p>
        </p:txBody>
      </p:sp>
      <p:sp>
        <p:nvSpPr>
          <p:cNvPr id="56" name="Text Placeholder 55">
            <a:extLst>
              <a:ext uri="{FF2B5EF4-FFF2-40B4-BE49-F238E27FC236}">
                <a16:creationId xmlns:a16="http://schemas.microsoft.com/office/drawing/2014/main" id="{316755AD-2E77-26D9-BB8D-E27030BF01CD}"/>
              </a:ext>
            </a:extLst>
          </p:cNvPr>
          <p:cNvSpPr>
            <a:spLocks noGrp="1"/>
          </p:cNvSpPr>
          <p:nvPr>
            <p:ph type="body" sz="quarter" idx="27"/>
          </p:nvPr>
        </p:nvSpPr>
        <p:spPr>
          <a:xfrm>
            <a:off x="8926395" y="4325692"/>
            <a:ext cx="1289304" cy="813816"/>
          </a:xfrm>
        </p:spPr>
        <p:txBody>
          <a:bodyPr>
            <a:normAutofit lnSpcReduction="10000"/>
          </a:bodyPr>
          <a:lstStyle/>
          <a:p>
            <a:r>
              <a:rPr lang="en-US" dirty="0">
                <a:latin typeface="Arial Nova" panose="020B0504020202020204" pitchFamily="34" charset="0"/>
              </a:rPr>
              <a:t>05</a:t>
            </a:r>
          </a:p>
        </p:txBody>
      </p:sp>
      <p:sp>
        <p:nvSpPr>
          <p:cNvPr id="46" name="Text Placeholder 45">
            <a:extLst>
              <a:ext uri="{FF2B5EF4-FFF2-40B4-BE49-F238E27FC236}">
                <a16:creationId xmlns:a16="http://schemas.microsoft.com/office/drawing/2014/main" id="{958B3601-D684-F260-BEC5-813172E3CE43}"/>
              </a:ext>
            </a:extLst>
          </p:cNvPr>
          <p:cNvSpPr>
            <a:spLocks noGrp="1"/>
          </p:cNvSpPr>
          <p:nvPr>
            <p:ph type="body" sz="quarter" idx="17"/>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51" name="Text Placeholder 50">
            <a:extLst>
              <a:ext uri="{FF2B5EF4-FFF2-40B4-BE49-F238E27FC236}">
                <a16:creationId xmlns:a16="http://schemas.microsoft.com/office/drawing/2014/main" id="{00955C5E-F740-803E-605E-7A855D5396B1}"/>
              </a:ext>
            </a:extLst>
          </p:cNvPr>
          <p:cNvSpPr>
            <a:spLocks noGrp="1"/>
          </p:cNvSpPr>
          <p:nvPr>
            <p:ph type="body" sz="quarter" idx="22"/>
          </p:nvPr>
        </p:nvSpPr>
        <p:spPr/>
        <p:txBody>
          <a:bodyPr>
            <a:normAutofit/>
          </a:bodyPr>
          <a:lstStyle/>
          <a:p>
            <a:r>
              <a:rPr lang="en-US" sz="1600" dirty="0">
                <a:latin typeface="Avenir Next LT Pro Demi" panose="020B0704020202020204" pitchFamily="34" charset="0"/>
              </a:rPr>
              <a:t>Interview Preparation</a:t>
            </a:r>
          </a:p>
        </p:txBody>
      </p:sp>
      <p:pic>
        <p:nvPicPr>
          <p:cNvPr id="95" name="Picture Placeholder 94">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1182" t="15477" r="-8572" b="38697"/>
          <a:stretch/>
        </p:blipFill>
        <p:spPr>
          <a:xfrm>
            <a:off x="0" y="-23150"/>
            <a:ext cx="12192000" cy="3730752"/>
          </a:xfrm>
        </p:spPr>
      </p:pic>
      <p:sp>
        <p:nvSpPr>
          <p:cNvPr id="4" name="Rectangle 3">
            <a:extLst>
              <a:ext uri="{FF2B5EF4-FFF2-40B4-BE49-F238E27FC236}">
                <a16:creationId xmlns:a16="http://schemas.microsoft.com/office/drawing/2014/main" id="{3A8CC878-83E9-6447-153E-83EBF4DAFFAA}"/>
              </a:ext>
            </a:extLst>
          </p:cNvPr>
          <p:cNvSpPr/>
          <p:nvPr/>
        </p:nvSpPr>
        <p:spPr>
          <a:xfrm>
            <a:off x="11204812" y="-23150"/>
            <a:ext cx="987188" cy="3730752"/>
          </a:xfrm>
          <a:prstGeom prst="rect">
            <a:avLst/>
          </a:prstGeom>
          <a:solidFill>
            <a:srgbClr val="DF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Rectangle 2">
            <a:extLst>
              <a:ext uri="{FF2B5EF4-FFF2-40B4-BE49-F238E27FC236}">
                <a16:creationId xmlns:a16="http://schemas.microsoft.com/office/drawing/2014/main" id="{E02C0E7F-39F0-C376-840E-1EE24BEFED6F}"/>
              </a:ext>
            </a:extLst>
          </p:cNvPr>
          <p:cNvSpPr/>
          <p:nvPr/>
        </p:nvSpPr>
        <p:spPr>
          <a:xfrm>
            <a:off x="0" y="-23150"/>
            <a:ext cx="4258101" cy="3730752"/>
          </a:xfrm>
          <a:prstGeom prst="rect">
            <a:avLst/>
          </a:prstGeom>
          <a:solidFill>
            <a:srgbClr val="DF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a:xfrm>
            <a:off x="757508" y="1678165"/>
            <a:ext cx="6611112" cy="1453896"/>
          </a:xfrm>
        </p:spPr>
        <p:txBody>
          <a:bodyPr/>
          <a:lstStyle/>
          <a:p>
            <a:r>
              <a:rPr lang="en-US" dirty="0">
                <a:solidFill>
                  <a:schemeClr val="tx1"/>
                </a:solidFill>
                <a:latin typeface="Poppins" panose="00000500000000000000" pitchFamily="2" charset="0"/>
                <a:cs typeface="Poppins" panose="00000500000000000000" pitchFamily="2" charset="0"/>
              </a:rPr>
              <a:t>module outline</a:t>
            </a:r>
          </a:p>
        </p:txBody>
      </p:sp>
      <p:pic>
        <p:nvPicPr>
          <p:cNvPr id="2" name="Picture 1">
            <a:extLst>
              <a:ext uri="{FF2B5EF4-FFF2-40B4-BE49-F238E27FC236}">
                <a16:creationId xmlns:a16="http://schemas.microsoft.com/office/drawing/2014/main" id="{61A183AE-B3F0-B115-D42E-0A52E61710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28043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Shape 292"/>
        <p:cNvGrpSpPr/>
        <p:nvPr/>
      </p:nvGrpSpPr>
      <p:grpSpPr>
        <a:xfrm>
          <a:off x="0" y="0"/>
          <a:ext cx="0" cy="0"/>
          <a:chOff x="0" y="0"/>
          <a:chExt cx="0" cy="0"/>
        </a:xfrm>
      </p:grpSpPr>
      <p:sp>
        <p:nvSpPr>
          <p:cNvPr id="294" name="Google Shape;294;p13"/>
          <p:cNvSpPr txBox="1">
            <a:spLocks noGrp="1"/>
          </p:cNvSpPr>
          <p:nvPr>
            <p:ph type="title"/>
          </p:nvPr>
        </p:nvSpPr>
        <p:spPr>
          <a:xfrm>
            <a:off x="53502" y="1619644"/>
            <a:ext cx="3963357" cy="432395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600"/>
              <a:buFont typeface="Calibri"/>
              <a:buNone/>
            </a:pPr>
            <a:r>
              <a:rPr lang="en-US" dirty="0">
                <a:latin typeface="Poppins" panose="00000500000000000000" pitchFamily="2" charset="0"/>
                <a:ea typeface="Calibri"/>
                <a:cs typeface="Poppins" panose="00000500000000000000" pitchFamily="2" charset="0"/>
                <a:sym typeface="Calibri"/>
              </a:rPr>
              <a:t>Effective Application strategies</a:t>
            </a:r>
            <a:endParaRPr sz="6600" dirty="0">
              <a:latin typeface="Poppins" panose="00000500000000000000" pitchFamily="2" charset="0"/>
              <a:cs typeface="Poppins" panose="00000500000000000000" pitchFamily="2" charset="0"/>
            </a:endParaRPr>
          </a:p>
        </p:txBody>
      </p:sp>
      <p:grpSp>
        <p:nvGrpSpPr>
          <p:cNvPr id="3" name="Group 2">
            <a:extLst>
              <a:ext uri="{FF2B5EF4-FFF2-40B4-BE49-F238E27FC236}">
                <a16:creationId xmlns:a16="http://schemas.microsoft.com/office/drawing/2014/main" id="{68E38EC9-1BB5-369F-31C9-BFB14CB6D52F}"/>
              </a:ext>
            </a:extLst>
          </p:cNvPr>
          <p:cNvGrpSpPr/>
          <p:nvPr/>
        </p:nvGrpSpPr>
        <p:grpSpPr>
          <a:xfrm>
            <a:off x="6993118" y="3103636"/>
            <a:ext cx="2340155" cy="1191015"/>
            <a:chOff x="4442843" y="2903133"/>
            <a:chExt cx="3233874" cy="1416346"/>
          </a:xfrm>
        </p:grpSpPr>
        <p:sp>
          <p:nvSpPr>
            <p:cNvPr id="4" name="Freeform: Shape 3">
              <a:extLst>
                <a:ext uri="{FF2B5EF4-FFF2-40B4-BE49-F238E27FC236}">
                  <a16:creationId xmlns:a16="http://schemas.microsoft.com/office/drawing/2014/main" id="{C781CEB8-9E3E-0A96-AE5F-CAF67CA38A08}"/>
                </a:ext>
              </a:extLst>
            </p:cNvPr>
            <p:cNvSpPr/>
            <p:nvPr/>
          </p:nvSpPr>
          <p:spPr>
            <a:xfrm>
              <a:off x="4781493" y="2903133"/>
              <a:ext cx="2895224" cy="1416346"/>
            </a:xfrm>
            <a:custGeom>
              <a:avLst/>
              <a:gdLst>
                <a:gd name="connsiteX0" fmla="*/ 0 w 2895224"/>
                <a:gd name="connsiteY0" fmla="*/ 0 h 1416346"/>
                <a:gd name="connsiteX1" fmla="*/ 1928967 w 2895224"/>
                <a:gd name="connsiteY1" fmla="*/ 0 h 1416346"/>
                <a:gd name="connsiteX2" fmla="*/ 1932514 w 2895224"/>
                <a:gd name="connsiteY2" fmla="*/ 0 h 1416346"/>
                <a:gd name="connsiteX3" fmla="*/ 2895224 w 2895224"/>
                <a:gd name="connsiteY3" fmla="*/ 0 h 1416346"/>
                <a:gd name="connsiteX4" fmla="*/ 2895224 w 2895224"/>
                <a:gd name="connsiteY4" fmla="*/ 1416346 h 1416346"/>
                <a:gd name="connsiteX5" fmla="*/ 1932514 w 2895224"/>
                <a:gd name="connsiteY5" fmla="*/ 1416346 h 1416346"/>
                <a:gd name="connsiteX6" fmla="*/ 1928967 w 2895224"/>
                <a:gd name="connsiteY6" fmla="*/ 1416346 h 1416346"/>
                <a:gd name="connsiteX7" fmla="*/ 0 w 2895224"/>
                <a:gd name="connsiteY7" fmla="*/ 1416346 h 1416346"/>
                <a:gd name="connsiteX8" fmla="*/ 0 w 2895224"/>
                <a:gd name="connsiteY8" fmla="*/ 1256078 h 1416346"/>
                <a:gd name="connsiteX9" fmla="*/ 43657 w 2895224"/>
                <a:gd name="connsiteY9" fmla="*/ 1260719 h 1416346"/>
                <a:gd name="connsiteX10" fmla="*/ 243018 w 2895224"/>
                <a:gd name="connsiteY10" fmla="*/ 1215172 h 1416346"/>
                <a:gd name="connsiteX11" fmla="*/ 374059 w 2895224"/>
                <a:gd name="connsiteY11" fmla="*/ 1084879 h 1416346"/>
                <a:gd name="connsiteX12" fmla="*/ 420726 w 2895224"/>
                <a:gd name="connsiteY12" fmla="*/ 895597 h 1416346"/>
                <a:gd name="connsiteX13" fmla="*/ 333738 w 2895224"/>
                <a:gd name="connsiteY13" fmla="*/ 626423 h 1416346"/>
                <a:gd name="connsiteX14" fmla="*/ 84724 w 2895224"/>
                <a:gd name="connsiteY14" fmla="*/ 530476 h 1416346"/>
                <a:gd name="connsiteX15" fmla="*/ 42444 w 2895224"/>
                <a:gd name="connsiteY15" fmla="*/ 533476 h 1416346"/>
                <a:gd name="connsiteX16" fmla="*/ 0 w 2895224"/>
                <a:gd name="connsiteY16" fmla="*/ 542315 h 1416346"/>
                <a:gd name="connsiteX17" fmla="*/ 0 w 2895224"/>
                <a:gd name="connsiteY17" fmla="*/ 352768 h 1416346"/>
                <a:gd name="connsiteX18" fmla="*/ 384138 w 2895224"/>
                <a:gd name="connsiteY18" fmla="*/ 352768 h 1416346"/>
                <a:gd name="connsiteX19" fmla="*/ 384138 w 2895224"/>
                <a:gd name="connsiteY19" fmla="*/ 158634 h 1416346"/>
                <a:gd name="connsiteX20" fmla="*/ 0 w 2895224"/>
                <a:gd name="connsiteY20" fmla="*/ 158634 h 1416346"/>
                <a:gd name="connsiteX0" fmla="*/ 0 w 2895224"/>
                <a:gd name="connsiteY0" fmla="*/ 0 h 1416346"/>
                <a:gd name="connsiteX1" fmla="*/ 1928967 w 2895224"/>
                <a:gd name="connsiteY1" fmla="*/ 0 h 1416346"/>
                <a:gd name="connsiteX2" fmla="*/ 2895224 w 2895224"/>
                <a:gd name="connsiteY2" fmla="*/ 0 h 1416346"/>
                <a:gd name="connsiteX3" fmla="*/ 2895224 w 2895224"/>
                <a:gd name="connsiteY3" fmla="*/ 1416346 h 1416346"/>
                <a:gd name="connsiteX4" fmla="*/ 1932514 w 2895224"/>
                <a:gd name="connsiteY4" fmla="*/ 1416346 h 1416346"/>
                <a:gd name="connsiteX5" fmla="*/ 1928967 w 2895224"/>
                <a:gd name="connsiteY5" fmla="*/ 1416346 h 1416346"/>
                <a:gd name="connsiteX6" fmla="*/ 0 w 2895224"/>
                <a:gd name="connsiteY6" fmla="*/ 1416346 h 1416346"/>
                <a:gd name="connsiteX7" fmla="*/ 0 w 2895224"/>
                <a:gd name="connsiteY7" fmla="*/ 1256078 h 1416346"/>
                <a:gd name="connsiteX8" fmla="*/ 43657 w 2895224"/>
                <a:gd name="connsiteY8" fmla="*/ 1260719 h 1416346"/>
                <a:gd name="connsiteX9" fmla="*/ 243018 w 2895224"/>
                <a:gd name="connsiteY9" fmla="*/ 1215172 h 1416346"/>
                <a:gd name="connsiteX10" fmla="*/ 374059 w 2895224"/>
                <a:gd name="connsiteY10" fmla="*/ 1084879 h 1416346"/>
                <a:gd name="connsiteX11" fmla="*/ 420726 w 2895224"/>
                <a:gd name="connsiteY11" fmla="*/ 895597 h 1416346"/>
                <a:gd name="connsiteX12" fmla="*/ 333738 w 2895224"/>
                <a:gd name="connsiteY12" fmla="*/ 626423 h 1416346"/>
                <a:gd name="connsiteX13" fmla="*/ 84724 w 2895224"/>
                <a:gd name="connsiteY13" fmla="*/ 530476 h 1416346"/>
                <a:gd name="connsiteX14" fmla="*/ 42444 w 2895224"/>
                <a:gd name="connsiteY14" fmla="*/ 533476 h 1416346"/>
                <a:gd name="connsiteX15" fmla="*/ 0 w 2895224"/>
                <a:gd name="connsiteY15" fmla="*/ 542315 h 1416346"/>
                <a:gd name="connsiteX16" fmla="*/ 0 w 2895224"/>
                <a:gd name="connsiteY16" fmla="*/ 352768 h 1416346"/>
                <a:gd name="connsiteX17" fmla="*/ 384138 w 2895224"/>
                <a:gd name="connsiteY17" fmla="*/ 352768 h 1416346"/>
                <a:gd name="connsiteX18" fmla="*/ 384138 w 2895224"/>
                <a:gd name="connsiteY18" fmla="*/ 158634 h 1416346"/>
                <a:gd name="connsiteX19" fmla="*/ 0 w 2895224"/>
                <a:gd name="connsiteY19" fmla="*/ 158634 h 1416346"/>
                <a:gd name="connsiteX20" fmla="*/ 0 w 2895224"/>
                <a:gd name="connsiteY20"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1928967 w 2895224"/>
                <a:gd name="connsiteY4" fmla="*/ 1416346 h 1416346"/>
                <a:gd name="connsiteX5" fmla="*/ 0 w 2895224"/>
                <a:gd name="connsiteY5" fmla="*/ 1416346 h 1416346"/>
                <a:gd name="connsiteX6" fmla="*/ 0 w 2895224"/>
                <a:gd name="connsiteY6" fmla="*/ 1256078 h 1416346"/>
                <a:gd name="connsiteX7" fmla="*/ 43657 w 2895224"/>
                <a:gd name="connsiteY7" fmla="*/ 1260719 h 1416346"/>
                <a:gd name="connsiteX8" fmla="*/ 243018 w 2895224"/>
                <a:gd name="connsiteY8" fmla="*/ 1215172 h 1416346"/>
                <a:gd name="connsiteX9" fmla="*/ 374059 w 2895224"/>
                <a:gd name="connsiteY9" fmla="*/ 1084879 h 1416346"/>
                <a:gd name="connsiteX10" fmla="*/ 420726 w 2895224"/>
                <a:gd name="connsiteY10" fmla="*/ 895597 h 1416346"/>
                <a:gd name="connsiteX11" fmla="*/ 333738 w 2895224"/>
                <a:gd name="connsiteY11" fmla="*/ 626423 h 1416346"/>
                <a:gd name="connsiteX12" fmla="*/ 84724 w 2895224"/>
                <a:gd name="connsiteY12" fmla="*/ 530476 h 1416346"/>
                <a:gd name="connsiteX13" fmla="*/ 42444 w 2895224"/>
                <a:gd name="connsiteY13" fmla="*/ 533476 h 1416346"/>
                <a:gd name="connsiteX14" fmla="*/ 0 w 2895224"/>
                <a:gd name="connsiteY14" fmla="*/ 542315 h 1416346"/>
                <a:gd name="connsiteX15" fmla="*/ 0 w 2895224"/>
                <a:gd name="connsiteY15" fmla="*/ 352768 h 1416346"/>
                <a:gd name="connsiteX16" fmla="*/ 384138 w 2895224"/>
                <a:gd name="connsiteY16" fmla="*/ 352768 h 1416346"/>
                <a:gd name="connsiteX17" fmla="*/ 384138 w 2895224"/>
                <a:gd name="connsiteY17" fmla="*/ 158634 h 1416346"/>
                <a:gd name="connsiteX18" fmla="*/ 0 w 2895224"/>
                <a:gd name="connsiteY18" fmla="*/ 158634 h 1416346"/>
                <a:gd name="connsiteX19" fmla="*/ 0 w 2895224"/>
                <a:gd name="connsiteY19"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0 w 2895224"/>
                <a:gd name="connsiteY4" fmla="*/ 1416346 h 1416346"/>
                <a:gd name="connsiteX5" fmla="*/ 0 w 2895224"/>
                <a:gd name="connsiteY5" fmla="*/ 1256078 h 1416346"/>
                <a:gd name="connsiteX6" fmla="*/ 43657 w 2895224"/>
                <a:gd name="connsiteY6" fmla="*/ 1260719 h 1416346"/>
                <a:gd name="connsiteX7" fmla="*/ 243018 w 2895224"/>
                <a:gd name="connsiteY7" fmla="*/ 1215172 h 1416346"/>
                <a:gd name="connsiteX8" fmla="*/ 374059 w 2895224"/>
                <a:gd name="connsiteY8" fmla="*/ 1084879 h 1416346"/>
                <a:gd name="connsiteX9" fmla="*/ 420726 w 2895224"/>
                <a:gd name="connsiteY9" fmla="*/ 895597 h 1416346"/>
                <a:gd name="connsiteX10" fmla="*/ 333738 w 2895224"/>
                <a:gd name="connsiteY10" fmla="*/ 626423 h 1416346"/>
                <a:gd name="connsiteX11" fmla="*/ 84724 w 2895224"/>
                <a:gd name="connsiteY11" fmla="*/ 530476 h 1416346"/>
                <a:gd name="connsiteX12" fmla="*/ 42444 w 2895224"/>
                <a:gd name="connsiteY12" fmla="*/ 533476 h 1416346"/>
                <a:gd name="connsiteX13" fmla="*/ 0 w 2895224"/>
                <a:gd name="connsiteY13" fmla="*/ 542315 h 1416346"/>
                <a:gd name="connsiteX14" fmla="*/ 0 w 2895224"/>
                <a:gd name="connsiteY14" fmla="*/ 352768 h 1416346"/>
                <a:gd name="connsiteX15" fmla="*/ 384138 w 2895224"/>
                <a:gd name="connsiteY15" fmla="*/ 352768 h 1416346"/>
                <a:gd name="connsiteX16" fmla="*/ 384138 w 2895224"/>
                <a:gd name="connsiteY16" fmla="*/ 158634 h 1416346"/>
                <a:gd name="connsiteX17" fmla="*/ 0 w 2895224"/>
                <a:gd name="connsiteY17" fmla="*/ 158634 h 1416346"/>
                <a:gd name="connsiteX18" fmla="*/ 0 w 2895224"/>
                <a:gd name="connsiteY18" fmla="*/ 0 h 1416346"/>
                <a:gd name="connsiteX0" fmla="*/ 0 w 2895224"/>
                <a:gd name="connsiteY0" fmla="*/ 0 h 1416346"/>
                <a:gd name="connsiteX1" fmla="*/ 2895224 w 2895224"/>
                <a:gd name="connsiteY1" fmla="*/ 0 h 1416346"/>
                <a:gd name="connsiteX2" fmla="*/ 2895224 w 2895224"/>
                <a:gd name="connsiteY2" fmla="*/ 1416346 h 1416346"/>
                <a:gd name="connsiteX3" fmla="*/ 0 w 2895224"/>
                <a:gd name="connsiteY3" fmla="*/ 1416346 h 1416346"/>
                <a:gd name="connsiteX4" fmla="*/ 0 w 2895224"/>
                <a:gd name="connsiteY4" fmla="*/ 1256078 h 1416346"/>
                <a:gd name="connsiteX5" fmla="*/ 43657 w 2895224"/>
                <a:gd name="connsiteY5" fmla="*/ 1260719 h 1416346"/>
                <a:gd name="connsiteX6" fmla="*/ 243018 w 2895224"/>
                <a:gd name="connsiteY6" fmla="*/ 1215172 h 1416346"/>
                <a:gd name="connsiteX7" fmla="*/ 374059 w 2895224"/>
                <a:gd name="connsiteY7" fmla="*/ 1084879 h 1416346"/>
                <a:gd name="connsiteX8" fmla="*/ 420726 w 2895224"/>
                <a:gd name="connsiteY8" fmla="*/ 895597 h 1416346"/>
                <a:gd name="connsiteX9" fmla="*/ 333738 w 2895224"/>
                <a:gd name="connsiteY9" fmla="*/ 626423 h 1416346"/>
                <a:gd name="connsiteX10" fmla="*/ 84724 w 2895224"/>
                <a:gd name="connsiteY10" fmla="*/ 530476 h 1416346"/>
                <a:gd name="connsiteX11" fmla="*/ 42444 w 2895224"/>
                <a:gd name="connsiteY11" fmla="*/ 533476 h 1416346"/>
                <a:gd name="connsiteX12" fmla="*/ 0 w 2895224"/>
                <a:gd name="connsiteY12" fmla="*/ 542315 h 1416346"/>
                <a:gd name="connsiteX13" fmla="*/ 0 w 2895224"/>
                <a:gd name="connsiteY13" fmla="*/ 352768 h 1416346"/>
                <a:gd name="connsiteX14" fmla="*/ 384138 w 2895224"/>
                <a:gd name="connsiteY14" fmla="*/ 352768 h 1416346"/>
                <a:gd name="connsiteX15" fmla="*/ 384138 w 2895224"/>
                <a:gd name="connsiteY15" fmla="*/ 158634 h 1416346"/>
                <a:gd name="connsiteX16" fmla="*/ 0 w 2895224"/>
                <a:gd name="connsiteY16" fmla="*/ 158634 h 1416346"/>
                <a:gd name="connsiteX17" fmla="*/ 0 w 2895224"/>
                <a:gd name="connsiteY17"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5224" h="1416346">
                  <a:moveTo>
                    <a:pt x="0" y="0"/>
                  </a:moveTo>
                  <a:lnTo>
                    <a:pt x="2895224" y="0"/>
                  </a:lnTo>
                  <a:lnTo>
                    <a:pt x="2895224" y="1416346"/>
                  </a:lnTo>
                  <a:lnTo>
                    <a:pt x="0" y="1416346"/>
                  </a:lnTo>
                  <a:lnTo>
                    <a:pt x="0" y="1256078"/>
                  </a:lnTo>
                  <a:lnTo>
                    <a:pt x="43657" y="1260719"/>
                  </a:lnTo>
                  <a:cubicBezTo>
                    <a:pt x="120315" y="1260719"/>
                    <a:pt x="186769" y="1245537"/>
                    <a:pt x="243018" y="1215172"/>
                  </a:cubicBezTo>
                  <a:cubicBezTo>
                    <a:pt x="299267" y="1184807"/>
                    <a:pt x="342947" y="1141376"/>
                    <a:pt x="374059" y="1084879"/>
                  </a:cubicBezTo>
                  <a:cubicBezTo>
                    <a:pt x="405170" y="1028380"/>
                    <a:pt x="420726" y="965287"/>
                    <a:pt x="420726" y="895597"/>
                  </a:cubicBezTo>
                  <a:cubicBezTo>
                    <a:pt x="420726" y="780112"/>
                    <a:pt x="391730" y="690388"/>
                    <a:pt x="333738" y="626423"/>
                  </a:cubicBezTo>
                  <a:cubicBezTo>
                    <a:pt x="275747" y="562458"/>
                    <a:pt x="192742" y="530476"/>
                    <a:pt x="84724" y="530476"/>
                  </a:cubicBezTo>
                  <a:cubicBezTo>
                    <a:pt x="70786" y="530476"/>
                    <a:pt x="56693" y="531476"/>
                    <a:pt x="42444" y="533476"/>
                  </a:cubicBezTo>
                  <a:lnTo>
                    <a:pt x="0" y="542315"/>
                  </a:lnTo>
                  <a:lnTo>
                    <a:pt x="0" y="352768"/>
                  </a:lnTo>
                  <a:lnTo>
                    <a:pt x="384138" y="352768"/>
                  </a:lnTo>
                  <a:lnTo>
                    <a:pt x="384138" y="158634"/>
                  </a:lnTo>
                  <a:lnTo>
                    <a:pt x="0" y="158634"/>
                  </a:lnTo>
                  <a:lnTo>
                    <a:pt x="0" y="0"/>
                  </a:lnTo>
                  <a:close/>
                </a:path>
              </a:pathLst>
            </a:custGeom>
            <a:solidFill>
              <a:schemeClr val="accent5"/>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5" name="Freeform: Shape 4">
              <a:extLst>
                <a:ext uri="{FF2B5EF4-FFF2-40B4-BE49-F238E27FC236}">
                  <a16:creationId xmlns:a16="http://schemas.microsoft.com/office/drawing/2014/main" id="{ED3C10B3-0936-A4DC-C2E3-291F1BE485EC}"/>
                </a:ext>
              </a:extLst>
            </p:cNvPr>
            <p:cNvSpPr/>
            <p:nvPr/>
          </p:nvSpPr>
          <p:spPr>
            <a:xfrm>
              <a:off x="4442843" y="3061767"/>
              <a:ext cx="759375" cy="1102085"/>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rgbClr val="276D77"/>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9EF4BF38-A863-A87F-9DEF-9883A48EC9D0}"/>
              </a:ext>
            </a:extLst>
          </p:cNvPr>
          <p:cNvGrpSpPr/>
          <p:nvPr/>
        </p:nvGrpSpPr>
        <p:grpSpPr>
          <a:xfrm>
            <a:off x="6981241" y="1619644"/>
            <a:ext cx="2352033" cy="1191015"/>
            <a:chOff x="4927316" y="1138381"/>
            <a:chExt cx="3250289" cy="1416346"/>
          </a:xfrm>
        </p:grpSpPr>
        <p:sp>
          <p:nvSpPr>
            <p:cNvPr id="7" name="Freeform: Shape 6">
              <a:extLst>
                <a:ext uri="{FF2B5EF4-FFF2-40B4-BE49-F238E27FC236}">
                  <a16:creationId xmlns:a16="http://schemas.microsoft.com/office/drawing/2014/main" id="{471391FA-7A01-C288-DDC5-97FC38FC7354}"/>
                </a:ext>
              </a:extLst>
            </p:cNvPr>
            <p:cNvSpPr/>
            <p:nvPr/>
          </p:nvSpPr>
          <p:spPr>
            <a:xfrm>
              <a:off x="5282380" y="1138381"/>
              <a:ext cx="2895225" cy="1416346"/>
            </a:xfrm>
            <a:custGeom>
              <a:avLst/>
              <a:gdLst>
                <a:gd name="connsiteX0" fmla="*/ 0 w 2895225"/>
                <a:gd name="connsiteY0" fmla="*/ 0 h 1416346"/>
                <a:gd name="connsiteX1" fmla="*/ 1928968 w 2895225"/>
                <a:gd name="connsiteY1" fmla="*/ 0 h 1416346"/>
                <a:gd name="connsiteX2" fmla="*/ 1932514 w 2895225"/>
                <a:gd name="connsiteY2" fmla="*/ 0 h 1416346"/>
                <a:gd name="connsiteX3" fmla="*/ 2895225 w 2895225"/>
                <a:gd name="connsiteY3" fmla="*/ 0 h 1416346"/>
                <a:gd name="connsiteX4" fmla="*/ 2895225 w 2895225"/>
                <a:gd name="connsiteY4" fmla="*/ 1416346 h 1416346"/>
                <a:gd name="connsiteX5" fmla="*/ 1932514 w 2895225"/>
                <a:gd name="connsiteY5" fmla="*/ 1416346 h 1416346"/>
                <a:gd name="connsiteX6" fmla="*/ 1928968 w 2895225"/>
                <a:gd name="connsiteY6" fmla="*/ 1416346 h 1416346"/>
                <a:gd name="connsiteX7" fmla="*/ 0 w 2895225"/>
                <a:gd name="connsiteY7" fmla="*/ 1416346 h 1416346"/>
                <a:gd name="connsiteX8" fmla="*/ 0 w 2895225"/>
                <a:gd name="connsiteY8" fmla="*/ 1245786 h 1416346"/>
                <a:gd name="connsiteX9" fmla="*/ 425952 w 2895225"/>
                <a:gd name="connsiteY9" fmla="*/ 1245786 h 1416346"/>
                <a:gd name="connsiteX10" fmla="*/ 425952 w 2895225"/>
                <a:gd name="connsiteY10" fmla="*/ 1051652 h 1416346"/>
                <a:gd name="connsiteX11" fmla="*/ 0 w 2895225"/>
                <a:gd name="connsiteY11" fmla="*/ 1051652 h 1416346"/>
                <a:gd name="connsiteX12" fmla="*/ 0 w 2895225"/>
                <a:gd name="connsiteY12" fmla="*/ 1049469 h 1416346"/>
                <a:gd name="connsiteX13" fmla="*/ 138483 w 2895225"/>
                <a:gd name="connsiteY13" fmla="*/ 889624 h 1416346"/>
                <a:gd name="connsiteX14" fmla="*/ 300885 w 2895225"/>
                <a:gd name="connsiteY14" fmla="*/ 710797 h 1416346"/>
                <a:gd name="connsiteX15" fmla="*/ 375178 w 2895225"/>
                <a:gd name="connsiteY15" fmla="*/ 583116 h 1416346"/>
                <a:gd name="connsiteX16" fmla="*/ 399071 w 2895225"/>
                <a:gd name="connsiteY16" fmla="*/ 458049 h 1416346"/>
                <a:gd name="connsiteX17" fmla="*/ 303871 w 2895225"/>
                <a:gd name="connsiteY17" fmla="*/ 224341 h 1416346"/>
                <a:gd name="connsiteX18" fmla="*/ 32457 w 2895225"/>
                <a:gd name="connsiteY18" fmla="*/ 142954 h 1416346"/>
                <a:gd name="connsiteX19" fmla="*/ 0 w 2895225"/>
                <a:gd name="connsiteY19" fmla="*/ 144763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1928968 w 2895225"/>
                <a:gd name="connsiteY5" fmla="*/ 1416346 h 1416346"/>
                <a:gd name="connsiteX6" fmla="*/ 0 w 2895225"/>
                <a:gd name="connsiteY6" fmla="*/ 1416346 h 1416346"/>
                <a:gd name="connsiteX7" fmla="*/ 0 w 2895225"/>
                <a:gd name="connsiteY7" fmla="*/ 1245786 h 1416346"/>
                <a:gd name="connsiteX8" fmla="*/ 425952 w 2895225"/>
                <a:gd name="connsiteY8" fmla="*/ 1245786 h 1416346"/>
                <a:gd name="connsiteX9" fmla="*/ 425952 w 2895225"/>
                <a:gd name="connsiteY9" fmla="*/ 1051652 h 1416346"/>
                <a:gd name="connsiteX10" fmla="*/ 0 w 2895225"/>
                <a:gd name="connsiteY10" fmla="*/ 1051652 h 1416346"/>
                <a:gd name="connsiteX11" fmla="*/ 0 w 2895225"/>
                <a:gd name="connsiteY11" fmla="*/ 1049469 h 1416346"/>
                <a:gd name="connsiteX12" fmla="*/ 138483 w 2895225"/>
                <a:gd name="connsiteY12" fmla="*/ 889624 h 1416346"/>
                <a:gd name="connsiteX13" fmla="*/ 300885 w 2895225"/>
                <a:gd name="connsiteY13" fmla="*/ 710797 h 1416346"/>
                <a:gd name="connsiteX14" fmla="*/ 375178 w 2895225"/>
                <a:gd name="connsiteY14" fmla="*/ 583116 h 1416346"/>
                <a:gd name="connsiteX15" fmla="*/ 399071 w 2895225"/>
                <a:gd name="connsiteY15" fmla="*/ 458049 h 1416346"/>
                <a:gd name="connsiteX16" fmla="*/ 303871 w 2895225"/>
                <a:gd name="connsiteY16" fmla="*/ 224341 h 1416346"/>
                <a:gd name="connsiteX17" fmla="*/ 32457 w 2895225"/>
                <a:gd name="connsiteY17" fmla="*/ 142954 h 1416346"/>
                <a:gd name="connsiteX18" fmla="*/ 0 w 2895225"/>
                <a:gd name="connsiteY18" fmla="*/ 144763 h 1416346"/>
                <a:gd name="connsiteX19" fmla="*/ 0 w 2895225"/>
                <a:gd name="connsiteY19" fmla="*/ 0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0 w 2895225"/>
                <a:gd name="connsiteY5" fmla="*/ 1416346 h 1416346"/>
                <a:gd name="connsiteX6" fmla="*/ 0 w 2895225"/>
                <a:gd name="connsiteY6" fmla="*/ 1245786 h 1416346"/>
                <a:gd name="connsiteX7" fmla="*/ 425952 w 2895225"/>
                <a:gd name="connsiteY7" fmla="*/ 1245786 h 1416346"/>
                <a:gd name="connsiteX8" fmla="*/ 425952 w 2895225"/>
                <a:gd name="connsiteY8" fmla="*/ 1051652 h 1416346"/>
                <a:gd name="connsiteX9" fmla="*/ 0 w 2895225"/>
                <a:gd name="connsiteY9" fmla="*/ 1051652 h 1416346"/>
                <a:gd name="connsiteX10" fmla="*/ 0 w 2895225"/>
                <a:gd name="connsiteY10" fmla="*/ 1049469 h 1416346"/>
                <a:gd name="connsiteX11" fmla="*/ 138483 w 2895225"/>
                <a:gd name="connsiteY11" fmla="*/ 889624 h 1416346"/>
                <a:gd name="connsiteX12" fmla="*/ 300885 w 2895225"/>
                <a:gd name="connsiteY12" fmla="*/ 710797 h 1416346"/>
                <a:gd name="connsiteX13" fmla="*/ 375178 w 2895225"/>
                <a:gd name="connsiteY13" fmla="*/ 583116 h 1416346"/>
                <a:gd name="connsiteX14" fmla="*/ 399071 w 2895225"/>
                <a:gd name="connsiteY14" fmla="*/ 458049 h 1416346"/>
                <a:gd name="connsiteX15" fmla="*/ 303871 w 2895225"/>
                <a:gd name="connsiteY15" fmla="*/ 224341 h 1416346"/>
                <a:gd name="connsiteX16" fmla="*/ 32457 w 2895225"/>
                <a:gd name="connsiteY16" fmla="*/ 142954 h 1416346"/>
                <a:gd name="connsiteX17" fmla="*/ 0 w 2895225"/>
                <a:gd name="connsiteY17" fmla="*/ 144763 h 1416346"/>
                <a:gd name="connsiteX18" fmla="*/ 0 w 2895225"/>
                <a:gd name="connsiteY18" fmla="*/ 0 h 1416346"/>
                <a:gd name="connsiteX0" fmla="*/ 0 w 2895225"/>
                <a:gd name="connsiteY0" fmla="*/ 0 h 1416346"/>
                <a:gd name="connsiteX1" fmla="*/ 2895225 w 2895225"/>
                <a:gd name="connsiteY1" fmla="*/ 0 h 1416346"/>
                <a:gd name="connsiteX2" fmla="*/ 2895225 w 2895225"/>
                <a:gd name="connsiteY2" fmla="*/ 1416346 h 1416346"/>
                <a:gd name="connsiteX3" fmla="*/ 1932514 w 2895225"/>
                <a:gd name="connsiteY3" fmla="*/ 1416346 h 1416346"/>
                <a:gd name="connsiteX4" fmla="*/ 0 w 2895225"/>
                <a:gd name="connsiteY4" fmla="*/ 1416346 h 1416346"/>
                <a:gd name="connsiteX5" fmla="*/ 0 w 2895225"/>
                <a:gd name="connsiteY5" fmla="*/ 1245786 h 1416346"/>
                <a:gd name="connsiteX6" fmla="*/ 425952 w 2895225"/>
                <a:gd name="connsiteY6" fmla="*/ 1245786 h 1416346"/>
                <a:gd name="connsiteX7" fmla="*/ 425952 w 2895225"/>
                <a:gd name="connsiteY7" fmla="*/ 1051652 h 1416346"/>
                <a:gd name="connsiteX8" fmla="*/ 0 w 2895225"/>
                <a:gd name="connsiteY8" fmla="*/ 1051652 h 1416346"/>
                <a:gd name="connsiteX9" fmla="*/ 0 w 2895225"/>
                <a:gd name="connsiteY9" fmla="*/ 1049469 h 1416346"/>
                <a:gd name="connsiteX10" fmla="*/ 138483 w 2895225"/>
                <a:gd name="connsiteY10" fmla="*/ 889624 h 1416346"/>
                <a:gd name="connsiteX11" fmla="*/ 300885 w 2895225"/>
                <a:gd name="connsiteY11" fmla="*/ 710797 h 1416346"/>
                <a:gd name="connsiteX12" fmla="*/ 375178 w 2895225"/>
                <a:gd name="connsiteY12" fmla="*/ 583116 h 1416346"/>
                <a:gd name="connsiteX13" fmla="*/ 399071 w 2895225"/>
                <a:gd name="connsiteY13" fmla="*/ 458049 h 1416346"/>
                <a:gd name="connsiteX14" fmla="*/ 303871 w 2895225"/>
                <a:gd name="connsiteY14" fmla="*/ 224341 h 1416346"/>
                <a:gd name="connsiteX15" fmla="*/ 32457 w 2895225"/>
                <a:gd name="connsiteY15" fmla="*/ 142954 h 1416346"/>
                <a:gd name="connsiteX16" fmla="*/ 0 w 2895225"/>
                <a:gd name="connsiteY16" fmla="*/ 144763 h 1416346"/>
                <a:gd name="connsiteX17" fmla="*/ 0 w 2895225"/>
                <a:gd name="connsiteY17" fmla="*/ 0 h 1416346"/>
                <a:gd name="connsiteX0" fmla="*/ 0 w 2895225"/>
                <a:gd name="connsiteY0" fmla="*/ 0 h 1416346"/>
                <a:gd name="connsiteX1" fmla="*/ 2895225 w 2895225"/>
                <a:gd name="connsiteY1" fmla="*/ 0 h 1416346"/>
                <a:gd name="connsiteX2" fmla="*/ 2895225 w 2895225"/>
                <a:gd name="connsiteY2" fmla="*/ 1416346 h 1416346"/>
                <a:gd name="connsiteX3" fmla="*/ 0 w 2895225"/>
                <a:gd name="connsiteY3" fmla="*/ 1416346 h 1416346"/>
                <a:gd name="connsiteX4" fmla="*/ 0 w 2895225"/>
                <a:gd name="connsiteY4" fmla="*/ 1245786 h 1416346"/>
                <a:gd name="connsiteX5" fmla="*/ 425952 w 2895225"/>
                <a:gd name="connsiteY5" fmla="*/ 1245786 h 1416346"/>
                <a:gd name="connsiteX6" fmla="*/ 425952 w 2895225"/>
                <a:gd name="connsiteY6" fmla="*/ 1051652 h 1416346"/>
                <a:gd name="connsiteX7" fmla="*/ 0 w 2895225"/>
                <a:gd name="connsiteY7" fmla="*/ 1051652 h 1416346"/>
                <a:gd name="connsiteX8" fmla="*/ 0 w 2895225"/>
                <a:gd name="connsiteY8" fmla="*/ 1049469 h 1416346"/>
                <a:gd name="connsiteX9" fmla="*/ 138483 w 2895225"/>
                <a:gd name="connsiteY9" fmla="*/ 889624 h 1416346"/>
                <a:gd name="connsiteX10" fmla="*/ 300885 w 2895225"/>
                <a:gd name="connsiteY10" fmla="*/ 710797 h 1416346"/>
                <a:gd name="connsiteX11" fmla="*/ 375178 w 2895225"/>
                <a:gd name="connsiteY11" fmla="*/ 583116 h 1416346"/>
                <a:gd name="connsiteX12" fmla="*/ 399071 w 2895225"/>
                <a:gd name="connsiteY12" fmla="*/ 458049 h 1416346"/>
                <a:gd name="connsiteX13" fmla="*/ 303871 w 2895225"/>
                <a:gd name="connsiteY13" fmla="*/ 224341 h 1416346"/>
                <a:gd name="connsiteX14" fmla="*/ 32457 w 2895225"/>
                <a:gd name="connsiteY14" fmla="*/ 142954 h 1416346"/>
                <a:gd name="connsiteX15" fmla="*/ 0 w 2895225"/>
                <a:gd name="connsiteY15" fmla="*/ 144763 h 1416346"/>
                <a:gd name="connsiteX16" fmla="*/ 0 w 2895225"/>
                <a:gd name="connsiteY16"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225" h="1416346">
                  <a:moveTo>
                    <a:pt x="0" y="0"/>
                  </a:moveTo>
                  <a:lnTo>
                    <a:pt x="2895225" y="0"/>
                  </a:lnTo>
                  <a:lnTo>
                    <a:pt x="2895225" y="1416346"/>
                  </a:lnTo>
                  <a:lnTo>
                    <a:pt x="0" y="1416346"/>
                  </a:lnTo>
                  <a:lnTo>
                    <a:pt x="0" y="1245786"/>
                  </a:lnTo>
                  <a:lnTo>
                    <a:pt x="425952" y="1245786"/>
                  </a:lnTo>
                  <a:lnTo>
                    <a:pt x="425952" y="1051652"/>
                  </a:lnTo>
                  <a:lnTo>
                    <a:pt x="0" y="1051652"/>
                  </a:lnTo>
                  <a:lnTo>
                    <a:pt x="0" y="1049469"/>
                  </a:lnTo>
                  <a:lnTo>
                    <a:pt x="138483" y="889624"/>
                  </a:lnTo>
                  <a:cubicBezTo>
                    <a:pt x="213151" y="814957"/>
                    <a:pt x="267284" y="755348"/>
                    <a:pt x="300885" y="710797"/>
                  </a:cubicBezTo>
                  <a:cubicBezTo>
                    <a:pt x="334484" y="666245"/>
                    <a:pt x="359249" y="623685"/>
                    <a:pt x="375178" y="583116"/>
                  </a:cubicBezTo>
                  <a:cubicBezTo>
                    <a:pt x="391107" y="542547"/>
                    <a:pt x="399071" y="500858"/>
                    <a:pt x="399071" y="458049"/>
                  </a:cubicBezTo>
                  <a:cubicBezTo>
                    <a:pt x="399071" y="356502"/>
                    <a:pt x="367338" y="278599"/>
                    <a:pt x="303871" y="224341"/>
                  </a:cubicBezTo>
                  <a:cubicBezTo>
                    <a:pt x="240404" y="170083"/>
                    <a:pt x="149932" y="142954"/>
                    <a:pt x="32457" y="142954"/>
                  </a:cubicBezTo>
                  <a:lnTo>
                    <a:pt x="0" y="144763"/>
                  </a:lnTo>
                  <a:lnTo>
                    <a:pt x="0" y="0"/>
                  </a:lnTo>
                  <a:close/>
                </a:path>
              </a:pathLst>
            </a:custGeom>
            <a:solidFill>
              <a:schemeClr val="accent2"/>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8" name="Freeform: Shape 7">
              <a:extLst>
                <a:ext uri="{FF2B5EF4-FFF2-40B4-BE49-F238E27FC236}">
                  <a16:creationId xmlns:a16="http://schemas.microsoft.com/office/drawing/2014/main" id="{C409C44D-36C5-1604-2177-4F8003803E54}"/>
                </a:ext>
              </a:extLst>
            </p:cNvPr>
            <p:cNvSpPr/>
            <p:nvPr/>
          </p:nvSpPr>
          <p:spPr>
            <a:xfrm>
              <a:off x="4927316" y="1281335"/>
              <a:ext cx="781017" cy="1102832"/>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rgbClr val="00B0F0"/>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9" name="Group 8">
            <a:extLst>
              <a:ext uri="{FF2B5EF4-FFF2-40B4-BE49-F238E27FC236}">
                <a16:creationId xmlns:a16="http://schemas.microsoft.com/office/drawing/2014/main" id="{EB5699C5-F50C-718B-E7F9-E066A16AE7B1}"/>
              </a:ext>
            </a:extLst>
          </p:cNvPr>
          <p:cNvGrpSpPr/>
          <p:nvPr/>
        </p:nvGrpSpPr>
        <p:grpSpPr>
          <a:xfrm>
            <a:off x="6993827" y="4600185"/>
            <a:ext cx="2339446" cy="1191015"/>
            <a:chOff x="4442295" y="4682817"/>
            <a:chExt cx="3232896" cy="1416346"/>
          </a:xfrm>
        </p:grpSpPr>
        <p:sp>
          <p:nvSpPr>
            <p:cNvPr id="10" name="Freeform: Shape 9">
              <a:extLst>
                <a:ext uri="{FF2B5EF4-FFF2-40B4-BE49-F238E27FC236}">
                  <a16:creationId xmlns:a16="http://schemas.microsoft.com/office/drawing/2014/main" id="{F828974F-393E-4921-600D-D94E5A74F5EA}"/>
                </a:ext>
              </a:extLst>
            </p:cNvPr>
            <p:cNvSpPr/>
            <p:nvPr/>
          </p:nvSpPr>
          <p:spPr>
            <a:xfrm>
              <a:off x="4777946" y="4682817"/>
              <a:ext cx="2897245" cy="1416346"/>
            </a:xfrm>
            <a:custGeom>
              <a:avLst/>
              <a:gdLst>
                <a:gd name="connsiteX0" fmla="*/ 0 w 2897245"/>
                <a:gd name="connsiteY0" fmla="*/ 0 h 1416346"/>
                <a:gd name="connsiteX1" fmla="*/ 1930988 w 2897245"/>
                <a:gd name="connsiteY1" fmla="*/ 0 h 1416346"/>
                <a:gd name="connsiteX2" fmla="*/ 1932514 w 2897245"/>
                <a:gd name="connsiteY2" fmla="*/ 0 h 1416346"/>
                <a:gd name="connsiteX3" fmla="*/ 2897245 w 2897245"/>
                <a:gd name="connsiteY3" fmla="*/ 0 h 1416346"/>
                <a:gd name="connsiteX4" fmla="*/ 2897245 w 2897245"/>
                <a:gd name="connsiteY4" fmla="*/ 1416346 h 1416346"/>
                <a:gd name="connsiteX5" fmla="*/ 1932514 w 2897245"/>
                <a:gd name="connsiteY5" fmla="*/ 1416346 h 1416346"/>
                <a:gd name="connsiteX6" fmla="*/ 1930988 w 2897245"/>
                <a:gd name="connsiteY6" fmla="*/ 1416346 h 1416346"/>
                <a:gd name="connsiteX7" fmla="*/ 0 w 2897245"/>
                <a:gd name="connsiteY7" fmla="*/ 1416346 h 1416346"/>
                <a:gd name="connsiteX8" fmla="*/ 0 w 2897245"/>
                <a:gd name="connsiteY8" fmla="*/ 1256864 h 1416346"/>
                <a:gd name="connsiteX9" fmla="*/ 45150 w 2897245"/>
                <a:gd name="connsiteY9" fmla="*/ 1260719 h 1416346"/>
                <a:gd name="connsiteX10" fmla="*/ 239658 w 2897245"/>
                <a:gd name="connsiteY10" fmla="*/ 1225626 h 1416346"/>
                <a:gd name="connsiteX11" fmla="*/ 374059 w 2897245"/>
                <a:gd name="connsiteY11" fmla="*/ 1120345 h 1416346"/>
                <a:gd name="connsiteX12" fmla="*/ 422965 w 2897245"/>
                <a:gd name="connsiteY12" fmla="*/ 946371 h 1416346"/>
                <a:gd name="connsiteX13" fmla="*/ 373685 w 2897245"/>
                <a:gd name="connsiteY13" fmla="*/ 783597 h 1416346"/>
                <a:gd name="connsiteX14" fmla="*/ 279185 w 2897245"/>
                <a:gd name="connsiteY14" fmla="*/ 699107 h 1416346"/>
                <a:gd name="connsiteX15" fmla="*/ 252559 w 2897245"/>
                <a:gd name="connsiteY15" fmla="*/ 685733 h 1416346"/>
                <a:gd name="connsiteX16" fmla="*/ 267892 w 2897245"/>
                <a:gd name="connsiteY16" fmla="*/ 677850 h 1416346"/>
                <a:gd name="connsiteX17" fmla="*/ 355392 w 2897245"/>
                <a:gd name="connsiteY17" fmla="*/ 598050 h 1416346"/>
                <a:gd name="connsiteX18" fmla="*/ 400566 w 2897245"/>
                <a:gd name="connsiteY18" fmla="*/ 449089 h 1416346"/>
                <a:gd name="connsiteX19" fmla="*/ 355019 w 2897245"/>
                <a:gd name="connsiteY19" fmla="*/ 281088 h 1416346"/>
                <a:gd name="connsiteX20" fmla="*/ 228831 w 2897245"/>
                <a:gd name="connsiteY20" fmla="*/ 178048 h 1416346"/>
                <a:gd name="connsiteX21" fmla="*/ 43657 w 2897245"/>
                <a:gd name="connsiteY21" fmla="*/ 142954 h 1416346"/>
                <a:gd name="connsiteX22" fmla="*/ 0 w 2897245"/>
                <a:gd name="connsiteY22" fmla="*/ 146885 h 1416346"/>
                <a:gd name="connsiteX0" fmla="*/ 0 w 2897245"/>
                <a:gd name="connsiteY0" fmla="*/ 0 h 1416346"/>
                <a:gd name="connsiteX1" fmla="*/ 1930988 w 2897245"/>
                <a:gd name="connsiteY1" fmla="*/ 0 h 1416346"/>
                <a:gd name="connsiteX2" fmla="*/ 2897245 w 2897245"/>
                <a:gd name="connsiteY2" fmla="*/ 0 h 1416346"/>
                <a:gd name="connsiteX3" fmla="*/ 2897245 w 2897245"/>
                <a:gd name="connsiteY3" fmla="*/ 1416346 h 1416346"/>
                <a:gd name="connsiteX4" fmla="*/ 1932514 w 2897245"/>
                <a:gd name="connsiteY4" fmla="*/ 1416346 h 1416346"/>
                <a:gd name="connsiteX5" fmla="*/ 1930988 w 2897245"/>
                <a:gd name="connsiteY5" fmla="*/ 1416346 h 1416346"/>
                <a:gd name="connsiteX6" fmla="*/ 0 w 2897245"/>
                <a:gd name="connsiteY6" fmla="*/ 1416346 h 1416346"/>
                <a:gd name="connsiteX7" fmla="*/ 0 w 2897245"/>
                <a:gd name="connsiteY7" fmla="*/ 1256864 h 1416346"/>
                <a:gd name="connsiteX8" fmla="*/ 45150 w 2897245"/>
                <a:gd name="connsiteY8" fmla="*/ 1260719 h 1416346"/>
                <a:gd name="connsiteX9" fmla="*/ 239658 w 2897245"/>
                <a:gd name="connsiteY9" fmla="*/ 1225626 h 1416346"/>
                <a:gd name="connsiteX10" fmla="*/ 374059 w 2897245"/>
                <a:gd name="connsiteY10" fmla="*/ 1120345 h 1416346"/>
                <a:gd name="connsiteX11" fmla="*/ 422965 w 2897245"/>
                <a:gd name="connsiteY11" fmla="*/ 946371 h 1416346"/>
                <a:gd name="connsiteX12" fmla="*/ 373685 w 2897245"/>
                <a:gd name="connsiteY12" fmla="*/ 783597 h 1416346"/>
                <a:gd name="connsiteX13" fmla="*/ 279185 w 2897245"/>
                <a:gd name="connsiteY13" fmla="*/ 699107 h 1416346"/>
                <a:gd name="connsiteX14" fmla="*/ 252559 w 2897245"/>
                <a:gd name="connsiteY14" fmla="*/ 685733 h 1416346"/>
                <a:gd name="connsiteX15" fmla="*/ 267892 w 2897245"/>
                <a:gd name="connsiteY15" fmla="*/ 677850 h 1416346"/>
                <a:gd name="connsiteX16" fmla="*/ 355392 w 2897245"/>
                <a:gd name="connsiteY16" fmla="*/ 598050 h 1416346"/>
                <a:gd name="connsiteX17" fmla="*/ 400566 w 2897245"/>
                <a:gd name="connsiteY17" fmla="*/ 449089 h 1416346"/>
                <a:gd name="connsiteX18" fmla="*/ 355019 w 2897245"/>
                <a:gd name="connsiteY18" fmla="*/ 281088 h 1416346"/>
                <a:gd name="connsiteX19" fmla="*/ 228831 w 2897245"/>
                <a:gd name="connsiteY19" fmla="*/ 178048 h 1416346"/>
                <a:gd name="connsiteX20" fmla="*/ 43657 w 2897245"/>
                <a:gd name="connsiteY20" fmla="*/ 142954 h 1416346"/>
                <a:gd name="connsiteX21" fmla="*/ 0 w 2897245"/>
                <a:gd name="connsiteY21" fmla="*/ 146885 h 1416346"/>
                <a:gd name="connsiteX22" fmla="*/ 0 w 2897245"/>
                <a:gd name="connsiteY22" fmla="*/ 0 h 1416346"/>
                <a:gd name="connsiteX0" fmla="*/ 0 w 2897245"/>
                <a:gd name="connsiteY0" fmla="*/ 0 h 1416346"/>
                <a:gd name="connsiteX1" fmla="*/ 2897245 w 2897245"/>
                <a:gd name="connsiteY1" fmla="*/ 0 h 1416346"/>
                <a:gd name="connsiteX2" fmla="*/ 2897245 w 2897245"/>
                <a:gd name="connsiteY2" fmla="*/ 1416346 h 1416346"/>
                <a:gd name="connsiteX3" fmla="*/ 1932514 w 2897245"/>
                <a:gd name="connsiteY3" fmla="*/ 1416346 h 1416346"/>
                <a:gd name="connsiteX4" fmla="*/ 1930988 w 2897245"/>
                <a:gd name="connsiteY4" fmla="*/ 1416346 h 1416346"/>
                <a:gd name="connsiteX5" fmla="*/ 0 w 2897245"/>
                <a:gd name="connsiteY5" fmla="*/ 1416346 h 1416346"/>
                <a:gd name="connsiteX6" fmla="*/ 0 w 2897245"/>
                <a:gd name="connsiteY6" fmla="*/ 1256864 h 1416346"/>
                <a:gd name="connsiteX7" fmla="*/ 45150 w 2897245"/>
                <a:gd name="connsiteY7" fmla="*/ 1260719 h 1416346"/>
                <a:gd name="connsiteX8" fmla="*/ 239658 w 2897245"/>
                <a:gd name="connsiteY8" fmla="*/ 1225626 h 1416346"/>
                <a:gd name="connsiteX9" fmla="*/ 374059 w 2897245"/>
                <a:gd name="connsiteY9" fmla="*/ 1120345 h 1416346"/>
                <a:gd name="connsiteX10" fmla="*/ 422965 w 2897245"/>
                <a:gd name="connsiteY10" fmla="*/ 946371 h 1416346"/>
                <a:gd name="connsiteX11" fmla="*/ 373685 w 2897245"/>
                <a:gd name="connsiteY11" fmla="*/ 783597 h 1416346"/>
                <a:gd name="connsiteX12" fmla="*/ 279185 w 2897245"/>
                <a:gd name="connsiteY12" fmla="*/ 699107 h 1416346"/>
                <a:gd name="connsiteX13" fmla="*/ 252559 w 2897245"/>
                <a:gd name="connsiteY13" fmla="*/ 685733 h 1416346"/>
                <a:gd name="connsiteX14" fmla="*/ 267892 w 2897245"/>
                <a:gd name="connsiteY14" fmla="*/ 677850 h 1416346"/>
                <a:gd name="connsiteX15" fmla="*/ 355392 w 2897245"/>
                <a:gd name="connsiteY15" fmla="*/ 598050 h 1416346"/>
                <a:gd name="connsiteX16" fmla="*/ 400566 w 2897245"/>
                <a:gd name="connsiteY16" fmla="*/ 449089 h 1416346"/>
                <a:gd name="connsiteX17" fmla="*/ 355019 w 2897245"/>
                <a:gd name="connsiteY17" fmla="*/ 281088 h 1416346"/>
                <a:gd name="connsiteX18" fmla="*/ 228831 w 2897245"/>
                <a:gd name="connsiteY18" fmla="*/ 178048 h 1416346"/>
                <a:gd name="connsiteX19" fmla="*/ 43657 w 2897245"/>
                <a:gd name="connsiteY19" fmla="*/ 142954 h 1416346"/>
                <a:gd name="connsiteX20" fmla="*/ 0 w 2897245"/>
                <a:gd name="connsiteY20" fmla="*/ 146885 h 1416346"/>
                <a:gd name="connsiteX21" fmla="*/ 0 w 2897245"/>
                <a:gd name="connsiteY21" fmla="*/ 0 h 1416346"/>
                <a:gd name="connsiteX0" fmla="*/ 0 w 2897245"/>
                <a:gd name="connsiteY0" fmla="*/ 0 h 1416346"/>
                <a:gd name="connsiteX1" fmla="*/ 2897245 w 2897245"/>
                <a:gd name="connsiteY1" fmla="*/ 0 h 1416346"/>
                <a:gd name="connsiteX2" fmla="*/ 2897245 w 2897245"/>
                <a:gd name="connsiteY2" fmla="*/ 1416346 h 1416346"/>
                <a:gd name="connsiteX3" fmla="*/ 1932514 w 2897245"/>
                <a:gd name="connsiteY3" fmla="*/ 1416346 h 1416346"/>
                <a:gd name="connsiteX4" fmla="*/ 0 w 2897245"/>
                <a:gd name="connsiteY4" fmla="*/ 1416346 h 1416346"/>
                <a:gd name="connsiteX5" fmla="*/ 0 w 2897245"/>
                <a:gd name="connsiteY5" fmla="*/ 1256864 h 1416346"/>
                <a:gd name="connsiteX6" fmla="*/ 45150 w 2897245"/>
                <a:gd name="connsiteY6" fmla="*/ 1260719 h 1416346"/>
                <a:gd name="connsiteX7" fmla="*/ 239658 w 2897245"/>
                <a:gd name="connsiteY7" fmla="*/ 1225626 h 1416346"/>
                <a:gd name="connsiteX8" fmla="*/ 374059 w 2897245"/>
                <a:gd name="connsiteY8" fmla="*/ 1120345 h 1416346"/>
                <a:gd name="connsiteX9" fmla="*/ 422965 w 2897245"/>
                <a:gd name="connsiteY9" fmla="*/ 946371 h 1416346"/>
                <a:gd name="connsiteX10" fmla="*/ 373685 w 2897245"/>
                <a:gd name="connsiteY10" fmla="*/ 783597 h 1416346"/>
                <a:gd name="connsiteX11" fmla="*/ 279185 w 2897245"/>
                <a:gd name="connsiteY11" fmla="*/ 699107 h 1416346"/>
                <a:gd name="connsiteX12" fmla="*/ 252559 w 2897245"/>
                <a:gd name="connsiteY12" fmla="*/ 685733 h 1416346"/>
                <a:gd name="connsiteX13" fmla="*/ 267892 w 2897245"/>
                <a:gd name="connsiteY13" fmla="*/ 677850 h 1416346"/>
                <a:gd name="connsiteX14" fmla="*/ 355392 w 2897245"/>
                <a:gd name="connsiteY14" fmla="*/ 598050 h 1416346"/>
                <a:gd name="connsiteX15" fmla="*/ 400566 w 2897245"/>
                <a:gd name="connsiteY15" fmla="*/ 449089 h 1416346"/>
                <a:gd name="connsiteX16" fmla="*/ 355019 w 2897245"/>
                <a:gd name="connsiteY16" fmla="*/ 281088 h 1416346"/>
                <a:gd name="connsiteX17" fmla="*/ 228831 w 2897245"/>
                <a:gd name="connsiteY17" fmla="*/ 178048 h 1416346"/>
                <a:gd name="connsiteX18" fmla="*/ 43657 w 2897245"/>
                <a:gd name="connsiteY18" fmla="*/ 142954 h 1416346"/>
                <a:gd name="connsiteX19" fmla="*/ 0 w 2897245"/>
                <a:gd name="connsiteY19" fmla="*/ 146885 h 1416346"/>
                <a:gd name="connsiteX20" fmla="*/ 0 w 2897245"/>
                <a:gd name="connsiteY20" fmla="*/ 0 h 1416346"/>
                <a:gd name="connsiteX0" fmla="*/ 0 w 2897245"/>
                <a:gd name="connsiteY0" fmla="*/ 0 h 1416346"/>
                <a:gd name="connsiteX1" fmla="*/ 2897245 w 2897245"/>
                <a:gd name="connsiteY1" fmla="*/ 0 h 1416346"/>
                <a:gd name="connsiteX2" fmla="*/ 2897245 w 2897245"/>
                <a:gd name="connsiteY2" fmla="*/ 1416346 h 1416346"/>
                <a:gd name="connsiteX3" fmla="*/ 0 w 2897245"/>
                <a:gd name="connsiteY3" fmla="*/ 1416346 h 1416346"/>
                <a:gd name="connsiteX4" fmla="*/ 0 w 2897245"/>
                <a:gd name="connsiteY4" fmla="*/ 1256864 h 1416346"/>
                <a:gd name="connsiteX5" fmla="*/ 45150 w 2897245"/>
                <a:gd name="connsiteY5" fmla="*/ 1260719 h 1416346"/>
                <a:gd name="connsiteX6" fmla="*/ 239658 w 2897245"/>
                <a:gd name="connsiteY6" fmla="*/ 1225626 h 1416346"/>
                <a:gd name="connsiteX7" fmla="*/ 374059 w 2897245"/>
                <a:gd name="connsiteY7" fmla="*/ 1120345 h 1416346"/>
                <a:gd name="connsiteX8" fmla="*/ 422965 w 2897245"/>
                <a:gd name="connsiteY8" fmla="*/ 946371 h 1416346"/>
                <a:gd name="connsiteX9" fmla="*/ 373685 w 2897245"/>
                <a:gd name="connsiteY9" fmla="*/ 783597 h 1416346"/>
                <a:gd name="connsiteX10" fmla="*/ 279185 w 2897245"/>
                <a:gd name="connsiteY10" fmla="*/ 699107 h 1416346"/>
                <a:gd name="connsiteX11" fmla="*/ 252559 w 2897245"/>
                <a:gd name="connsiteY11" fmla="*/ 685733 h 1416346"/>
                <a:gd name="connsiteX12" fmla="*/ 267892 w 2897245"/>
                <a:gd name="connsiteY12" fmla="*/ 677850 h 1416346"/>
                <a:gd name="connsiteX13" fmla="*/ 355392 w 2897245"/>
                <a:gd name="connsiteY13" fmla="*/ 598050 h 1416346"/>
                <a:gd name="connsiteX14" fmla="*/ 400566 w 2897245"/>
                <a:gd name="connsiteY14" fmla="*/ 449089 h 1416346"/>
                <a:gd name="connsiteX15" fmla="*/ 355019 w 2897245"/>
                <a:gd name="connsiteY15" fmla="*/ 281088 h 1416346"/>
                <a:gd name="connsiteX16" fmla="*/ 228831 w 2897245"/>
                <a:gd name="connsiteY16" fmla="*/ 178048 h 1416346"/>
                <a:gd name="connsiteX17" fmla="*/ 43657 w 2897245"/>
                <a:gd name="connsiteY17" fmla="*/ 142954 h 1416346"/>
                <a:gd name="connsiteX18" fmla="*/ 0 w 2897245"/>
                <a:gd name="connsiteY18" fmla="*/ 146885 h 1416346"/>
                <a:gd name="connsiteX19" fmla="*/ 0 w 2897245"/>
                <a:gd name="connsiteY19"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245" h="1416346">
                  <a:moveTo>
                    <a:pt x="0" y="0"/>
                  </a:moveTo>
                  <a:lnTo>
                    <a:pt x="2897245" y="0"/>
                  </a:lnTo>
                  <a:lnTo>
                    <a:pt x="2897245" y="1416346"/>
                  </a:lnTo>
                  <a:lnTo>
                    <a:pt x="0" y="1416346"/>
                  </a:lnTo>
                  <a:lnTo>
                    <a:pt x="0" y="1256864"/>
                  </a:lnTo>
                  <a:lnTo>
                    <a:pt x="45150" y="1260719"/>
                  </a:lnTo>
                  <a:cubicBezTo>
                    <a:pt x="117826" y="1260719"/>
                    <a:pt x="182662" y="1249021"/>
                    <a:pt x="239658" y="1225626"/>
                  </a:cubicBezTo>
                  <a:cubicBezTo>
                    <a:pt x="296654" y="1202230"/>
                    <a:pt x="341454" y="1167137"/>
                    <a:pt x="374059" y="1120345"/>
                  </a:cubicBezTo>
                  <a:cubicBezTo>
                    <a:pt x="406663" y="1073554"/>
                    <a:pt x="422965" y="1015563"/>
                    <a:pt x="422965" y="946371"/>
                  </a:cubicBezTo>
                  <a:cubicBezTo>
                    <a:pt x="422965" y="883153"/>
                    <a:pt x="406539" y="828895"/>
                    <a:pt x="373685" y="783597"/>
                  </a:cubicBezTo>
                  <a:cubicBezTo>
                    <a:pt x="349045" y="749623"/>
                    <a:pt x="317545" y="721460"/>
                    <a:pt x="279185" y="699107"/>
                  </a:cubicBezTo>
                  <a:lnTo>
                    <a:pt x="252559" y="685733"/>
                  </a:lnTo>
                  <a:lnTo>
                    <a:pt x="267892" y="677850"/>
                  </a:lnTo>
                  <a:cubicBezTo>
                    <a:pt x="303638" y="656570"/>
                    <a:pt x="332805" y="629970"/>
                    <a:pt x="355392" y="598050"/>
                  </a:cubicBezTo>
                  <a:cubicBezTo>
                    <a:pt x="385508" y="555489"/>
                    <a:pt x="400566" y="505836"/>
                    <a:pt x="400566" y="449089"/>
                  </a:cubicBezTo>
                  <a:cubicBezTo>
                    <a:pt x="400566" y="382386"/>
                    <a:pt x="385383" y="326386"/>
                    <a:pt x="355019" y="281088"/>
                  </a:cubicBezTo>
                  <a:cubicBezTo>
                    <a:pt x="324654" y="235790"/>
                    <a:pt x="282591" y="201443"/>
                    <a:pt x="228831" y="178048"/>
                  </a:cubicBezTo>
                  <a:cubicBezTo>
                    <a:pt x="175071" y="154652"/>
                    <a:pt x="113346" y="142954"/>
                    <a:pt x="43657" y="142954"/>
                  </a:cubicBezTo>
                  <a:lnTo>
                    <a:pt x="0" y="146885"/>
                  </a:lnTo>
                  <a:lnTo>
                    <a:pt x="0" y="0"/>
                  </a:lnTo>
                  <a:close/>
                </a:path>
              </a:pathLst>
            </a:custGeom>
            <a:solidFill>
              <a:schemeClr val="tx2"/>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11" name="Freeform: Shape 10">
              <a:extLst>
                <a:ext uri="{FF2B5EF4-FFF2-40B4-BE49-F238E27FC236}">
                  <a16:creationId xmlns:a16="http://schemas.microsoft.com/office/drawing/2014/main" id="{31CA6B03-1B00-1752-9DAF-1401A5717DA8}"/>
                </a:ext>
              </a:extLst>
            </p:cNvPr>
            <p:cNvSpPr/>
            <p:nvPr/>
          </p:nvSpPr>
          <p:spPr>
            <a:xfrm>
              <a:off x="4442295" y="4825771"/>
              <a:ext cx="758616" cy="1117765"/>
            </a:xfrm>
            <a:custGeom>
              <a:avLst/>
              <a:gdLst/>
              <a:ahLst/>
              <a:cxnLst/>
              <a:rect l="l" t="t" r="r" b="b"/>
              <a:pathLst>
                <a:path w="1053740" h="1552608">
                  <a:moveTo>
                    <a:pt x="526870" y="894020"/>
                  </a:moveTo>
                  <a:cubicBezTo>
                    <a:pt x="492298" y="894020"/>
                    <a:pt x="461702" y="901626"/>
                    <a:pt x="435082" y="916837"/>
                  </a:cubicBezTo>
                  <a:cubicBezTo>
                    <a:pt x="408462" y="932049"/>
                    <a:pt x="387719" y="954001"/>
                    <a:pt x="372854" y="982696"/>
                  </a:cubicBezTo>
                  <a:cubicBezTo>
                    <a:pt x="357988" y="1011390"/>
                    <a:pt x="350555" y="1046480"/>
                    <a:pt x="350555" y="1087966"/>
                  </a:cubicBezTo>
                  <a:cubicBezTo>
                    <a:pt x="350555" y="1128069"/>
                    <a:pt x="358161" y="1162814"/>
                    <a:pt x="373372" y="1192199"/>
                  </a:cubicBezTo>
                  <a:cubicBezTo>
                    <a:pt x="388584" y="1221585"/>
                    <a:pt x="409499" y="1244057"/>
                    <a:pt x="436119" y="1259614"/>
                  </a:cubicBezTo>
                  <a:cubicBezTo>
                    <a:pt x="462740" y="1275171"/>
                    <a:pt x="493681" y="1282950"/>
                    <a:pt x="528944" y="1282950"/>
                  </a:cubicBezTo>
                  <a:cubicBezTo>
                    <a:pt x="564207" y="1282950"/>
                    <a:pt x="594803" y="1275171"/>
                    <a:pt x="620731" y="1259614"/>
                  </a:cubicBezTo>
                  <a:cubicBezTo>
                    <a:pt x="646660" y="1244057"/>
                    <a:pt x="666712" y="1221585"/>
                    <a:pt x="680886" y="1192199"/>
                  </a:cubicBezTo>
                  <a:cubicBezTo>
                    <a:pt x="695060" y="1162814"/>
                    <a:pt x="702147" y="1128069"/>
                    <a:pt x="702147" y="1087966"/>
                  </a:cubicBezTo>
                  <a:cubicBezTo>
                    <a:pt x="702147" y="1046480"/>
                    <a:pt x="694887" y="1011390"/>
                    <a:pt x="680367" y="982696"/>
                  </a:cubicBezTo>
                  <a:cubicBezTo>
                    <a:pt x="665847" y="954001"/>
                    <a:pt x="645450" y="932049"/>
                    <a:pt x="619176" y="916837"/>
                  </a:cubicBezTo>
                  <a:cubicBezTo>
                    <a:pt x="592901" y="901626"/>
                    <a:pt x="562133" y="894020"/>
                    <a:pt x="526870" y="894020"/>
                  </a:cubicBezTo>
                  <a:close/>
                  <a:moveTo>
                    <a:pt x="526870" y="269658"/>
                  </a:moveTo>
                  <a:cubicBezTo>
                    <a:pt x="495755" y="269658"/>
                    <a:pt x="469481" y="276572"/>
                    <a:pt x="448047" y="290401"/>
                  </a:cubicBezTo>
                  <a:cubicBezTo>
                    <a:pt x="426612" y="304230"/>
                    <a:pt x="410364" y="324108"/>
                    <a:pt x="399301" y="350037"/>
                  </a:cubicBezTo>
                  <a:cubicBezTo>
                    <a:pt x="388238" y="375966"/>
                    <a:pt x="382706" y="407253"/>
                    <a:pt x="382706" y="443899"/>
                  </a:cubicBezTo>
                  <a:cubicBezTo>
                    <a:pt x="382706" y="479853"/>
                    <a:pt x="388238" y="511313"/>
                    <a:pt x="399301" y="538279"/>
                  </a:cubicBezTo>
                  <a:cubicBezTo>
                    <a:pt x="410364" y="565245"/>
                    <a:pt x="426785" y="586333"/>
                    <a:pt x="448565" y="601545"/>
                  </a:cubicBezTo>
                  <a:cubicBezTo>
                    <a:pt x="470345" y="616756"/>
                    <a:pt x="497138" y="624362"/>
                    <a:pt x="528944" y="624362"/>
                  </a:cubicBezTo>
                  <a:cubicBezTo>
                    <a:pt x="561441" y="624362"/>
                    <a:pt x="588234" y="616756"/>
                    <a:pt x="609323" y="601545"/>
                  </a:cubicBezTo>
                  <a:cubicBezTo>
                    <a:pt x="630411" y="586333"/>
                    <a:pt x="646314" y="565245"/>
                    <a:pt x="657032" y="538279"/>
                  </a:cubicBezTo>
                  <a:cubicBezTo>
                    <a:pt x="667749" y="511313"/>
                    <a:pt x="673107" y="479853"/>
                    <a:pt x="673107" y="443899"/>
                  </a:cubicBezTo>
                  <a:cubicBezTo>
                    <a:pt x="673107" y="407944"/>
                    <a:pt x="667576" y="377003"/>
                    <a:pt x="656513" y="351074"/>
                  </a:cubicBezTo>
                  <a:cubicBezTo>
                    <a:pt x="645450" y="325145"/>
                    <a:pt x="629202" y="305094"/>
                    <a:pt x="607767" y="290920"/>
                  </a:cubicBezTo>
                  <a:cubicBezTo>
                    <a:pt x="586333" y="276745"/>
                    <a:pt x="559367" y="269658"/>
                    <a:pt x="526870" y="269658"/>
                  </a:cubicBezTo>
                  <a:close/>
                  <a:moveTo>
                    <a:pt x="526870" y="0"/>
                  </a:moveTo>
                  <a:cubicBezTo>
                    <a:pt x="623670" y="0"/>
                    <a:pt x="709407" y="16249"/>
                    <a:pt x="784082" y="48746"/>
                  </a:cubicBezTo>
                  <a:cubicBezTo>
                    <a:pt x="858756" y="81243"/>
                    <a:pt x="917182" y="128952"/>
                    <a:pt x="959360" y="191872"/>
                  </a:cubicBezTo>
                  <a:cubicBezTo>
                    <a:pt x="1001537" y="254792"/>
                    <a:pt x="1022626" y="332578"/>
                    <a:pt x="1022626" y="425230"/>
                  </a:cubicBezTo>
                  <a:cubicBezTo>
                    <a:pt x="1022626" y="504053"/>
                    <a:pt x="1001710" y="573023"/>
                    <a:pt x="959878" y="632141"/>
                  </a:cubicBezTo>
                  <a:cubicBezTo>
                    <a:pt x="928505" y="676479"/>
                    <a:pt x="887991" y="713427"/>
                    <a:pt x="838338" y="742986"/>
                  </a:cubicBezTo>
                  <a:lnTo>
                    <a:pt x="817041" y="753935"/>
                  </a:lnTo>
                  <a:lnTo>
                    <a:pt x="854025" y="772512"/>
                  </a:lnTo>
                  <a:cubicBezTo>
                    <a:pt x="907308" y="803561"/>
                    <a:pt x="951062" y="842681"/>
                    <a:pt x="985288" y="889871"/>
                  </a:cubicBezTo>
                  <a:cubicBezTo>
                    <a:pt x="1030923" y="952791"/>
                    <a:pt x="1053740" y="1028158"/>
                    <a:pt x="1053740" y="1115969"/>
                  </a:cubicBezTo>
                  <a:cubicBezTo>
                    <a:pt x="1053740" y="1212078"/>
                    <a:pt x="1031096" y="1292630"/>
                    <a:pt x="985807" y="1357624"/>
                  </a:cubicBezTo>
                  <a:cubicBezTo>
                    <a:pt x="940518" y="1422619"/>
                    <a:pt x="878289" y="1471364"/>
                    <a:pt x="799121" y="1503862"/>
                  </a:cubicBezTo>
                  <a:cubicBezTo>
                    <a:pt x="719952" y="1536359"/>
                    <a:pt x="629893" y="1552608"/>
                    <a:pt x="528944" y="1552608"/>
                  </a:cubicBezTo>
                  <a:cubicBezTo>
                    <a:pt x="428687" y="1552608"/>
                    <a:pt x="338628" y="1536359"/>
                    <a:pt x="258767" y="1503862"/>
                  </a:cubicBezTo>
                  <a:cubicBezTo>
                    <a:pt x="178907" y="1471364"/>
                    <a:pt x="115814" y="1422619"/>
                    <a:pt x="69488" y="1357624"/>
                  </a:cubicBezTo>
                  <a:cubicBezTo>
                    <a:pt x="23162" y="1292630"/>
                    <a:pt x="0" y="1212078"/>
                    <a:pt x="0" y="1115969"/>
                  </a:cubicBezTo>
                  <a:cubicBezTo>
                    <a:pt x="0" y="1050283"/>
                    <a:pt x="13310" y="991339"/>
                    <a:pt x="39930" y="939136"/>
                  </a:cubicBezTo>
                  <a:cubicBezTo>
                    <a:pt x="66550" y="886933"/>
                    <a:pt x="103714" y="842508"/>
                    <a:pt x="151423" y="805863"/>
                  </a:cubicBezTo>
                  <a:cubicBezTo>
                    <a:pt x="175277" y="787540"/>
                    <a:pt x="201163" y="771377"/>
                    <a:pt x="229079" y="757376"/>
                  </a:cubicBezTo>
                  <a:lnTo>
                    <a:pt x="238784" y="753042"/>
                  </a:lnTo>
                  <a:lnTo>
                    <a:pt x="219032" y="742986"/>
                  </a:lnTo>
                  <a:cubicBezTo>
                    <a:pt x="168860" y="713427"/>
                    <a:pt x="127828" y="676479"/>
                    <a:pt x="95936" y="632141"/>
                  </a:cubicBezTo>
                  <a:cubicBezTo>
                    <a:pt x="53413" y="573023"/>
                    <a:pt x="32151" y="504053"/>
                    <a:pt x="32151" y="425230"/>
                  </a:cubicBezTo>
                  <a:cubicBezTo>
                    <a:pt x="32151" y="332578"/>
                    <a:pt x="53413" y="254792"/>
                    <a:pt x="95936" y="191872"/>
                  </a:cubicBezTo>
                  <a:cubicBezTo>
                    <a:pt x="138459" y="128952"/>
                    <a:pt x="197057" y="81243"/>
                    <a:pt x="271732" y="48746"/>
                  </a:cubicBezTo>
                  <a:cubicBezTo>
                    <a:pt x="346406" y="16249"/>
                    <a:pt x="431452" y="0"/>
                    <a:pt x="526870" y="0"/>
                  </a:cubicBezTo>
                  <a:close/>
                </a:path>
              </a:pathLst>
            </a:custGeom>
            <a:solidFill>
              <a:schemeClr val="tx2">
                <a:lumMod val="90000"/>
                <a:lumOff val="10000"/>
              </a:schemeClr>
            </a:solidFill>
            <a:ln w="101600" cap="flat" cmpd="sng" algn="ctr">
              <a:solidFill>
                <a:srgbClr val="F0EEEF"/>
              </a:solidFill>
              <a:prstDash val="solid"/>
              <a:miter lim="800000"/>
            </a:ln>
            <a:effectLst/>
          </p:spPr>
          <p:txBody>
            <a:bodyPr rtlCol="0" anchor="ctr"/>
            <a:lstStyle/>
            <a:p>
              <a:pPr algn="ctr"/>
              <a:endParaRPr lang="en-US" kern="0">
                <a:solidFill>
                  <a:prstClr val="white"/>
                </a:solidFill>
                <a:latin typeface="Poppins" panose="00000500000000000000" pitchFamily="2" charset="0"/>
                <a:cs typeface="Poppins" panose="00000500000000000000" pitchFamily="2" charset="0"/>
              </a:endParaRPr>
            </a:p>
          </p:txBody>
        </p:sp>
      </p:grpSp>
      <p:grpSp>
        <p:nvGrpSpPr>
          <p:cNvPr id="12" name="Group 11">
            <a:extLst>
              <a:ext uri="{FF2B5EF4-FFF2-40B4-BE49-F238E27FC236}">
                <a16:creationId xmlns:a16="http://schemas.microsoft.com/office/drawing/2014/main" id="{F78AA332-A0A6-C2D8-5A51-E4A3782DD757}"/>
              </a:ext>
            </a:extLst>
          </p:cNvPr>
          <p:cNvGrpSpPr/>
          <p:nvPr/>
        </p:nvGrpSpPr>
        <p:grpSpPr>
          <a:xfrm>
            <a:off x="9686506" y="3103636"/>
            <a:ext cx="2393200" cy="1191015"/>
            <a:chOff x="8164852" y="2903133"/>
            <a:chExt cx="3307178" cy="1416346"/>
          </a:xfrm>
        </p:grpSpPr>
        <p:sp>
          <p:nvSpPr>
            <p:cNvPr id="13" name="Freeform: Shape 12">
              <a:extLst>
                <a:ext uri="{FF2B5EF4-FFF2-40B4-BE49-F238E27FC236}">
                  <a16:creationId xmlns:a16="http://schemas.microsoft.com/office/drawing/2014/main" id="{43799E83-F72B-99A6-CC6F-18181870E431}"/>
                </a:ext>
              </a:extLst>
            </p:cNvPr>
            <p:cNvSpPr/>
            <p:nvPr/>
          </p:nvSpPr>
          <p:spPr>
            <a:xfrm>
              <a:off x="8573259" y="2903133"/>
              <a:ext cx="2898771" cy="1416346"/>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60283 h 1416346"/>
                <a:gd name="connsiteX7" fmla="*/ 44751 w 2898771"/>
                <a:gd name="connsiteY7" fmla="*/ 1257663 h 1416346"/>
                <a:gd name="connsiteX8" fmla="*/ 187062 w 2898771"/>
                <a:gd name="connsiteY8" fmla="*/ 1211813 h 1416346"/>
                <a:gd name="connsiteX9" fmla="*/ 323702 w 2898771"/>
                <a:gd name="connsiteY9" fmla="*/ 1076292 h 1416346"/>
                <a:gd name="connsiteX10" fmla="*/ 372609 w 2898771"/>
                <a:gd name="connsiteY10" fmla="*/ 885891 h 1416346"/>
                <a:gd name="connsiteX11" fmla="*/ 288982 w 2898771"/>
                <a:gd name="connsiteY11" fmla="*/ 615596 h 1416346"/>
                <a:gd name="connsiteX12" fmla="*/ 64235 w 2898771"/>
                <a:gd name="connsiteY12" fmla="*/ 512555 h 1416346"/>
                <a:gd name="connsiteX13" fmla="*/ 2074 w 2898771"/>
                <a:gd name="connsiteY13" fmla="*/ 517782 h 1416346"/>
                <a:gd name="connsiteX14" fmla="*/ 0 w 2898771"/>
                <a:gd name="connsiteY14" fmla="*/ 518357 h 1416346"/>
                <a:gd name="connsiteX15" fmla="*/ 0 w 2898771"/>
                <a:gd name="connsiteY15" fmla="*/ 384519 h 1416346"/>
                <a:gd name="connsiteX16" fmla="*/ 9331 w 2898771"/>
                <a:gd name="connsiteY16" fmla="*/ 378832 h 1416346"/>
                <a:gd name="connsiteX17" fmla="*/ 192662 w 2898771"/>
                <a:gd name="connsiteY17" fmla="*/ 340822 h 1416346"/>
                <a:gd name="connsiteX18" fmla="*/ 203862 w 2898771"/>
                <a:gd name="connsiteY18" fmla="*/ 340822 h 1416346"/>
                <a:gd name="connsiteX19" fmla="*/ 203862 w 2898771"/>
                <a:gd name="connsiteY19" fmla="*/ 142954 h 1416346"/>
                <a:gd name="connsiteX20" fmla="*/ 165782 w 2898771"/>
                <a:gd name="connsiteY20" fmla="*/ 142954 h 1416346"/>
                <a:gd name="connsiteX21" fmla="*/ 10288 w 2898771"/>
                <a:gd name="connsiteY21" fmla="*/ 161995 h 1416346"/>
                <a:gd name="connsiteX22" fmla="*/ 0 w 2898771"/>
                <a:gd name="connsiteY22" fmla="*/ 165381 h 1416346"/>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0 w 2898771"/>
                <a:gd name="connsiteY4" fmla="*/ 1416346 h 1416346"/>
                <a:gd name="connsiteX5" fmla="*/ 0 w 2898771"/>
                <a:gd name="connsiteY5" fmla="*/ 1260283 h 1416346"/>
                <a:gd name="connsiteX6" fmla="*/ 44751 w 2898771"/>
                <a:gd name="connsiteY6" fmla="*/ 1257663 h 1416346"/>
                <a:gd name="connsiteX7" fmla="*/ 187062 w 2898771"/>
                <a:gd name="connsiteY7" fmla="*/ 1211813 h 1416346"/>
                <a:gd name="connsiteX8" fmla="*/ 323702 w 2898771"/>
                <a:gd name="connsiteY8" fmla="*/ 1076292 h 1416346"/>
                <a:gd name="connsiteX9" fmla="*/ 372609 w 2898771"/>
                <a:gd name="connsiteY9" fmla="*/ 885891 h 1416346"/>
                <a:gd name="connsiteX10" fmla="*/ 288982 w 2898771"/>
                <a:gd name="connsiteY10" fmla="*/ 615596 h 1416346"/>
                <a:gd name="connsiteX11" fmla="*/ 64235 w 2898771"/>
                <a:gd name="connsiteY11" fmla="*/ 512555 h 1416346"/>
                <a:gd name="connsiteX12" fmla="*/ 2074 w 2898771"/>
                <a:gd name="connsiteY12" fmla="*/ 517782 h 1416346"/>
                <a:gd name="connsiteX13" fmla="*/ 0 w 2898771"/>
                <a:gd name="connsiteY13" fmla="*/ 518357 h 1416346"/>
                <a:gd name="connsiteX14" fmla="*/ 0 w 2898771"/>
                <a:gd name="connsiteY14" fmla="*/ 384519 h 1416346"/>
                <a:gd name="connsiteX15" fmla="*/ 9331 w 2898771"/>
                <a:gd name="connsiteY15" fmla="*/ 378832 h 1416346"/>
                <a:gd name="connsiteX16" fmla="*/ 192662 w 2898771"/>
                <a:gd name="connsiteY16" fmla="*/ 340822 h 1416346"/>
                <a:gd name="connsiteX17" fmla="*/ 203862 w 2898771"/>
                <a:gd name="connsiteY17" fmla="*/ 340822 h 1416346"/>
                <a:gd name="connsiteX18" fmla="*/ 203862 w 2898771"/>
                <a:gd name="connsiteY18" fmla="*/ 142954 h 1416346"/>
                <a:gd name="connsiteX19" fmla="*/ 165782 w 2898771"/>
                <a:gd name="connsiteY19" fmla="*/ 142954 h 1416346"/>
                <a:gd name="connsiteX20" fmla="*/ 10288 w 2898771"/>
                <a:gd name="connsiteY20" fmla="*/ 161995 h 1416346"/>
                <a:gd name="connsiteX21" fmla="*/ 0 w 2898771"/>
                <a:gd name="connsiteY21" fmla="*/ 165381 h 1416346"/>
                <a:gd name="connsiteX22" fmla="*/ 0 w 2898771"/>
                <a:gd name="connsiteY22"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60283 h 1416346"/>
                <a:gd name="connsiteX5" fmla="*/ 44751 w 2898771"/>
                <a:gd name="connsiteY5" fmla="*/ 1257663 h 1416346"/>
                <a:gd name="connsiteX6" fmla="*/ 187062 w 2898771"/>
                <a:gd name="connsiteY6" fmla="*/ 1211813 h 1416346"/>
                <a:gd name="connsiteX7" fmla="*/ 323702 w 2898771"/>
                <a:gd name="connsiteY7" fmla="*/ 1076292 h 1416346"/>
                <a:gd name="connsiteX8" fmla="*/ 372609 w 2898771"/>
                <a:gd name="connsiteY8" fmla="*/ 885891 h 1416346"/>
                <a:gd name="connsiteX9" fmla="*/ 288982 w 2898771"/>
                <a:gd name="connsiteY9" fmla="*/ 615596 h 1416346"/>
                <a:gd name="connsiteX10" fmla="*/ 64235 w 2898771"/>
                <a:gd name="connsiteY10" fmla="*/ 512555 h 1416346"/>
                <a:gd name="connsiteX11" fmla="*/ 2074 w 2898771"/>
                <a:gd name="connsiteY11" fmla="*/ 517782 h 1416346"/>
                <a:gd name="connsiteX12" fmla="*/ 0 w 2898771"/>
                <a:gd name="connsiteY12" fmla="*/ 518357 h 1416346"/>
                <a:gd name="connsiteX13" fmla="*/ 0 w 2898771"/>
                <a:gd name="connsiteY13" fmla="*/ 384519 h 1416346"/>
                <a:gd name="connsiteX14" fmla="*/ 9331 w 2898771"/>
                <a:gd name="connsiteY14" fmla="*/ 378832 h 1416346"/>
                <a:gd name="connsiteX15" fmla="*/ 192662 w 2898771"/>
                <a:gd name="connsiteY15" fmla="*/ 340822 h 1416346"/>
                <a:gd name="connsiteX16" fmla="*/ 203862 w 2898771"/>
                <a:gd name="connsiteY16" fmla="*/ 340822 h 1416346"/>
                <a:gd name="connsiteX17" fmla="*/ 203862 w 2898771"/>
                <a:gd name="connsiteY17" fmla="*/ 142954 h 1416346"/>
                <a:gd name="connsiteX18" fmla="*/ 165782 w 2898771"/>
                <a:gd name="connsiteY18" fmla="*/ 142954 h 1416346"/>
                <a:gd name="connsiteX19" fmla="*/ 10288 w 2898771"/>
                <a:gd name="connsiteY19" fmla="*/ 161995 h 1416346"/>
                <a:gd name="connsiteX20" fmla="*/ 0 w 2898771"/>
                <a:gd name="connsiteY20" fmla="*/ 165381 h 1416346"/>
                <a:gd name="connsiteX21" fmla="*/ 0 w 2898771"/>
                <a:gd name="connsiteY21"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8771" h="1416346">
                  <a:moveTo>
                    <a:pt x="0" y="0"/>
                  </a:moveTo>
                  <a:lnTo>
                    <a:pt x="2898771" y="0"/>
                  </a:lnTo>
                  <a:lnTo>
                    <a:pt x="2898771" y="1416346"/>
                  </a:lnTo>
                  <a:lnTo>
                    <a:pt x="0" y="1416346"/>
                  </a:lnTo>
                  <a:lnTo>
                    <a:pt x="0" y="1260283"/>
                  </a:lnTo>
                  <a:lnTo>
                    <a:pt x="44751" y="1257663"/>
                  </a:lnTo>
                  <a:cubicBezTo>
                    <a:pt x="95758" y="1251549"/>
                    <a:pt x="143195" y="1236266"/>
                    <a:pt x="187062" y="1211813"/>
                  </a:cubicBezTo>
                  <a:cubicBezTo>
                    <a:pt x="245551" y="1179208"/>
                    <a:pt x="291098" y="1134034"/>
                    <a:pt x="323702" y="1076292"/>
                  </a:cubicBezTo>
                  <a:cubicBezTo>
                    <a:pt x="356307" y="1018549"/>
                    <a:pt x="372609" y="955082"/>
                    <a:pt x="372609" y="885891"/>
                  </a:cubicBezTo>
                  <a:cubicBezTo>
                    <a:pt x="372609" y="774388"/>
                    <a:pt x="344734" y="684290"/>
                    <a:pt x="288982" y="615596"/>
                  </a:cubicBezTo>
                  <a:cubicBezTo>
                    <a:pt x="233231" y="546903"/>
                    <a:pt x="158315" y="512555"/>
                    <a:pt x="64235" y="512555"/>
                  </a:cubicBezTo>
                  <a:cubicBezTo>
                    <a:pt x="42582" y="512555"/>
                    <a:pt x="21861" y="514298"/>
                    <a:pt x="2074" y="517782"/>
                  </a:cubicBezTo>
                  <a:lnTo>
                    <a:pt x="0" y="518357"/>
                  </a:lnTo>
                  <a:lnTo>
                    <a:pt x="0" y="384519"/>
                  </a:lnTo>
                  <a:lnTo>
                    <a:pt x="9331" y="378832"/>
                  </a:lnTo>
                  <a:cubicBezTo>
                    <a:pt x="60992" y="353492"/>
                    <a:pt x="122101" y="340822"/>
                    <a:pt x="192662" y="340822"/>
                  </a:cubicBezTo>
                  <a:lnTo>
                    <a:pt x="203862" y="340822"/>
                  </a:lnTo>
                  <a:lnTo>
                    <a:pt x="203862" y="142954"/>
                  </a:lnTo>
                  <a:lnTo>
                    <a:pt x="165782" y="142954"/>
                  </a:lnTo>
                  <a:cubicBezTo>
                    <a:pt x="111524" y="142954"/>
                    <a:pt x="59693" y="149301"/>
                    <a:pt x="10288" y="161995"/>
                  </a:cubicBezTo>
                  <a:lnTo>
                    <a:pt x="0" y="165381"/>
                  </a:lnTo>
                  <a:lnTo>
                    <a:pt x="0" y="0"/>
                  </a:lnTo>
                  <a:close/>
                </a:path>
              </a:pathLst>
            </a:custGeom>
            <a:solidFill>
              <a:schemeClr val="accent6"/>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14" name="Freeform: Shape 13">
              <a:extLst>
                <a:ext uri="{FF2B5EF4-FFF2-40B4-BE49-F238E27FC236}">
                  <a16:creationId xmlns:a16="http://schemas.microsoft.com/office/drawing/2014/main" id="{CFDB81D9-E38E-C6F4-4B4E-1ED83C2139B7}"/>
                </a:ext>
              </a:extLst>
            </p:cNvPr>
            <p:cNvSpPr/>
            <p:nvPr/>
          </p:nvSpPr>
          <p:spPr>
            <a:xfrm>
              <a:off x="8164852" y="3046087"/>
              <a:ext cx="781017" cy="1117765"/>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rgbClr val="386ECE"/>
            </a:solidFill>
            <a:ln w="101600" cap="flat" cmpd="sng" algn="ctr">
              <a:solidFill>
                <a:srgbClr val="F0EEE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sp>
        <p:nvSpPr>
          <p:cNvPr id="16" name="Freeform: Shape 15">
            <a:extLst>
              <a:ext uri="{FF2B5EF4-FFF2-40B4-BE49-F238E27FC236}">
                <a16:creationId xmlns:a16="http://schemas.microsoft.com/office/drawing/2014/main" id="{CF0A629A-6E3C-3F5D-251D-6AB1983CDBDD}"/>
              </a:ext>
            </a:extLst>
          </p:cNvPr>
          <p:cNvSpPr/>
          <p:nvPr/>
        </p:nvSpPr>
        <p:spPr>
          <a:xfrm>
            <a:off x="9982044" y="1619644"/>
            <a:ext cx="2097662" cy="1191015"/>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57476 h 1416346"/>
              <a:gd name="connsiteX7" fmla="*/ 35208 w 2898771"/>
              <a:gd name="connsiteY7" fmla="*/ 1255260 h 1416346"/>
              <a:gd name="connsiteX8" fmla="*/ 242689 w 2898771"/>
              <a:gd name="connsiteY8" fmla="*/ 1173359 h 1416346"/>
              <a:gd name="connsiteX9" fmla="*/ 354689 w 2898771"/>
              <a:gd name="connsiteY9" fmla="*/ 940398 h 1416346"/>
              <a:gd name="connsiteX10" fmla="*/ 305409 w 2898771"/>
              <a:gd name="connsiteY10" fmla="*/ 782477 h 1416346"/>
              <a:gd name="connsiteX11" fmla="*/ 169515 w 2898771"/>
              <a:gd name="connsiteY11" fmla="*/ 687276 h 1416346"/>
              <a:gd name="connsiteX12" fmla="*/ 294582 w 2898771"/>
              <a:gd name="connsiteY12" fmla="*/ 586103 h 1416346"/>
              <a:gd name="connsiteX13" fmla="*/ 337516 w 2898771"/>
              <a:gd name="connsiteY13" fmla="*/ 453569 h 1416346"/>
              <a:gd name="connsiteX14" fmla="*/ 233729 w 2898771"/>
              <a:gd name="connsiteY14" fmla="*/ 225834 h 1416346"/>
              <a:gd name="connsiteX15" fmla="*/ 34368 w 2898771"/>
              <a:gd name="connsiteY15" fmla="*/ 148134 h 1416346"/>
              <a:gd name="connsiteX16" fmla="*/ 0 w 2898771"/>
              <a:gd name="connsiteY16" fmla="*/ 146060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57476 h 1416346"/>
              <a:gd name="connsiteX6" fmla="*/ 35208 w 2898771"/>
              <a:gd name="connsiteY6" fmla="*/ 1255260 h 1416346"/>
              <a:gd name="connsiteX7" fmla="*/ 242689 w 2898771"/>
              <a:gd name="connsiteY7" fmla="*/ 1173359 h 1416346"/>
              <a:gd name="connsiteX8" fmla="*/ 354689 w 2898771"/>
              <a:gd name="connsiteY8" fmla="*/ 940398 h 1416346"/>
              <a:gd name="connsiteX9" fmla="*/ 305409 w 2898771"/>
              <a:gd name="connsiteY9" fmla="*/ 782477 h 1416346"/>
              <a:gd name="connsiteX10" fmla="*/ 169515 w 2898771"/>
              <a:gd name="connsiteY10" fmla="*/ 687276 h 1416346"/>
              <a:gd name="connsiteX11" fmla="*/ 294582 w 2898771"/>
              <a:gd name="connsiteY11" fmla="*/ 586103 h 1416346"/>
              <a:gd name="connsiteX12" fmla="*/ 337516 w 2898771"/>
              <a:gd name="connsiteY12" fmla="*/ 453569 h 1416346"/>
              <a:gd name="connsiteX13" fmla="*/ 233729 w 2898771"/>
              <a:gd name="connsiteY13" fmla="*/ 225834 h 1416346"/>
              <a:gd name="connsiteX14" fmla="*/ 34368 w 2898771"/>
              <a:gd name="connsiteY14" fmla="*/ 148134 h 1416346"/>
              <a:gd name="connsiteX15" fmla="*/ 0 w 2898771"/>
              <a:gd name="connsiteY15" fmla="*/ 146060 h 1416346"/>
              <a:gd name="connsiteX16" fmla="*/ 0 w 2898771"/>
              <a:gd name="connsiteY16"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57476 h 1416346"/>
              <a:gd name="connsiteX5" fmla="*/ 35208 w 2898771"/>
              <a:gd name="connsiteY5" fmla="*/ 1255260 h 1416346"/>
              <a:gd name="connsiteX6" fmla="*/ 242689 w 2898771"/>
              <a:gd name="connsiteY6" fmla="*/ 1173359 h 1416346"/>
              <a:gd name="connsiteX7" fmla="*/ 354689 w 2898771"/>
              <a:gd name="connsiteY7" fmla="*/ 940398 h 1416346"/>
              <a:gd name="connsiteX8" fmla="*/ 305409 w 2898771"/>
              <a:gd name="connsiteY8" fmla="*/ 782477 h 1416346"/>
              <a:gd name="connsiteX9" fmla="*/ 169515 w 2898771"/>
              <a:gd name="connsiteY9" fmla="*/ 687276 h 1416346"/>
              <a:gd name="connsiteX10" fmla="*/ 294582 w 2898771"/>
              <a:gd name="connsiteY10" fmla="*/ 586103 h 1416346"/>
              <a:gd name="connsiteX11" fmla="*/ 337516 w 2898771"/>
              <a:gd name="connsiteY11" fmla="*/ 453569 h 1416346"/>
              <a:gd name="connsiteX12" fmla="*/ 233729 w 2898771"/>
              <a:gd name="connsiteY12" fmla="*/ 225834 h 1416346"/>
              <a:gd name="connsiteX13" fmla="*/ 34368 w 2898771"/>
              <a:gd name="connsiteY13" fmla="*/ 148134 h 1416346"/>
              <a:gd name="connsiteX14" fmla="*/ 0 w 2898771"/>
              <a:gd name="connsiteY14" fmla="*/ 146060 h 1416346"/>
              <a:gd name="connsiteX15" fmla="*/ 0 w 2898771"/>
              <a:gd name="connsiteY15"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98771" h="1416346">
                <a:moveTo>
                  <a:pt x="0" y="0"/>
                </a:moveTo>
                <a:lnTo>
                  <a:pt x="2898771" y="0"/>
                </a:lnTo>
                <a:lnTo>
                  <a:pt x="2898771" y="1416346"/>
                </a:lnTo>
                <a:lnTo>
                  <a:pt x="0" y="1416346"/>
                </a:lnTo>
                <a:lnTo>
                  <a:pt x="0" y="1257476"/>
                </a:lnTo>
                <a:lnTo>
                  <a:pt x="35208" y="1255260"/>
                </a:lnTo>
                <a:cubicBezTo>
                  <a:pt x="117528" y="1244339"/>
                  <a:pt x="186689" y="1217039"/>
                  <a:pt x="242689" y="1173359"/>
                </a:cubicBezTo>
                <a:cubicBezTo>
                  <a:pt x="317355" y="1115118"/>
                  <a:pt x="354689" y="1037465"/>
                  <a:pt x="354689" y="940398"/>
                </a:cubicBezTo>
                <a:cubicBezTo>
                  <a:pt x="354689" y="877678"/>
                  <a:pt x="338262" y="825037"/>
                  <a:pt x="305409" y="782477"/>
                </a:cubicBezTo>
                <a:cubicBezTo>
                  <a:pt x="272555" y="739917"/>
                  <a:pt x="227258" y="708184"/>
                  <a:pt x="169515" y="687276"/>
                </a:cubicBezTo>
                <a:cubicBezTo>
                  <a:pt x="224271" y="661392"/>
                  <a:pt x="265960" y="627668"/>
                  <a:pt x="294582" y="586103"/>
                </a:cubicBezTo>
                <a:cubicBezTo>
                  <a:pt x="323205" y="544538"/>
                  <a:pt x="337516" y="500360"/>
                  <a:pt x="337516" y="453569"/>
                </a:cubicBezTo>
                <a:cubicBezTo>
                  <a:pt x="337516" y="356999"/>
                  <a:pt x="302920" y="281088"/>
                  <a:pt x="233729" y="225834"/>
                </a:cubicBezTo>
                <a:cubicBezTo>
                  <a:pt x="181835" y="184394"/>
                  <a:pt x="115382" y="158494"/>
                  <a:pt x="34368" y="148134"/>
                </a:cubicBezTo>
                <a:lnTo>
                  <a:pt x="0" y="146060"/>
                </a:lnTo>
                <a:lnTo>
                  <a:pt x="0" y="0"/>
                </a:lnTo>
                <a:close/>
              </a:path>
            </a:pathLst>
          </a:cu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17" name="Freeform: Shape 16">
            <a:extLst>
              <a:ext uri="{FF2B5EF4-FFF2-40B4-BE49-F238E27FC236}">
                <a16:creationId xmlns:a16="http://schemas.microsoft.com/office/drawing/2014/main" id="{ECEF2F05-7502-7D9E-7769-FEB32350939B}"/>
              </a:ext>
            </a:extLst>
          </p:cNvPr>
          <p:cNvSpPr/>
          <p:nvPr/>
        </p:nvSpPr>
        <p:spPr>
          <a:xfrm>
            <a:off x="9667054" y="1739855"/>
            <a:ext cx="571658" cy="93993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rgbClr val="1D5259"/>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5259"/>
              </a:solidFill>
              <a:effectLst/>
              <a:uLnTx/>
              <a:uFillTx/>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CBBBD211-AE57-298E-DC79-62BA97912787}"/>
              </a:ext>
            </a:extLst>
          </p:cNvPr>
          <p:cNvGrpSpPr/>
          <p:nvPr/>
        </p:nvGrpSpPr>
        <p:grpSpPr>
          <a:xfrm>
            <a:off x="4154906" y="3103636"/>
            <a:ext cx="2495231" cy="1191015"/>
            <a:chOff x="520700" y="2903134"/>
            <a:chExt cx="3448175" cy="1416346"/>
          </a:xfrm>
          <a:solidFill>
            <a:schemeClr val="accent4">
              <a:lumMod val="50000"/>
            </a:schemeClr>
          </a:solidFill>
        </p:grpSpPr>
        <p:sp>
          <p:nvSpPr>
            <p:cNvPr id="19" name="Freeform: Shape 18">
              <a:extLst>
                <a:ext uri="{FF2B5EF4-FFF2-40B4-BE49-F238E27FC236}">
                  <a16:creationId xmlns:a16="http://schemas.microsoft.com/office/drawing/2014/main" id="{9FE36390-763E-61EC-C0F9-2B4B76EDE019}"/>
                </a:ext>
              </a:extLst>
            </p:cNvPr>
            <p:cNvSpPr/>
            <p:nvPr/>
          </p:nvSpPr>
          <p:spPr>
            <a:xfrm>
              <a:off x="1066404" y="2903134"/>
              <a:ext cx="2902471" cy="1416346"/>
            </a:xfrm>
            <a:custGeom>
              <a:avLst/>
              <a:gdLst>
                <a:gd name="connsiteX0" fmla="*/ 1372586 w 2902471"/>
                <a:gd name="connsiteY0" fmla="*/ 0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18" fmla="*/ 1372586 w 2902471"/>
                <a:gd name="connsiteY18" fmla="*/ 6337 h 1422683"/>
                <a:gd name="connsiteX0" fmla="*/ 0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1932514 w 2902471"/>
                <a:gd name="connsiteY6" fmla="*/ 1416346 h 1416346"/>
                <a:gd name="connsiteX7" fmla="*/ 0 w 2902471"/>
                <a:gd name="connsiteY7" fmla="*/ 1416346 h 1416346"/>
                <a:gd name="connsiteX8" fmla="*/ 0 w 2902471"/>
                <a:gd name="connsiteY8" fmla="*/ 1245786 h 1416346"/>
                <a:gd name="connsiteX9" fmla="*/ 141232 w 2902471"/>
                <a:gd name="connsiteY9" fmla="*/ 1245786 h 1416346"/>
                <a:gd name="connsiteX10" fmla="*/ 141232 w 2902471"/>
                <a:gd name="connsiteY10" fmla="*/ 1015065 h 1416346"/>
                <a:gd name="connsiteX11" fmla="*/ 251739 w 2902471"/>
                <a:gd name="connsiteY11" fmla="*/ 1015065 h 1416346"/>
                <a:gd name="connsiteX12" fmla="*/ 251739 w 2902471"/>
                <a:gd name="connsiteY12" fmla="*/ 820931 h 1416346"/>
                <a:gd name="connsiteX13" fmla="*/ 141232 w 2902471"/>
                <a:gd name="connsiteY13" fmla="*/ 820931 h 1416346"/>
                <a:gd name="connsiteX14" fmla="*/ 141232 w 2902471"/>
                <a:gd name="connsiteY14" fmla="*/ 158634 h 1416346"/>
                <a:gd name="connsiteX15" fmla="*/ 0 w 2902471"/>
                <a:gd name="connsiteY15" fmla="*/ 158634 h 1416346"/>
                <a:gd name="connsiteX16" fmla="*/ 0 w 2902471"/>
                <a:gd name="connsiteY16"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0 w 2902471"/>
                <a:gd name="connsiteY6" fmla="*/ 1416346 h 1416346"/>
                <a:gd name="connsiteX7" fmla="*/ 0 w 2902471"/>
                <a:gd name="connsiteY7" fmla="*/ 1245786 h 1416346"/>
                <a:gd name="connsiteX8" fmla="*/ 141232 w 2902471"/>
                <a:gd name="connsiteY8" fmla="*/ 1245786 h 1416346"/>
                <a:gd name="connsiteX9" fmla="*/ 141232 w 2902471"/>
                <a:gd name="connsiteY9" fmla="*/ 1015065 h 1416346"/>
                <a:gd name="connsiteX10" fmla="*/ 251739 w 2902471"/>
                <a:gd name="connsiteY10" fmla="*/ 1015065 h 1416346"/>
                <a:gd name="connsiteX11" fmla="*/ 251739 w 2902471"/>
                <a:gd name="connsiteY11" fmla="*/ 820931 h 1416346"/>
                <a:gd name="connsiteX12" fmla="*/ 141232 w 2902471"/>
                <a:gd name="connsiteY12" fmla="*/ 820931 h 1416346"/>
                <a:gd name="connsiteX13" fmla="*/ 141232 w 2902471"/>
                <a:gd name="connsiteY13" fmla="*/ 158634 h 1416346"/>
                <a:gd name="connsiteX14" fmla="*/ 0 w 2902471"/>
                <a:gd name="connsiteY14" fmla="*/ 158634 h 1416346"/>
                <a:gd name="connsiteX15" fmla="*/ 0 w 2902471"/>
                <a:gd name="connsiteY15"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0 w 2902471"/>
                <a:gd name="connsiteY5" fmla="*/ 1416346 h 1416346"/>
                <a:gd name="connsiteX6" fmla="*/ 0 w 2902471"/>
                <a:gd name="connsiteY6" fmla="*/ 1245786 h 1416346"/>
                <a:gd name="connsiteX7" fmla="*/ 141232 w 2902471"/>
                <a:gd name="connsiteY7" fmla="*/ 1245786 h 1416346"/>
                <a:gd name="connsiteX8" fmla="*/ 141232 w 2902471"/>
                <a:gd name="connsiteY8" fmla="*/ 1015065 h 1416346"/>
                <a:gd name="connsiteX9" fmla="*/ 251739 w 2902471"/>
                <a:gd name="connsiteY9" fmla="*/ 1015065 h 1416346"/>
                <a:gd name="connsiteX10" fmla="*/ 251739 w 2902471"/>
                <a:gd name="connsiteY10" fmla="*/ 820931 h 1416346"/>
                <a:gd name="connsiteX11" fmla="*/ 141232 w 2902471"/>
                <a:gd name="connsiteY11" fmla="*/ 820931 h 1416346"/>
                <a:gd name="connsiteX12" fmla="*/ 141232 w 2902471"/>
                <a:gd name="connsiteY12" fmla="*/ 158634 h 1416346"/>
                <a:gd name="connsiteX13" fmla="*/ 0 w 2902471"/>
                <a:gd name="connsiteY13" fmla="*/ 158634 h 1416346"/>
                <a:gd name="connsiteX14" fmla="*/ 0 w 2902471"/>
                <a:gd name="connsiteY14"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0 w 2902471"/>
                <a:gd name="connsiteY4" fmla="*/ 1416346 h 1416346"/>
                <a:gd name="connsiteX5" fmla="*/ 0 w 2902471"/>
                <a:gd name="connsiteY5" fmla="*/ 1245786 h 1416346"/>
                <a:gd name="connsiteX6" fmla="*/ 141232 w 2902471"/>
                <a:gd name="connsiteY6" fmla="*/ 1245786 h 1416346"/>
                <a:gd name="connsiteX7" fmla="*/ 141232 w 2902471"/>
                <a:gd name="connsiteY7" fmla="*/ 1015065 h 1416346"/>
                <a:gd name="connsiteX8" fmla="*/ 251739 w 2902471"/>
                <a:gd name="connsiteY8" fmla="*/ 1015065 h 1416346"/>
                <a:gd name="connsiteX9" fmla="*/ 251739 w 2902471"/>
                <a:gd name="connsiteY9" fmla="*/ 820931 h 1416346"/>
                <a:gd name="connsiteX10" fmla="*/ 141232 w 2902471"/>
                <a:gd name="connsiteY10" fmla="*/ 820931 h 1416346"/>
                <a:gd name="connsiteX11" fmla="*/ 141232 w 2902471"/>
                <a:gd name="connsiteY11" fmla="*/ 158634 h 1416346"/>
                <a:gd name="connsiteX12" fmla="*/ 0 w 2902471"/>
                <a:gd name="connsiteY12" fmla="*/ 158634 h 1416346"/>
                <a:gd name="connsiteX13" fmla="*/ 0 w 2902471"/>
                <a:gd name="connsiteY13" fmla="*/ 0 h 1416346"/>
                <a:gd name="connsiteX0" fmla="*/ 0 w 2902471"/>
                <a:gd name="connsiteY0" fmla="*/ 0 h 1416346"/>
                <a:gd name="connsiteX1" fmla="*/ 2902471 w 2902471"/>
                <a:gd name="connsiteY1" fmla="*/ 0 h 1416346"/>
                <a:gd name="connsiteX2" fmla="*/ 2902471 w 2902471"/>
                <a:gd name="connsiteY2" fmla="*/ 1416346 h 1416346"/>
                <a:gd name="connsiteX3" fmla="*/ 0 w 2902471"/>
                <a:gd name="connsiteY3" fmla="*/ 1416346 h 1416346"/>
                <a:gd name="connsiteX4" fmla="*/ 0 w 2902471"/>
                <a:gd name="connsiteY4" fmla="*/ 1245786 h 1416346"/>
                <a:gd name="connsiteX5" fmla="*/ 141232 w 2902471"/>
                <a:gd name="connsiteY5" fmla="*/ 1245786 h 1416346"/>
                <a:gd name="connsiteX6" fmla="*/ 141232 w 2902471"/>
                <a:gd name="connsiteY6" fmla="*/ 1015065 h 1416346"/>
                <a:gd name="connsiteX7" fmla="*/ 251739 w 2902471"/>
                <a:gd name="connsiteY7" fmla="*/ 1015065 h 1416346"/>
                <a:gd name="connsiteX8" fmla="*/ 251739 w 2902471"/>
                <a:gd name="connsiteY8" fmla="*/ 820931 h 1416346"/>
                <a:gd name="connsiteX9" fmla="*/ 141232 w 2902471"/>
                <a:gd name="connsiteY9" fmla="*/ 820931 h 1416346"/>
                <a:gd name="connsiteX10" fmla="*/ 141232 w 2902471"/>
                <a:gd name="connsiteY10" fmla="*/ 158634 h 1416346"/>
                <a:gd name="connsiteX11" fmla="*/ 0 w 2902471"/>
                <a:gd name="connsiteY11" fmla="*/ 158634 h 1416346"/>
                <a:gd name="connsiteX12" fmla="*/ 0 w 2902471"/>
                <a:gd name="connsiteY12"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71" h="1416346">
                  <a:moveTo>
                    <a:pt x="0" y="0"/>
                  </a:moveTo>
                  <a:lnTo>
                    <a:pt x="2902471" y="0"/>
                  </a:lnTo>
                  <a:lnTo>
                    <a:pt x="2902471" y="1416346"/>
                  </a:lnTo>
                  <a:lnTo>
                    <a:pt x="0" y="1416346"/>
                  </a:lnTo>
                  <a:lnTo>
                    <a:pt x="0" y="1245786"/>
                  </a:lnTo>
                  <a:lnTo>
                    <a:pt x="141232" y="1245786"/>
                  </a:lnTo>
                  <a:lnTo>
                    <a:pt x="141232" y="1015065"/>
                  </a:lnTo>
                  <a:lnTo>
                    <a:pt x="251739" y="1015065"/>
                  </a:lnTo>
                  <a:lnTo>
                    <a:pt x="251739" y="820931"/>
                  </a:lnTo>
                  <a:lnTo>
                    <a:pt x="141232" y="820931"/>
                  </a:lnTo>
                  <a:lnTo>
                    <a:pt x="14123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20" name="Freeform: Shape 19">
              <a:extLst>
                <a:ext uri="{FF2B5EF4-FFF2-40B4-BE49-F238E27FC236}">
                  <a16:creationId xmlns:a16="http://schemas.microsoft.com/office/drawing/2014/main" id="{EA614D73-0B36-A594-4898-AC4EC4C5A8C1}"/>
                </a:ext>
              </a:extLst>
            </p:cNvPr>
            <p:cNvSpPr/>
            <p:nvPr/>
          </p:nvSpPr>
          <p:spPr>
            <a:xfrm>
              <a:off x="520700" y="3061767"/>
              <a:ext cx="797443" cy="1087152"/>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grp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21" name="Group 20">
            <a:extLst>
              <a:ext uri="{FF2B5EF4-FFF2-40B4-BE49-F238E27FC236}">
                <a16:creationId xmlns:a16="http://schemas.microsoft.com/office/drawing/2014/main" id="{B51D6B9A-0154-84F1-7EED-5C92E4CD8272}"/>
              </a:ext>
            </a:extLst>
          </p:cNvPr>
          <p:cNvGrpSpPr/>
          <p:nvPr/>
        </p:nvGrpSpPr>
        <p:grpSpPr>
          <a:xfrm>
            <a:off x="4154907" y="4587628"/>
            <a:ext cx="2495230" cy="1191015"/>
            <a:chOff x="520700" y="4667884"/>
            <a:chExt cx="3448174" cy="1416346"/>
          </a:xfrm>
          <a:solidFill>
            <a:schemeClr val="accent5">
              <a:lumMod val="75000"/>
            </a:schemeClr>
          </a:solidFill>
        </p:grpSpPr>
        <p:sp>
          <p:nvSpPr>
            <p:cNvPr id="22" name="Freeform: Shape 21">
              <a:extLst>
                <a:ext uri="{FF2B5EF4-FFF2-40B4-BE49-F238E27FC236}">
                  <a16:creationId xmlns:a16="http://schemas.microsoft.com/office/drawing/2014/main" id="{ABB76B82-0715-A8D9-0E6C-995B8234CF36}"/>
                </a:ext>
              </a:extLst>
            </p:cNvPr>
            <p:cNvSpPr/>
            <p:nvPr/>
          </p:nvSpPr>
          <p:spPr>
            <a:xfrm>
              <a:off x="1071630" y="4667884"/>
              <a:ext cx="2897244" cy="1416346"/>
            </a:xfrm>
            <a:custGeom>
              <a:avLst/>
              <a:gdLst>
                <a:gd name="connsiteX0" fmla="*/ 0 w 2897244"/>
                <a:gd name="connsiteY0" fmla="*/ 0 h 1416346"/>
                <a:gd name="connsiteX1" fmla="*/ 1930987 w 2897244"/>
                <a:gd name="connsiteY1" fmla="*/ 0 h 1416346"/>
                <a:gd name="connsiteX2" fmla="*/ 1932514 w 2897244"/>
                <a:gd name="connsiteY2" fmla="*/ 0 h 1416346"/>
                <a:gd name="connsiteX3" fmla="*/ 2897244 w 2897244"/>
                <a:gd name="connsiteY3" fmla="*/ 0 h 1416346"/>
                <a:gd name="connsiteX4" fmla="*/ 2897244 w 2897244"/>
                <a:gd name="connsiteY4" fmla="*/ 1416346 h 1416346"/>
                <a:gd name="connsiteX5" fmla="*/ 1932514 w 2897244"/>
                <a:gd name="connsiteY5" fmla="*/ 1416346 h 1416346"/>
                <a:gd name="connsiteX6" fmla="*/ 1930987 w 2897244"/>
                <a:gd name="connsiteY6" fmla="*/ 1416346 h 1416346"/>
                <a:gd name="connsiteX7" fmla="*/ 0 w 2897244"/>
                <a:gd name="connsiteY7" fmla="*/ 1416346 h 1416346"/>
                <a:gd name="connsiteX8" fmla="*/ 0 w 2897244"/>
                <a:gd name="connsiteY8" fmla="*/ 839726 h 1416346"/>
                <a:gd name="connsiteX9" fmla="*/ 233072 w 2897244"/>
                <a:gd name="connsiteY9" fmla="*/ 293035 h 1416346"/>
                <a:gd name="connsiteX10" fmla="*/ 233072 w 2897244"/>
                <a:gd name="connsiteY10" fmla="*/ 158634 h 1416346"/>
                <a:gd name="connsiteX11" fmla="*/ 0 w 2897244"/>
                <a:gd name="connsiteY11" fmla="*/ 158634 h 1416346"/>
                <a:gd name="connsiteX0" fmla="*/ 0 w 2897244"/>
                <a:gd name="connsiteY0" fmla="*/ 0 h 1416346"/>
                <a:gd name="connsiteX1" fmla="*/ 1930987 w 2897244"/>
                <a:gd name="connsiteY1" fmla="*/ 0 h 1416346"/>
                <a:gd name="connsiteX2" fmla="*/ 2897244 w 2897244"/>
                <a:gd name="connsiteY2" fmla="*/ 0 h 1416346"/>
                <a:gd name="connsiteX3" fmla="*/ 2897244 w 2897244"/>
                <a:gd name="connsiteY3" fmla="*/ 1416346 h 1416346"/>
                <a:gd name="connsiteX4" fmla="*/ 1932514 w 2897244"/>
                <a:gd name="connsiteY4" fmla="*/ 1416346 h 1416346"/>
                <a:gd name="connsiteX5" fmla="*/ 1930987 w 2897244"/>
                <a:gd name="connsiteY5" fmla="*/ 1416346 h 1416346"/>
                <a:gd name="connsiteX6" fmla="*/ 0 w 2897244"/>
                <a:gd name="connsiteY6" fmla="*/ 1416346 h 1416346"/>
                <a:gd name="connsiteX7" fmla="*/ 0 w 2897244"/>
                <a:gd name="connsiteY7" fmla="*/ 839726 h 1416346"/>
                <a:gd name="connsiteX8" fmla="*/ 233072 w 2897244"/>
                <a:gd name="connsiteY8" fmla="*/ 293035 h 1416346"/>
                <a:gd name="connsiteX9" fmla="*/ 233072 w 2897244"/>
                <a:gd name="connsiteY9" fmla="*/ 158634 h 1416346"/>
                <a:gd name="connsiteX10" fmla="*/ 0 w 2897244"/>
                <a:gd name="connsiteY10" fmla="*/ 158634 h 1416346"/>
                <a:gd name="connsiteX11" fmla="*/ 0 w 2897244"/>
                <a:gd name="connsiteY11"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1930987 w 2897244"/>
                <a:gd name="connsiteY4" fmla="*/ 1416346 h 1416346"/>
                <a:gd name="connsiteX5" fmla="*/ 0 w 2897244"/>
                <a:gd name="connsiteY5" fmla="*/ 1416346 h 1416346"/>
                <a:gd name="connsiteX6" fmla="*/ 0 w 2897244"/>
                <a:gd name="connsiteY6" fmla="*/ 839726 h 1416346"/>
                <a:gd name="connsiteX7" fmla="*/ 233072 w 2897244"/>
                <a:gd name="connsiteY7" fmla="*/ 293035 h 1416346"/>
                <a:gd name="connsiteX8" fmla="*/ 233072 w 2897244"/>
                <a:gd name="connsiteY8" fmla="*/ 158634 h 1416346"/>
                <a:gd name="connsiteX9" fmla="*/ 0 w 2897244"/>
                <a:gd name="connsiteY9" fmla="*/ 158634 h 1416346"/>
                <a:gd name="connsiteX10" fmla="*/ 0 w 2897244"/>
                <a:gd name="connsiteY10"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0 w 2897244"/>
                <a:gd name="connsiteY4" fmla="*/ 1416346 h 1416346"/>
                <a:gd name="connsiteX5" fmla="*/ 0 w 2897244"/>
                <a:gd name="connsiteY5" fmla="*/ 839726 h 1416346"/>
                <a:gd name="connsiteX6" fmla="*/ 233072 w 2897244"/>
                <a:gd name="connsiteY6" fmla="*/ 293035 h 1416346"/>
                <a:gd name="connsiteX7" fmla="*/ 233072 w 2897244"/>
                <a:gd name="connsiteY7" fmla="*/ 158634 h 1416346"/>
                <a:gd name="connsiteX8" fmla="*/ 0 w 2897244"/>
                <a:gd name="connsiteY8" fmla="*/ 158634 h 1416346"/>
                <a:gd name="connsiteX9" fmla="*/ 0 w 2897244"/>
                <a:gd name="connsiteY9" fmla="*/ 0 h 1416346"/>
                <a:gd name="connsiteX0" fmla="*/ 0 w 2897244"/>
                <a:gd name="connsiteY0" fmla="*/ 0 h 1416346"/>
                <a:gd name="connsiteX1" fmla="*/ 2897244 w 2897244"/>
                <a:gd name="connsiteY1" fmla="*/ 0 h 1416346"/>
                <a:gd name="connsiteX2" fmla="*/ 2897244 w 2897244"/>
                <a:gd name="connsiteY2" fmla="*/ 1416346 h 1416346"/>
                <a:gd name="connsiteX3" fmla="*/ 0 w 2897244"/>
                <a:gd name="connsiteY3" fmla="*/ 1416346 h 1416346"/>
                <a:gd name="connsiteX4" fmla="*/ 0 w 2897244"/>
                <a:gd name="connsiteY4" fmla="*/ 839726 h 1416346"/>
                <a:gd name="connsiteX5" fmla="*/ 233072 w 2897244"/>
                <a:gd name="connsiteY5" fmla="*/ 293035 h 1416346"/>
                <a:gd name="connsiteX6" fmla="*/ 233072 w 2897244"/>
                <a:gd name="connsiteY6" fmla="*/ 158634 h 1416346"/>
                <a:gd name="connsiteX7" fmla="*/ 0 w 2897244"/>
                <a:gd name="connsiteY7" fmla="*/ 158634 h 1416346"/>
                <a:gd name="connsiteX8" fmla="*/ 0 w 2897244"/>
                <a:gd name="connsiteY8"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4" h="1416346">
                  <a:moveTo>
                    <a:pt x="0" y="0"/>
                  </a:moveTo>
                  <a:lnTo>
                    <a:pt x="2897244" y="0"/>
                  </a:lnTo>
                  <a:lnTo>
                    <a:pt x="2897244" y="1416346"/>
                  </a:lnTo>
                  <a:lnTo>
                    <a:pt x="0" y="1416346"/>
                  </a:lnTo>
                  <a:lnTo>
                    <a:pt x="0" y="839726"/>
                  </a:lnTo>
                  <a:lnTo>
                    <a:pt x="233072" y="293035"/>
                  </a:lnTo>
                  <a:lnTo>
                    <a:pt x="23307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23" name="Freeform: Shape 22">
              <a:extLst>
                <a:ext uri="{FF2B5EF4-FFF2-40B4-BE49-F238E27FC236}">
                  <a16:creationId xmlns:a16="http://schemas.microsoft.com/office/drawing/2014/main" id="{9E5AD041-24B6-4DDB-8BE9-E8A640DAB9A9}"/>
                </a:ext>
              </a:extLst>
            </p:cNvPr>
            <p:cNvSpPr/>
            <p:nvPr/>
          </p:nvSpPr>
          <p:spPr>
            <a:xfrm>
              <a:off x="520700" y="4826518"/>
              <a:ext cx="784003" cy="1087152"/>
            </a:xfrm>
            <a:custGeom>
              <a:avLst/>
              <a:gdLst/>
              <a:ahLst/>
              <a:cxnLst/>
              <a:rect l="l" t="t" r="r" b="b"/>
              <a:pathLst>
                <a:path w="1089003" h="1510085">
                  <a:moveTo>
                    <a:pt x="0" y="0"/>
                  </a:moveTo>
                  <a:lnTo>
                    <a:pt x="1089003" y="0"/>
                  </a:lnTo>
                  <a:lnTo>
                    <a:pt x="1089003" y="186686"/>
                  </a:lnTo>
                  <a:lnTo>
                    <a:pt x="524796" y="1510085"/>
                  </a:lnTo>
                  <a:lnTo>
                    <a:pt x="155572" y="1510085"/>
                  </a:lnTo>
                  <a:lnTo>
                    <a:pt x="720816" y="269658"/>
                  </a:lnTo>
                  <a:lnTo>
                    <a:pt x="0" y="269658"/>
                  </a:lnTo>
                  <a:close/>
                </a:path>
              </a:pathLst>
            </a:custGeom>
            <a:grpFill/>
            <a:ln w="101600" cap="flat" cmpd="sng" algn="ctr">
              <a:solidFill>
                <a:srgbClr val="F0EEEF"/>
              </a:solidFill>
              <a:prstDash val="solid"/>
              <a:miter lim="800000"/>
            </a:ln>
            <a:effectLst/>
          </p:spPr>
          <p:txBody>
            <a:bodyPr rtlCol="0" anchor="ctr"/>
            <a:lstStyle/>
            <a:p>
              <a:pPr algn="ctr"/>
              <a:endParaRPr lang="en-US" kern="0">
                <a:solidFill>
                  <a:prstClr val="white"/>
                </a:solidFill>
                <a:latin typeface="Poppins" panose="00000500000000000000" pitchFamily="2" charset="0"/>
                <a:cs typeface="Poppins" panose="00000500000000000000" pitchFamily="2" charset="0"/>
              </a:endParaRPr>
            </a:p>
          </p:txBody>
        </p:sp>
      </p:grpSp>
      <p:sp>
        <p:nvSpPr>
          <p:cNvPr id="24" name="Freeform: Shape 23">
            <a:extLst>
              <a:ext uri="{FF2B5EF4-FFF2-40B4-BE49-F238E27FC236}">
                <a16:creationId xmlns:a16="http://schemas.microsoft.com/office/drawing/2014/main" id="{D6D0BB70-6785-3502-3089-56C892E17C4C}"/>
              </a:ext>
            </a:extLst>
          </p:cNvPr>
          <p:cNvSpPr/>
          <p:nvPr/>
        </p:nvSpPr>
        <p:spPr>
          <a:xfrm>
            <a:off x="4552476" y="1619644"/>
            <a:ext cx="2097661" cy="1191015"/>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45786 h 1416346"/>
              <a:gd name="connsiteX7" fmla="*/ 153835 w 2898771"/>
              <a:gd name="connsiteY7" fmla="*/ 1245786 h 1416346"/>
              <a:gd name="connsiteX8" fmla="*/ 153835 w 2898771"/>
              <a:gd name="connsiteY8" fmla="*/ 158634 h 1416346"/>
              <a:gd name="connsiteX9" fmla="*/ 130688 w 2898771"/>
              <a:gd name="connsiteY9" fmla="*/ 158634 h 1416346"/>
              <a:gd name="connsiteX10" fmla="*/ 0 w 2898771"/>
              <a:gd name="connsiteY10" fmla="*/ 203833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45786 h 1416346"/>
              <a:gd name="connsiteX6" fmla="*/ 153835 w 2898771"/>
              <a:gd name="connsiteY6" fmla="*/ 1245786 h 1416346"/>
              <a:gd name="connsiteX7" fmla="*/ 153835 w 2898771"/>
              <a:gd name="connsiteY7" fmla="*/ 158634 h 1416346"/>
              <a:gd name="connsiteX8" fmla="*/ 130688 w 2898771"/>
              <a:gd name="connsiteY8" fmla="*/ 158634 h 1416346"/>
              <a:gd name="connsiteX9" fmla="*/ 0 w 2898771"/>
              <a:gd name="connsiteY9" fmla="*/ 203833 h 1416346"/>
              <a:gd name="connsiteX10" fmla="*/ 0 w 2898771"/>
              <a:gd name="connsiteY10"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45786 h 1416346"/>
              <a:gd name="connsiteX5" fmla="*/ 153835 w 2898771"/>
              <a:gd name="connsiteY5" fmla="*/ 1245786 h 1416346"/>
              <a:gd name="connsiteX6" fmla="*/ 153835 w 2898771"/>
              <a:gd name="connsiteY6" fmla="*/ 158634 h 1416346"/>
              <a:gd name="connsiteX7" fmla="*/ 130688 w 2898771"/>
              <a:gd name="connsiteY7" fmla="*/ 158634 h 1416346"/>
              <a:gd name="connsiteX8" fmla="*/ 0 w 2898771"/>
              <a:gd name="connsiteY8" fmla="*/ 203833 h 1416346"/>
              <a:gd name="connsiteX9" fmla="*/ 0 w 2898771"/>
              <a:gd name="connsiteY9"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771" h="1416346">
                <a:moveTo>
                  <a:pt x="0" y="0"/>
                </a:moveTo>
                <a:lnTo>
                  <a:pt x="2898771" y="0"/>
                </a:lnTo>
                <a:lnTo>
                  <a:pt x="2898771" y="1416346"/>
                </a:lnTo>
                <a:lnTo>
                  <a:pt x="0" y="1416346"/>
                </a:lnTo>
                <a:lnTo>
                  <a:pt x="0" y="1245786"/>
                </a:lnTo>
                <a:lnTo>
                  <a:pt x="153835" y="1245786"/>
                </a:lnTo>
                <a:lnTo>
                  <a:pt x="153835" y="158634"/>
                </a:lnTo>
                <a:lnTo>
                  <a:pt x="130688" y="158634"/>
                </a:lnTo>
                <a:lnTo>
                  <a:pt x="0" y="203833"/>
                </a:lnTo>
                <a:lnTo>
                  <a:pt x="0" y="0"/>
                </a:lnTo>
                <a:close/>
              </a:path>
            </a:pathLst>
          </a:cu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lvl="0" algn="just">
              <a:lnSpc>
                <a:spcPts val="1500"/>
              </a:lnSpc>
              <a:spcAft>
                <a:spcPts val="600"/>
              </a:spcAft>
            </a:pPr>
            <a:endParaRPr lang="en-US" sz="2000" b="1" noProof="1">
              <a:solidFill>
                <a:schemeClr val="bg1">
                  <a:lumMod val="85000"/>
                </a:schemeClr>
              </a:solidFill>
            </a:endParaRPr>
          </a:p>
        </p:txBody>
      </p:sp>
      <p:sp>
        <p:nvSpPr>
          <p:cNvPr id="25" name="Freeform: Shape 24">
            <a:extLst>
              <a:ext uri="{FF2B5EF4-FFF2-40B4-BE49-F238E27FC236}">
                <a16:creationId xmlns:a16="http://schemas.microsoft.com/office/drawing/2014/main" id="{7C8E8783-564F-D149-02AB-F8E9B0C0E676}"/>
              </a:ext>
            </a:extLst>
          </p:cNvPr>
          <p:cNvSpPr/>
          <p:nvPr/>
        </p:nvSpPr>
        <p:spPr>
          <a:xfrm>
            <a:off x="4301783" y="1753040"/>
            <a:ext cx="362014" cy="91419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sp>
        <p:nvSpPr>
          <p:cNvPr id="27" name="Google Shape;299;p13">
            <a:extLst>
              <a:ext uri="{FF2B5EF4-FFF2-40B4-BE49-F238E27FC236}">
                <a16:creationId xmlns:a16="http://schemas.microsoft.com/office/drawing/2014/main" id="{EA3CD39F-4BDC-9903-4DA7-8EBF8E802195}"/>
              </a:ext>
            </a:extLst>
          </p:cNvPr>
          <p:cNvSpPr txBox="1">
            <a:spLocks/>
          </p:cNvSpPr>
          <p:nvPr/>
        </p:nvSpPr>
        <p:spPr>
          <a:xfrm>
            <a:off x="4844781" y="1835348"/>
            <a:ext cx="1702875" cy="841915"/>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Always tailor your CV to the job</a:t>
            </a:r>
          </a:p>
        </p:txBody>
      </p:sp>
      <p:sp>
        <p:nvSpPr>
          <p:cNvPr id="28" name="Google Shape;299;p13">
            <a:extLst>
              <a:ext uri="{FF2B5EF4-FFF2-40B4-BE49-F238E27FC236}">
                <a16:creationId xmlns:a16="http://schemas.microsoft.com/office/drawing/2014/main" id="{19A17F40-D07C-6E03-1B5A-27EF88FEDA07}"/>
              </a:ext>
            </a:extLst>
          </p:cNvPr>
          <p:cNvSpPr txBox="1">
            <a:spLocks/>
          </p:cNvSpPr>
          <p:nvPr/>
        </p:nvSpPr>
        <p:spPr>
          <a:xfrm>
            <a:off x="7679255" y="1835348"/>
            <a:ext cx="1702875" cy="713493"/>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Use Keywords</a:t>
            </a:r>
          </a:p>
        </p:txBody>
      </p:sp>
      <p:sp>
        <p:nvSpPr>
          <p:cNvPr id="29" name="Google Shape;299;p13">
            <a:extLst>
              <a:ext uri="{FF2B5EF4-FFF2-40B4-BE49-F238E27FC236}">
                <a16:creationId xmlns:a16="http://schemas.microsoft.com/office/drawing/2014/main" id="{230CBFE3-0B7F-31A5-9218-DC693B7B572B}"/>
              </a:ext>
            </a:extLst>
          </p:cNvPr>
          <p:cNvSpPr txBox="1">
            <a:spLocks/>
          </p:cNvSpPr>
          <p:nvPr/>
        </p:nvSpPr>
        <p:spPr>
          <a:xfrm>
            <a:off x="10350322" y="1835348"/>
            <a:ext cx="1702875" cy="713493"/>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Showcase your accomplishments.</a:t>
            </a:r>
          </a:p>
        </p:txBody>
      </p:sp>
      <p:sp>
        <p:nvSpPr>
          <p:cNvPr id="30" name="Google Shape;299;p13">
            <a:extLst>
              <a:ext uri="{FF2B5EF4-FFF2-40B4-BE49-F238E27FC236}">
                <a16:creationId xmlns:a16="http://schemas.microsoft.com/office/drawing/2014/main" id="{195B80EA-7F01-489B-6F9F-DEAABC668E62}"/>
              </a:ext>
            </a:extLst>
          </p:cNvPr>
          <p:cNvSpPr txBox="1">
            <a:spLocks/>
          </p:cNvSpPr>
          <p:nvPr/>
        </p:nvSpPr>
        <p:spPr>
          <a:xfrm>
            <a:off x="4844781" y="3302406"/>
            <a:ext cx="1702875" cy="848820"/>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Follow the application instructions</a:t>
            </a:r>
          </a:p>
        </p:txBody>
      </p:sp>
      <p:sp>
        <p:nvSpPr>
          <p:cNvPr id="31" name="Google Shape;299;p13">
            <a:extLst>
              <a:ext uri="{FF2B5EF4-FFF2-40B4-BE49-F238E27FC236}">
                <a16:creationId xmlns:a16="http://schemas.microsoft.com/office/drawing/2014/main" id="{DED9EF45-A6DD-661A-5FD9-9521CF068E98}"/>
              </a:ext>
            </a:extLst>
          </p:cNvPr>
          <p:cNvSpPr txBox="1">
            <a:spLocks/>
          </p:cNvSpPr>
          <p:nvPr/>
        </p:nvSpPr>
        <p:spPr>
          <a:xfrm>
            <a:off x="7679255" y="3302406"/>
            <a:ext cx="1702875" cy="926751"/>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Prepare and research about the role and company</a:t>
            </a:r>
          </a:p>
        </p:txBody>
      </p:sp>
      <p:sp>
        <p:nvSpPr>
          <p:cNvPr id="288" name="Google Shape;299;p13">
            <a:extLst>
              <a:ext uri="{FF2B5EF4-FFF2-40B4-BE49-F238E27FC236}">
                <a16:creationId xmlns:a16="http://schemas.microsoft.com/office/drawing/2014/main" id="{03A0B335-A96C-AB7B-F5F1-23CA48D66901}"/>
              </a:ext>
            </a:extLst>
          </p:cNvPr>
          <p:cNvSpPr txBox="1">
            <a:spLocks/>
          </p:cNvSpPr>
          <p:nvPr/>
        </p:nvSpPr>
        <p:spPr>
          <a:xfrm>
            <a:off x="10350322" y="3302406"/>
            <a:ext cx="1702875" cy="848820"/>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Seek support where needed</a:t>
            </a:r>
          </a:p>
        </p:txBody>
      </p:sp>
      <p:sp>
        <p:nvSpPr>
          <p:cNvPr id="289" name="Google Shape;299;p13">
            <a:extLst>
              <a:ext uri="{FF2B5EF4-FFF2-40B4-BE49-F238E27FC236}">
                <a16:creationId xmlns:a16="http://schemas.microsoft.com/office/drawing/2014/main" id="{7E6ADA92-42FD-6680-0E71-15D9C35404F2}"/>
              </a:ext>
            </a:extLst>
          </p:cNvPr>
          <p:cNvSpPr txBox="1">
            <a:spLocks/>
          </p:cNvSpPr>
          <p:nvPr/>
        </p:nvSpPr>
        <p:spPr>
          <a:xfrm>
            <a:off x="4844781" y="4720395"/>
            <a:ext cx="1702875" cy="939937"/>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Maintain a professional online presence</a:t>
            </a:r>
          </a:p>
        </p:txBody>
      </p:sp>
      <p:sp>
        <p:nvSpPr>
          <p:cNvPr id="290" name="Google Shape;299;p13">
            <a:extLst>
              <a:ext uri="{FF2B5EF4-FFF2-40B4-BE49-F238E27FC236}">
                <a16:creationId xmlns:a16="http://schemas.microsoft.com/office/drawing/2014/main" id="{B4828559-C17F-4896-1908-D4F17DC073C1}"/>
              </a:ext>
            </a:extLst>
          </p:cNvPr>
          <p:cNvSpPr txBox="1">
            <a:spLocks/>
          </p:cNvSpPr>
          <p:nvPr/>
        </p:nvSpPr>
        <p:spPr>
          <a:xfrm>
            <a:off x="7679255" y="4720396"/>
            <a:ext cx="1702875" cy="939936"/>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Proofread and edit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Networking and building connections for job search</a:t>
            </a:r>
            <a:endParaRPr sz="3600" b="0" dirty="0">
              <a:latin typeface="Avenir Next LT Pro" panose="020B0504020202020204" pitchFamily="34"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A3762DDC-2489-4700-A492-2ACE4125AC2D}"/>
              </a:ext>
            </a:extLst>
          </p:cNvPr>
          <p:cNvGraphicFramePr/>
          <p:nvPr>
            <p:extLst>
              <p:ext uri="{D42A27DB-BD31-4B8C-83A1-F6EECF244321}">
                <p14:modId xmlns:p14="http://schemas.microsoft.com/office/powerpoint/2010/main" val="2421759408"/>
              </p:ext>
            </p:extLst>
          </p:nvPr>
        </p:nvGraphicFramePr>
        <p:xfrm>
          <a:off x="4524885" y="994717"/>
          <a:ext cx="7040733" cy="464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68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877824" y="566928"/>
            <a:ext cx="6611112" cy="1453896"/>
          </a:xfrm>
        </p:spPr>
        <p:txBody>
          <a:bodyPr anchor="t">
            <a:noAutofit/>
          </a:bodyPr>
          <a:lstStyle/>
          <a:p>
            <a:r>
              <a:rPr lang="en-US" sz="4400" b="1" dirty="0">
                <a:solidFill>
                  <a:schemeClr val="accent3">
                    <a:lumMod val="20000"/>
                    <a:lumOff val="80000"/>
                  </a:schemeClr>
                </a:solidFill>
                <a:latin typeface="Poppins" panose="00000500000000000000" pitchFamily="2" charset="0"/>
                <a:cs typeface="Poppins" panose="00000500000000000000" pitchFamily="2" charset="0"/>
              </a:rPr>
              <a:t>Overcoming challenges and rejections</a:t>
            </a:r>
          </a:p>
        </p:txBody>
      </p:sp>
      <p:sp>
        <p:nvSpPr>
          <p:cNvPr id="21" name="Text Placeholder 20">
            <a:extLst>
              <a:ext uri="{FF2B5EF4-FFF2-40B4-BE49-F238E27FC236}">
                <a16:creationId xmlns:a16="http://schemas.microsoft.com/office/drawing/2014/main" id="{3FA206C7-3CBF-BD14-22A4-A34960E9084E}"/>
              </a:ext>
            </a:extLst>
          </p:cNvPr>
          <p:cNvSpPr>
            <a:spLocks noGrp="1"/>
          </p:cNvSpPr>
          <p:nvPr>
            <p:ph type="body" sz="quarter" idx="18"/>
          </p:nvPr>
        </p:nvSpPr>
        <p:spPr>
          <a:xfrm>
            <a:off x="877824" y="3324321"/>
            <a:ext cx="1627632" cy="1042416"/>
          </a:xfrm>
          <a:solidFill>
            <a:schemeClr val="accent5">
              <a:lumMod val="20000"/>
              <a:lumOff val="80000"/>
            </a:schemeClr>
          </a:solidFill>
        </p:spPr>
        <p:txBody>
          <a:bodyPr/>
          <a:lstStyle/>
          <a:p>
            <a:r>
              <a:rPr lang="en-US" sz="1800" dirty="0">
                <a:solidFill>
                  <a:schemeClr val="tx1"/>
                </a:solidFill>
              </a:rPr>
              <a:t>Embrace a growth mindset</a:t>
            </a:r>
            <a:endParaRPr lang="en-NG" sz="1800" dirty="0">
              <a:solidFill>
                <a:schemeClr val="tx1"/>
              </a:solidFill>
            </a:endParaRPr>
          </a:p>
        </p:txBody>
      </p:sp>
      <p:sp>
        <p:nvSpPr>
          <p:cNvPr id="22" name="Text Placeholder 21">
            <a:extLst>
              <a:ext uri="{FF2B5EF4-FFF2-40B4-BE49-F238E27FC236}">
                <a16:creationId xmlns:a16="http://schemas.microsoft.com/office/drawing/2014/main" id="{C448B994-EA33-2BC5-01D9-80EE3A988DEE}"/>
              </a:ext>
            </a:extLst>
          </p:cNvPr>
          <p:cNvSpPr>
            <a:spLocks noGrp="1"/>
          </p:cNvSpPr>
          <p:nvPr>
            <p:ph type="body" sz="quarter" idx="19"/>
          </p:nvPr>
        </p:nvSpPr>
        <p:spPr>
          <a:xfrm>
            <a:off x="2625678" y="3324321"/>
            <a:ext cx="1627632" cy="1042416"/>
          </a:xfrm>
          <a:solidFill>
            <a:schemeClr val="accent6">
              <a:lumMod val="20000"/>
              <a:lumOff val="80000"/>
            </a:schemeClr>
          </a:solidFill>
        </p:spPr>
        <p:txBody>
          <a:bodyPr/>
          <a:lstStyle/>
          <a:p>
            <a:r>
              <a:rPr lang="en-US" sz="1800" dirty="0">
                <a:solidFill>
                  <a:schemeClr val="tx1"/>
                </a:solidFill>
              </a:rPr>
              <a:t>Reflect and learn</a:t>
            </a:r>
            <a:endParaRPr lang="en-NG" sz="1800" dirty="0">
              <a:solidFill>
                <a:schemeClr val="tx1"/>
              </a:solidFill>
            </a:endParaRPr>
          </a:p>
        </p:txBody>
      </p:sp>
      <p:sp>
        <p:nvSpPr>
          <p:cNvPr id="23" name="Text Placeholder 22">
            <a:extLst>
              <a:ext uri="{FF2B5EF4-FFF2-40B4-BE49-F238E27FC236}">
                <a16:creationId xmlns:a16="http://schemas.microsoft.com/office/drawing/2014/main" id="{24B9B01C-E638-175A-556F-75B3354016EF}"/>
              </a:ext>
            </a:extLst>
          </p:cNvPr>
          <p:cNvSpPr>
            <a:spLocks noGrp="1"/>
          </p:cNvSpPr>
          <p:nvPr>
            <p:ph type="body" sz="quarter" idx="20"/>
          </p:nvPr>
        </p:nvSpPr>
        <p:spPr>
          <a:xfrm>
            <a:off x="4373532" y="3324321"/>
            <a:ext cx="1627632" cy="1042416"/>
          </a:xfrm>
          <a:solidFill>
            <a:schemeClr val="bg2">
              <a:lumMod val="90000"/>
            </a:schemeClr>
          </a:solidFill>
        </p:spPr>
        <p:txBody>
          <a:bodyPr/>
          <a:lstStyle/>
          <a:p>
            <a:r>
              <a:rPr lang="en-US" sz="1800" dirty="0">
                <a:solidFill>
                  <a:schemeClr val="tx1"/>
                </a:solidFill>
              </a:rPr>
              <a:t>Seek support</a:t>
            </a:r>
            <a:endParaRPr lang="en-NG" sz="1800" dirty="0">
              <a:solidFill>
                <a:schemeClr val="tx1"/>
              </a:solidFill>
            </a:endParaRPr>
          </a:p>
        </p:txBody>
      </p:sp>
      <p:sp>
        <p:nvSpPr>
          <p:cNvPr id="24" name="Text Placeholder 23">
            <a:extLst>
              <a:ext uri="{FF2B5EF4-FFF2-40B4-BE49-F238E27FC236}">
                <a16:creationId xmlns:a16="http://schemas.microsoft.com/office/drawing/2014/main" id="{4AB939FD-05A8-7C5F-EDBB-C66A499F33B8}"/>
              </a:ext>
            </a:extLst>
          </p:cNvPr>
          <p:cNvSpPr>
            <a:spLocks noGrp="1"/>
          </p:cNvSpPr>
          <p:nvPr>
            <p:ph type="body" sz="quarter" idx="21"/>
          </p:nvPr>
        </p:nvSpPr>
        <p:spPr>
          <a:xfrm>
            <a:off x="877824" y="5030292"/>
            <a:ext cx="1627632" cy="1042416"/>
          </a:xfrm>
          <a:solidFill>
            <a:schemeClr val="accent3">
              <a:lumMod val="90000"/>
            </a:schemeClr>
          </a:solidFill>
        </p:spPr>
        <p:txBody>
          <a:bodyPr/>
          <a:lstStyle/>
          <a:p>
            <a:r>
              <a:rPr lang="en-US" sz="1800" dirty="0">
                <a:solidFill>
                  <a:schemeClr val="tx1"/>
                </a:solidFill>
              </a:rPr>
              <a:t>Learn from rejections</a:t>
            </a:r>
            <a:endParaRPr lang="en-NG" sz="1800" dirty="0">
              <a:solidFill>
                <a:schemeClr val="tx1"/>
              </a:solidFill>
            </a:endParaRPr>
          </a:p>
        </p:txBody>
      </p:sp>
      <p:sp>
        <p:nvSpPr>
          <p:cNvPr id="25" name="Text Placeholder 24">
            <a:extLst>
              <a:ext uri="{FF2B5EF4-FFF2-40B4-BE49-F238E27FC236}">
                <a16:creationId xmlns:a16="http://schemas.microsoft.com/office/drawing/2014/main" id="{68EB6B0E-8F72-46ED-F44A-F7D7EFFB22E6}"/>
              </a:ext>
            </a:extLst>
          </p:cNvPr>
          <p:cNvSpPr>
            <a:spLocks noGrp="1"/>
          </p:cNvSpPr>
          <p:nvPr>
            <p:ph type="body" sz="quarter" idx="22"/>
          </p:nvPr>
        </p:nvSpPr>
        <p:spPr>
          <a:xfrm>
            <a:off x="2625678" y="5030292"/>
            <a:ext cx="1627632" cy="1042416"/>
          </a:xfrm>
          <a:solidFill>
            <a:schemeClr val="accent5">
              <a:lumMod val="20000"/>
              <a:lumOff val="80000"/>
            </a:schemeClr>
          </a:solidFill>
        </p:spPr>
        <p:txBody>
          <a:bodyPr/>
          <a:lstStyle/>
          <a:p>
            <a:r>
              <a:rPr lang="en-US" sz="1800" dirty="0">
                <a:solidFill>
                  <a:schemeClr val="tx1"/>
                </a:solidFill>
              </a:rPr>
              <a:t>Develop new skills</a:t>
            </a:r>
            <a:endParaRPr lang="en-NG" sz="1800" dirty="0">
              <a:solidFill>
                <a:schemeClr val="tx1"/>
              </a:solidFill>
            </a:endParaRPr>
          </a:p>
        </p:txBody>
      </p:sp>
      <p:sp>
        <p:nvSpPr>
          <p:cNvPr id="31" name="Text Placeholder 24">
            <a:extLst>
              <a:ext uri="{FF2B5EF4-FFF2-40B4-BE49-F238E27FC236}">
                <a16:creationId xmlns:a16="http://schemas.microsoft.com/office/drawing/2014/main" id="{98844AF4-27C8-8B0C-E4FE-199121DFE0F3}"/>
              </a:ext>
            </a:extLst>
          </p:cNvPr>
          <p:cNvSpPr txBox="1">
            <a:spLocks/>
          </p:cNvSpPr>
          <p:nvPr/>
        </p:nvSpPr>
        <p:spPr>
          <a:xfrm>
            <a:off x="4373532" y="5030292"/>
            <a:ext cx="1627632" cy="1042416"/>
          </a:xfrm>
          <a:prstGeom prst="rect">
            <a:avLst/>
          </a:prstGeom>
          <a:solidFill>
            <a:schemeClr val="bg2">
              <a:lumMod val="90000"/>
            </a:schemeClr>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bg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Stay persistent</a:t>
            </a:r>
            <a:endParaRPr lang="en-NG" sz="1800" dirty="0">
              <a:solidFill>
                <a:schemeClr val="tx1"/>
              </a:solidFill>
            </a:endParaRPr>
          </a:p>
        </p:txBody>
      </p:sp>
      <p:sp>
        <p:nvSpPr>
          <p:cNvPr id="32" name="Text Placeholder 21">
            <a:extLst>
              <a:ext uri="{FF2B5EF4-FFF2-40B4-BE49-F238E27FC236}">
                <a16:creationId xmlns:a16="http://schemas.microsoft.com/office/drawing/2014/main" id="{CDB00D56-6722-5088-57ED-2C262CB48140}"/>
              </a:ext>
            </a:extLst>
          </p:cNvPr>
          <p:cNvSpPr txBox="1">
            <a:spLocks/>
          </p:cNvSpPr>
          <p:nvPr/>
        </p:nvSpPr>
        <p:spPr>
          <a:xfrm>
            <a:off x="6190838" y="3324321"/>
            <a:ext cx="1627632" cy="1042416"/>
          </a:xfrm>
          <a:prstGeom prst="rect">
            <a:avLst/>
          </a:prstGeom>
          <a:solidFill>
            <a:schemeClr val="accent6">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bg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Stay focused on your long-term goals</a:t>
            </a:r>
            <a:endParaRPr lang="en-NG" sz="1800" dirty="0">
              <a:solidFill>
                <a:schemeClr val="tx1"/>
              </a:solidFill>
            </a:endParaRPr>
          </a:p>
        </p:txBody>
      </p:sp>
      <p:sp>
        <p:nvSpPr>
          <p:cNvPr id="33" name="Text Placeholder 24">
            <a:extLst>
              <a:ext uri="{FF2B5EF4-FFF2-40B4-BE49-F238E27FC236}">
                <a16:creationId xmlns:a16="http://schemas.microsoft.com/office/drawing/2014/main" id="{3E7C4E0C-8BAA-1C82-663F-5DB7396FE643}"/>
              </a:ext>
            </a:extLst>
          </p:cNvPr>
          <p:cNvSpPr txBox="1">
            <a:spLocks/>
          </p:cNvSpPr>
          <p:nvPr/>
        </p:nvSpPr>
        <p:spPr>
          <a:xfrm>
            <a:off x="6190838" y="5030292"/>
            <a:ext cx="1627632" cy="1042416"/>
          </a:xfrm>
          <a:prstGeom prst="rect">
            <a:avLst/>
          </a:prstGeom>
          <a:solidFill>
            <a:schemeClr val="accent3">
              <a:lumMod val="90000"/>
            </a:schemeClr>
          </a:solidFill>
        </p:spPr>
        <p:txBody>
          <a:bodyPr vert="horz" lIns="91440" tIns="45720" rIns="91440" bIns="45720" rtlCol="0">
            <a:noAutofit/>
          </a:bodyPr>
          <a:lstStyle>
            <a:lvl1pPr indent="0">
              <a:lnSpc>
                <a:spcPct val="90000"/>
              </a:lnSpc>
              <a:spcBef>
                <a:spcPts val="0"/>
              </a:spcBef>
              <a:buFont typeface="Arial" panose="020B0604020202020204" pitchFamily="34" charset="0"/>
              <a:buNone/>
            </a:lvl1pPr>
            <a:lvl2pPr marL="566928" indent="-283464">
              <a:lnSpc>
                <a:spcPct val="90000"/>
              </a:lnSpc>
              <a:spcBef>
                <a:spcPts val="500"/>
              </a:spcBef>
              <a:buFont typeface="Arial" panose="020B0604020202020204" pitchFamily="34" charset="0"/>
              <a:buChar char="•"/>
              <a:defRPr sz="2400">
                <a:solidFill>
                  <a:schemeClr val="tx2"/>
                </a:solidFill>
              </a:defRPr>
            </a:lvl2pPr>
            <a:lvl3pPr marL="859536" indent="-283464">
              <a:lnSpc>
                <a:spcPct val="90000"/>
              </a:lnSpc>
              <a:spcBef>
                <a:spcPts val="500"/>
              </a:spcBef>
              <a:buFont typeface="Arial" panose="020B0604020202020204" pitchFamily="34" charset="0"/>
              <a:buChar char="•"/>
              <a:defRPr sz="2000">
                <a:solidFill>
                  <a:schemeClr val="tx2"/>
                </a:solidFill>
              </a:defRPr>
            </a:lvl3pPr>
            <a:lvl4pPr marL="1152144" indent="-283464">
              <a:lnSpc>
                <a:spcPct val="90000"/>
              </a:lnSpc>
              <a:spcBef>
                <a:spcPts val="500"/>
              </a:spcBef>
              <a:buFont typeface="Arial" panose="020B0604020202020204" pitchFamily="34" charset="0"/>
              <a:buChar char="•"/>
              <a:defRPr>
                <a:solidFill>
                  <a:schemeClr val="tx2"/>
                </a:solidFill>
              </a:defRPr>
            </a:lvl4pPr>
            <a:lvl5pPr marL="1444752" indent="-283464">
              <a:lnSpc>
                <a:spcPct val="90000"/>
              </a:lnSpc>
              <a:spcBef>
                <a:spcPts val="500"/>
              </a:spcBef>
              <a:buFont typeface="Arial" panose="020B060402020202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Keep a positive mindset</a:t>
            </a:r>
            <a:endParaRPr lang="en-NG" dirty="0"/>
          </a:p>
        </p:txBody>
      </p:sp>
      <p:pic>
        <p:nvPicPr>
          <p:cNvPr id="7170" name="Picture 2" descr="Free vector green check mark and red cross buttons">
            <a:extLst>
              <a:ext uri="{FF2B5EF4-FFF2-40B4-BE49-F238E27FC236}">
                <a16:creationId xmlns:a16="http://schemas.microsoft.com/office/drawing/2014/main" id="{49D7FC44-E734-E0FA-967C-6263D7FEE59D}"/>
              </a:ext>
            </a:extLst>
          </p:cNvPr>
          <p:cNvPicPr>
            <a:picLocks noChangeAspect="1" noChangeArrowheads="1"/>
          </p:cNvPicPr>
          <p:nvPr/>
        </p:nvPicPr>
        <p:blipFill>
          <a:blip r:embed="rId3">
            <a:clrChange>
              <a:clrFrom>
                <a:srgbClr val="F8FCFF"/>
              </a:clrFrom>
              <a:clrTo>
                <a:srgbClr val="F8FCFF">
                  <a:alpha val="0"/>
                </a:srgbClr>
              </a:clrTo>
            </a:clrChange>
            <a:extLst>
              <a:ext uri="{28A0092B-C50C-407E-A947-70E740481C1C}">
                <a14:useLocalDpi xmlns:a14="http://schemas.microsoft.com/office/drawing/2010/main" val="0"/>
              </a:ext>
            </a:extLst>
          </a:blip>
          <a:srcRect/>
          <a:stretch>
            <a:fillRect/>
          </a:stretch>
        </p:blipFill>
        <p:spPr bwMode="auto">
          <a:xfrm>
            <a:off x="7818652" y="2887593"/>
            <a:ext cx="4415335" cy="353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49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05</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Interview Preparation</a:t>
            </a: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2" name="Picture 1" descr="Logo&#10;&#10;Description automatically generated with low confidence">
            <a:extLst>
              <a:ext uri="{FF2B5EF4-FFF2-40B4-BE49-F238E27FC236}">
                <a16:creationId xmlns:a16="http://schemas.microsoft.com/office/drawing/2014/main" id="{90AD124D-DD60-6AD1-1715-67CFFB51552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30" b="18269" l="83671" r="98186">
                        <a14:foregroundMark x1="86897" y1="8970" x2="86897" y2="8970"/>
                        <a14:foregroundMark x1="92220" y1="7838" x2="92220" y2="7838"/>
                        <a14:foregroundMark x1="93540" y1="6788" x2="93540" y2="6788"/>
                        <a14:foregroundMark x1="94222" y1="6788" x2="94222" y2="6788"/>
                        <a14:foregroundMark x1="95610" y1="6788" x2="95610" y2="6788"/>
                        <a14:foregroundMark x1="96269" y1="6667" x2="96269" y2="6667"/>
                        <a14:foregroundMark x1="97179" y1="6667" x2="97179" y2="6667"/>
                        <a14:foregroundMark x1="93426" y1="10101" x2="93426" y2="10101"/>
                        <a14:foregroundMark x1="94222" y1="10424" x2="94222" y2="10424"/>
                        <a14:foregroundMark x1="95132" y1="10101" x2="95132" y2="10101"/>
                        <a14:foregroundMark x1="95723" y1="10424" x2="95723" y2="10424"/>
                        <a14:foregroundMark x1="96565" y1="10424" x2="96565" y2="10424"/>
                        <a14:backgroundMark x1="95473" y1="7071" x2="95473" y2="7071"/>
                        <a14:backgroundMark x1="95405" y1="8000" x2="95405" y2="8000"/>
                        <a14:backgroundMark x1="97338" y1="7152" x2="97338" y2="7152"/>
                        <a14:backgroundMark x1="94950" y1="10384" x2="94950" y2="10384"/>
                      </a14:backgroundRemoval>
                    </a14:imgEffect>
                  </a14:imgLayer>
                </a14:imgProps>
              </a:ext>
              <a:ext uri="{28A0092B-C50C-407E-A947-70E740481C1C}">
                <a14:useLocalDpi xmlns:a14="http://schemas.microsoft.com/office/drawing/2010/main" val="0"/>
              </a:ext>
            </a:extLst>
          </a:blip>
          <a:srcRect l="81857" b="79701"/>
          <a:stretch/>
        </p:blipFill>
        <p:spPr>
          <a:xfrm>
            <a:off x="10098121" y="0"/>
            <a:ext cx="2209993" cy="1392072"/>
          </a:xfrm>
          <a:prstGeom prst="rect">
            <a:avLst/>
          </a:prstGeom>
        </p:spPr>
      </p:pic>
      <p:pic>
        <p:nvPicPr>
          <p:cNvPr id="6" name="Picture 5">
            <a:extLst>
              <a:ext uri="{FF2B5EF4-FFF2-40B4-BE49-F238E27FC236}">
                <a16:creationId xmlns:a16="http://schemas.microsoft.com/office/drawing/2014/main" id="{347433E2-2C16-1AF4-CCF6-B481E27F069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25080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2" name="Google Shape;312;p14"/>
          <p:cNvSpPr txBox="1">
            <a:spLocks noGrp="1"/>
          </p:cNvSpPr>
          <p:nvPr>
            <p:ph type="title"/>
          </p:nvPr>
        </p:nvSpPr>
        <p:spPr>
          <a:xfrm>
            <a:off x="1077854" y="300000"/>
            <a:ext cx="10036292" cy="77377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000" dirty="0">
                <a:sym typeface="Calibri"/>
              </a:rPr>
              <a:t>Job Interview</a:t>
            </a:r>
            <a:endParaRPr sz="4000" dirty="0"/>
          </a:p>
        </p:txBody>
      </p:sp>
      <p:sp>
        <p:nvSpPr>
          <p:cNvPr id="3" name="TextBox 2">
            <a:extLst>
              <a:ext uri="{FF2B5EF4-FFF2-40B4-BE49-F238E27FC236}">
                <a16:creationId xmlns:a16="http://schemas.microsoft.com/office/drawing/2014/main" id="{028B65A8-2465-E4F8-712D-62B41DB40A5E}"/>
              </a:ext>
            </a:extLst>
          </p:cNvPr>
          <p:cNvSpPr txBox="1"/>
          <p:nvPr/>
        </p:nvSpPr>
        <p:spPr>
          <a:xfrm>
            <a:off x="837143" y="1674674"/>
            <a:ext cx="4853973" cy="4801314"/>
          </a:xfrm>
          <a:prstGeom prst="rect">
            <a:avLst/>
          </a:prstGeom>
          <a:noFill/>
        </p:spPr>
        <p:txBody>
          <a:bodyPr wrap="square">
            <a:spAutoFit/>
          </a:bodyPr>
          <a:lstStyle/>
          <a:p>
            <a:pPr marL="285750" indent="-285750">
              <a:buFont typeface="Arial" panose="020B0604020202020204" pitchFamily="34" charset="0"/>
              <a:buChar char="•"/>
            </a:pPr>
            <a:r>
              <a:rPr lang="en-US" b="0" i="0" dirty="0">
                <a:effectLst/>
              </a:rPr>
              <a:t>An interview is a crucial step in the job application process where </a:t>
            </a:r>
            <a:r>
              <a:rPr lang="en-US" dirty="0"/>
              <a:t>you </a:t>
            </a:r>
            <a:r>
              <a:rPr lang="en-US" b="0" i="0" dirty="0">
                <a:effectLst/>
              </a:rPr>
              <a:t>showcase your skills, qualifications, and fit for a particular role.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best candidate on paper can lose a job to a less experienced candidate based on a bad interview.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are the best candidate for a job not because you are the smartest, but because you are always PREPARED to present your best self at a successful interview.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Interviewing is a skill that you can learn!</a:t>
            </a:r>
          </a:p>
          <a:p>
            <a:pPr marL="285750" indent="-285750">
              <a:buFont typeface="Arial" panose="020B0604020202020204" pitchFamily="34" charset="0"/>
              <a:buChar char="•"/>
            </a:pPr>
            <a:endParaRPr lang="en-NG" dirty="0"/>
          </a:p>
        </p:txBody>
      </p:sp>
      <p:pic>
        <p:nvPicPr>
          <p:cNvPr id="6146" name="Picture 2" descr="Free vector people waiting for job interview">
            <a:extLst>
              <a:ext uri="{FF2B5EF4-FFF2-40B4-BE49-F238E27FC236}">
                <a16:creationId xmlns:a16="http://schemas.microsoft.com/office/drawing/2014/main" id="{24EE0D50-4E09-DA1A-A27B-20BF629CCA5C}"/>
              </a:ext>
            </a:extLst>
          </p:cNvPr>
          <p:cNvPicPr>
            <a:picLocks noChangeAspect="1" noChangeArrowheads="1"/>
          </p:cNvPicPr>
          <p:nvPr/>
        </p:nvPicPr>
        <p:blipFill>
          <a:blip r:embed="rId3">
            <a:clrChange>
              <a:clrFrom>
                <a:srgbClr val="FFEAE5"/>
              </a:clrFrom>
              <a:clrTo>
                <a:srgbClr val="FFEAE5">
                  <a:alpha val="0"/>
                </a:srgbClr>
              </a:clrTo>
            </a:clrChange>
            <a:extLst>
              <a:ext uri="{28A0092B-C50C-407E-A947-70E740481C1C}">
                <a14:useLocalDpi xmlns:a14="http://schemas.microsoft.com/office/drawing/2010/main" val="0"/>
              </a:ext>
            </a:extLst>
          </a:blip>
          <a:srcRect/>
          <a:stretch>
            <a:fillRect/>
          </a:stretch>
        </p:blipFill>
        <p:spPr bwMode="auto">
          <a:xfrm>
            <a:off x="5102023" y="2229529"/>
            <a:ext cx="6994443" cy="4480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76ADE-1523-FA96-7BCD-E98D84BAB0D0}"/>
              </a:ext>
            </a:extLst>
          </p:cNvPr>
          <p:cNvSpPr>
            <a:spLocks noGrp="1"/>
          </p:cNvSpPr>
          <p:nvPr>
            <p:ph type="title"/>
          </p:nvPr>
        </p:nvSpPr>
        <p:spPr>
          <a:xfrm>
            <a:off x="1209243" y="343824"/>
            <a:ext cx="10036292" cy="773776"/>
          </a:xfrm>
        </p:spPr>
        <p:txBody>
          <a:bodyPr anchor="t">
            <a:noAutofit/>
          </a:bodyPr>
          <a:lstStyle/>
          <a:p>
            <a:r>
              <a:rPr lang="en-US" sz="3600" dirty="0"/>
              <a:t>Interview Tips </a:t>
            </a:r>
            <a:r>
              <a:rPr lang="en-US" sz="3600" dirty="0">
                <a:solidFill>
                  <a:schemeClr val="accent3">
                    <a:lumMod val="75000"/>
                  </a:schemeClr>
                </a:solidFill>
              </a:rPr>
              <a:t>Before</a:t>
            </a:r>
            <a:r>
              <a:rPr lang="en-US" sz="3600" dirty="0"/>
              <a:t> an Interview</a:t>
            </a:r>
          </a:p>
        </p:txBody>
      </p:sp>
      <p:sp>
        <p:nvSpPr>
          <p:cNvPr id="3" name="Content Placeholder 2">
            <a:extLst>
              <a:ext uri="{FF2B5EF4-FFF2-40B4-BE49-F238E27FC236}">
                <a16:creationId xmlns:a16="http://schemas.microsoft.com/office/drawing/2014/main" id="{3C9DF01F-4458-A707-421C-EDA4F8849B6F}"/>
              </a:ext>
            </a:extLst>
          </p:cNvPr>
          <p:cNvSpPr>
            <a:spLocks noGrp="1"/>
          </p:cNvSpPr>
          <p:nvPr>
            <p:ph type="body" sz="quarter" idx="17"/>
          </p:nvPr>
        </p:nvSpPr>
        <p:spPr>
          <a:xfrm>
            <a:off x="1209242" y="1435395"/>
            <a:ext cx="3703951" cy="5078781"/>
          </a:xfrm>
        </p:spPr>
        <p:txBody>
          <a:bodyPr>
            <a:normAutofit lnSpcReduction="10000"/>
          </a:bodyPr>
          <a:lstStyle/>
          <a:p>
            <a:pPr marL="457200" indent="-457200" algn="l">
              <a:buFont typeface="+mj-lt"/>
              <a:buAutoNum type="arabicPeriod"/>
            </a:pPr>
            <a:r>
              <a:rPr lang="en-US" dirty="0"/>
              <a:t>Research the company</a:t>
            </a:r>
          </a:p>
          <a:p>
            <a:pPr marL="457200" indent="-457200" algn="l">
              <a:buFont typeface="+mj-lt"/>
              <a:buAutoNum type="arabicPeriod"/>
            </a:pPr>
            <a:r>
              <a:rPr lang="en-US" i="0" dirty="0">
                <a:effectLst/>
              </a:rPr>
              <a:t>Understand the job description</a:t>
            </a:r>
          </a:p>
          <a:p>
            <a:pPr marL="457200" indent="-457200" algn="l">
              <a:buFont typeface="+mj-lt"/>
              <a:buAutoNum type="arabicPeriod"/>
            </a:pPr>
            <a:r>
              <a:rPr lang="en-US" dirty="0"/>
              <a:t>Practice common interview questions</a:t>
            </a:r>
          </a:p>
          <a:p>
            <a:pPr marL="457200" indent="-457200" algn="l">
              <a:buFont typeface="+mj-lt"/>
              <a:buAutoNum type="arabicPeriod"/>
            </a:pPr>
            <a:r>
              <a:rPr lang="en-US" i="0" dirty="0">
                <a:effectLst/>
              </a:rPr>
              <a:t>Prepare specific examples</a:t>
            </a:r>
          </a:p>
          <a:p>
            <a:pPr marL="457200" indent="-457200" algn="l">
              <a:buFont typeface="+mj-lt"/>
              <a:buAutoNum type="arabicPeriod"/>
            </a:pPr>
            <a:r>
              <a:rPr lang="en-US" dirty="0"/>
              <a:t>Dress appropriately</a:t>
            </a:r>
          </a:p>
          <a:p>
            <a:pPr marL="457200" indent="-457200" algn="l">
              <a:buFont typeface="+mj-lt"/>
              <a:buAutoNum type="arabicPeriod"/>
            </a:pPr>
            <a:r>
              <a:rPr lang="en-US" i="0" dirty="0">
                <a:effectLst/>
              </a:rPr>
              <a:t>Plan your logistics</a:t>
            </a:r>
          </a:p>
          <a:p>
            <a:pPr marL="457200" indent="-457200" algn="l">
              <a:buFont typeface="+mj-lt"/>
              <a:buAutoNum type="arabicPeriod"/>
            </a:pPr>
            <a:r>
              <a:rPr lang="en-US" dirty="0"/>
              <a:t>Practice good self-care</a:t>
            </a:r>
          </a:p>
          <a:p>
            <a:pPr marL="457200" indent="-457200" algn="l">
              <a:buFont typeface="+mj-lt"/>
              <a:buAutoNum type="arabicPeriod"/>
            </a:pPr>
            <a:r>
              <a:rPr lang="en-US" i="0" dirty="0">
                <a:effectLst/>
              </a:rPr>
              <a:t>Plan your own questions</a:t>
            </a:r>
          </a:p>
          <a:p>
            <a:pPr marL="457200" indent="-457200" algn="l">
              <a:buFont typeface="+mj-lt"/>
              <a:buAutoNum type="arabicPeriod"/>
            </a:pPr>
            <a:r>
              <a:rPr lang="en-US" dirty="0"/>
              <a:t>Review the interviewer’s name and contact</a:t>
            </a:r>
            <a:endParaRPr lang="en-US" i="0" dirty="0">
              <a:effectLst/>
            </a:endParaRPr>
          </a:p>
          <a:p>
            <a:pPr algn="l">
              <a:buFont typeface="Arial" panose="020B0604020202020204" pitchFamily="34" charset="0"/>
              <a:buChar char="•"/>
            </a:pPr>
            <a:endParaRPr lang="en-NG" sz="2400" dirty="0"/>
          </a:p>
        </p:txBody>
      </p:sp>
      <p:pic>
        <p:nvPicPr>
          <p:cNvPr id="13314" name="Picture 2">
            <a:extLst>
              <a:ext uri="{FF2B5EF4-FFF2-40B4-BE49-F238E27FC236}">
                <a16:creationId xmlns:a16="http://schemas.microsoft.com/office/drawing/2014/main" id="{59C407C7-BB78-EBAA-263A-32CB124E1D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8" b="9803"/>
          <a:stretch/>
        </p:blipFill>
        <p:spPr bwMode="auto">
          <a:xfrm>
            <a:off x="5189620" y="1271622"/>
            <a:ext cx="6055915" cy="482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8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76ADE-1523-FA96-7BCD-E98D84BAB0D0}"/>
              </a:ext>
            </a:extLst>
          </p:cNvPr>
          <p:cNvSpPr>
            <a:spLocks noGrp="1"/>
          </p:cNvSpPr>
          <p:nvPr>
            <p:ph type="title"/>
          </p:nvPr>
        </p:nvSpPr>
        <p:spPr>
          <a:xfrm>
            <a:off x="1209243" y="343824"/>
            <a:ext cx="10036292" cy="773776"/>
          </a:xfrm>
        </p:spPr>
        <p:txBody>
          <a:bodyPr anchor="t">
            <a:noAutofit/>
          </a:bodyPr>
          <a:lstStyle/>
          <a:p>
            <a:r>
              <a:rPr lang="en-US" sz="3600" dirty="0"/>
              <a:t>Interview Tips </a:t>
            </a:r>
            <a:r>
              <a:rPr lang="en-US" sz="3600" dirty="0">
                <a:solidFill>
                  <a:schemeClr val="accent3">
                    <a:lumMod val="75000"/>
                  </a:schemeClr>
                </a:solidFill>
              </a:rPr>
              <a:t>During</a:t>
            </a:r>
            <a:r>
              <a:rPr lang="en-US" sz="3600" dirty="0"/>
              <a:t> an Interview</a:t>
            </a:r>
          </a:p>
        </p:txBody>
      </p:sp>
      <p:sp>
        <p:nvSpPr>
          <p:cNvPr id="3" name="Content Placeholder 2">
            <a:extLst>
              <a:ext uri="{FF2B5EF4-FFF2-40B4-BE49-F238E27FC236}">
                <a16:creationId xmlns:a16="http://schemas.microsoft.com/office/drawing/2014/main" id="{3C9DF01F-4458-A707-421C-EDA4F8849B6F}"/>
              </a:ext>
            </a:extLst>
          </p:cNvPr>
          <p:cNvSpPr>
            <a:spLocks noGrp="1"/>
          </p:cNvSpPr>
          <p:nvPr>
            <p:ph type="body" sz="quarter" idx="17"/>
          </p:nvPr>
        </p:nvSpPr>
        <p:spPr>
          <a:xfrm>
            <a:off x="1209242" y="1435395"/>
            <a:ext cx="3703951" cy="5078781"/>
          </a:xfrm>
        </p:spPr>
        <p:txBody>
          <a:bodyPr>
            <a:normAutofit fontScale="70000" lnSpcReduction="20000"/>
          </a:bodyPr>
          <a:lstStyle/>
          <a:p>
            <a:pPr marL="457200" indent="-457200" algn="l">
              <a:buFont typeface="+mj-lt"/>
              <a:buAutoNum type="arabicPeriod"/>
            </a:pPr>
            <a:r>
              <a:rPr lang="en-US" sz="2400" dirty="0"/>
              <a:t>Make a good first impression</a:t>
            </a:r>
          </a:p>
          <a:p>
            <a:pPr marL="457200" indent="-457200" algn="l">
              <a:buFont typeface="+mj-lt"/>
              <a:buAutoNum type="arabicPeriod"/>
            </a:pPr>
            <a:r>
              <a:rPr lang="en-US" sz="2400" dirty="0"/>
              <a:t>Active listening</a:t>
            </a:r>
          </a:p>
          <a:p>
            <a:pPr marL="457200" indent="-457200" algn="l">
              <a:buFont typeface="+mj-lt"/>
              <a:buAutoNum type="arabicPeriod"/>
            </a:pPr>
            <a:r>
              <a:rPr lang="en-US" sz="2400" dirty="0"/>
              <a:t>Showcase your skills and experience and provide specific examples</a:t>
            </a:r>
          </a:p>
          <a:p>
            <a:pPr marL="457200" indent="-457200" algn="l">
              <a:buFont typeface="+mj-lt"/>
              <a:buAutoNum type="arabicPeriod"/>
            </a:pPr>
            <a:r>
              <a:rPr lang="en-US" sz="2400" dirty="0"/>
              <a:t>Use the STAR technique to answer the questions</a:t>
            </a:r>
          </a:p>
          <a:p>
            <a:pPr marL="457200" indent="-457200" algn="l">
              <a:buFont typeface="+mj-lt"/>
              <a:buAutoNum type="arabicPeriod"/>
            </a:pPr>
            <a:r>
              <a:rPr lang="en-US" sz="2400" dirty="0"/>
              <a:t>Be concise and stay on point</a:t>
            </a:r>
          </a:p>
          <a:p>
            <a:pPr marL="457200" indent="-457200" algn="l">
              <a:buFont typeface="+mj-lt"/>
              <a:buAutoNum type="arabicPeriod"/>
            </a:pPr>
            <a:r>
              <a:rPr lang="en-US" sz="2400" dirty="0"/>
              <a:t>Ask thoughtful and well-researched questions</a:t>
            </a:r>
          </a:p>
          <a:p>
            <a:pPr marL="457200" indent="-457200" algn="l">
              <a:buFont typeface="+mj-lt"/>
              <a:buAutoNum type="arabicPeriod"/>
            </a:pPr>
            <a:r>
              <a:rPr lang="en-US" sz="2400" dirty="0"/>
              <a:t>Engage in positive body language</a:t>
            </a:r>
          </a:p>
          <a:p>
            <a:pPr marL="457200" indent="-457200" algn="l">
              <a:buFont typeface="+mj-lt"/>
              <a:buAutoNum type="arabicPeriod"/>
            </a:pPr>
            <a:r>
              <a:rPr lang="en-US" sz="2400" dirty="0"/>
              <a:t>Show enthusiasm and passion</a:t>
            </a:r>
          </a:p>
          <a:p>
            <a:pPr marL="457200" indent="-457200" algn="l">
              <a:buFont typeface="+mj-lt"/>
              <a:buAutoNum type="arabicPeriod"/>
            </a:pPr>
            <a:r>
              <a:rPr lang="en-US" sz="2400" dirty="0"/>
              <a:t>Demonstrate your teamwork and communication skills</a:t>
            </a:r>
          </a:p>
          <a:p>
            <a:pPr marL="457200" indent="-457200" algn="l">
              <a:buFont typeface="+mj-lt"/>
              <a:buAutoNum type="arabicPeriod"/>
            </a:pPr>
            <a:r>
              <a:rPr lang="en-US" sz="2400" dirty="0"/>
              <a:t>Be honest and authentic</a:t>
            </a:r>
          </a:p>
          <a:p>
            <a:pPr marL="457200" indent="-457200" algn="l">
              <a:buFont typeface="+mj-lt"/>
              <a:buAutoNum type="arabicPeriod"/>
            </a:pPr>
            <a:endParaRPr lang="en-NG" sz="2400" dirty="0"/>
          </a:p>
        </p:txBody>
      </p:sp>
      <p:pic>
        <p:nvPicPr>
          <p:cNvPr id="13314" name="Picture 2">
            <a:extLst>
              <a:ext uri="{FF2B5EF4-FFF2-40B4-BE49-F238E27FC236}">
                <a16:creationId xmlns:a16="http://schemas.microsoft.com/office/drawing/2014/main" id="{59C407C7-BB78-EBAA-263A-32CB124E1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30" b="10130"/>
          <a:stretch/>
        </p:blipFill>
        <p:spPr bwMode="auto">
          <a:xfrm>
            <a:off x="5353393" y="1560321"/>
            <a:ext cx="6055915" cy="482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7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76ADE-1523-FA96-7BCD-E98D84BAB0D0}"/>
              </a:ext>
            </a:extLst>
          </p:cNvPr>
          <p:cNvSpPr>
            <a:spLocks noGrp="1"/>
          </p:cNvSpPr>
          <p:nvPr>
            <p:ph type="title"/>
          </p:nvPr>
        </p:nvSpPr>
        <p:spPr>
          <a:xfrm>
            <a:off x="1209243" y="343824"/>
            <a:ext cx="10036292" cy="773776"/>
          </a:xfrm>
        </p:spPr>
        <p:txBody>
          <a:bodyPr anchor="t">
            <a:noAutofit/>
          </a:bodyPr>
          <a:lstStyle/>
          <a:p>
            <a:r>
              <a:rPr lang="en-US" sz="3600" dirty="0"/>
              <a:t>Interview Tips </a:t>
            </a:r>
            <a:r>
              <a:rPr lang="en-US" sz="3600" dirty="0">
                <a:solidFill>
                  <a:schemeClr val="accent3">
                    <a:lumMod val="75000"/>
                  </a:schemeClr>
                </a:solidFill>
              </a:rPr>
              <a:t>After</a:t>
            </a:r>
            <a:r>
              <a:rPr lang="en-US" sz="3600" dirty="0"/>
              <a:t> an Interview</a:t>
            </a:r>
          </a:p>
        </p:txBody>
      </p:sp>
      <p:sp>
        <p:nvSpPr>
          <p:cNvPr id="3" name="Content Placeholder 2">
            <a:extLst>
              <a:ext uri="{FF2B5EF4-FFF2-40B4-BE49-F238E27FC236}">
                <a16:creationId xmlns:a16="http://schemas.microsoft.com/office/drawing/2014/main" id="{3C9DF01F-4458-A707-421C-EDA4F8849B6F}"/>
              </a:ext>
            </a:extLst>
          </p:cNvPr>
          <p:cNvSpPr>
            <a:spLocks noGrp="1"/>
          </p:cNvSpPr>
          <p:nvPr>
            <p:ph type="body" sz="quarter" idx="17"/>
          </p:nvPr>
        </p:nvSpPr>
        <p:spPr>
          <a:xfrm>
            <a:off x="1209242" y="1435395"/>
            <a:ext cx="3703951" cy="5078781"/>
          </a:xfrm>
        </p:spPr>
        <p:txBody>
          <a:bodyPr>
            <a:normAutofit fontScale="92500" lnSpcReduction="20000"/>
          </a:bodyPr>
          <a:lstStyle/>
          <a:p>
            <a:pPr marL="457200" indent="-457200" algn="l">
              <a:buFont typeface="+mj-lt"/>
              <a:buAutoNum type="arabicPeriod"/>
            </a:pPr>
            <a:r>
              <a:rPr lang="en-US" sz="2400" dirty="0"/>
              <a:t>Send a thank you note</a:t>
            </a:r>
          </a:p>
          <a:p>
            <a:pPr marL="457200" indent="-457200" algn="l">
              <a:buFont typeface="+mj-lt"/>
              <a:buAutoNum type="arabicPeriod"/>
            </a:pPr>
            <a:r>
              <a:rPr lang="en-US" sz="2400" dirty="0"/>
              <a:t>Reflect on the interview</a:t>
            </a:r>
          </a:p>
          <a:p>
            <a:pPr marL="457200" indent="-457200" algn="l">
              <a:buFont typeface="+mj-lt"/>
              <a:buAutoNum type="arabicPeriod"/>
            </a:pPr>
            <a:r>
              <a:rPr lang="en-US" sz="2400" dirty="0"/>
              <a:t>Review your notes</a:t>
            </a:r>
          </a:p>
          <a:p>
            <a:pPr marL="457200" indent="-457200" algn="l">
              <a:buFont typeface="+mj-lt"/>
              <a:buAutoNum type="arabicPeriod"/>
            </a:pPr>
            <a:r>
              <a:rPr lang="en-US" sz="2400" dirty="0"/>
              <a:t>Follow up on any commitments</a:t>
            </a:r>
          </a:p>
          <a:p>
            <a:pPr marL="457200" indent="-457200" algn="l">
              <a:buFont typeface="+mj-lt"/>
              <a:buAutoNum type="arabicPeriod"/>
            </a:pPr>
            <a:r>
              <a:rPr lang="en-US" sz="2400" dirty="0"/>
              <a:t>Continue your job search</a:t>
            </a:r>
          </a:p>
          <a:p>
            <a:pPr marL="457200" indent="-457200" algn="l">
              <a:buFont typeface="+mj-lt"/>
              <a:buAutoNum type="arabicPeriod"/>
            </a:pPr>
            <a:r>
              <a:rPr lang="en-US" sz="2400" dirty="0"/>
              <a:t>Stay connected on LinkedIn</a:t>
            </a:r>
          </a:p>
          <a:p>
            <a:pPr marL="457200" indent="-457200" algn="l">
              <a:buFont typeface="+mj-lt"/>
              <a:buAutoNum type="arabicPeriod"/>
            </a:pPr>
            <a:r>
              <a:rPr lang="en-US" sz="2400" dirty="0"/>
              <a:t>Prepare for next steps</a:t>
            </a:r>
          </a:p>
          <a:p>
            <a:pPr marL="457200" indent="-457200" algn="l">
              <a:buFont typeface="+mj-lt"/>
              <a:buAutoNum type="arabicPeriod"/>
            </a:pPr>
            <a:r>
              <a:rPr lang="en-US" sz="2400" dirty="0"/>
              <a:t>Follow up if necessary</a:t>
            </a:r>
          </a:p>
          <a:p>
            <a:pPr marL="457200" indent="-457200" algn="l">
              <a:buFont typeface="+mj-lt"/>
              <a:buAutoNum type="arabicPeriod"/>
            </a:pPr>
            <a:r>
              <a:rPr lang="en-US" sz="2400" dirty="0"/>
              <a:t>Learn from the experience</a:t>
            </a:r>
            <a:endParaRPr lang="en-NG" sz="2400" dirty="0"/>
          </a:p>
        </p:txBody>
      </p:sp>
      <p:pic>
        <p:nvPicPr>
          <p:cNvPr id="13314" name="Picture 2">
            <a:extLst>
              <a:ext uri="{FF2B5EF4-FFF2-40B4-BE49-F238E27FC236}">
                <a16:creationId xmlns:a16="http://schemas.microsoft.com/office/drawing/2014/main" id="{59C407C7-BB78-EBAA-263A-32CB124E1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30" b="10130"/>
          <a:stretch/>
        </p:blipFill>
        <p:spPr bwMode="auto">
          <a:xfrm>
            <a:off x="5353393" y="1560321"/>
            <a:ext cx="6055915" cy="482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17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997487" y="231305"/>
            <a:ext cx="10036292" cy="773776"/>
          </a:xfrm>
          <a:prstGeom prst="rect">
            <a:avLst/>
          </a:prstGeom>
        </p:spPr>
        <p:txBody>
          <a:bodyPr spcFirstLastPara="1" vert="horz" wrap="square" lIns="121900" tIns="121900" rIns="121900" bIns="121900" rtlCol="0" anchor="b" anchorCtr="0">
            <a:noAutofit/>
          </a:bodyPr>
          <a:lstStyle/>
          <a:p>
            <a:pPr>
              <a:spcBef>
                <a:spcPts val="0"/>
              </a:spcBef>
            </a:pPr>
            <a:r>
              <a:rPr lang="en-US" sz="3600" dirty="0"/>
              <a:t>Common Interview Questions</a:t>
            </a:r>
            <a:endParaRPr sz="1050" dirty="0"/>
          </a:p>
        </p:txBody>
      </p:sp>
      <p:pic>
        <p:nvPicPr>
          <p:cNvPr id="8194" name="Picture 2" descr="Free vector curiosity search concept illustration">
            <a:extLst>
              <a:ext uri="{FF2B5EF4-FFF2-40B4-BE49-F238E27FC236}">
                <a16:creationId xmlns:a16="http://schemas.microsoft.com/office/drawing/2014/main" id="{BCD7FFFD-17AC-C2FE-1EE2-26CE594FD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08" y="1266110"/>
            <a:ext cx="5360585" cy="5360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DC664C-2D1E-E6EF-928A-3685B6795EAA}"/>
              </a:ext>
            </a:extLst>
          </p:cNvPr>
          <p:cNvSpPr txBox="1"/>
          <p:nvPr/>
        </p:nvSpPr>
        <p:spPr>
          <a:xfrm>
            <a:off x="1323872" y="1793899"/>
            <a:ext cx="2456597" cy="646331"/>
          </a:xfrm>
          <a:prstGeom prst="rect">
            <a:avLst/>
          </a:prstGeom>
          <a:noFill/>
        </p:spPr>
        <p:txBody>
          <a:bodyPr wrap="square">
            <a:spAutoFit/>
          </a:bodyPr>
          <a:lstStyle/>
          <a:p>
            <a:pPr marL="0" indent="0" algn="r">
              <a:buNone/>
            </a:pPr>
            <a:r>
              <a:rPr lang="en-US" dirty="0"/>
              <a:t>Tell me about yourself</a:t>
            </a:r>
          </a:p>
        </p:txBody>
      </p:sp>
      <p:sp>
        <p:nvSpPr>
          <p:cNvPr id="7" name="TextBox 6">
            <a:extLst>
              <a:ext uri="{FF2B5EF4-FFF2-40B4-BE49-F238E27FC236}">
                <a16:creationId xmlns:a16="http://schemas.microsoft.com/office/drawing/2014/main" id="{F86829B5-D087-9314-ECA9-30F7124EBA51}"/>
              </a:ext>
            </a:extLst>
          </p:cNvPr>
          <p:cNvSpPr txBox="1"/>
          <p:nvPr/>
        </p:nvSpPr>
        <p:spPr>
          <a:xfrm>
            <a:off x="1774249" y="2701259"/>
            <a:ext cx="2006220" cy="646331"/>
          </a:xfrm>
          <a:prstGeom prst="rect">
            <a:avLst/>
          </a:prstGeom>
          <a:noFill/>
        </p:spPr>
        <p:txBody>
          <a:bodyPr wrap="square">
            <a:spAutoFit/>
          </a:bodyPr>
          <a:lstStyle/>
          <a:p>
            <a:pPr marL="0" indent="0" algn="r">
              <a:buNone/>
            </a:pPr>
            <a:r>
              <a:rPr lang="en-US" dirty="0"/>
              <a:t>Why should we hire you?</a:t>
            </a:r>
          </a:p>
        </p:txBody>
      </p:sp>
      <p:sp>
        <p:nvSpPr>
          <p:cNvPr id="8" name="TextBox 7">
            <a:extLst>
              <a:ext uri="{FF2B5EF4-FFF2-40B4-BE49-F238E27FC236}">
                <a16:creationId xmlns:a16="http://schemas.microsoft.com/office/drawing/2014/main" id="{B01F6345-CADF-7891-ED28-CE81AAAB7C0C}"/>
              </a:ext>
            </a:extLst>
          </p:cNvPr>
          <p:cNvSpPr txBox="1"/>
          <p:nvPr/>
        </p:nvSpPr>
        <p:spPr>
          <a:xfrm>
            <a:off x="1774249" y="3623235"/>
            <a:ext cx="2006220" cy="646331"/>
          </a:xfrm>
          <a:prstGeom prst="rect">
            <a:avLst/>
          </a:prstGeom>
          <a:noFill/>
        </p:spPr>
        <p:txBody>
          <a:bodyPr wrap="square">
            <a:spAutoFit/>
          </a:bodyPr>
          <a:lstStyle/>
          <a:p>
            <a:pPr marL="0" indent="0" algn="r">
              <a:buNone/>
            </a:pPr>
            <a:r>
              <a:rPr lang="en-US" dirty="0"/>
              <a:t>What are your strengths?</a:t>
            </a:r>
          </a:p>
        </p:txBody>
      </p:sp>
      <p:sp>
        <p:nvSpPr>
          <p:cNvPr id="9" name="TextBox 8">
            <a:extLst>
              <a:ext uri="{FF2B5EF4-FFF2-40B4-BE49-F238E27FC236}">
                <a16:creationId xmlns:a16="http://schemas.microsoft.com/office/drawing/2014/main" id="{4E767874-80A6-531A-2A27-4CEF5738A44A}"/>
              </a:ext>
            </a:extLst>
          </p:cNvPr>
          <p:cNvSpPr txBox="1"/>
          <p:nvPr/>
        </p:nvSpPr>
        <p:spPr>
          <a:xfrm>
            <a:off x="1774249" y="4505468"/>
            <a:ext cx="2006220" cy="1754326"/>
          </a:xfrm>
          <a:prstGeom prst="rect">
            <a:avLst/>
          </a:prstGeom>
          <a:noFill/>
        </p:spPr>
        <p:txBody>
          <a:bodyPr wrap="square">
            <a:spAutoFit/>
          </a:bodyPr>
          <a:lstStyle/>
          <a:p>
            <a:pPr marL="0" indent="0" algn="r">
              <a:buNone/>
            </a:pPr>
            <a:r>
              <a:rPr lang="en-US" dirty="0"/>
              <a:t>Tell me about a challenging situation you faced at work and how you handled it?</a:t>
            </a:r>
          </a:p>
        </p:txBody>
      </p:sp>
      <p:sp>
        <p:nvSpPr>
          <p:cNvPr id="10" name="TextBox 9">
            <a:extLst>
              <a:ext uri="{FF2B5EF4-FFF2-40B4-BE49-F238E27FC236}">
                <a16:creationId xmlns:a16="http://schemas.microsoft.com/office/drawing/2014/main" id="{79472940-C5A8-66AE-ABB8-C662B341B755}"/>
              </a:ext>
            </a:extLst>
          </p:cNvPr>
          <p:cNvSpPr txBox="1"/>
          <p:nvPr/>
        </p:nvSpPr>
        <p:spPr>
          <a:xfrm>
            <a:off x="8411533" y="1793899"/>
            <a:ext cx="2006219" cy="646331"/>
          </a:xfrm>
          <a:prstGeom prst="rect">
            <a:avLst/>
          </a:prstGeom>
          <a:noFill/>
        </p:spPr>
        <p:txBody>
          <a:bodyPr wrap="square">
            <a:spAutoFit/>
          </a:bodyPr>
          <a:lstStyle/>
          <a:p>
            <a:pPr marL="0" indent="0">
              <a:buNone/>
            </a:pPr>
            <a:r>
              <a:rPr lang="en-US" dirty="0"/>
              <a:t>How do you work in a team?</a:t>
            </a:r>
          </a:p>
        </p:txBody>
      </p:sp>
      <p:sp>
        <p:nvSpPr>
          <p:cNvPr id="11" name="TextBox 10">
            <a:extLst>
              <a:ext uri="{FF2B5EF4-FFF2-40B4-BE49-F238E27FC236}">
                <a16:creationId xmlns:a16="http://schemas.microsoft.com/office/drawing/2014/main" id="{D5D1EFFD-A220-12DA-9B2C-90D1581C64DF}"/>
              </a:ext>
            </a:extLst>
          </p:cNvPr>
          <p:cNvSpPr txBox="1"/>
          <p:nvPr/>
        </p:nvSpPr>
        <p:spPr>
          <a:xfrm>
            <a:off x="8411533" y="2644853"/>
            <a:ext cx="2006219" cy="1200329"/>
          </a:xfrm>
          <a:prstGeom prst="rect">
            <a:avLst/>
          </a:prstGeom>
          <a:noFill/>
        </p:spPr>
        <p:txBody>
          <a:bodyPr wrap="square">
            <a:spAutoFit/>
          </a:bodyPr>
          <a:lstStyle/>
          <a:p>
            <a:pPr marL="0" indent="0">
              <a:buNone/>
            </a:pPr>
            <a:r>
              <a:rPr lang="en-US" dirty="0"/>
              <a:t>Describe a time when you demonstrated leadership?</a:t>
            </a:r>
          </a:p>
        </p:txBody>
      </p:sp>
      <p:sp>
        <p:nvSpPr>
          <p:cNvPr id="14" name="TextBox 13">
            <a:extLst>
              <a:ext uri="{FF2B5EF4-FFF2-40B4-BE49-F238E27FC236}">
                <a16:creationId xmlns:a16="http://schemas.microsoft.com/office/drawing/2014/main" id="{F3D20716-B3F7-4D0D-E8E6-EF5FD509111B}"/>
              </a:ext>
            </a:extLst>
          </p:cNvPr>
          <p:cNvSpPr txBox="1"/>
          <p:nvPr/>
        </p:nvSpPr>
        <p:spPr>
          <a:xfrm>
            <a:off x="8411533" y="4106211"/>
            <a:ext cx="2006219" cy="923330"/>
          </a:xfrm>
          <a:prstGeom prst="rect">
            <a:avLst/>
          </a:prstGeom>
          <a:noFill/>
        </p:spPr>
        <p:txBody>
          <a:bodyPr wrap="square">
            <a:spAutoFit/>
          </a:bodyPr>
          <a:lstStyle/>
          <a:p>
            <a:pPr marL="0" indent="0">
              <a:buNone/>
            </a:pPr>
            <a:r>
              <a:rPr lang="en-US" dirty="0"/>
              <a:t>How do you handle stress and pressure?</a:t>
            </a:r>
          </a:p>
        </p:txBody>
      </p:sp>
    </p:spTree>
    <p:extLst>
      <p:ext uri="{BB962C8B-B14F-4D97-AF65-F5344CB8AC3E}">
        <p14:creationId xmlns:p14="http://schemas.microsoft.com/office/powerpoint/2010/main" val="3340287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FE2A4-3E8B-1A37-2700-E19E66ABDC2E}"/>
              </a:ext>
            </a:extLst>
          </p:cNvPr>
          <p:cNvSpPr>
            <a:spLocks noGrp="1"/>
          </p:cNvSpPr>
          <p:nvPr>
            <p:ph type="title"/>
          </p:nvPr>
        </p:nvSpPr>
        <p:spPr>
          <a:xfrm>
            <a:off x="814317" y="191987"/>
            <a:ext cx="8001379" cy="803380"/>
          </a:xfrm>
        </p:spPr>
        <p:txBody>
          <a:bodyPr>
            <a:noAutofit/>
          </a:bodyPr>
          <a:lstStyle/>
          <a:p>
            <a:pPr algn="l"/>
            <a:r>
              <a:rPr lang="en-US" sz="3200" dirty="0"/>
              <a:t>The </a:t>
            </a:r>
            <a:r>
              <a:rPr lang="en-US" sz="3200" dirty="0">
                <a:solidFill>
                  <a:schemeClr val="accent3">
                    <a:lumMod val="75000"/>
                  </a:schemeClr>
                </a:solidFill>
              </a:rPr>
              <a:t>STAR</a:t>
            </a:r>
            <a:r>
              <a:rPr lang="en-US" sz="3200" dirty="0"/>
              <a:t> </a:t>
            </a:r>
            <a:r>
              <a:rPr lang="en-US" sz="3200" dirty="0">
                <a:latin typeface="Poppins" panose="00000500000000000000" pitchFamily="2" charset="0"/>
                <a:cs typeface="Poppins" panose="00000500000000000000" pitchFamily="2" charset="0"/>
              </a:rPr>
              <a:t>Technique</a:t>
            </a:r>
            <a:r>
              <a:rPr lang="en-US" sz="3200" dirty="0"/>
              <a:t> For Answering Interview Questions</a:t>
            </a:r>
            <a:endParaRPr lang="en-NG" sz="3200" dirty="0"/>
          </a:p>
        </p:txBody>
      </p:sp>
      <p:sp>
        <p:nvSpPr>
          <p:cNvPr id="18" name="Rectangle 17">
            <a:extLst>
              <a:ext uri="{FF2B5EF4-FFF2-40B4-BE49-F238E27FC236}">
                <a16:creationId xmlns:a16="http://schemas.microsoft.com/office/drawing/2014/main" id="{A68AC0F9-D86C-2030-7270-761038F27A6B}"/>
              </a:ext>
            </a:extLst>
          </p:cNvPr>
          <p:cNvSpPr/>
          <p:nvPr/>
        </p:nvSpPr>
        <p:spPr>
          <a:xfrm>
            <a:off x="941696" y="1610436"/>
            <a:ext cx="2047164" cy="1818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b="1" dirty="0">
                <a:latin typeface="Poppins" panose="00000500000000000000" pitchFamily="2" charset="0"/>
                <a:cs typeface="Poppins" panose="00000500000000000000" pitchFamily="2" charset="0"/>
              </a:rPr>
              <a:t>S</a:t>
            </a:r>
            <a:endParaRPr lang="en-NG" sz="8800" b="1" dirty="0">
              <a:latin typeface="Poppins" panose="00000500000000000000" pitchFamily="2" charset="0"/>
              <a:cs typeface="Poppins" panose="00000500000000000000" pitchFamily="2" charset="0"/>
            </a:endParaRPr>
          </a:p>
        </p:txBody>
      </p:sp>
      <p:sp>
        <p:nvSpPr>
          <p:cNvPr id="19" name="Rectangle 18">
            <a:extLst>
              <a:ext uri="{FF2B5EF4-FFF2-40B4-BE49-F238E27FC236}">
                <a16:creationId xmlns:a16="http://schemas.microsoft.com/office/drawing/2014/main" id="{4A1363E7-F1D1-E756-4277-3B619859E3C7}"/>
              </a:ext>
            </a:extLst>
          </p:cNvPr>
          <p:cNvSpPr/>
          <p:nvPr/>
        </p:nvSpPr>
        <p:spPr>
          <a:xfrm>
            <a:off x="3400568" y="1610436"/>
            <a:ext cx="2047164" cy="181856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a:t>
            </a:r>
            <a:endParaRPr kumimoji="0" lang="en-NG"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0" name="Rectangle 19">
            <a:extLst>
              <a:ext uri="{FF2B5EF4-FFF2-40B4-BE49-F238E27FC236}">
                <a16:creationId xmlns:a16="http://schemas.microsoft.com/office/drawing/2014/main" id="{2FAA1110-E18C-1DE6-79F9-C24C9D9688A6}"/>
              </a:ext>
            </a:extLst>
          </p:cNvPr>
          <p:cNvSpPr/>
          <p:nvPr/>
        </p:nvSpPr>
        <p:spPr>
          <a:xfrm>
            <a:off x="5859440" y="1610436"/>
            <a:ext cx="2047164" cy="1818564"/>
          </a:xfrm>
          <a:prstGeom prst="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a:t>
            </a:r>
            <a:endParaRPr kumimoji="0" lang="en-NG"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1" name="Rectangle 20">
            <a:extLst>
              <a:ext uri="{FF2B5EF4-FFF2-40B4-BE49-F238E27FC236}">
                <a16:creationId xmlns:a16="http://schemas.microsoft.com/office/drawing/2014/main" id="{0F731281-F196-49E2-3E33-7B27B77DB57C}"/>
              </a:ext>
            </a:extLst>
          </p:cNvPr>
          <p:cNvSpPr/>
          <p:nvPr/>
        </p:nvSpPr>
        <p:spPr>
          <a:xfrm>
            <a:off x="8318312" y="1610436"/>
            <a:ext cx="2047164" cy="181856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a:t>
            </a:r>
            <a:endParaRPr kumimoji="0" lang="en-NG" sz="8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2" name="Rectangle 21">
            <a:extLst>
              <a:ext uri="{FF2B5EF4-FFF2-40B4-BE49-F238E27FC236}">
                <a16:creationId xmlns:a16="http://schemas.microsoft.com/office/drawing/2014/main" id="{9592FD7A-8E9E-AE9F-AD87-656FB9E53FE8}"/>
              </a:ext>
            </a:extLst>
          </p:cNvPr>
          <p:cNvSpPr/>
          <p:nvPr/>
        </p:nvSpPr>
        <p:spPr>
          <a:xfrm>
            <a:off x="941696" y="3257005"/>
            <a:ext cx="2047164" cy="3048260"/>
          </a:xfrm>
          <a:custGeom>
            <a:avLst/>
            <a:gdLst>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355881 w 2047164"/>
              <a:gd name="connsiteY1" fmla="*/ 2177 h 2876266"/>
              <a:gd name="connsiteX2" fmla="*/ 2047164 w 2047164"/>
              <a:gd name="connsiteY2" fmla="*/ 0 h 2876266"/>
              <a:gd name="connsiteX3" fmla="*/ 2047164 w 2047164"/>
              <a:gd name="connsiteY3" fmla="*/ 2876266 h 2876266"/>
              <a:gd name="connsiteX4" fmla="*/ 0 w 2047164"/>
              <a:gd name="connsiteY4" fmla="*/ 2876266 h 2876266"/>
              <a:gd name="connsiteX5" fmla="*/ 0 w 2047164"/>
              <a:gd name="connsiteY5" fmla="*/ 0 h 2876266"/>
              <a:gd name="connsiteX0" fmla="*/ 0 w 2047164"/>
              <a:gd name="connsiteY0" fmla="*/ 0 h 2876266"/>
              <a:gd name="connsiteX1" fmla="*/ 355881 w 2047164"/>
              <a:gd name="connsiteY1" fmla="*/ 2177 h 2876266"/>
              <a:gd name="connsiteX2" fmla="*/ 625847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0 h 2876266"/>
              <a:gd name="connsiteX1" fmla="*/ 355881 w 2047164"/>
              <a:gd name="connsiteY1" fmla="*/ 2177 h 2876266"/>
              <a:gd name="connsiteX2" fmla="*/ 773893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6531 h 2882797"/>
              <a:gd name="connsiteX1" fmla="*/ 355881 w 2047164"/>
              <a:gd name="connsiteY1" fmla="*/ 8708 h 2882797"/>
              <a:gd name="connsiteX2" fmla="*/ 547470 w 2047164"/>
              <a:gd name="connsiteY2" fmla="*/ 0 h 2882797"/>
              <a:gd name="connsiteX3" fmla="*/ 773893 w 2047164"/>
              <a:gd name="connsiteY3" fmla="*/ 8708 h 2882797"/>
              <a:gd name="connsiteX4" fmla="*/ 2047164 w 2047164"/>
              <a:gd name="connsiteY4" fmla="*/ 6531 h 2882797"/>
              <a:gd name="connsiteX5" fmla="*/ 2047164 w 2047164"/>
              <a:gd name="connsiteY5" fmla="*/ 2882797 h 2882797"/>
              <a:gd name="connsiteX6" fmla="*/ 0 w 2047164"/>
              <a:gd name="connsiteY6" fmla="*/ 2882797 h 2882797"/>
              <a:gd name="connsiteX7" fmla="*/ 0 w 2047164"/>
              <a:gd name="connsiteY7" fmla="*/ 6531 h 2882797"/>
              <a:gd name="connsiteX0" fmla="*/ 0 w 2047164"/>
              <a:gd name="connsiteY0" fmla="*/ 171994 h 3048260"/>
              <a:gd name="connsiteX1" fmla="*/ 355881 w 2047164"/>
              <a:gd name="connsiteY1" fmla="*/ 174171 h 3048260"/>
              <a:gd name="connsiteX2" fmla="*/ 547470 w 2047164"/>
              <a:gd name="connsiteY2" fmla="*/ 0 h 3048260"/>
              <a:gd name="connsiteX3" fmla="*/ 773893 w 2047164"/>
              <a:gd name="connsiteY3" fmla="*/ 174171 h 3048260"/>
              <a:gd name="connsiteX4" fmla="*/ 2047164 w 2047164"/>
              <a:gd name="connsiteY4" fmla="*/ 171994 h 3048260"/>
              <a:gd name="connsiteX5" fmla="*/ 2047164 w 2047164"/>
              <a:gd name="connsiteY5" fmla="*/ 3048260 h 3048260"/>
              <a:gd name="connsiteX6" fmla="*/ 0 w 2047164"/>
              <a:gd name="connsiteY6" fmla="*/ 3048260 h 3048260"/>
              <a:gd name="connsiteX7" fmla="*/ 0 w 2047164"/>
              <a:gd name="connsiteY7" fmla="*/ 171994 h 304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164" h="3048260">
                <a:moveTo>
                  <a:pt x="0" y="171994"/>
                </a:moveTo>
                <a:lnTo>
                  <a:pt x="355881" y="174171"/>
                </a:lnTo>
                <a:lnTo>
                  <a:pt x="547470" y="0"/>
                </a:lnTo>
                <a:lnTo>
                  <a:pt x="773893" y="174171"/>
                </a:lnTo>
                <a:lnTo>
                  <a:pt x="2047164" y="171994"/>
                </a:lnTo>
                <a:lnTo>
                  <a:pt x="2047164" y="3048260"/>
                </a:lnTo>
                <a:lnTo>
                  <a:pt x="0" y="3048260"/>
                </a:lnTo>
                <a:lnTo>
                  <a:pt x="0" y="171994"/>
                </a:ln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Describe the situation, when it took place and what was involved,</a:t>
            </a:r>
          </a:p>
          <a:p>
            <a:pPr algn="ctr"/>
            <a:endParaRPr lang="en-US" sz="1600" dirty="0">
              <a:solidFill>
                <a:schemeClr val="tx1"/>
              </a:solidFill>
            </a:endParaRPr>
          </a:p>
          <a:p>
            <a:pPr algn="ctr"/>
            <a:r>
              <a:rPr lang="en-US" sz="1600" dirty="0">
                <a:solidFill>
                  <a:schemeClr val="tx1"/>
                </a:solidFill>
              </a:rPr>
              <a:t>This is your opportunity to set the scene</a:t>
            </a:r>
            <a:endParaRPr lang="en-NG" sz="1600" dirty="0">
              <a:solidFill>
                <a:schemeClr val="tx1"/>
              </a:solidFill>
            </a:endParaRPr>
          </a:p>
        </p:txBody>
      </p:sp>
      <p:sp>
        <p:nvSpPr>
          <p:cNvPr id="23" name="Rectangle 21">
            <a:extLst>
              <a:ext uri="{FF2B5EF4-FFF2-40B4-BE49-F238E27FC236}">
                <a16:creationId xmlns:a16="http://schemas.microsoft.com/office/drawing/2014/main" id="{8D31BFDE-D76D-3D26-6211-7064AD766C7C}"/>
              </a:ext>
            </a:extLst>
          </p:cNvPr>
          <p:cNvSpPr/>
          <p:nvPr/>
        </p:nvSpPr>
        <p:spPr>
          <a:xfrm>
            <a:off x="3400568" y="3257005"/>
            <a:ext cx="2047164" cy="3048260"/>
          </a:xfrm>
          <a:custGeom>
            <a:avLst/>
            <a:gdLst>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355881 w 2047164"/>
              <a:gd name="connsiteY1" fmla="*/ 2177 h 2876266"/>
              <a:gd name="connsiteX2" fmla="*/ 2047164 w 2047164"/>
              <a:gd name="connsiteY2" fmla="*/ 0 h 2876266"/>
              <a:gd name="connsiteX3" fmla="*/ 2047164 w 2047164"/>
              <a:gd name="connsiteY3" fmla="*/ 2876266 h 2876266"/>
              <a:gd name="connsiteX4" fmla="*/ 0 w 2047164"/>
              <a:gd name="connsiteY4" fmla="*/ 2876266 h 2876266"/>
              <a:gd name="connsiteX5" fmla="*/ 0 w 2047164"/>
              <a:gd name="connsiteY5" fmla="*/ 0 h 2876266"/>
              <a:gd name="connsiteX0" fmla="*/ 0 w 2047164"/>
              <a:gd name="connsiteY0" fmla="*/ 0 h 2876266"/>
              <a:gd name="connsiteX1" fmla="*/ 355881 w 2047164"/>
              <a:gd name="connsiteY1" fmla="*/ 2177 h 2876266"/>
              <a:gd name="connsiteX2" fmla="*/ 625847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0 h 2876266"/>
              <a:gd name="connsiteX1" fmla="*/ 355881 w 2047164"/>
              <a:gd name="connsiteY1" fmla="*/ 2177 h 2876266"/>
              <a:gd name="connsiteX2" fmla="*/ 773893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6531 h 2882797"/>
              <a:gd name="connsiteX1" fmla="*/ 355881 w 2047164"/>
              <a:gd name="connsiteY1" fmla="*/ 8708 h 2882797"/>
              <a:gd name="connsiteX2" fmla="*/ 547470 w 2047164"/>
              <a:gd name="connsiteY2" fmla="*/ 0 h 2882797"/>
              <a:gd name="connsiteX3" fmla="*/ 773893 w 2047164"/>
              <a:gd name="connsiteY3" fmla="*/ 8708 h 2882797"/>
              <a:gd name="connsiteX4" fmla="*/ 2047164 w 2047164"/>
              <a:gd name="connsiteY4" fmla="*/ 6531 h 2882797"/>
              <a:gd name="connsiteX5" fmla="*/ 2047164 w 2047164"/>
              <a:gd name="connsiteY5" fmla="*/ 2882797 h 2882797"/>
              <a:gd name="connsiteX6" fmla="*/ 0 w 2047164"/>
              <a:gd name="connsiteY6" fmla="*/ 2882797 h 2882797"/>
              <a:gd name="connsiteX7" fmla="*/ 0 w 2047164"/>
              <a:gd name="connsiteY7" fmla="*/ 6531 h 2882797"/>
              <a:gd name="connsiteX0" fmla="*/ 0 w 2047164"/>
              <a:gd name="connsiteY0" fmla="*/ 171994 h 3048260"/>
              <a:gd name="connsiteX1" fmla="*/ 355881 w 2047164"/>
              <a:gd name="connsiteY1" fmla="*/ 174171 h 3048260"/>
              <a:gd name="connsiteX2" fmla="*/ 547470 w 2047164"/>
              <a:gd name="connsiteY2" fmla="*/ 0 h 3048260"/>
              <a:gd name="connsiteX3" fmla="*/ 773893 w 2047164"/>
              <a:gd name="connsiteY3" fmla="*/ 174171 h 3048260"/>
              <a:gd name="connsiteX4" fmla="*/ 2047164 w 2047164"/>
              <a:gd name="connsiteY4" fmla="*/ 171994 h 3048260"/>
              <a:gd name="connsiteX5" fmla="*/ 2047164 w 2047164"/>
              <a:gd name="connsiteY5" fmla="*/ 3048260 h 3048260"/>
              <a:gd name="connsiteX6" fmla="*/ 0 w 2047164"/>
              <a:gd name="connsiteY6" fmla="*/ 3048260 h 3048260"/>
              <a:gd name="connsiteX7" fmla="*/ 0 w 2047164"/>
              <a:gd name="connsiteY7" fmla="*/ 171994 h 304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164" h="3048260">
                <a:moveTo>
                  <a:pt x="0" y="171994"/>
                </a:moveTo>
                <a:lnTo>
                  <a:pt x="355881" y="174171"/>
                </a:lnTo>
                <a:lnTo>
                  <a:pt x="547470" y="0"/>
                </a:lnTo>
                <a:lnTo>
                  <a:pt x="773893" y="174171"/>
                </a:lnTo>
                <a:lnTo>
                  <a:pt x="2047164" y="171994"/>
                </a:lnTo>
                <a:lnTo>
                  <a:pt x="2047164" y="3048260"/>
                </a:lnTo>
                <a:lnTo>
                  <a:pt x="0" y="3048260"/>
                </a:lnTo>
                <a:lnTo>
                  <a:pt x="0" y="171994"/>
                </a:lnTo>
                <a:close/>
              </a:path>
            </a:pathLst>
          </a:cu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As a result of this situation, what needed to happen?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Explain the tasks that needed to be completed to resolve the challenge</a:t>
            </a:r>
            <a:endParaRPr kumimoji="0" lang="en-NG" sz="16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4" name="Rectangle 21">
            <a:extLst>
              <a:ext uri="{FF2B5EF4-FFF2-40B4-BE49-F238E27FC236}">
                <a16:creationId xmlns:a16="http://schemas.microsoft.com/office/drawing/2014/main" id="{2C6B2448-C657-2556-AF22-2739FD5FA78B}"/>
              </a:ext>
            </a:extLst>
          </p:cNvPr>
          <p:cNvSpPr/>
          <p:nvPr/>
        </p:nvSpPr>
        <p:spPr>
          <a:xfrm>
            <a:off x="5859440" y="3257005"/>
            <a:ext cx="2047164" cy="3048260"/>
          </a:xfrm>
          <a:custGeom>
            <a:avLst/>
            <a:gdLst>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355881 w 2047164"/>
              <a:gd name="connsiteY1" fmla="*/ 2177 h 2876266"/>
              <a:gd name="connsiteX2" fmla="*/ 2047164 w 2047164"/>
              <a:gd name="connsiteY2" fmla="*/ 0 h 2876266"/>
              <a:gd name="connsiteX3" fmla="*/ 2047164 w 2047164"/>
              <a:gd name="connsiteY3" fmla="*/ 2876266 h 2876266"/>
              <a:gd name="connsiteX4" fmla="*/ 0 w 2047164"/>
              <a:gd name="connsiteY4" fmla="*/ 2876266 h 2876266"/>
              <a:gd name="connsiteX5" fmla="*/ 0 w 2047164"/>
              <a:gd name="connsiteY5" fmla="*/ 0 h 2876266"/>
              <a:gd name="connsiteX0" fmla="*/ 0 w 2047164"/>
              <a:gd name="connsiteY0" fmla="*/ 0 h 2876266"/>
              <a:gd name="connsiteX1" fmla="*/ 355881 w 2047164"/>
              <a:gd name="connsiteY1" fmla="*/ 2177 h 2876266"/>
              <a:gd name="connsiteX2" fmla="*/ 625847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0 h 2876266"/>
              <a:gd name="connsiteX1" fmla="*/ 355881 w 2047164"/>
              <a:gd name="connsiteY1" fmla="*/ 2177 h 2876266"/>
              <a:gd name="connsiteX2" fmla="*/ 773893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6531 h 2882797"/>
              <a:gd name="connsiteX1" fmla="*/ 355881 w 2047164"/>
              <a:gd name="connsiteY1" fmla="*/ 8708 h 2882797"/>
              <a:gd name="connsiteX2" fmla="*/ 547470 w 2047164"/>
              <a:gd name="connsiteY2" fmla="*/ 0 h 2882797"/>
              <a:gd name="connsiteX3" fmla="*/ 773893 w 2047164"/>
              <a:gd name="connsiteY3" fmla="*/ 8708 h 2882797"/>
              <a:gd name="connsiteX4" fmla="*/ 2047164 w 2047164"/>
              <a:gd name="connsiteY4" fmla="*/ 6531 h 2882797"/>
              <a:gd name="connsiteX5" fmla="*/ 2047164 w 2047164"/>
              <a:gd name="connsiteY5" fmla="*/ 2882797 h 2882797"/>
              <a:gd name="connsiteX6" fmla="*/ 0 w 2047164"/>
              <a:gd name="connsiteY6" fmla="*/ 2882797 h 2882797"/>
              <a:gd name="connsiteX7" fmla="*/ 0 w 2047164"/>
              <a:gd name="connsiteY7" fmla="*/ 6531 h 2882797"/>
              <a:gd name="connsiteX0" fmla="*/ 0 w 2047164"/>
              <a:gd name="connsiteY0" fmla="*/ 171994 h 3048260"/>
              <a:gd name="connsiteX1" fmla="*/ 355881 w 2047164"/>
              <a:gd name="connsiteY1" fmla="*/ 174171 h 3048260"/>
              <a:gd name="connsiteX2" fmla="*/ 547470 w 2047164"/>
              <a:gd name="connsiteY2" fmla="*/ 0 h 3048260"/>
              <a:gd name="connsiteX3" fmla="*/ 773893 w 2047164"/>
              <a:gd name="connsiteY3" fmla="*/ 174171 h 3048260"/>
              <a:gd name="connsiteX4" fmla="*/ 2047164 w 2047164"/>
              <a:gd name="connsiteY4" fmla="*/ 171994 h 3048260"/>
              <a:gd name="connsiteX5" fmla="*/ 2047164 w 2047164"/>
              <a:gd name="connsiteY5" fmla="*/ 3048260 h 3048260"/>
              <a:gd name="connsiteX6" fmla="*/ 0 w 2047164"/>
              <a:gd name="connsiteY6" fmla="*/ 3048260 h 3048260"/>
              <a:gd name="connsiteX7" fmla="*/ 0 w 2047164"/>
              <a:gd name="connsiteY7" fmla="*/ 171994 h 304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164" h="3048260">
                <a:moveTo>
                  <a:pt x="0" y="171994"/>
                </a:moveTo>
                <a:lnTo>
                  <a:pt x="355881" y="174171"/>
                </a:lnTo>
                <a:lnTo>
                  <a:pt x="547470" y="0"/>
                </a:lnTo>
                <a:lnTo>
                  <a:pt x="773893" y="174171"/>
                </a:lnTo>
                <a:lnTo>
                  <a:pt x="2047164" y="171994"/>
                </a:lnTo>
                <a:lnTo>
                  <a:pt x="2047164" y="3048260"/>
                </a:lnTo>
                <a:lnTo>
                  <a:pt x="0" y="3048260"/>
                </a:lnTo>
                <a:lnTo>
                  <a:pt x="0" y="171994"/>
                </a:lnTo>
                <a:close/>
              </a:path>
            </a:pathLst>
          </a:cu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Here you’ll want to provide details about the actions taken to reach the achieved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What was planned and for when?</a:t>
            </a:r>
            <a:endParaRPr kumimoji="0" lang="en-NG" sz="16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5" name="Rectangle 21">
            <a:extLst>
              <a:ext uri="{FF2B5EF4-FFF2-40B4-BE49-F238E27FC236}">
                <a16:creationId xmlns:a16="http://schemas.microsoft.com/office/drawing/2014/main" id="{F6C79893-BDD7-F4F8-57B8-EFE393A7053E}"/>
              </a:ext>
            </a:extLst>
          </p:cNvPr>
          <p:cNvSpPr/>
          <p:nvPr/>
        </p:nvSpPr>
        <p:spPr>
          <a:xfrm>
            <a:off x="8318312" y="3257005"/>
            <a:ext cx="2047164" cy="3048260"/>
          </a:xfrm>
          <a:custGeom>
            <a:avLst/>
            <a:gdLst>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2047164 w 2047164"/>
              <a:gd name="connsiteY1" fmla="*/ 0 h 2876266"/>
              <a:gd name="connsiteX2" fmla="*/ 2047164 w 2047164"/>
              <a:gd name="connsiteY2" fmla="*/ 2876266 h 2876266"/>
              <a:gd name="connsiteX3" fmla="*/ 0 w 2047164"/>
              <a:gd name="connsiteY3" fmla="*/ 2876266 h 2876266"/>
              <a:gd name="connsiteX4" fmla="*/ 0 w 2047164"/>
              <a:gd name="connsiteY4" fmla="*/ 0 h 2876266"/>
              <a:gd name="connsiteX0" fmla="*/ 0 w 2047164"/>
              <a:gd name="connsiteY0" fmla="*/ 0 h 2876266"/>
              <a:gd name="connsiteX1" fmla="*/ 355881 w 2047164"/>
              <a:gd name="connsiteY1" fmla="*/ 2177 h 2876266"/>
              <a:gd name="connsiteX2" fmla="*/ 2047164 w 2047164"/>
              <a:gd name="connsiteY2" fmla="*/ 0 h 2876266"/>
              <a:gd name="connsiteX3" fmla="*/ 2047164 w 2047164"/>
              <a:gd name="connsiteY3" fmla="*/ 2876266 h 2876266"/>
              <a:gd name="connsiteX4" fmla="*/ 0 w 2047164"/>
              <a:gd name="connsiteY4" fmla="*/ 2876266 h 2876266"/>
              <a:gd name="connsiteX5" fmla="*/ 0 w 2047164"/>
              <a:gd name="connsiteY5" fmla="*/ 0 h 2876266"/>
              <a:gd name="connsiteX0" fmla="*/ 0 w 2047164"/>
              <a:gd name="connsiteY0" fmla="*/ 0 h 2876266"/>
              <a:gd name="connsiteX1" fmla="*/ 355881 w 2047164"/>
              <a:gd name="connsiteY1" fmla="*/ 2177 h 2876266"/>
              <a:gd name="connsiteX2" fmla="*/ 625847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0 h 2876266"/>
              <a:gd name="connsiteX1" fmla="*/ 355881 w 2047164"/>
              <a:gd name="connsiteY1" fmla="*/ 2177 h 2876266"/>
              <a:gd name="connsiteX2" fmla="*/ 773893 w 2047164"/>
              <a:gd name="connsiteY2" fmla="*/ 2177 h 2876266"/>
              <a:gd name="connsiteX3" fmla="*/ 2047164 w 2047164"/>
              <a:gd name="connsiteY3" fmla="*/ 0 h 2876266"/>
              <a:gd name="connsiteX4" fmla="*/ 2047164 w 2047164"/>
              <a:gd name="connsiteY4" fmla="*/ 2876266 h 2876266"/>
              <a:gd name="connsiteX5" fmla="*/ 0 w 2047164"/>
              <a:gd name="connsiteY5" fmla="*/ 2876266 h 2876266"/>
              <a:gd name="connsiteX6" fmla="*/ 0 w 2047164"/>
              <a:gd name="connsiteY6" fmla="*/ 0 h 2876266"/>
              <a:gd name="connsiteX0" fmla="*/ 0 w 2047164"/>
              <a:gd name="connsiteY0" fmla="*/ 6531 h 2882797"/>
              <a:gd name="connsiteX1" fmla="*/ 355881 w 2047164"/>
              <a:gd name="connsiteY1" fmla="*/ 8708 h 2882797"/>
              <a:gd name="connsiteX2" fmla="*/ 547470 w 2047164"/>
              <a:gd name="connsiteY2" fmla="*/ 0 h 2882797"/>
              <a:gd name="connsiteX3" fmla="*/ 773893 w 2047164"/>
              <a:gd name="connsiteY3" fmla="*/ 8708 h 2882797"/>
              <a:gd name="connsiteX4" fmla="*/ 2047164 w 2047164"/>
              <a:gd name="connsiteY4" fmla="*/ 6531 h 2882797"/>
              <a:gd name="connsiteX5" fmla="*/ 2047164 w 2047164"/>
              <a:gd name="connsiteY5" fmla="*/ 2882797 h 2882797"/>
              <a:gd name="connsiteX6" fmla="*/ 0 w 2047164"/>
              <a:gd name="connsiteY6" fmla="*/ 2882797 h 2882797"/>
              <a:gd name="connsiteX7" fmla="*/ 0 w 2047164"/>
              <a:gd name="connsiteY7" fmla="*/ 6531 h 2882797"/>
              <a:gd name="connsiteX0" fmla="*/ 0 w 2047164"/>
              <a:gd name="connsiteY0" fmla="*/ 171994 h 3048260"/>
              <a:gd name="connsiteX1" fmla="*/ 355881 w 2047164"/>
              <a:gd name="connsiteY1" fmla="*/ 174171 h 3048260"/>
              <a:gd name="connsiteX2" fmla="*/ 547470 w 2047164"/>
              <a:gd name="connsiteY2" fmla="*/ 0 h 3048260"/>
              <a:gd name="connsiteX3" fmla="*/ 773893 w 2047164"/>
              <a:gd name="connsiteY3" fmla="*/ 174171 h 3048260"/>
              <a:gd name="connsiteX4" fmla="*/ 2047164 w 2047164"/>
              <a:gd name="connsiteY4" fmla="*/ 171994 h 3048260"/>
              <a:gd name="connsiteX5" fmla="*/ 2047164 w 2047164"/>
              <a:gd name="connsiteY5" fmla="*/ 3048260 h 3048260"/>
              <a:gd name="connsiteX6" fmla="*/ 0 w 2047164"/>
              <a:gd name="connsiteY6" fmla="*/ 3048260 h 3048260"/>
              <a:gd name="connsiteX7" fmla="*/ 0 w 2047164"/>
              <a:gd name="connsiteY7" fmla="*/ 171994 h 304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164" h="3048260">
                <a:moveTo>
                  <a:pt x="0" y="171994"/>
                </a:moveTo>
                <a:lnTo>
                  <a:pt x="355881" y="174171"/>
                </a:lnTo>
                <a:lnTo>
                  <a:pt x="547470" y="0"/>
                </a:lnTo>
                <a:lnTo>
                  <a:pt x="773893" y="174171"/>
                </a:lnTo>
                <a:lnTo>
                  <a:pt x="2047164" y="171994"/>
                </a:lnTo>
                <a:lnTo>
                  <a:pt x="2047164" y="3048260"/>
                </a:lnTo>
                <a:lnTo>
                  <a:pt x="0" y="3048260"/>
                </a:lnTo>
                <a:lnTo>
                  <a:pt x="0" y="171994"/>
                </a:lnTo>
                <a:close/>
              </a:path>
            </a:pathLst>
          </a:cu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What was the outcome?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Describe a clear resolution – an ending to the challenge you outlined in your situation</a:t>
            </a:r>
            <a:endParaRPr kumimoji="0" lang="en-NG" sz="16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7188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0CA6-E885-3FF1-6EE1-BE20474569C3}"/>
              </a:ext>
            </a:extLst>
          </p:cNvPr>
          <p:cNvSpPr>
            <a:spLocks noGrp="1"/>
          </p:cNvSpPr>
          <p:nvPr>
            <p:ph type="title"/>
          </p:nvPr>
        </p:nvSpPr>
        <p:spPr>
          <a:xfrm>
            <a:off x="2433427" y="6227668"/>
            <a:ext cx="4416552" cy="630332"/>
          </a:xfrm>
        </p:spPr>
        <p:txBody>
          <a:bodyPr>
            <a:normAutofit fontScale="90000"/>
          </a:bodyPr>
          <a:lstStyle/>
          <a:p>
            <a:pPr>
              <a:lnSpc>
                <a:spcPct val="100000"/>
              </a:lnSpc>
            </a:pPr>
            <a:r>
              <a:rPr lang="en-US" sz="49600" dirty="0">
                <a:latin typeface="Amasis MT Pro Medium" panose="02040604050005020304" pitchFamily="18" charset="0"/>
                <a:cs typeface="Arial" panose="020B0604020202020204" pitchFamily="34" charset="0"/>
              </a:rPr>
              <a:t>“</a:t>
            </a:r>
            <a:endParaRPr lang="en-NG" sz="49600" dirty="0">
              <a:latin typeface="Amasis MT Pro Medium" panose="020406040500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 name="TextBox 3">
            <a:extLst>
              <a:ext uri="{FF2B5EF4-FFF2-40B4-BE49-F238E27FC236}">
                <a16:creationId xmlns:a16="http://schemas.microsoft.com/office/drawing/2014/main" id="{F19EAFFA-2D4B-6254-CAE7-6BAA11D36DC5}"/>
              </a:ext>
            </a:extLst>
          </p:cNvPr>
          <p:cNvSpPr txBox="1"/>
          <p:nvPr/>
        </p:nvSpPr>
        <p:spPr>
          <a:xfrm>
            <a:off x="6096000" y="1334160"/>
            <a:ext cx="4972171" cy="3170099"/>
          </a:xfrm>
          <a:prstGeom prst="rect">
            <a:avLst/>
          </a:prstGeom>
          <a:noFill/>
          <a:ln>
            <a:noFill/>
          </a:ln>
        </p:spPr>
        <p:txBody>
          <a:bodyPr wrap="square" rtlCol="0">
            <a:spAutoFit/>
          </a:bodyPr>
          <a:lstStyle/>
          <a:p>
            <a:r>
              <a:rPr lang="en-US" sz="2000" i="1" dirty="0">
                <a:latin typeface="Avenir Next LT Pro" panose="020B0504020202020204" pitchFamily="34" charset="0"/>
                <a:ea typeface="Cambria" panose="02040503050406030204" pitchFamily="18" charset="0"/>
                <a:cs typeface="Poppins" panose="00000500000000000000" pitchFamily="2" charset="0"/>
              </a:rPr>
              <a:t>“Your employability is not determined by the number of qualifications you hold, but by your ability to adapt, learn, and grow in an ever-changing world.“</a:t>
            </a:r>
          </a:p>
          <a:p>
            <a:endParaRPr lang="en-US" sz="2000" b="1" i="1" dirty="0">
              <a:effectLst/>
              <a:latin typeface="Avenir Next LT Pro" panose="020B0504020202020204" pitchFamily="34" charset="0"/>
              <a:ea typeface="Cambria" panose="02040503050406030204" pitchFamily="18" charset="0"/>
              <a:cs typeface="Poppins" panose="00000500000000000000" pitchFamily="2" charset="0"/>
            </a:endParaRPr>
          </a:p>
          <a:p>
            <a:r>
              <a:rPr lang="en-US" sz="2000" i="1" dirty="0">
                <a:latin typeface="Avenir Next LT Pro" panose="020B0504020202020204" pitchFamily="34" charset="0"/>
                <a:ea typeface="Cambria" panose="02040503050406030204" pitchFamily="18" charset="0"/>
                <a:cs typeface="Poppins" panose="00000500000000000000" pitchFamily="2" charset="0"/>
              </a:rPr>
              <a:t>“In the new world of work, security lies not in employment but in employability”</a:t>
            </a:r>
          </a:p>
          <a:p>
            <a:endParaRPr lang="en-US" sz="2000" i="1" dirty="0">
              <a:effectLst/>
              <a:latin typeface="Avenir Next LT Pro" panose="020B0504020202020204" pitchFamily="34" charset="0"/>
              <a:ea typeface="Cambria" panose="02040503050406030204" pitchFamily="18" charset="0"/>
              <a:cs typeface="Poppins" panose="00000500000000000000" pitchFamily="2" charset="0"/>
            </a:endParaRPr>
          </a:p>
          <a:p>
            <a:r>
              <a:rPr lang="en-US" sz="2000" i="1" dirty="0">
                <a:latin typeface="Avenir Next LT Pro" panose="020B0504020202020204" pitchFamily="34" charset="0"/>
                <a:ea typeface="Cambria" panose="02040503050406030204" pitchFamily="18" charset="0"/>
                <a:cs typeface="Poppins" panose="00000500000000000000" pitchFamily="2" charset="0"/>
              </a:rPr>
              <a:t>The world of work is shifting from what can you study to what can you do</a:t>
            </a:r>
            <a:endParaRPr lang="en-US" sz="2000" i="1" dirty="0">
              <a:effectLst/>
              <a:latin typeface="Avenir Next LT Pro" panose="020B0504020202020204" pitchFamily="34" charset="0"/>
              <a:ea typeface="Cambria" panose="02040503050406030204" pitchFamily="18" charset="0"/>
              <a:cs typeface="Poppins" panose="00000500000000000000" pitchFamily="2" charset="0"/>
            </a:endParaRPr>
          </a:p>
        </p:txBody>
      </p:sp>
      <p:pic>
        <p:nvPicPr>
          <p:cNvPr id="3" name="Picture 2">
            <a:extLst>
              <a:ext uri="{FF2B5EF4-FFF2-40B4-BE49-F238E27FC236}">
                <a16:creationId xmlns:a16="http://schemas.microsoft.com/office/drawing/2014/main" id="{AF7BF458-3662-5465-151B-7FD2EC7F7F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4813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FE2A4-3E8B-1A37-2700-E19E66ABDC2E}"/>
              </a:ext>
            </a:extLst>
          </p:cNvPr>
          <p:cNvSpPr>
            <a:spLocks noGrp="1"/>
          </p:cNvSpPr>
          <p:nvPr>
            <p:ph type="title"/>
          </p:nvPr>
        </p:nvSpPr>
        <p:spPr>
          <a:xfrm>
            <a:off x="814317" y="191987"/>
            <a:ext cx="8001379" cy="803380"/>
          </a:xfrm>
        </p:spPr>
        <p:txBody>
          <a:bodyPr>
            <a:noAutofit/>
          </a:bodyPr>
          <a:lstStyle/>
          <a:p>
            <a:pPr algn="l"/>
            <a:r>
              <a:rPr lang="en-US" sz="3200" dirty="0"/>
              <a:t>The </a:t>
            </a:r>
            <a:r>
              <a:rPr lang="en-US" sz="3200" dirty="0">
                <a:solidFill>
                  <a:schemeClr val="accent3">
                    <a:lumMod val="75000"/>
                  </a:schemeClr>
                </a:solidFill>
              </a:rPr>
              <a:t>STAR</a:t>
            </a:r>
            <a:r>
              <a:rPr lang="en-US" sz="3200" dirty="0"/>
              <a:t> </a:t>
            </a:r>
            <a:r>
              <a:rPr lang="en-US" sz="3200" dirty="0">
                <a:latin typeface="Poppins" panose="00000500000000000000" pitchFamily="2" charset="0"/>
                <a:cs typeface="Poppins" panose="00000500000000000000" pitchFamily="2" charset="0"/>
              </a:rPr>
              <a:t>Technique</a:t>
            </a:r>
            <a:r>
              <a:rPr lang="en-US" sz="3200" dirty="0"/>
              <a:t> For Answering Interview Questions</a:t>
            </a:r>
            <a:endParaRPr lang="en-NG" sz="3200" dirty="0"/>
          </a:p>
        </p:txBody>
      </p:sp>
      <p:sp>
        <p:nvSpPr>
          <p:cNvPr id="12" name="Rectangle 11">
            <a:extLst>
              <a:ext uri="{FF2B5EF4-FFF2-40B4-BE49-F238E27FC236}">
                <a16:creationId xmlns:a16="http://schemas.microsoft.com/office/drawing/2014/main" id="{B00F6F99-E301-3F93-1CC4-0D5918401A84}"/>
              </a:ext>
            </a:extLst>
          </p:cNvPr>
          <p:cNvSpPr/>
          <p:nvPr/>
        </p:nvSpPr>
        <p:spPr>
          <a:xfrm>
            <a:off x="3317358" y="1610750"/>
            <a:ext cx="2275190" cy="450376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Example</a:t>
            </a:r>
            <a:r>
              <a:rPr lang="en-US" sz="1600" dirty="0">
                <a:solidFill>
                  <a:schemeClr val="tx1"/>
                </a:solidFill>
              </a:rPr>
              <a:t>: "The task was to identify potential vulnerabilities in the network infrastructure, implement enhanced security measures, and ensure compliance with industry standards."</a:t>
            </a:r>
            <a:endParaRPr lang="en-NG" sz="1600" dirty="0">
              <a:solidFill>
                <a:schemeClr val="tx1"/>
              </a:solidFill>
            </a:endParaRPr>
          </a:p>
        </p:txBody>
      </p:sp>
      <p:sp>
        <p:nvSpPr>
          <p:cNvPr id="15" name="Rectangle 14">
            <a:extLst>
              <a:ext uri="{FF2B5EF4-FFF2-40B4-BE49-F238E27FC236}">
                <a16:creationId xmlns:a16="http://schemas.microsoft.com/office/drawing/2014/main" id="{2DBBF5D5-A227-32B3-3682-B17089F63F33}"/>
              </a:ext>
            </a:extLst>
          </p:cNvPr>
          <p:cNvSpPr/>
          <p:nvPr/>
        </p:nvSpPr>
        <p:spPr>
          <a:xfrm>
            <a:off x="5847907" y="1624083"/>
            <a:ext cx="3410582" cy="4503761"/>
          </a:xfrm>
          <a:prstGeom prst="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Example</a:t>
            </a:r>
            <a:r>
              <a:rPr lang="en-US" sz="1600" dirty="0">
                <a:solidFill>
                  <a:schemeClr val="tx1"/>
                </a:solidFill>
              </a:rPr>
              <a:t>: "To begin, I conducted a thorough assessment of the existing network infrastructure, identifying potential weak points and areas of improvement. I researched and recommended a set of industry-leading security protocols and best practices. I collaborated with the IT team to implement firewall configurations, intrusion detection systems, and regular vulnerability scans. Additionally, I conducted employee training sessions to raise awareness about cybersecurity threats and best practices."</a:t>
            </a:r>
            <a:endParaRPr lang="en-NG" sz="1600" dirty="0">
              <a:solidFill>
                <a:schemeClr val="tx1"/>
              </a:solidFill>
            </a:endParaRPr>
          </a:p>
        </p:txBody>
      </p:sp>
      <p:sp>
        <p:nvSpPr>
          <p:cNvPr id="16" name="Rectangle 15">
            <a:extLst>
              <a:ext uri="{FF2B5EF4-FFF2-40B4-BE49-F238E27FC236}">
                <a16:creationId xmlns:a16="http://schemas.microsoft.com/office/drawing/2014/main" id="{62FC5183-E363-7069-3E7E-D53B554D6A47}"/>
              </a:ext>
            </a:extLst>
          </p:cNvPr>
          <p:cNvSpPr/>
          <p:nvPr/>
        </p:nvSpPr>
        <p:spPr>
          <a:xfrm>
            <a:off x="9492018" y="1624082"/>
            <a:ext cx="2659038" cy="45037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Example</a:t>
            </a:r>
            <a:r>
              <a:rPr lang="en-US" sz="1600" dirty="0">
                <a:solidFill>
                  <a:schemeClr val="tx1"/>
                </a:solidFill>
              </a:rPr>
              <a:t>: "As a result of these measures, we successfully reduced the number of network security incidents by 30% within three months. Our enhanced security protocols were commended during an internal audit, and we achieved compliance with industry standards. The company's data and systems became significantly more secure, minimizing the risk of potential breaches."</a:t>
            </a:r>
            <a:endParaRPr lang="en-NG" sz="1600" dirty="0">
              <a:solidFill>
                <a:schemeClr val="tx1"/>
              </a:solidFill>
            </a:endParaRPr>
          </a:p>
        </p:txBody>
      </p:sp>
      <p:sp>
        <p:nvSpPr>
          <p:cNvPr id="17" name="Rectangle 16">
            <a:extLst>
              <a:ext uri="{FF2B5EF4-FFF2-40B4-BE49-F238E27FC236}">
                <a16:creationId xmlns:a16="http://schemas.microsoft.com/office/drawing/2014/main" id="{63C84D06-F8DA-393F-EB46-CC760EC809CA}"/>
              </a:ext>
            </a:extLst>
          </p:cNvPr>
          <p:cNvSpPr/>
          <p:nvPr/>
        </p:nvSpPr>
        <p:spPr>
          <a:xfrm>
            <a:off x="814317" y="1624084"/>
            <a:ext cx="2269512" cy="450376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Example</a:t>
            </a:r>
            <a:r>
              <a:rPr lang="en-US" sz="1600" dirty="0">
                <a:solidFill>
                  <a:schemeClr val="tx1"/>
                </a:solidFill>
              </a:rPr>
              <a:t>: Example: "In my previous role as a cybersecurity intern at XYZ Company, I was assigned to a project where we needed to improve the company's network security measures."</a:t>
            </a:r>
            <a:endParaRPr lang="en-NG" sz="1600" dirty="0">
              <a:solidFill>
                <a:schemeClr val="tx1"/>
              </a:solidFill>
            </a:endParaRPr>
          </a:p>
        </p:txBody>
      </p:sp>
    </p:spTree>
    <p:extLst>
      <p:ext uri="{BB962C8B-B14F-4D97-AF65-F5344CB8AC3E}">
        <p14:creationId xmlns:p14="http://schemas.microsoft.com/office/powerpoint/2010/main" val="769357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997487" y="231305"/>
            <a:ext cx="10036292" cy="773776"/>
          </a:xfrm>
          <a:prstGeom prst="rect">
            <a:avLst/>
          </a:prstGeom>
        </p:spPr>
        <p:txBody>
          <a:bodyPr spcFirstLastPara="1" vert="horz" wrap="square" lIns="121900" tIns="121900" rIns="121900" bIns="121900" rtlCol="0" anchor="b" anchorCtr="0">
            <a:noAutofit/>
          </a:bodyPr>
          <a:lstStyle/>
          <a:p>
            <a:pPr>
              <a:spcBef>
                <a:spcPts val="0"/>
              </a:spcBef>
            </a:pPr>
            <a:r>
              <a:rPr lang="en-US" sz="3600" dirty="0"/>
              <a:t>Salary Negotiation</a:t>
            </a:r>
            <a:endParaRPr sz="1050" dirty="0"/>
          </a:p>
        </p:txBody>
      </p:sp>
      <p:sp>
        <p:nvSpPr>
          <p:cNvPr id="6" name="TextBox 5">
            <a:extLst>
              <a:ext uri="{FF2B5EF4-FFF2-40B4-BE49-F238E27FC236}">
                <a16:creationId xmlns:a16="http://schemas.microsoft.com/office/drawing/2014/main" id="{D8201204-6D01-5C29-7032-0E8B8C7C49BF}"/>
              </a:ext>
            </a:extLst>
          </p:cNvPr>
          <p:cNvSpPr txBox="1"/>
          <p:nvPr/>
        </p:nvSpPr>
        <p:spPr>
          <a:xfrm>
            <a:off x="997486" y="1308104"/>
            <a:ext cx="7391601" cy="1754326"/>
          </a:xfrm>
          <a:prstGeom prst="rect">
            <a:avLst/>
          </a:prstGeom>
          <a:noFill/>
        </p:spPr>
        <p:txBody>
          <a:bodyPr wrap="square">
            <a:spAutoFit/>
          </a:bodyPr>
          <a:lstStyle/>
          <a:p>
            <a:r>
              <a:rPr lang="en-US" dirty="0"/>
              <a:t>Salary negotiation is an important aspect of the job offer process, as it allows you to advocate for fair compensation based on your skills, experience, and the value you bring to the organization. </a:t>
            </a:r>
          </a:p>
          <a:p>
            <a:endParaRPr lang="en-US" dirty="0"/>
          </a:p>
          <a:p>
            <a:r>
              <a:rPr lang="en-US" dirty="0"/>
              <a:t>Not all jobs allow for salary negotiation especially entry level and graduate trainee positions.</a:t>
            </a:r>
            <a:endParaRPr lang="en-NG" dirty="0"/>
          </a:p>
        </p:txBody>
      </p:sp>
      <p:sp>
        <p:nvSpPr>
          <p:cNvPr id="16" name="TextBox 15">
            <a:extLst>
              <a:ext uri="{FF2B5EF4-FFF2-40B4-BE49-F238E27FC236}">
                <a16:creationId xmlns:a16="http://schemas.microsoft.com/office/drawing/2014/main" id="{71DA8837-258D-9B85-7F92-5C22C70096BD}"/>
              </a:ext>
            </a:extLst>
          </p:cNvPr>
          <p:cNvSpPr txBox="1"/>
          <p:nvPr/>
        </p:nvSpPr>
        <p:spPr>
          <a:xfrm>
            <a:off x="997486" y="3977976"/>
            <a:ext cx="1724449" cy="646331"/>
          </a:xfrm>
          <a:prstGeom prst="rect">
            <a:avLst/>
          </a:prstGeom>
          <a:noFill/>
        </p:spPr>
        <p:txBody>
          <a:bodyPr wrap="square">
            <a:spAutoFit/>
          </a:bodyPr>
          <a:lstStyle/>
          <a:p>
            <a:r>
              <a:rPr lang="en-US" dirty="0">
                <a:latin typeface="Avenir Next LT Pro Demi" panose="020B0704020202020204" pitchFamily="34" charset="0"/>
              </a:rPr>
              <a:t>Do your research</a:t>
            </a:r>
            <a:endParaRPr lang="en-NG" dirty="0">
              <a:latin typeface="Avenir Next LT Pro Demi" panose="020B0704020202020204" pitchFamily="34" charset="0"/>
            </a:endParaRPr>
          </a:p>
        </p:txBody>
      </p:sp>
      <p:sp>
        <p:nvSpPr>
          <p:cNvPr id="17" name="TextBox 16">
            <a:extLst>
              <a:ext uri="{FF2B5EF4-FFF2-40B4-BE49-F238E27FC236}">
                <a16:creationId xmlns:a16="http://schemas.microsoft.com/office/drawing/2014/main" id="{E08281A3-9440-06FB-FA74-FE7732C48859}"/>
              </a:ext>
            </a:extLst>
          </p:cNvPr>
          <p:cNvSpPr txBox="1"/>
          <p:nvPr/>
        </p:nvSpPr>
        <p:spPr>
          <a:xfrm>
            <a:off x="3148807" y="3977976"/>
            <a:ext cx="1724449" cy="646331"/>
          </a:xfrm>
          <a:prstGeom prst="rect">
            <a:avLst/>
          </a:prstGeom>
          <a:noFill/>
        </p:spPr>
        <p:txBody>
          <a:bodyPr wrap="square">
            <a:spAutoFit/>
          </a:bodyPr>
          <a:lstStyle/>
          <a:p>
            <a:r>
              <a:rPr lang="en-US" dirty="0">
                <a:latin typeface="Avenir Next LT Pro Demi" panose="020B0704020202020204" pitchFamily="34" charset="0"/>
              </a:rPr>
              <a:t>Know your worth</a:t>
            </a:r>
            <a:endParaRPr lang="en-NG" dirty="0">
              <a:latin typeface="Avenir Next LT Pro Demi" panose="020B0704020202020204" pitchFamily="34" charset="0"/>
            </a:endParaRPr>
          </a:p>
        </p:txBody>
      </p:sp>
      <p:sp>
        <p:nvSpPr>
          <p:cNvPr id="18" name="TextBox 17">
            <a:extLst>
              <a:ext uri="{FF2B5EF4-FFF2-40B4-BE49-F238E27FC236}">
                <a16:creationId xmlns:a16="http://schemas.microsoft.com/office/drawing/2014/main" id="{69FF5C55-D00F-6DB0-23D0-5320C685A8A8}"/>
              </a:ext>
            </a:extLst>
          </p:cNvPr>
          <p:cNvSpPr txBox="1"/>
          <p:nvPr/>
        </p:nvSpPr>
        <p:spPr>
          <a:xfrm>
            <a:off x="5300128" y="3977976"/>
            <a:ext cx="1724449" cy="646331"/>
          </a:xfrm>
          <a:prstGeom prst="rect">
            <a:avLst/>
          </a:prstGeom>
          <a:noFill/>
        </p:spPr>
        <p:txBody>
          <a:bodyPr wrap="square">
            <a:spAutoFit/>
          </a:bodyPr>
          <a:lstStyle/>
          <a:p>
            <a:r>
              <a:rPr lang="en-US" dirty="0">
                <a:latin typeface="Avenir Next LT Pro Demi" panose="020B0704020202020204" pitchFamily="34" charset="0"/>
              </a:rPr>
              <a:t>Consider the full package</a:t>
            </a:r>
            <a:endParaRPr lang="en-NG" dirty="0">
              <a:latin typeface="Avenir Next LT Pro Demi" panose="020B0704020202020204" pitchFamily="34" charset="0"/>
            </a:endParaRPr>
          </a:p>
        </p:txBody>
      </p:sp>
      <p:sp>
        <p:nvSpPr>
          <p:cNvPr id="19" name="TextBox 18">
            <a:extLst>
              <a:ext uri="{FF2B5EF4-FFF2-40B4-BE49-F238E27FC236}">
                <a16:creationId xmlns:a16="http://schemas.microsoft.com/office/drawing/2014/main" id="{72B606E0-6C44-1F9D-FCF9-EC08B378DFD8}"/>
              </a:ext>
            </a:extLst>
          </p:cNvPr>
          <p:cNvSpPr txBox="1"/>
          <p:nvPr/>
        </p:nvSpPr>
        <p:spPr>
          <a:xfrm>
            <a:off x="7451449" y="3977976"/>
            <a:ext cx="1724449" cy="646331"/>
          </a:xfrm>
          <a:prstGeom prst="rect">
            <a:avLst/>
          </a:prstGeom>
          <a:noFill/>
        </p:spPr>
        <p:txBody>
          <a:bodyPr wrap="square">
            <a:spAutoFit/>
          </a:bodyPr>
          <a:lstStyle/>
          <a:p>
            <a:r>
              <a:rPr lang="en-US" dirty="0">
                <a:latin typeface="Avenir Next LT Pro Demi" panose="020B0704020202020204" pitchFamily="34" charset="0"/>
              </a:rPr>
              <a:t>Wait for the right time</a:t>
            </a:r>
            <a:endParaRPr lang="en-NG" dirty="0">
              <a:latin typeface="Avenir Next LT Pro Demi" panose="020B0704020202020204" pitchFamily="34" charset="0"/>
            </a:endParaRPr>
          </a:p>
        </p:txBody>
      </p:sp>
      <p:sp>
        <p:nvSpPr>
          <p:cNvPr id="20" name="TextBox 19">
            <a:extLst>
              <a:ext uri="{FF2B5EF4-FFF2-40B4-BE49-F238E27FC236}">
                <a16:creationId xmlns:a16="http://schemas.microsoft.com/office/drawing/2014/main" id="{238C473F-DEEB-3124-FAB5-D502D3553591}"/>
              </a:ext>
            </a:extLst>
          </p:cNvPr>
          <p:cNvSpPr txBox="1"/>
          <p:nvPr/>
        </p:nvSpPr>
        <p:spPr>
          <a:xfrm>
            <a:off x="9602770" y="3977976"/>
            <a:ext cx="1724449" cy="923330"/>
          </a:xfrm>
          <a:prstGeom prst="rect">
            <a:avLst/>
          </a:prstGeom>
          <a:noFill/>
        </p:spPr>
        <p:txBody>
          <a:bodyPr wrap="square">
            <a:spAutoFit/>
          </a:bodyPr>
          <a:lstStyle/>
          <a:p>
            <a:r>
              <a:rPr lang="en-US" dirty="0">
                <a:latin typeface="Avenir Next LT Pro Demi" panose="020B0704020202020204" pitchFamily="34" charset="0"/>
              </a:rPr>
              <a:t>Stay professional and positive</a:t>
            </a:r>
            <a:endParaRPr lang="en-NG" dirty="0">
              <a:latin typeface="Avenir Next LT Pro Demi" panose="020B0704020202020204" pitchFamily="34" charset="0"/>
            </a:endParaRPr>
          </a:p>
        </p:txBody>
      </p:sp>
      <p:sp>
        <p:nvSpPr>
          <p:cNvPr id="21" name="TextBox 20">
            <a:extLst>
              <a:ext uri="{FF2B5EF4-FFF2-40B4-BE49-F238E27FC236}">
                <a16:creationId xmlns:a16="http://schemas.microsoft.com/office/drawing/2014/main" id="{FBF2657F-954D-863E-81EE-A4ADA22227E4}"/>
              </a:ext>
            </a:extLst>
          </p:cNvPr>
          <p:cNvSpPr txBox="1"/>
          <p:nvPr/>
        </p:nvSpPr>
        <p:spPr>
          <a:xfrm>
            <a:off x="997486" y="5539853"/>
            <a:ext cx="1724449" cy="646331"/>
          </a:xfrm>
          <a:prstGeom prst="rect">
            <a:avLst/>
          </a:prstGeom>
          <a:noFill/>
        </p:spPr>
        <p:txBody>
          <a:bodyPr wrap="square">
            <a:spAutoFit/>
          </a:bodyPr>
          <a:lstStyle/>
          <a:p>
            <a:r>
              <a:rPr lang="en-US" dirty="0">
                <a:latin typeface="Avenir Next LT Pro Demi" panose="020B0704020202020204" pitchFamily="34" charset="0"/>
              </a:rPr>
              <a:t>Consider the big picture</a:t>
            </a:r>
            <a:endParaRPr lang="en-NG" dirty="0">
              <a:latin typeface="Avenir Next LT Pro Demi" panose="020B0704020202020204" pitchFamily="34" charset="0"/>
            </a:endParaRPr>
          </a:p>
        </p:txBody>
      </p:sp>
      <p:pic>
        <p:nvPicPr>
          <p:cNvPr id="23" name="Picture 22">
            <a:extLst>
              <a:ext uri="{FF2B5EF4-FFF2-40B4-BE49-F238E27FC236}">
                <a16:creationId xmlns:a16="http://schemas.microsoft.com/office/drawing/2014/main" id="{485E262F-5CEB-8A30-D90D-01B5E5C55D49}"/>
              </a:ext>
            </a:extLst>
          </p:cNvPr>
          <p:cNvPicPr>
            <a:picLocks noChangeAspect="1"/>
          </p:cNvPicPr>
          <p:nvPr/>
        </p:nvPicPr>
        <p:blipFill>
          <a:blip r:embed="rId3"/>
          <a:stretch>
            <a:fillRect/>
          </a:stretch>
        </p:blipFill>
        <p:spPr>
          <a:xfrm>
            <a:off x="1158949" y="3274576"/>
            <a:ext cx="520995" cy="520995"/>
          </a:xfrm>
          <a:prstGeom prst="rect">
            <a:avLst/>
          </a:prstGeom>
        </p:spPr>
      </p:pic>
      <p:pic>
        <p:nvPicPr>
          <p:cNvPr id="24" name="Picture 23">
            <a:extLst>
              <a:ext uri="{FF2B5EF4-FFF2-40B4-BE49-F238E27FC236}">
                <a16:creationId xmlns:a16="http://schemas.microsoft.com/office/drawing/2014/main" id="{733E42FC-D6BE-2761-C144-2434F1734A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6475" y="3274576"/>
            <a:ext cx="520995" cy="520995"/>
          </a:xfrm>
          <a:prstGeom prst="rect">
            <a:avLst/>
          </a:prstGeom>
        </p:spPr>
      </p:pic>
      <p:pic>
        <p:nvPicPr>
          <p:cNvPr id="25" name="Picture 24">
            <a:extLst>
              <a:ext uri="{FF2B5EF4-FFF2-40B4-BE49-F238E27FC236}">
                <a16:creationId xmlns:a16="http://schemas.microsoft.com/office/drawing/2014/main" id="{CBF3CDF6-5AB2-3D5A-AEBF-77C76E5D0D6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72379" y="3259705"/>
            <a:ext cx="520995" cy="520995"/>
          </a:xfrm>
          <a:prstGeom prst="rect">
            <a:avLst/>
          </a:prstGeom>
        </p:spPr>
      </p:pic>
      <p:pic>
        <p:nvPicPr>
          <p:cNvPr id="26" name="Picture 25">
            <a:extLst>
              <a:ext uri="{FF2B5EF4-FFF2-40B4-BE49-F238E27FC236}">
                <a16:creationId xmlns:a16="http://schemas.microsoft.com/office/drawing/2014/main" id="{268BD7B3-640B-A759-DFFD-662F3EF0D96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98283" y="3274576"/>
            <a:ext cx="520995" cy="520995"/>
          </a:xfrm>
          <a:prstGeom prst="rect">
            <a:avLst/>
          </a:prstGeom>
        </p:spPr>
      </p:pic>
      <p:pic>
        <p:nvPicPr>
          <p:cNvPr id="27" name="Picture 26">
            <a:extLst>
              <a:ext uri="{FF2B5EF4-FFF2-40B4-BE49-F238E27FC236}">
                <a16:creationId xmlns:a16="http://schemas.microsoft.com/office/drawing/2014/main" id="{720CBF94-7DB9-85E0-2EF9-1153AD44673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626364" y="3312616"/>
            <a:ext cx="520995" cy="520995"/>
          </a:xfrm>
          <a:prstGeom prst="rect">
            <a:avLst/>
          </a:prstGeom>
        </p:spPr>
      </p:pic>
      <p:pic>
        <p:nvPicPr>
          <p:cNvPr id="28" name="Picture 27">
            <a:extLst>
              <a:ext uri="{FF2B5EF4-FFF2-40B4-BE49-F238E27FC236}">
                <a16:creationId xmlns:a16="http://schemas.microsoft.com/office/drawing/2014/main" id="{893C14E6-982C-5918-EAD4-D6CCF0E2071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58948" y="4901306"/>
            <a:ext cx="520995" cy="520995"/>
          </a:xfrm>
          <a:prstGeom prst="rect">
            <a:avLst/>
          </a:prstGeom>
        </p:spPr>
      </p:pic>
      <p:sp>
        <p:nvSpPr>
          <p:cNvPr id="29" name="TextBox 28">
            <a:extLst>
              <a:ext uri="{FF2B5EF4-FFF2-40B4-BE49-F238E27FC236}">
                <a16:creationId xmlns:a16="http://schemas.microsoft.com/office/drawing/2014/main" id="{8FC3590A-EC4B-D679-9480-1E75548D8D32}"/>
              </a:ext>
            </a:extLst>
          </p:cNvPr>
          <p:cNvSpPr txBox="1"/>
          <p:nvPr/>
        </p:nvSpPr>
        <p:spPr>
          <a:xfrm>
            <a:off x="3148807" y="5539852"/>
            <a:ext cx="1724449" cy="646331"/>
          </a:xfrm>
          <a:prstGeom prst="rect">
            <a:avLst/>
          </a:prstGeom>
          <a:noFill/>
        </p:spPr>
        <p:txBody>
          <a:bodyPr wrap="square">
            <a:spAutoFit/>
          </a:bodyPr>
          <a:lstStyle/>
          <a:p>
            <a:r>
              <a:rPr lang="en-US" dirty="0">
                <a:latin typeface="Avenir Next LT Pro Demi" panose="020B0704020202020204" pitchFamily="34" charset="0"/>
              </a:rPr>
              <a:t>Consider the big picture</a:t>
            </a:r>
            <a:endParaRPr lang="en-NG" dirty="0">
              <a:latin typeface="Avenir Next LT Pro Demi" panose="020B0704020202020204" pitchFamily="34" charset="0"/>
            </a:endParaRPr>
          </a:p>
        </p:txBody>
      </p:sp>
      <p:pic>
        <p:nvPicPr>
          <p:cNvPr id="30" name="Picture 29">
            <a:extLst>
              <a:ext uri="{FF2B5EF4-FFF2-40B4-BE49-F238E27FC236}">
                <a16:creationId xmlns:a16="http://schemas.microsoft.com/office/drawing/2014/main" id="{EDAAB3FD-F3C3-1106-B982-B25B304F3B0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246475" y="4901306"/>
            <a:ext cx="520995" cy="520995"/>
          </a:xfrm>
          <a:prstGeom prst="rect">
            <a:avLst/>
          </a:prstGeom>
        </p:spPr>
      </p:pic>
    </p:spTree>
    <p:extLst>
      <p:ext uri="{BB962C8B-B14F-4D97-AF65-F5344CB8AC3E}">
        <p14:creationId xmlns:p14="http://schemas.microsoft.com/office/powerpoint/2010/main" val="147719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Summary &amp; Reflections</a:t>
            </a:r>
            <a:endParaRPr sz="3600" b="0" dirty="0">
              <a:latin typeface="Avenir Next LT Pro" panose="020B0504020202020204" pitchFamily="34" charset="0"/>
              <a:cs typeface="Poppins" panose="00000500000000000000" pitchFamily="2" charset="0"/>
            </a:endParaRPr>
          </a:p>
        </p:txBody>
      </p:sp>
      <p:sp>
        <p:nvSpPr>
          <p:cNvPr id="2" name="Text Placeholder 1">
            <a:extLst>
              <a:ext uri="{FF2B5EF4-FFF2-40B4-BE49-F238E27FC236}">
                <a16:creationId xmlns:a16="http://schemas.microsoft.com/office/drawing/2014/main" id="{12CA7280-252E-40F8-8197-A6432C0FA668}"/>
              </a:ext>
            </a:extLst>
          </p:cNvPr>
          <p:cNvSpPr>
            <a:spLocks noGrp="1"/>
          </p:cNvSpPr>
          <p:nvPr>
            <p:ph type="body" sz="quarter" idx="15"/>
          </p:nvPr>
        </p:nvSpPr>
        <p:spPr>
          <a:xfrm>
            <a:off x="4727622" y="1106906"/>
            <a:ext cx="5112414" cy="4986498"/>
          </a:xfrm>
        </p:spPr>
        <p:txBody>
          <a:bodyPr>
            <a:normAutofit/>
          </a:bodyPr>
          <a:lstStyle/>
          <a:p>
            <a:r>
              <a:rPr lang="en-US" sz="1800" dirty="0"/>
              <a:t>Your personal brand and how you conduct yourself are important factors in your employability journey</a:t>
            </a:r>
          </a:p>
          <a:p>
            <a:r>
              <a:rPr lang="en-US" sz="1800" dirty="0"/>
              <a:t>Your CV is a marketing tool and increases your chance of getting a job</a:t>
            </a:r>
          </a:p>
          <a:p>
            <a:r>
              <a:rPr lang="en-US" sz="1800" dirty="0"/>
              <a:t>Leverage the STAR technique in answering situational and scenario-based questions</a:t>
            </a:r>
          </a:p>
          <a:p>
            <a:r>
              <a:rPr lang="en-US" sz="1800" dirty="0"/>
              <a:t>What are you going to START doing, STOP doing or CONTINUE doing?</a:t>
            </a:r>
          </a:p>
          <a:p>
            <a:endParaRPr lang="en-US" sz="1800" dirty="0"/>
          </a:p>
        </p:txBody>
      </p:sp>
    </p:spTree>
    <p:extLst>
      <p:ext uri="{BB962C8B-B14F-4D97-AF65-F5344CB8AC3E}">
        <p14:creationId xmlns:p14="http://schemas.microsoft.com/office/powerpoint/2010/main" val="56280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94611" y="2152608"/>
            <a:ext cx="8642684" cy="2552784"/>
          </a:xfrm>
        </p:spPr>
        <p:txBody>
          <a:bodyPr>
            <a:noAutofit/>
          </a:bodyPr>
          <a:lstStyle/>
          <a:p>
            <a:r>
              <a:rPr lang="en-US" sz="4800" b="1" dirty="0">
                <a:solidFill>
                  <a:schemeClr val="bg1"/>
                </a:solidFill>
                <a:latin typeface="Avenir Next LT Pro Demi" panose="020B0704020202020204" pitchFamily="34" charset="0"/>
                <a:cs typeface="Poppins" panose="00000500000000000000" pitchFamily="2" charset="0"/>
              </a:rPr>
              <a:t>Thank You!</a:t>
            </a:r>
          </a:p>
        </p:txBody>
      </p:sp>
    </p:spTree>
    <p:extLst>
      <p:ext uri="{BB962C8B-B14F-4D97-AF65-F5344CB8AC3E}">
        <p14:creationId xmlns:p14="http://schemas.microsoft.com/office/powerpoint/2010/main" val="139492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01</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Etiquettes and Personal Branding</a:t>
            </a:r>
          </a:p>
          <a:p>
            <a:endParaRPr lang="en-US" sz="3600" b="1" dirty="0">
              <a:latin typeface="Poppins" panose="00000500000000000000" pitchFamily="2" charset="0"/>
              <a:cs typeface="Poppins" panose="00000500000000000000" pitchFamily="2" charset="0"/>
            </a:endParaRPr>
          </a:p>
          <a:p>
            <a:endParaRPr lang="en-US" sz="3600" b="1" dirty="0">
              <a:latin typeface="Poppins" panose="00000500000000000000" pitchFamily="2" charset="0"/>
              <a:cs typeface="Poppins" panose="00000500000000000000" pitchFamily="2" charset="0"/>
            </a:endParaRP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spTree>
    <p:extLst>
      <p:ext uri="{BB962C8B-B14F-4D97-AF65-F5344CB8AC3E}">
        <p14:creationId xmlns:p14="http://schemas.microsoft.com/office/powerpoint/2010/main" val="384144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09243" y="343824"/>
            <a:ext cx="10036292" cy="773776"/>
          </a:xfrm>
        </p:spPr>
        <p:txBody>
          <a:bodyPr>
            <a:normAutofit/>
          </a:bodyPr>
          <a:lstStyle/>
          <a:p>
            <a:r>
              <a:rPr lang="en-US" sz="2800" dirty="0"/>
              <a:t>Etiquette and Personal Branding</a:t>
            </a:r>
          </a:p>
        </p:txBody>
      </p:sp>
      <p:sp>
        <p:nvSpPr>
          <p:cNvPr id="7" name="Text Placeholder 6">
            <a:extLst>
              <a:ext uri="{FF2B5EF4-FFF2-40B4-BE49-F238E27FC236}">
                <a16:creationId xmlns:a16="http://schemas.microsoft.com/office/drawing/2014/main" id="{D7AC54F2-8A90-AD75-2F29-2FA7041B22B4}"/>
              </a:ext>
            </a:extLst>
          </p:cNvPr>
          <p:cNvSpPr>
            <a:spLocks noGrp="1"/>
          </p:cNvSpPr>
          <p:nvPr>
            <p:ph type="body" sz="quarter" idx="17"/>
          </p:nvPr>
        </p:nvSpPr>
        <p:spPr>
          <a:xfrm>
            <a:off x="3840149" y="1531648"/>
            <a:ext cx="3679587" cy="4982528"/>
          </a:xfrm>
        </p:spPr>
        <p:txBody>
          <a:bodyPr>
            <a:normAutofit/>
          </a:bodyPr>
          <a:lstStyle/>
          <a:p>
            <a:r>
              <a:rPr lang="en-US" sz="1600" dirty="0"/>
              <a:t>Etiquette refers to a set of conventional rules and expectations governing social behavior, manners, and interactions in various social settings. It encompasses the accepted norms, customs, and courtesies that guide individuals in their conduct towards others.</a:t>
            </a:r>
          </a:p>
          <a:p>
            <a:r>
              <a:rPr lang="en-US" sz="1600" dirty="0"/>
              <a:t>Etiquette is significant as it promotes </a:t>
            </a:r>
            <a:r>
              <a:rPr lang="en-US" sz="1600" b="1" dirty="0"/>
              <a:t>respect, professionalism, effective communication, social confidence, and cultural awareness</a:t>
            </a:r>
            <a:r>
              <a:rPr lang="en-US" sz="1600" dirty="0"/>
              <a:t>. By adhering to etiquette norms, individuals contribute to a more harmonious and respectful society.</a:t>
            </a:r>
            <a:endParaRPr lang="en-NG" sz="1600" dirty="0"/>
          </a:p>
        </p:txBody>
      </p:sp>
      <p:sp>
        <p:nvSpPr>
          <p:cNvPr id="8" name="Text Placeholder 6">
            <a:extLst>
              <a:ext uri="{FF2B5EF4-FFF2-40B4-BE49-F238E27FC236}">
                <a16:creationId xmlns:a16="http://schemas.microsoft.com/office/drawing/2014/main" id="{EA02FD11-2AC7-2CE4-2D60-7D61CE568A55}"/>
              </a:ext>
            </a:extLst>
          </p:cNvPr>
          <p:cNvSpPr txBox="1">
            <a:spLocks/>
          </p:cNvSpPr>
          <p:nvPr/>
        </p:nvSpPr>
        <p:spPr>
          <a:xfrm>
            <a:off x="7938927" y="1531648"/>
            <a:ext cx="3306608" cy="430500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Etiquette is an integral part of personal branding. By practicing proper etiquette, you enhance your professional image, communicate effectively, build relationships, manage your online presence, and demonstrate cultural sensitivity. </a:t>
            </a:r>
          </a:p>
          <a:p>
            <a:r>
              <a:rPr lang="en-US" sz="1600" dirty="0"/>
              <a:t>A personal brand is how others perceive your skills, talents and qualifications. It helps define who you are and what you hope to achieve in your career and industry. </a:t>
            </a:r>
          </a:p>
        </p:txBody>
      </p:sp>
      <p:pic>
        <p:nvPicPr>
          <p:cNvPr id="1026" name="Picture 2">
            <a:extLst>
              <a:ext uri="{FF2B5EF4-FFF2-40B4-BE49-F238E27FC236}">
                <a16:creationId xmlns:a16="http://schemas.microsoft.com/office/drawing/2014/main" id="{E529FD30-C95A-C6ED-B9C9-07802E7A3ACF}"/>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103" y="1531648"/>
            <a:ext cx="3843252" cy="290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1016736" y="304500"/>
            <a:ext cx="10036292" cy="773776"/>
          </a:xfrm>
        </p:spPr>
        <p:txBody>
          <a:bodyPr>
            <a:noAutofit/>
          </a:bodyPr>
          <a:lstStyle/>
          <a:p>
            <a:r>
              <a:rPr lang="en-US" sz="3600" b="1" dirty="0">
                <a:latin typeface="Poppins" panose="00000500000000000000" pitchFamily="2" charset="0"/>
                <a:cs typeface="Poppins" panose="00000500000000000000" pitchFamily="2" charset="0"/>
              </a:rPr>
              <a:t>Etiquette in different settings</a:t>
            </a:r>
          </a:p>
        </p:txBody>
      </p:sp>
      <p:sp>
        <p:nvSpPr>
          <p:cNvPr id="3" name="Text Placeholder 2">
            <a:extLst>
              <a:ext uri="{FF2B5EF4-FFF2-40B4-BE49-F238E27FC236}">
                <a16:creationId xmlns:a16="http://schemas.microsoft.com/office/drawing/2014/main" id="{F73775CD-79C7-7095-7152-5C88EF404F8E}"/>
              </a:ext>
            </a:extLst>
          </p:cNvPr>
          <p:cNvSpPr>
            <a:spLocks noGrp="1"/>
          </p:cNvSpPr>
          <p:nvPr>
            <p:ph type="body" sz="quarter" idx="17"/>
          </p:nvPr>
        </p:nvSpPr>
        <p:spPr>
          <a:xfrm>
            <a:off x="1016736" y="1427524"/>
            <a:ext cx="3025873" cy="5234260"/>
          </a:xfrm>
          <a:solidFill>
            <a:schemeClr val="accent3"/>
          </a:solidFill>
        </p:spPr>
        <p:txBody>
          <a:bodyPr>
            <a:noAutofit/>
          </a:bodyPr>
          <a:lstStyle/>
          <a:p>
            <a:pPr marL="0" indent="0">
              <a:buNone/>
            </a:pPr>
            <a:r>
              <a:rPr lang="en-US" sz="1400" b="1" u="sng" dirty="0"/>
              <a:t>Social Etiquette</a:t>
            </a:r>
          </a:p>
          <a:p>
            <a:r>
              <a:rPr lang="en-US" sz="1400" b="1" dirty="0"/>
              <a:t>Greetings</a:t>
            </a:r>
            <a:r>
              <a:rPr lang="en-US" sz="1400" dirty="0"/>
              <a:t>: Offer a polite greeting when meeting someone, such as a handshake or a verbal greeting.</a:t>
            </a:r>
          </a:p>
          <a:p>
            <a:r>
              <a:rPr lang="en-US" sz="1400" b="1" dirty="0"/>
              <a:t>Conversation: </a:t>
            </a:r>
            <a:r>
              <a:rPr lang="en-US" sz="1400" dirty="0"/>
              <a:t>Engage in polite conversation, actively listen, avoid interrupting, and show interest in others' opinions.</a:t>
            </a:r>
          </a:p>
          <a:p>
            <a:r>
              <a:rPr lang="en-US" sz="1400" b="1" dirty="0"/>
              <a:t>Punctuality: </a:t>
            </a:r>
            <a:r>
              <a:rPr lang="en-US" sz="1400" dirty="0"/>
              <a:t>Be respectful of others' time and arrive on time for social engagements.</a:t>
            </a:r>
          </a:p>
          <a:p>
            <a:r>
              <a:rPr lang="en-US" sz="1400" b="1" dirty="0"/>
              <a:t>Thank You Notes: </a:t>
            </a:r>
            <a:r>
              <a:rPr lang="en-US" sz="1400" dirty="0"/>
              <a:t>Sending thank-you notes or expressing gratitude in person is a courteous gesture after receiving a gift or being hosted.</a:t>
            </a:r>
            <a:endParaRPr lang="en-NG" sz="1400" dirty="0"/>
          </a:p>
        </p:txBody>
      </p:sp>
      <p:sp>
        <p:nvSpPr>
          <p:cNvPr id="4" name="Text Placeholder 2">
            <a:extLst>
              <a:ext uri="{FF2B5EF4-FFF2-40B4-BE49-F238E27FC236}">
                <a16:creationId xmlns:a16="http://schemas.microsoft.com/office/drawing/2014/main" id="{2D54D25A-4A46-0EC0-59AD-027CC7F126BE}"/>
              </a:ext>
            </a:extLst>
          </p:cNvPr>
          <p:cNvSpPr txBox="1">
            <a:spLocks/>
          </p:cNvSpPr>
          <p:nvPr/>
        </p:nvSpPr>
        <p:spPr>
          <a:xfrm>
            <a:off x="4185052" y="1427524"/>
            <a:ext cx="4237054" cy="5234260"/>
          </a:xfrm>
          <a:prstGeom prst="rect">
            <a:avLst/>
          </a:prstGeom>
          <a:solidFill>
            <a:schemeClr val="accent2">
              <a:lumMod val="20000"/>
              <a:lumOff val="80000"/>
            </a:schemeClr>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u="sng" dirty="0"/>
              <a:t>Professional Etiquette</a:t>
            </a:r>
          </a:p>
          <a:p>
            <a:r>
              <a:rPr lang="en-US" sz="1400" b="1" dirty="0"/>
              <a:t>Business Communication</a:t>
            </a:r>
            <a:r>
              <a:rPr lang="en-US" sz="1400" dirty="0"/>
              <a:t>: Use professional and courteous language in emails, letters, and phone calls. Respond to messages promptly and keep communication concise and respectful.</a:t>
            </a:r>
          </a:p>
          <a:p>
            <a:r>
              <a:rPr lang="en-US" sz="1400" b="1" dirty="0"/>
              <a:t>Dress Code</a:t>
            </a:r>
            <a:r>
              <a:rPr lang="en-US" sz="1400" dirty="0"/>
              <a:t>: Follow the appropriate dress code for your workplace or specific professional event, ensuring your attire is neat, and appropriate.</a:t>
            </a:r>
          </a:p>
          <a:p>
            <a:r>
              <a:rPr lang="en-US" sz="1400" b="1" dirty="0"/>
              <a:t>Punctuality: </a:t>
            </a:r>
            <a:r>
              <a:rPr lang="en-US" sz="1400" dirty="0"/>
              <a:t>Arrive on time for meetings, appointments, and work-related events. Respect others' schedules and avoid wasting their time.</a:t>
            </a:r>
          </a:p>
          <a:p>
            <a:r>
              <a:rPr lang="en-US" sz="1400" b="1" dirty="0"/>
              <a:t>Networking: </a:t>
            </a:r>
            <a:r>
              <a:rPr lang="en-US" sz="1400" dirty="0"/>
              <a:t>Engage in professional networking with courtesy and respect. Introduce yourself, listen actively, and follow up appropriately.</a:t>
            </a:r>
          </a:p>
          <a:p>
            <a:r>
              <a:rPr lang="en-US" sz="1400" b="1" dirty="0"/>
              <a:t>Meeting Etiquette: </a:t>
            </a:r>
            <a:r>
              <a:rPr lang="en-US" sz="1400" dirty="0"/>
              <a:t>Be prepared, actively participate, and avoid side conversations or using your phones excessively during meetings.</a:t>
            </a:r>
            <a:endParaRPr lang="en-NG" sz="1400" dirty="0"/>
          </a:p>
        </p:txBody>
      </p:sp>
      <p:sp>
        <p:nvSpPr>
          <p:cNvPr id="5" name="Text Placeholder 2">
            <a:extLst>
              <a:ext uri="{FF2B5EF4-FFF2-40B4-BE49-F238E27FC236}">
                <a16:creationId xmlns:a16="http://schemas.microsoft.com/office/drawing/2014/main" id="{51BCDB37-1BE5-E647-126E-010AB2BE8D00}"/>
              </a:ext>
            </a:extLst>
          </p:cNvPr>
          <p:cNvSpPr txBox="1">
            <a:spLocks/>
          </p:cNvSpPr>
          <p:nvPr/>
        </p:nvSpPr>
        <p:spPr>
          <a:xfrm>
            <a:off x="8564549" y="1427524"/>
            <a:ext cx="3250461" cy="5234260"/>
          </a:xfrm>
          <a:prstGeom prst="rect">
            <a:avLst/>
          </a:prstGeom>
          <a:solidFill>
            <a:schemeClr val="tx2">
              <a:lumMod val="10000"/>
              <a:lumOff val="90000"/>
            </a:schemeClr>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u="sng" dirty="0"/>
              <a:t>Digital Etiquette</a:t>
            </a:r>
          </a:p>
          <a:p>
            <a:pPr marL="0" indent="0">
              <a:buFont typeface="Arial" panose="020B0604020202020204" pitchFamily="34" charset="0"/>
              <a:buNone/>
            </a:pPr>
            <a:r>
              <a:rPr lang="en-US" sz="1400" b="1" dirty="0"/>
              <a:t>Online Communication: </a:t>
            </a:r>
            <a:r>
              <a:rPr lang="en-US" sz="1400" dirty="0"/>
              <a:t>Use polite language, avoid using all caps, and be mindful of your tone.</a:t>
            </a:r>
          </a:p>
          <a:p>
            <a:pPr marL="0" indent="0">
              <a:buFont typeface="Arial" panose="020B0604020202020204" pitchFamily="34" charset="0"/>
              <a:buNone/>
            </a:pPr>
            <a:r>
              <a:rPr lang="en-US" sz="1400" b="1" dirty="0"/>
              <a:t>Privacy and Security: </a:t>
            </a:r>
            <a:r>
              <a:rPr lang="en-US" sz="1400" dirty="0"/>
              <a:t>Respect others' privacy by not sharing personal information without permission. </a:t>
            </a:r>
          </a:p>
          <a:p>
            <a:pPr marL="0" indent="0">
              <a:buFont typeface="Arial" panose="020B0604020202020204" pitchFamily="34" charset="0"/>
              <a:buNone/>
            </a:pPr>
            <a:r>
              <a:rPr lang="en-US" sz="1400" b="1" dirty="0"/>
              <a:t>Social Media Etiquette: </a:t>
            </a:r>
            <a:r>
              <a:rPr lang="en-US" sz="1400" dirty="0"/>
              <a:t>Be mindful of what you post on social media platforms, considering the potential impact on your personal and professional reputation. Avoid engaging in online conflicts or bullying.</a:t>
            </a:r>
          </a:p>
          <a:p>
            <a:pPr marL="0" indent="0">
              <a:buFont typeface="Arial" panose="020B0604020202020204" pitchFamily="34" charset="0"/>
              <a:buNone/>
            </a:pPr>
            <a:r>
              <a:rPr lang="en-US" sz="1400" b="1" dirty="0"/>
              <a:t>Email Etiquette: </a:t>
            </a:r>
            <a:r>
              <a:rPr lang="en-US" sz="1400" dirty="0"/>
              <a:t>Use clear and concise subject lines, address recipients appropriately, and proofread your emails before sending. </a:t>
            </a:r>
            <a:endParaRPr lang="en-NG" sz="1400" dirty="0"/>
          </a:p>
        </p:txBody>
      </p:sp>
    </p:spTree>
    <p:extLst>
      <p:ext uri="{BB962C8B-B14F-4D97-AF65-F5344CB8AC3E}">
        <p14:creationId xmlns:p14="http://schemas.microsoft.com/office/powerpoint/2010/main" val="215674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408778" y="2055721"/>
            <a:ext cx="3357107" cy="2169042"/>
          </a:xfrm>
        </p:spPr>
        <p:txBody>
          <a:bodyPr>
            <a:noAutofit/>
          </a:bodyPr>
          <a:lstStyle/>
          <a:p>
            <a:pPr algn="r"/>
            <a:r>
              <a:rPr lang="en-US" sz="4000" b="1" dirty="0">
                <a:latin typeface="Poppins" panose="00000500000000000000" pitchFamily="2" charset="0"/>
                <a:cs typeface="Poppins" panose="00000500000000000000" pitchFamily="2" charset="0"/>
              </a:rPr>
              <a:t>Online presence and reputation</a:t>
            </a:r>
          </a:p>
        </p:txBody>
      </p:sp>
      <p:sp>
        <p:nvSpPr>
          <p:cNvPr id="4" name="TextBox 3">
            <a:extLst>
              <a:ext uri="{FF2B5EF4-FFF2-40B4-BE49-F238E27FC236}">
                <a16:creationId xmlns:a16="http://schemas.microsoft.com/office/drawing/2014/main" id="{BB851A8D-3A15-92AF-E223-288FC94612A6}"/>
              </a:ext>
            </a:extLst>
          </p:cNvPr>
          <p:cNvSpPr txBox="1"/>
          <p:nvPr/>
        </p:nvSpPr>
        <p:spPr>
          <a:xfrm>
            <a:off x="4692817" y="2050029"/>
            <a:ext cx="1188119" cy="646331"/>
          </a:xfrm>
          <a:prstGeom prst="rect">
            <a:avLst/>
          </a:prstGeom>
          <a:solidFill>
            <a:schemeClr val="accent2">
              <a:lumMod val="20000"/>
              <a:lumOff val="80000"/>
            </a:schemeClr>
          </a:solidFill>
        </p:spPr>
        <p:txBody>
          <a:bodyPr wrap="square">
            <a:spAutoFit/>
          </a:bodyPr>
          <a:lstStyle/>
          <a:p>
            <a:pPr algn="ctr"/>
            <a:r>
              <a:rPr lang="en-US" dirty="0">
                <a:latin typeface="Avenir Next LT Pro Demi" panose="020B0704020202020204" pitchFamily="34" charset="0"/>
              </a:rPr>
              <a:t>Google yourself</a:t>
            </a:r>
            <a:endParaRPr lang="en-NG" dirty="0">
              <a:latin typeface="Avenir Next LT Pro Demi" panose="020B0704020202020204" pitchFamily="34" charset="0"/>
            </a:endParaRPr>
          </a:p>
        </p:txBody>
      </p:sp>
      <p:sp>
        <p:nvSpPr>
          <p:cNvPr id="5" name="TextBox 4">
            <a:extLst>
              <a:ext uri="{FF2B5EF4-FFF2-40B4-BE49-F238E27FC236}">
                <a16:creationId xmlns:a16="http://schemas.microsoft.com/office/drawing/2014/main" id="{45CD210D-9FC0-EE91-C17F-F007927CDD63}"/>
              </a:ext>
            </a:extLst>
          </p:cNvPr>
          <p:cNvSpPr txBox="1"/>
          <p:nvPr/>
        </p:nvSpPr>
        <p:spPr>
          <a:xfrm>
            <a:off x="10385255" y="2050029"/>
            <a:ext cx="1618251" cy="584775"/>
          </a:xfrm>
          <a:prstGeom prst="rect">
            <a:avLst/>
          </a:prstGeom>
          <a:solidFill>
            <a:schemeClr val="accent4">
              <a:lumMod val="20000"/>
              <a:lumOff val="80000"/>
            </a:schemeClr>
          </a:solidFill>
        </p:spPr>
        <p:txBody>
          <a:bodyPr wrap="square">
            <a:spAutoFit/>
          </a:bodyPr>
          <a:lstStyle>
            <a:defPPr>
              <a:defRPr lang="en-US"/>
            </a:defPPr>
            <a:lvl1pPr algn="ctr">
              <a:defRPr>
                <a:latin typeface="Avenir Next LT Pro Demi" panose="020B0704020202020204" pitchFamily="34" charset="0"/>
              </a:defRPr>
            </a:lvl1pPr>
          </a:lstStyle>
          <a:p>
            <a:r>
              <a:rPr lang="en-US" sz="1600" dirty="0"/>
              <a:t>Respond appropriately</a:t>
            </a:r>
            <a:endParaRPr lang="en-NG" sz="1600" dirty="0"/>
          </a:p>
        </p:txBody>
      </p:sp>
      <p:sp>
        <p:nvSpPr>
          <p:cNvPr id="6" name="TextBox 5">
            <a:extLst>
              <a:ext uri="{FF2B5EF4-FFF2-40B4-BE49-F238E27FC236}">
                <a16:creationId xmlns:a16="http://schemas.microsoft.com/office/drawing/2014/main" id="{A5AB9075-9748-F9E0-A2FB-99F878F293C4}"/>
              </a:ext>
            </a:extLst>
          </p:cNvPr>
          <p:cNvSpPr txBox="1"/>
          <p:nvPr/>
        </p:nvSpPr>
        <p:spPr>
          <a:xfrm>
            <a:off x="6303542" y="2050029"/>
            <a:ext cx="1618251" cy="646331"/>
          </a:xfrm>
          <a:prstGeom prst="rect">
            <a:avLst/>
          </a:prstGeom>
          <a:solidFill>
            <a:schemeClr val="accent6">
              <a:lumMod val="40000"/>
              <a:lumOff val="60000"/>
            </a:schemeClr>
          </a:solidFill>
        </p:spPr>
        <p:txBody>
          <a:bodyPr wrap="square">
            <a:spAutoFit/>
          </a:bodyPr>
          <a:lstStyle/>
          <a:p>
            <a:pPr algn="ctr"/>
            <a:r>
              <a:rPr lang="en-US" dirty="0">
                <a:latin typeface="Avenir Next LT Pro Demi" panose="020B0704020202020204" pitchFamily="34" charset="0"/>
              </a:rPr>
              <a:t>Think before you post</a:t>
            </a:r>
            <a:endParaRPr lang="en-NG" dirty="0">
              <a:latin typeface="Avenir Next LT Pro Demi" panose="020B0704020202020204" pitchFamily="34" charset="0"/>
            </a:endParaRPr>
          </a:p>
        </p:txBody>
      </p:sp>
      <p:sp>
        <p:nvSpPr>
          <p:cNvPr id="7" name="TextBox 6">
            <a:extLst>
              <a:ext uri="{FF2B5EF4-FFF2-40B4-BE49-F238E27FC236}">
                <a16:creationId xmlns:a16="http://schemas.microsoft.com/office/drawing/2014/main" id="{7BFD9DC5-6240-4A13-4B0B-CB20301EBCEC}"/>
              </a:ext>
            </a:extLst>
          </p:cNvPr>
          <p:cNvSpPr txBox="1"/>
          <p:nvPr/>
        </p:nvSpPr>
        <p:spPr>
          <a:xfrm>
            <a:off x="8344398" y="2050029"/>
            <a:ext cx="1618251" cy="646331"/>
          </a:xfrm>
          <a:prstGeom prst="rect">
            <a:avLst/>
          </a:prstGeom>
          <a:solidFill>
            <a:schemeClr val="accent4">
              <a:lumMod val="40000"/>
              <a:lumOff val="60000"/>
            </a:schemeClr>
          </a:solidFill>
        </p:spPr>
        <p:txBody>
          <a:bodyPr wrap="square">
            <a:spAutoFit/>
          </a:bodyPr>
          <a:lstStyle/>
          <a:p>
            <a:pPr algn="ctr"/>
            <a:r>
              <a:rPr lang="en-US" dirty="0">
                <a:latin typeface="Avenir Next LT Pro Demi" panose="020B0704020202020204" pitchFamily="34" charset="0"/>
              </a:rPr>
              <a:t>Professional profile</a:t>
            </a:r>
            <a:endParaRPr lang="en-NG" dirty="0">
              <a:latin typeface="Avenir Next LT Pro Demi" panose="020B0704020202020204" pitchFamily="34" charset="0"/>
            </a:endParaRPr>
          </a:p>
        </p:txBody>
      </p:sp>
      <p:sp>
        <p:nvSpPr>
          <p:cNvPr id="8" name="TextBox 7">
            <a:extLst>
              <a:ext uri="{FF2B5EF4-FFF2-40B4-BE49-F238E27FC236}">
                <a16:creationId xmlns:a16="http://schemas.microsoft.com/office/drawing/2014/main" id="{88B9E17D-7E23-7F68-1414-5095C8E8CC0D}"/>
              </a:ext>
            </a:extLst>
          </p:cNvPr>
          <p:cNvSpPr txBox="1"/>
          <p:nvPr/>
        </p:nvSpPr>
        <p:spPr>
          <a:xfrm>
            <a:off x="6303542" y="4334858"/>
            <a:ext cx="1618250" cy="646331"/>
          </a:xfrm>
          <a:prstGeom prst="rect">
            <a:avLst/>
          </a:prstGeom>
          <a:solidFill>
            <a:schemeClr val="accent2">
              <a:lumMod val="20000"/>
              <a:lumOff val="80000"/>
            </a:schemeClr>
          </a:solidFill>
        </p:spPr>
        <p:txBody>
          <a:bodyPr wrap="square">
            <a:spAutoFit/>
          </a:bodyPr>
          <a:lstStyle/>
          <a:p>
            <a:pPr algn="ctr"/>
            <a:r>
              <a:rPr lang="en-US" dirty="0">
                <a:latin typeface="Avenir Next LT Pro Demi" panose="020B0704020202020204" pitchFamily="34" charset="0"/>
              </a:rPr>
              <a:t>Engage thoughtfully</a:t>
            </a:r>
            <a:endParaRPr lang="en-NG" dirty="0">
              <a:latin typeface="Avenir Next LT Pro Demi" panose="020B0704020202020204" pitchFamily="34" charset="0"/>
            </a:endParaRPr>
          </a:p>
        </p:txBody>
      </p:sp>
      <p:sp>
        <p:nvSpPr>
          <p:cNvPr id="9" name="TextBox 8">
            <a:extLst>
              <a:ext uri="{FF2B5EF4-FFF2-40B4-BE49-F238E27FC236}">
                <a16:creationId xmlns:a16="http://schemas.microsoft.com/office/drawing/2014/main" id="{B0D57AE0-0365-D7AB-81FE-92CE08C26DFE}"/>
              </a:ext>
            </a:extLst>
          </p:cNvPr>
          <p:cNvSpPr txBox="1"/>
          <p:nvPr/>
        </p:nvSpPr>
        <p:spPr>
          <a:xfrm>
            <a:off x="4692817" y="4334858"/>
            <a:ext cx="1188119" cy="923330"/>
          </a:xfrm>
          <a:prstGeom prst="rect">
            <a:avLst/>
          </a:prstGeom>
          <a:solidFill>
            <a:schemeClr val="accent4">
              <a:lumMod val="20000"/>
              <a:lumOff val="80000"/>
            </a:schemeClr>
          </a:solidFill>
        </p:spPr>
        <p:txBody>
          <a:bodyPr wrap="square">
            <a:spAutoFit/>
          </a:bodyPr>
          <a:lstStyle/>
          <a:p>
            <a:pPr algn="ctr"/>
            <a:r>
              <a:rPr lang="en-US" dirty="0">
                <a:latin typeface="Avenir Next LT Pro Demi" panose="020B0704020202020204" pitchFamily="34" charset="0"/>
              </a:rPr>
              <a:t>Monitor tags and mentions</a:t>
            </a:r>
            <a:endParaRPr lang="en-NG" dirty="0">
              <a:latin typeface="Avenir Next LT Pro Demi" panose="020B0704020202020204" pitchFamily="34" charset="0"/>
            </a:endParaRPr>
          </a:p>
        </p:txBody>
      </p:sp>
      <p:sp>
        <p:nvSpPr>
          <p:cNvPr id="10" name="TextBox 9">
            <a:extLst>
              <a:ext uri="{FF2B5EF4-FFF2-40B4-BE49-F238E27FC236}">
                <a16:creationId xmlns:a16="http://schemas.microsoft.com/office/drawing/2014/main" id="{311C2FEC-CB75-5D64-BC9C-ADB3163AA48A}"/>
              </a:ext>
            </a:extLst>
          </p:cNvPr>
          <p:cNvSpPr txBox="1"/>
          <p:nvPr/>
        </p:nvSpPr>
        <p:spPr>
          <a:xfrm>
            <a:off x="8344398" y="4334858"/>
            <a:ext cx="1618251" cy="646331"/>
          </a:xfrm>
          <a:prstGeom prst="rect">
            <a:avLst/>
          </a:prstGeom>
          <a:solidFill>
            <a:schemeClr val="bg2">
              <a:lumMod val="90000"/>
            </a:schemeClr>
          </a:solidFill>
        </p:spPr>
        <p:txBody>
          <a:bodyPr wrap="square">
            <a:spAutoFit/>
          </a:bodyPr>
          <a:lstStyle/>
          <a:p>
            <a:pPr algn="ctr"/>
            <a:r>
              <a:rPr lang="en-US" dirty="0">
                <a:latin typeface="Avenir Next LT Pro Demi" panose="020B0704020202020204" pitchFamily="34" charset="0"/>
              </a:rPr>
              <a:t>Online networking</a:t>
            </a:r>
            <a:endParaRPr lang="en-NG" dirty="0">
              <a:latin typeface="Avenir Next LT Pro Demi" panose="020B0704020202020204" pitchFamily="34" charset="0"/>
            </a:endParaRPr>
          </a:p>
        </p:txBody>
      </p:sp>
      <p:sp>
        <p:nvSpPr>
          <p:cNvPr id="11" name="TextBox 10">
            <a:extLst>
              <a:ext uri="{FF2B5EF4-FFF2-40B4-BE49-F238E27FC236}">
                <a16:creationId xmlns:a16="http://schemas.microsoft.com/office/drawing/2014/main" id="{E2B22EFE-FE75-27FF-FB77-2181D88F28E6}"/>
              </a:ext>
            </a:extLst>
          </p:cNvPr>
          <p:cNvSpPr txBox="1"/>
          <p:nvPr/>
        </p:nvSpPr>
        <p:spPr>
          <a:xfrm>
            <a:off x="10385255" y="4334858"/>
            <a:ext cx="1618251" cy="646331"/>
          </a:xfrm>
          <a:prstGeom prst="rect">
            <a:avLst/>
          </a:prstGeom>
          <a:solidFill>
            <a:srgbClr val="FFCCFF"/>
          </a:solidFill>
        </p:spPr>
        <p:txBody>
          <a:bodyPr wrap="square">
            <a:spAutoFit/>
          </a:bodyPr>
          <a:lstStyle/>
          <a:p>
            <a:pPr algn="ctr"/>
            <a:r>
              <a:rPr lang="en-US" dirty="0">
                <a:latin typeface="Avenir Next LT Pro Demi" panose="020B0704020202020204" pitchFamily="34" charset="0"/>
              </a:rPr>
              <a:t>Maintain consistency</a:t>
            </a:r>
          </a:p>
        </p:txBody>
      </p:sp>
      <p:pic>
        <p:nvPicPr>
          <p:cNvPr id="15" name="Picture 14">
            <a:extLst>
              <a:ext uri="{FF2B5EF4-FFF2-40B4-BE49-F238E27FC236}">
                <a16:creationId xmlns:a16="http://schemas.microsoft.com/office/drawing/2014/main" id="{736C3197-4882-6618-720A-E3A5F7D8B64A}"/>
              </a:ext>
            </a:extLst>
          </p:cNvPr>
          <p:cNvPicPr>
            <a:picLocks noChangeAspect="1"/>
          </p:cNvPicPr>
          <p:nvPr/>
        </p:nvPicPr>
        <p:blipFill>
          <a:blip r:embed="rId3"/>
          <a:stretch>
            <a:fillRect/>
          </a:stretch>
        </p:blipFill>
        <p:spPr>
          <a:xfrm>
            <a:off x="5034213" y="1357113"/>
            <a:ext cx="505326" cy="505326"/>
          </a:xfrm>
          <a:prstGeom prst="rect">
            <a:avLst/>
          </a:prstGeom>
        </p:spPr>
      </p:pic>
      <p:pic>
        <p:nvPicPr>
          <p:cNvPr id="16" name="Picture 15">
            <a:extLst>
              <a:ext uri="{FF2B5EF4-FFF2-40B4-BE49-F238E27FC236}">
                <a16:creationId xmlns:a16="http://schemas.microsoft.com/office/drawing/2014/main" id="{DE94788F-0B92-7263-B645-19427B86C8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60004" y="1357113"/>
            <a:ext cx="505326" cy="505326"/>
          </a:xfrm>
          <a:prstGeom prst="rect">
            <a:avLst/>
          </a:prstGeom>
        </p:spPr>
      </p:pic>
      <p:pic>
        <p:nvPicPr>
          <p:cNvPr id="17" name="Picture 16">
            <a:extLst>
              <a:ext uri="{FF2B5EF4-FFF2-40B4-BE49-F238E27FC236}">
                <a16:creationId xmlns:a16="http://schemas.microsoft.com/office/drawing/2014/main" id="{0A6CBF39-3DA2-5EA2-BF38-C65F5AB055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00860" y="1364231"/>
            <a:ext cx="505326" cy="505326"/>
          </a:xfrm>
          <a:prstGeom prst="rect">
            <a:avLst/>
          </a:prstGeom>
        </p:spPr>
      </p:pic>
      <p:pic>
        <p:nvPicPr>
          <p:cNvPr id="18" name="Picture 17">
            <a:extLst>
              <a:ext uri="{FF2B5EF4-FFF2-40B4-BE49-F238E27FC236}">
                <a16:creationId xmlns:a16="http://schemas.microsoft.com/office/drawing/2014/main" id="{25771B70-D67E-CA8A-3140-1FA4742C05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941717" y="1337012"/>
            <a:ext cx="505326" cy="505326"/>
          </a:xfrm>
          <a:prstGeom prst="rect">
            <a:avLst/>
          </a:prstGeom>
        </p:spPr>
      </p:pic>
      <p:pic>
        <p:nvPicPr>
          <p:cNvPr id="19" name="Picture 18">
            <a:extLst>
              <a:ext uri="{FF2B5EF4-FFF2-40B4-BE49-F238E27FC236}">
                <a16:creationId xmlns:a16="http://schemas.microsoft.com/office/drawing/2014/main" id="{C4063447-7D40-F5CB-D376-E198F63BDA0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34213" y="3707236"/>
            <a:ext cx="505326" cy="505326"/>
          </a:xfrm>
          <a:prstGeom prst="rect">
            <a:avLst/>
          </a:prstGeom>
        </p:spPr>
      </p:pic>
      <p:pic>
        <p:nvPicPr>
          <p:cNvPr id="20" name="Picture 19">
            <a:extLst>
              <a:ext uri="{FF2B5EF4-FFF2-40B4-BE49-F238E27FC236}">
                <a16:creationId xmlns:a16="http://schemas.microsoft.com/office/drawing/2014/main" id="{E70BC82E-2329-898C-BA66-82EC9F2AFF1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60004" y="3678179"/>
            <a:ext cx="505326" cy="505326"/>
          </a:xfrm>
          <a:prstGeom prst="rect">
            <a:avLst/>
          </a:prstGeom>
        </p:spPr>
      </p:pic>
      <p:pic>
        <p:nvPicPr>
          <p:cNvPr id="21" name="Picture 20">
            <a:extLst>
              <a:ext uri="{FF2B5EF4-FFF2-40B4-BE49-F238E27FC236}">
                <a16:creationId xmlns:a16="http://schemas.microsoft.com/office/drawing/2014/main" id="{20B141B9-032F-3EFB-EAAD-B5D80E4392C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900860" y="3710644"/>
            <a:ext cx="505326" cy="505326"/>
          </a:xfrm>
          <a:prstGeom prst="rect">
            <a:avLst/>
          </a:prstGeom>
        </p:spPr>
      </p:pic>
      <p:pic>
        <p:nvPicPr>
          <p:cNvPr id="22" name="Picture 21">
            <a:extLst>
              <a:ext uri="{FF2B5EF4-FFF2-40B4-BE49-F238E27FC236}">
                <a16:creationId xmlns:a16="http://schemas.microsoft.com/office/drawing/2014/main" id="{7C070532-A44B-E209-5F1D-0DF61F0AD12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941717" y="3678179"/>
            <a:ext cx="505326" cy="505326"/>
          </a:xfrm>
          <a:prstGeom prst="rect">
            <a:avLst/>
          </a:prstGeom>
        </p:spPr>
      </p:pic>
    </p:spTree>
    <p:extLst>
      <p:ext uri="{BB962C8B-B14F-4D97-AF65-F5344CB8AC3E}">
        <p14:creationId xmlns:p14="http://schemas.microsoft.com/office/powerpoint/2010/main" val="57242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247784" y="1249680"/>
            <a:ext cx="3826376" cy="4632960"/>
          </a:xfrm>
        </p:spPr>
        <p:txBody>
          <a:bodyPr anchor="t">
            <a:noAutofit/>
          </a:bodyPr>
          <a:lstStyle/>
          <a:p>
            <a:r>
              <a:rPr lang="en-US" sz="4000" b="1" dirty="0">
                <a:solidFill>
                  <a:schemeClr val="bg1"/>
                </a:solidFill>
                <a:latin typeface="Poppins" panose="00000500000000000000" pitchFamily="2" charset="0"/>
                <a:cs typeface="Poppins" panose="00000500000000000000" pitchFamily="2" charset="0"/>
              </a:rPr>
              <a:t>Personal Branding &amp; Employability</a:t>
            </a:r>
          </a:p>
        </p:txBody>
      </p:sp>
      <p:sp>
        <p:nvSpPr>
          <p:cNvPr id="11" name="Content Placeholder 10">
            <a:extLst>
              <a:ext uri="{FF2B5EF4-FFF2-40B4-BE49-F238E27FC236}">
                <a16:creationId xmlns:a16="http://schemas.microsoft.com/office/drawing/2014/main" id="{7CD6357C-E967-3C15-16CB-1A58E48B4741}"/>
              </a:ext>
            </a:extLst>
          </p:cNvPr>
          <p:cNvSpPr>
            <a:spLocks noGrp="1"/>
          </p:cNvSpPr>
          <p:nvPr>
            <p:ph type="body" sz="quarter" idx="15"/>
          </p:nvPr>
        </p:nvSpPr>
        <p:spPr>
          <a:xfrm>
            <a:off x="4864100" y="2357120"/>
            <a:ext cx="6599238" cy="3780714"/>
          </a:xfrm>
        </p:spPr>
        <p:txBody>
          <a:bodyPr>
            <a:normAutofit lnSpcReduction="10000"/>
          </a:bodyPr>
          <a:lstStyle/>
          <a:p>
            <a:r>
              <a:rPr lang="en-US" dirty="0"/>
              <a:t>Jeff Bezos famously described personal branding as “What people say about you when you’re not in the room.”</a:t>
            </a:r>
          </a:p>
          <a:p>
            <a:r>
              <a:rPr lang="en-US" dirty="0"/>
              <a:t>Your personal brand defines how you choose to present your profile to the world as a professional: It is your unique combination of skills, experiences, and values that define what you stand for.</a:t>
            </a:r>
          </a:p>
          <a:p>
            <a:r>
              <a:rPr lang="en-US" dirty="0"/>
              <a:t>A personal brand is how others perceive your skills, talents and qualifications. It helps define who you are and what you hope to achieve in your career and industry. </a:t>
            </a:r>
            <a:endParaRPr lang="en-NG" dirty="0"/>
          </a:p>
        </p:txBody>
      </p:sp>
      <p:pic>
        <p:nvPicPr>
          <p:cNvPr id="1026" name="Picture 2" descr="The personal branding debate revisited...">
            <a:extLst>
              <a:ext uri="{FF2B5EF4-FFF2-40B4-BE49-F238E27FC236}">
                <a16:creationId xmlns:a16="http://schemas.microsoft.com/office/drawing/2014/main" id="{9C4AD41B-A8E3-A6E3-185A-9D060937A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39" y="0"/>
            <a:ext cx="5445760" cy="218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68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3.xml><?xml version="1.0" encoding="utf-8"?>
<a:theme xmlns:a="http://schemas.openxmlformats.org/drawingml/2006/main" name="ColorBlockVTI">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ybersafe">
      <a:majorFont>
        <a:latin typeface="Poppins"/>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4625</TotalTime>
  <Words>10261</Words>
  <Application>Microsoft Office PowerPoint</Application>
  <PresentationFormat>Widescreen</PresentationFormat>
  <Paragraphs>591</Paragraphs>
  <Slides>43</Slides>
  <Notes>34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43</vt:i4>
      </vt:variant>
    </vt:vector>
  </HeadingPairs>
  <TitlesOfParts>
    <vt:vector size="63" baseType="lpstr">
      <vt:lpstr>Aharoni</vt:lpstr>
      <vt:lpstr>Amasis MT Pro Medium</vt:lpstr>
      <vt:lpstr>-apple-system</vt:lpstr>
      <vt:lpstr>Arial</vt:lpstr>
      <vt:lpstr>Arial Nova</vt:lpstr>
      <vt:lpstr>Avenir Next LT Pro</vt:lpstr>
      <vt:lpstr>Avenir Next LT Pro Demi</vt:lpstr>
      <vt:lpstr>Calibri</vt:lpstr>
      <vt:lpstr>Calibri Light</vt:lpstr>
      <vt:lpstr>Montserrat</vt:lpstr>
      <vt:lpstr>Montserrat Medium</vt:lpstr>
      <vt:lpstr>Open Sans</vt:lpstr>
      <vt:lpstr>Poppins</vt:lpstr>
      <vt:lpstr>Sabon Next LT</vt:lpstr>
      <vt:lpstr>Söhne</vt:lpstr>
      <vt:lpstr>Source Sans Pro</vt:lpstr>
      <vt:lpstr>Office Theme</vt:lpstr>
      <vt:lpstr>1_Office Theme</vt:lpstr>
      <vt:lpstr>ColorBlockVTI</vt:lpstr>
      <vt:lpstr>2_Office Theme</vt:lpstr>
      <vt:lpstr>Soft Skills  Training</vt:lpstr>
      <vt:lpstr>Module Four Employability Skills</vt:lpstr>
      <vt:lpstr>module outline</vt:lpstr>
      <vt:lpstr>“</vt:lpstr>
      <vt:lpstr>01</vt:lpstr>
      <vt:lpstr>Etiquette and Personal Branding</vt:lpstr>
      <vt:lpstr>Etiquette in different settings</vt:lpstr>
      <vt:lpstr>Online presence and reputation</vt:lpstr>
      <vt:lpstr>Personal Branding &amp; Employability</vt:lpstr>
      <vt:lpstr>Tips for building your personal brand for career success</vt:lpstr>
      <vt:lpstr>02</vt:lpstr>
      <vt:lpstr>Difference between CVs and Resume</vt:lpstr>
      <vt:lpstr>Your CV is a promotional tool…</vt:lpstr>
      <vt:lpstr>The ATS System/Selection Process</vt:lpstr>
      <vt:lpstr>General tips for writing a CV</vt:lpstr>
      <vt:lpstr>Parts of a CV</vt:lpstr>
      <vt:lpstr>How to write your Profile Summary</vt:lpstr>
      <vt:lpstr>How to write your Profile Summary</vt:lpstr>
      <vt:lpstr>Articulating your experiences</vt:lpstr>
      <vt:lpstr>Articulating your experiences</vt:lpstr>
      <vt:lpstr>03</vt:lpstr>
      <vt:lpstr>Cover letter writing</vt:lpstr>
      <vt:lpstr>Format of a cover letter</vt:lpstr>
      <vt:lpstr>7 tips to write an effective cover letting</vt:lpstr>
      <vt:lpstr>Sample Cover Letter</vt:lpstr>
      <vt:lpstr>04</vt:lpstr>
      <vt:lpstr>5 attitudes for an effective job search</vt:lpstr>
      <vt:lpstr>Self Reflection and Job Search</vt:lpstr>
      <vt:lpstr>Effective Job Search Process</vt:lpstr>
      <vt:lpstr>Effective Application strategies</vt:lpstr>
      <vt:lpstr>Networking and building connections for job search</vt:lpstr>
      <vt:lpstr>Overcoming challenges and rejections</vt:lpstr>
      <vt:lpstr>05</vt:lpstr>
      <vt:lpstr>Job Interview</vt:lpstr>
      <vt:lpstr>Interview Tips Before an Interview</vt:lpstr>
      <vt:lpstr>Interview Tips During an Interview</vt:lpstr>
      <vt:lpstr>Interview Tips After an Interview</vt:lpstr>
      <vt:lpstr>Common Interview Questions</vt:lpstr>
      <vt:lpstr>The STAR Technique For Answering Interview Questions</vt:lpstr>
      <vt:lpstr>The STAR Technique For Answering Interview Questions</vt:lpstr>
      <vt:lpstr>Salary Negotiation</vt:lpstr>
      <vt:lpstr>Summary &amp; 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Prerequisite  Training</dc:title>
  <dc:creator>Cole  Ogbonna</dc:creator>
  <cp:lastModifiedBy>Daniel</cp:lastModifiedBy>
  <cp:revision>17</cp:revision>
  <dcterms:created xsi:type="dcterms:W3CDTF">2023-04-17T08:41:03Z</dcterms:created>
  <dcterms:modified xsi:type="dcterms:W3CDTF">2023-07-13T05:19:57Z</dcterms:modified>
</cp:coreProperties>
</file>