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14"/>
  </p:notesMasterIdLst>
  <p:handoutMasterIdLst>
    <p:handoutMasterId r:id="rId15"/>
  </p:handoutMasterIdLst>
  <p:sldIdLst>
    <p:sldId id="256" r:id="rId2"/>
    <p:sldId id="509" r:id="rId3"/>
    <p:sldId id="510" r:id="rId4"/>
    <p:sldId id="511" r:id="rId5"/>
    <p:sldId id="512" r:id="rId6"/>
    <p:sldId id="513" r:id="rId7"/>
    <p:sldId id="514" r:id="rId8"/>
    <p:sldId id="515" r:id="rId9"/>
    <p:sldId id="516" r:id="rId10"/>
    <p:sldId id="517" r:id="rId11"/>
    <p:sldId id="519" r:id="rId12"/>
    <p:sldId id="518" r:id="rId13"/>
  </p:sldIdLst>
  <p:sldSz cx="9144000" cy="6858000" type="screen4x3"/>
  <p:notesSz cx="6796088" cy="9926638"/>
  <p:embeddedFontLst>
    <p:embeddedFont>
      <p:font typeface="Calibri" panose="020F0502020204030204" pitchFamily="34"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
      <p:font typeface="Source Sans Pro Black" panose="020B0803030403020204" pitchFamily="34" charset="0"/>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152">
          <p15:clr>
            <a:srgbClr val="A4A3A4"/>
          </p15:clr>
        </p15:guide>
        <p15:guide id="4" orient="horz" pos="3884" userDrawn="1">
          <p15:clr>
            <a:srgbClr val="A4A3A4"/>
          </p15:clr>
        </p15:guide>
        <p15:guide id="6" pos="5369">
          <p15:clr>
            <a:srgbClr val="A4A3A4"/>
          </p15:clr>
        </p15:guide>
        <p15:guide id="7" orient="horz" pos="4191">
          <p15:clr>
            <a:srgbClr val="A4A3A4"/>
          </p15:clr>
        </p15:guide>
        <p15:guide id="8" orient="horz" pos="1073" userDrawn="1">
          <p15:clr>
            <a:srgbClr val="A4A3A4"/>
          </p15:clr>
        </p15:guide>
        <p15:guide id="10" orient="horz" pos="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9" autoAdjust="0"/>
    <p:restoredTop sz="94539" autoAdjust="0"/>
  </p:normalViewPr>
  <p:slideViewPr>
    <p:cSldViewPr snapToGrid="0">
      <p:cViewPr varScale="1">
        <p:scale>
          <a:sx n="97" d="100"/>
          <a:sy n="97" d="100"/>
        </p:scale>
        <p:origin x="1260" y="60"/>
      </p:cViewPr>
      <p:guideLst>
        <p:guide pos="2880"/>
        <p:guide orient="horz" pos="1152"/>
        <p:guide orient="horz" pos="3884"/>
        <p:guide pos="5369"/>
        <p:guide orient="horz" pos="4191"/>
        <p:guide orient="horz" pos="1073"/>
        <p:guide orient="horz" pos="35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544" y="0"/>
            <a:ext cx="2944971" cy="496332"/>
          </a:xfrm>
          <a:prstGeom prst="rect">
            <a:avLst/>
          </a:prstGeom>
        </p:spPr>
        <p:txBody>
          <a:bodyPr vert="horz" lIns="91440" tIns="45720" rIns="91440" bIns="45720" rtlCol="0"/>
          <a:lstStyle>
            <a:lvl1pPr algn="r">
              <a:defRPr sz="1200"/>
            </a:lvl1pPr>
          </a:lstStyle>
          <a:p>
            <a:fld id="{6EF49B35-DF64-2643-960B-8F9D16447516}" type="datetimeFigureOut">
              <a:rPr lang="en-US" smtClean="0"/>
              <a:pPr/>
              <a:t>11/3/2020</a:t>
            </a:fld>
            <a:endParaRPr lang="en-US"/>
          </a:p>
        </p:txBody>
      </p:sp>
      <p:sp>
        <p:nvSpPr>
          <p:cNvPr id="4" name="Footer Placeholder 3"/>
          <p:cNvSpPr>
            <a:spLocks noGrp="1"/>
          </p:cNvSpPr>
          <p:nvPr>
            <p:ph type="ftr" sz="quarter" idx="2"/>
          </p:nvPr>
        </p:nvSpPr>
        <p:spPr>
          <a:xfrm>
            <a:off x="0" y="9428583"/>
            <a:ext cx="2944971"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544" y="9428583"/>
            <a:ext cx="2944971" cy="496332"/>
          </a:xfrm>
          <a:prstGeom prst="rect">
            <a:avLst/>
          </a:prstGeom>
        </p:spPr>
        <p:txBody>
          <a:bodyPr vert="horz" lIns="91440" tIns="45720" rIns="91440" bIns="45720" rtlCol="0" anchor="b"/>
          <a:lstStyle>
            <a:lvl1pPr algn="r">
              <a:defRPr sz="1200"/>
            </a:lvl1pPr>
          </a:lstStyle>
          <a:p>
            <a:fld id="{0E663283-B859-814A-9299-0B25FD665D47}" type="slidenum">
              <a:rPr lang="en-US" smtClean="0"/>
              <a:pPr/>
              <a:t>‹Nr.›</a:t>
            </a:fld>
            <a:endParaRPr lang="en-US"/>
          </a:p>
        </p:txBody>
      </p:sp>
    </p:spTree>
    <p:extLst>
      <p:ext uri="{BB962C8B-B14F-4D97-AF65-F5344CB8AC3E}">
        <p14:creationId xmlns:p14="http://schemas.microsoft.com/office/powerpoint/2010/main" val="1830311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544" y="0"/>
            <a:ext cx="2944971" cy="498056"/>
          </a:xfrm>
          <a:prstGeom prst="rect">
            <a:avLst/>
          </a:prstGeom>
        </p:spPr>
        <p:txBody>
          <a:bodyPr vert="horz" lIns="91440" tIns="45720" rIns="91440" bIns="45720" rtlCol="0"/>
          <a:lstStyle>
            <a:lvl1pPr algn="r">
              <a:defRPr sz="1200"/>
            </a:lvl1pPr>
          </a:lstStyle>
          <a:p>
            <a:fld id="{65F7EBE3-E202-446F-9B07-E99DE00131EC}" type="datetimeFigureOut">
              <a:rPr lang="en-US" smtClean="0"/>
              <a:pPr/>
              <a:t>11/3/2020</a:t>
            </a:fld>
            <a:endParaRPr lang="en-US"/>
          </a:p>
        </p:txBody>
      </p:sp>
      <p:sp>
        <p:nvSpPr>
          <p:cNvPr id="4" name="Slide Image Placeholder 3"/>
          <p:cNvSpPr>
            <a:spLocks noGrp="1" noRot="1" noChangeAspect="1"/>
          </p:cNvSpPr>
          <p:nvPr>
            <p:ph type="sldImg" idx="2"/>
          </p:nvPr>
        </p:nvSpPr>
        <p:spPr>
          <a:xfrm>
            <a:off x="11652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609" y="4777194"/>
            <a:ext cx="54368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4971"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544" y="9428584"/>
            <a:ext cx="2944971" cy="498055"/>
          </a:xfrm>
          <a:prstGeom prst="rect">
            <a:avLst/>
          </a:prstGeom>
        </p:spPr>
        <p:txBody>
          <a:bodyPr vert="horz" lIns="91440" tIns="45720" rIns="91440" bIns="45720" rtlCol="0" anchor="b"/>
          <a:lstStyle>
            <a:lvl1pPr algn="r">
              <a:defRPr sz="1200"/>
            </a:lvl1pPr>
          </a:lstStyle>
          <a:p>
            <a:fld id="{EE28120B-6C98-4B45-B011-21BDB336371D}" type="slidenum">
              <a:rPr lang="en-US" smtClean="0"/>
              <a:pPr/>
              <a:t>‹Nr.›</a:t>
            </a:fld>
            <a:endParaRPr lang="en-US"/>
          </a:p>
        </p:txBody>
      </p:sp>
    </p:spTree>
    <p:extLst>
      <p:ext uri="{BB962C8B-B14F-4D97-AF65-F5344CB8AC3E}">
        <p14:creationId xmlns:p14="http://schemas.microsoft.com/office/powerpoint/2010/main" val="830267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ingle Frame">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0788" y="6161001"/>
            <a:ext cx="1950046" cy="297650"/>
          </a:xfrm>
          <a:prstGeom prst="rect">
            <a:avLst/>
          </a:prstGeom>
        </p:spPr>
      </p:pic>
      <p:sp>
        <p:nvSpPr>
          <p:cNvPr id="7" name="Title Placeholder 1"/>
          <p:cNvSpPr>
            <a:spLocks noGrp="1"/>
          </p:cNvSpPr>
          <p:nvPr>
            <p:ph type="title"/>
          </p:nvPr>
        </p:nvSpPr>
        <p:spPr>
          <a:xfrm>
            <a:off x="628650" y="565079"/>
            <a:ext cx="7886700" cy="3482939"/>
          </a:xfrm>
          <a:prstGeom prst="rect">
            <a:avLst/>
          </a:prstGeom>
        </p:spPr>
        <p:txBody>
          <a:bodyPr vert="horz" lIns="91440" tIns="45720" rIns="91440" bIns="45720" rtlCol="0" anchor="t">
            <a:normAutofit/>
          </a:bodyPr>
          <a:lstStyle>
            <a:lvl1pPr>
              <a:defRPr sz="3000">
                <a:solidFill>
                  <a:schemeClr val="bg1"/>
                </a:solidFill>
              </a:defRPr>
            </a:lvl1pPr>
          </a:lstStyle>
          <a:p>
            <a:r>
              <a:rPr lang="de-DE"/>
              <a:t>Mastertitelformat bearbeiten</a:t>
            </a:r>
            <a:endParaRPr lang="en-US" dirty="0"/>
          </a:p>
        </p:txBody>
      </p:sp>
    </p:spTree>
    <p:extLst>
      <p:ext uri="{BB962C8B-B14F-4D97-AF65-F5344CB8AC3E}">
        <p14:creationId xmlns:p14="http://schemas.microsoft.com/office/powerpoint/2010/main" val="66431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en-US"/>
              <a:t>Title | © 2020 Management Innovation Services GmbH</a:t>
            </a:r>
            <a:endParaRPr lang="en-US" dirty="0"/>
          </a:p>
        </p:txBody>
      </p:sp>
      <p:sp>
        <p:nvSpPr>
          <p:cNvPr id="6" name="Slide Number Placeholder 5"/>
          <p:cNvSpPr>
            <a:spLocks noGrp="1"/>
          </p:cNvSpPr>
          <p:nvPr>
            <p:ph type="sldNum" sz="quarter" idx="12"/>
          </p:nvPr>
        </p:nvSpPr>
        <p:spPr/>
        <p:txBody>
          <a:bodyPr/>
          <a:lstStyle/>
          <a:p>
            <a:fld id="{61D96101-7AE2-40D8-94E9-16A7815E436F}" type="slidenum">
              <a:rPr lang="en-US" smtClean="0"/>
              <a:pPr/>
              <a:t>‹Nr.›</a:t>
            </a:fld>
            <a:endParaRPr lang="en-US"/>
          </a:p>
        </p:txBody>
      </p:sp>
      <p:sp>
        <p:nvSpPr>
          <p:cNvPr id="7" name="Title Placeholder 1"/>
          <p:cNvSpPr>
            <a:spLocks noGrp="1"/>
          </p:cNvSpPr>
          <p:nvPr>
            <p:ph type="title"/>
          </p:nvPr>
        </p:nvSpPr>
        <p:spPr>
          <a:xfrm>
            <a:off x="628650" y="565079"/>
            <a:ext cx="7886700" cy="1125613"/>
          </a:xfrm>
          <a:prstGeom prst="rect">
            <a:avLst/>
          </a:prstGeom>
        </p:spPr>
        <p:txBody>
          <a:bodyPr vert="horz" lIns="91440" tIns="45720" rIns="91440" bIns="45720" rtlCol="0" anchor="t">
            <a:normAutofit/>
          </a:bodyPr>
          <a:lstStyle/>
          <a:p>
            <a:r>
              <a:rPr lang="de-DE"/>
              <a:t>Mastertitelformat bearbeiten</a:t>
            </a:r>
            <a:endParaRPr lang="en-US" dirty="0"/>
          </a:p>
        </p:txBody>
      </p:sp>
    </p:spTree>
    <p:extLst>
      <p:ext uri="{BB962C8B-B14F-4D97-AF65-F5344CB8AC3E}">
        <p14:creationId xmlns:p14="http://schemas.microsoft.com/office/powerpoint/2010/main" val="400824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no placehol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Title | © 2020 Management Innovation Services GmbH</a:t>
            </a:r>
            <a:endParaRPr lang="en-US" dirty="0"/>
          </a:p>
        </p:txBody>
      </p:sp>
      <p:sp>
        <p:nvSpPr>
          <p:cNvPr id="6" name="Slide Number Placeholder 5"/>
          <p:cNvSpPr>
            <a:spLocks noGrp="1"/>
          </p:cNvSpPr>
          <p:nvPr>
            <p:ph type="sldNum" sz="quarter" idx="12"/>
          </p:nvPr>
        </p:nvSpPr>
        <p:spPr/>
        <p:txBody>
          <a:bodyPr/>
          <a:lstStyle/>
          <a:p>
            <a:fld id="{61D96101-7AE2-40D8-94E9-16A7815E436F}" type="slidenum">
              <a:rPr lang="en-US" smtClean="0"/>
              <a:pPr/>
              <a:t>‹Nr.›</a:t>
            </a:fld>
            <a:endParaRPr lang="en-US"/>
          </a:p>
        </p:txBody>
      </p:sp>
      <p:sp>
        <p:nvSpPr>
          <p:cNvPr id="7" name="Title Placeholder 1"/>
          <p:cNvSpPr>
            <a:spLocks noGrp="1"/>
          </p:cNvSpPr>
          <p:nvPr>
            <p:ph type="title"/>
          </p:nvPr>
        </p:nvSpPr>
        <p:spPr>
          <a:xfrm>
            <a:off x="628650" y="565079"/>
            <a:ext cx="7886700" cy="1125613"/>
          </a:xfrm>
          <a:prstGeom prst="rect">
            <a:avLst/>
          </a:prstGeom>
        </p:spPr>
        <p:txBody>
          <a:bodyPr vert="horz" lIns="91440" tIns="45720" rIns="91440" bIns="45720" rtlCol="0" anchor="t">
            <a:normAutofit/>
          </a:bodyPr>
          <a:lstStyle/>
          <a:p>
            <a:r>
              <a:rPr lang="de-DE"/>
              <a:t>Mastertitelformat bearbeiten</a:t>
            </a:r>
            <a:endParaRPr lang="en-US" dirty="0"/>
          </a:p>
        </p:txBody>
      </p:sp>
    </p:spTree>
    <p:extLst>
      <p:ext uri="{BB962C8B-B14F-4D97-AF65-F5344CB8AC3E}">
        <p14:creationId xmlns:p14="http://schemas.microsoft.com/office/powerpoint/2010/main" val="348626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ooter Placeholder 5"/>
          <p:cNvSpPr>
            <a:spLocks noGrp="1"/>
          </p:cNvSpPr>
          <p:nvPr>
            <p:ph type="ftr" sz="quarter" idx="11"/>
          </p:nvPr>
        </p:nvSpPr>
        <p:spPr/>
        <p:txBody>
          <a:bodyPr/>
          <a:lstStyle/>
          <a:p>
            <a:r>
              <a:rPr lang="en-US"/>
              <a:t>Title | © 2020 Management Innovation Services GmbH</a:t>
            </a:r>
            <a:endParaRPr lang="en-US" dirty="0"/>
          </a:p>
        </p:txBody>
      </p:sp>
      <p:sp>
        <p:nvSpPr>
          <p:cNvPr id="7" name="Slide Number Placeholder 6"/>
          <p:cNvSpPr>
            <a:spLocks noGrp="1"/>
          </p:cNvSpPr>
          <p:nvPr>
            <p:ph type="sldNum" sz="quarter" idx="12"/>
          </p:nvPr>
        </p:nvSpPr>
        <p:spPr/>
        <p:txBody>
          <a:bodyPr/>
          <a:lstStyle/>
          <a:p>
            <a:fld id="{61D96101-7AE2-40D8-94E9-16A7815E436F}" type="slidenum">
              <a:rPr lang="en-US" smtClean="0"/>
              <a:pPr/>
              <a:t>‹Nr.›</a:t>
            </a:fld>
            <a:endParaRPr lang="en-US"/>
          </a:p>
        </p:txBody>
      </p:sp>
    </p:spTree>
    <p:extLst>
      <p:ext uri="{BB962C8B-B14F-4D97-AF65-F5344CB8AC3E}">
        <p14:creationId xmlns:p14="http://schemas.microsoft.com/office/powerpoint/2010/main" val="200375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Title | © 2020 Management Innovation Services GmbH</a:t>
            </a:r>
            <a:endParaRPr lang="en-US" dirty="0"/>
          </a:p>
        </p:txBody>
      </p:sp>
      <p:sp>
        <p:nvSpPr>
          <p:cNvPr id="4" name="Slide Number Placeholder 3"/>
          <p:cNvSpPr>
            <a:spLocks noGrp="1"/>
          </p:cNvSpPr>
          <p:nvPr>
            <p:ph type="sldNum" sz="quarter" idx="12"/>
          </p:nvPr>
        </p:nvSpPr>
        <p:spPr/>
        <p:txBody>
          <a:bodyPr/>
          <a:lstStyle/>
          <a:p>
            <a:fld id="{61D96101-7AE2-40D8-94E9-16A7815E436F}" type="slidenum">
              <a:rPr lang="en-US" smtClean="0"/>
              <a:pPr/>
              <a:t>‹Nr.›</a:t>
            </a:fld>
            <a:endParaRPr lang="en-US"/>
          </a:p>
        </p:txBody>
      </p:sp>
    </p:spTree>
    <p:extLst>
      <p:ext uri="{BB962C8B-B14F-4D97-AF65-F5344CB8AC3E}">
        <p14:creationId xmlns:p14="http://schemas.microsoft.com/office/powerpoint/2010/main" val="2539871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65079"/>
            <a:ext cx="7886700" cy="1125613"/>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3"/>
          </p:nvPr>
        </p:nvSpPr>
        <p:spPr>
          <a:xfrm>
            <a:off x="630195" y="6356355"/>
            <a:ext cx="5792907" cy="365125"/>
          </a:xfrm>
          <a:prstGeom prst="rect">
            <a:avLst/>
          </a:prstGeom>
        </p:spPr>
        <p:txBody>
          <a:bodyPr vert="horz" lIns="91440" tIns="45720" rIns="91440" bIns="45720" rtlCol="0" anchor="b"/>
          <a:lstStyle>
            <a:lvl1pPr algn="l">
              <a:defRPr sz="800">
                <a:solidFill>
                  <a:schemeClr val="accent1"/>
                </a:solidFill>
                <a:latin typeface="Source Sans Pro" panose="020B0503030403020204" pitchFamily="34" charset="0"/>
              </a:defRPr>
            </a:lvl1pPr>
          </a:lstStyle>
          <a:p>
            <a:r>
              <a:rPr lang="en-US" dirty="0"/>
              <a:t>Title | © 2020 Management Innovation Services GmbH</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b"/>
          <a:lstStyle>
            <a:lvl1pPr algn="r">
              <a:defRPr sz="800">
                <a:solidFill>
                  <a:schemeClr val="accent1"/>
                </a:solidFill>
                <a:latin typeface="Source Sans Pro" panose="020B0503030403020204" pitchFamily="34" charset="0"/>
              </a:defRPr>
            </a:lvl1pPr>
          </a:lstStyle>
          <a:p>
            <a:fld id="{61D96101-7AE2-40D8-94E9-16A7815E436F}" type="slidenum">
              <a:rPr lang="en-US" smtClean="0"/>
              <a:pPr/>
              <a:t>‹Nr.›</a:t>
            </a:fld>
            <a:endParaRPr lang="en-US" dirty="0"/>
          </a:p>
        </p:txBody>
      </p:sp>
    </p:spTree>
    <p:extLst>
      <p:ext uri="{BB962C8B-B14F-4D97-AF65-F5344CB8AC3E}">
        <p14:creationId xmlns:p14="http://schemas.microsoft.com/office/powerpoint/2010/main" val="936083289"/>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4" r:id="rId3"/>
    <p:sldLayoutId id="2147483664" r:id="rId4"/>
    <p:sldLayoutId id="2147483667" r:id="rId5"/>
  </p:sldLayoutIdLst>
  <p:hf hdr="0"/>
  <p:txStyles>
    <p:titleStyle>
      <a:lvl1pPr algn="l" defTabSz="914377"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16000" indent="-216000" algn="l" defTabSz="914377" rtl="0" eaLnBrk="1" latinLnBrk="0" hangingPunct="1">
        <a:lnSpc>
          <a:spcPct val="100000"/>
        </a:lnSpc>
        <a:spcBef>
          <a:spcPts val="1000"/>
        </a:spcBef>
        <a:buClr>
          <a:schemeClr val="accent1"/>
        </a:buClr>
        <a:buFont typeface="Source Sans Pro" panose="020B0503030403020204" pitchFamily="34" charset="0"/>
        <a:buChar char="→"/>
        <a:defRPr sz="1700" kern="1200" baseline="0">
          <a:solidFill>
            <a:schemeClr val="tx1"/>
          </a:solidFill>
          <a:latin typeface="+mn-lt"/>
          <a:ea typeface="+mn-ea"/>
          <a:cs typeface="+mn-cs"/>
        </a:defRPr>
      </a:lvl1pPr>
      <a:lvl2pPr marL="432000" indent="-180000" algn="l" defTabSz="914377" rtl="0" eaLnBrk="1" latinLnBrk="0" hangingPunct="1">
        <a:lnSpc>
          <a:spcPct val="100000"/>
        </a:lnSpc>
        <a:spcBef>
          <a:spcPts val="1000"/>
        </a:spcBef>
        <a:buClr>
          <a:schemeClr val="accent1"/>
        </a:buClr>
        <a:buFont typeface="Arial" panose="020B0604020202020204" pitchFamily="34" charset="0"/>
        <a:buChar char="•"/>
        <a:defRPr sz="1700" kern="1200" baseline="0">
          <a:solidFill>
            <a:schemeClr val="tx1"/>
          </a:solidFill>
          <a:latin typeface="+mn-lt"/>
          <a:ea typeface="+mn-ea"/>
          <a:cs typeface="+mn-cs"/>
        </a:defRPr>
      </a:lvl2pPr>
      <a:lvl3pPr marL="648000" indent="-198000" algn="l" defTabSz="914377" rtl="0" eaLnBrk="1" latinLnBrk="0" hangingPunct="1">
        <a:lnSpc>
          <a:spcPct val="100000"/>
        </a:lnSpc>
        <a:spcBef>
          <a:spcPts val="1000"/>
        </a:spcBef>
        <a:buClr>
          <a:schemeClr val="accent1"/>
        </a:buClr>
        <a:buFont typeface="Source Sans Pro" panose="020B0503030403020204" pitchFamily="34" charset="0"/>
        <a:buChar char="–"/>
        <a:defRPr sz="1700" kern="1200" baseline="0">
          <a:solidFill>
            <a:schemeClr val="tx1"/>
          </a:solidFill>
          <a:latin typeface="+mn-lt"/>
          <a:ea typeface="+mn-ea"/>
          <a:cs typeface="+mn-cs"/>
        </a:defRPr>
      </a:lvl3pPr>
      <a:lvl4pPr marL="864000" indent="-198000" algn="l" defTabSz="914377" rtl="0" eaLnBrk="1" latinLnBrk="0" hangingPunct="1">
        <a:lnSpc>
          <a:spcPct val="100000"/>
        </a:lnSpc>
        <a:spcBef>
          <a:spcPts val="1000"/>
        </a:spcBef>
        <a:buClr>
          <a:schemeClr val="accent1"/>
        </a:buClr>
        <a:buFont typeface="Source Sans Pro" panose="020B0503030403020204" pitchFamily="34" charset="0"/>
        <a:buChar char="–"/>
        <a:defRPr sz="1700" kern="1200" baseline="0">
          <a:solidFill>
            <a:schemeClr val="tx1"/>
          </a:solidFill>
          <a:latin typeface="+mn-lt"/>
          <a:ea typeface="+mn-ea"/>
          <a:cs typeface="+mn-cs"/>
        </a:defRPr>
      </a:lvl4pPr>
      <a:lvl5pPr marL="1080000" indent="-198000" algn="l" defTabSz="914377" rtl="0" eaLnBrk="1" latinLnBrk="0" hangingPunct="1">
        <a:lnSpc>
          <a:spcPct val="100000"/>
        </a:lnSpc>
        <a:spcBef>
          <a:spcPts val="1000"/>
        </a:spcBef>
        <a:buClr>
          <a:schemeClr val="accent1"/>
        </a:buClr>
        <a:buFont typeface="Source Sans Pro" panose="020B0503030403020204" pitchFamily="34" charset="0"/>
        <a:buChar char="–"/>
        <a:defRPr sz="1700" kern="1200" baseline="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 userDrawn="1">
          <p15:clr>
            <a:srgbClr val="F26B43"/>
          </p15:clr>
        </p15:guide>
        <p15:guide id="2" orient="horz" pos="1146" userDrawn="1">
          <p15:clr>
            <a:srgbClr val="F26B43"/>
          </p15:clr>
        </p15:guide>
        <p15:guide id="3" pos="53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4F74B-B0A5-0649-B051-8D6FC55711BA}"/>
              </a:ext>
            </a:extLst>
          </p:cNvPr>
          <p:cNvSpPr>
            <a:spLocks noGrp="1"/>
          </p:cNvSpPr>
          <p:nvPr>
            <p:ph type="title"/>
          </p:nvPr>
        </p:nvSpPr>
        <p:spPr/>
        <p:txBody>
          <a:bodyPr/>
          <a:lstStyle/>
          <a:p>
            <a:r>
              <a:rPr lang="de-DE" dirty="0"/>
              <a:t>Organize for Self-Management Kit</a:t>
            </a:r>
            <a:br>
              <a:rPr lang="de-DE" dirty="0"/>
            </a:br>
            <a:r>
              <a:rPr lang="en-US" dirty="0">
                <a:latin typeface="+mn-lt"/>
              </a:rPr>
              <a:t>Agendas</a:t>
            </a:r>
            <a:endParaRPr lang="en-US" dirty="0"/>
          </a:p>
        </p:txBody>
      </p:sp>
    </p:spTree>
    <p:extLst>
      <p:ext uri="{BB962C8B-B14F-4D97-AF65-F5344CB8AC3E}">
        <p14:creationId xmlns:p14="http://schemas.microsoft.com/office/powerpoint/2010/main" val="24440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B479EF-58C0-4C03-BF3D-F1E4CF8BC76D}"/>
              </a:ext>
            </a:extLst>
          </p:cNvPr>
          <p:cNvSpPr>
            <a:spLocks noGrp="1"/>
          </p:cNvSpPr>
          <p:nvPr>
            <p:ph idx="1"/>
          </p:nvPr>
        </p:nvSpPr>
        <p:spPr/>
        <p:txBody>
          <a:bodyPr>
            <a:normAutofit lnSpcReduction="10000"/>
          </a:bodyPr>
          <a:lstStyle/>
          <a:p>
            <a:r>
              <a:rPr lang="en-US" dirty="0"/>
              <a:t>As a facilitator, it might make sense to do some advance preparation work as laid out below. Alternatively, you could involve workshop participants in coming up with these inputs.</a:t>
            </a:r>
          </a:p>
          <a:p>
            <a:r>
              <a:rPr lang="en-US" i="1" dirty="0"/>
              <a:t>Testing the set-up</a:t>
            </a:r>
          </a:p>
          <a:p>
            <a:pPr lvl="1"/>
            <a:r>
              <a:rPr lang="en-US" dirty="0"/>
              <a:t>Define a number of major decisions that have to be made in your organization that involve management functions pushed towards self-management. Think through the entire decision cycle, including challenges, identification, analysis, organizational alignment, and involvement of stakeholders. Simulate how the new organization would make the decision in the ideal case and what issues might arise. Think through amendments to your design that might address these issues. </a:t>
            </a:r>
          </a:p>
          <a:p>
            <a:pPr lvl="1"/>
            <a:r>
              <a:rPr lang="en-US" dirty="0"/>
              <a:t>Examples could include the creation and implementation of a new marketing strategy across the organization in order to respond to new market trends. How would such an updated marketing strategy play out across the organization - and across management functions -  given your new set-up with regard to self-management? </a:t>
            </a:r>
          </a:p>
          <a:p>
            <a:endParaRPr lang="en-US" dirty="0"/>
          </a:p>
          <a:p>
            <a:endParaRPr lang="de-CH" dirty="0"/>
          </a:p>
        </p:txBody>
      </p:sp>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10</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Test and Codify</a:t>
            </a:r>
            <a:br>
              <a:rPr lang="en-US" dirty="0"/>
            </a:br>
            <a:r>
              <a:rPr lang="en-US" dirty="0"/>
              <a:t>Preparation work (1/2) </a:t>
            </a:r>
          </a:p>
        </p:txBody>
      </p:sp>
      <p:sp>
        <p:nvSpPr>
          <p:cNvPr id="7" name="Ellipse 6">
            <a:extLst>
              <a:ext uri="{FF2B5EF4-FFF2-40B4-BE49-F238E27FC236}">
                <a16:creationId xmlns:a16="http://schemas.microsoft.com/office/drawing/2014/main" id="{08EEE9F6-216F-4616-9D7E-39ADAA6683C5}"/>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3</a:t>
            </a:r>
          </a:p>
        </p:txBody>
      </p:sp>
    </p:spTree>
    <p:extLst>
      <p:ext uri="{BB962C8B-B14F-4D97-AF65-F5344CB8AC3E}">
        <p14:creationId xmlns:p14="http://schemas.microsoft.com/office/powerpoint/2010/main" val="232945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B479EF-58C0-4C03-BF3D-F1E4CF8BC76D}"/>
              </a:ext>
            </a:extLst>
          </p:cNvPr>
          <p:cNvSpPr>
            <a:spLocks noGrp="1"/>
          </p:cNvSpPr>
          <p:nvPr>
            <p:ph idx="1"/>
          </p:nvPr>
        </p:nvSpPr>
        <p:spPr/>
        <p:txBody>
          <a:bodyPr>
            <a:normAutofit/>
          </a:bodyPr>
          <a:lstStyle/>
          <a:p>
            <a:r>
              <a:rPr lang="en-US" i="1" dirty="0"/>
              <a:t>Codifying the set-up</a:t>
            </a:r>
          </a:p>
          <a:p>
            <a:pPr lvl="1"/>
            <a:r>
              <a:rPr lang="en-US" dirty="0"/>
              <a:t>For codification, you can lead the work group by asking the following questions: </a:t>
            </a:r>
          </a:p>
          <a:p>
            <a:pPr marL="792900" lvl="2" indent="-342900">
              <a:buFont typeface="+mj-lt"/>
              <a:buAutoNum type="arabicPeriod"/>
            </a:pPr>
            <a:r>
              <a:rPr lang="en-US" dirty="0"/>
              <a:t>How is our current organization codified and formalized today, e.g. by way of role descriptions, charters, policies, etc.? </a:t>
            </a:r>
          </a:p>
          <a:p>
            <a:pPr marL="792900" lvl="2" indent="-342900">
              <a:buFont typeface="+mj-lt"/>
              <a:buAutoNum type="arabicPeriod"/>
            </a:pPr>
            <a:r>
              <a:rPr lang="en-US" dirty="0"/>
              <a:t>How would the current codification means and documents have to change to capture the set-up defined by working with the Management Functions Matrix?</a:t>
            </a:r>
          </a:p>
          <a:p>
            <a:pPr marL="792900" lvl="2" indent="-342900">
              <a:buFont typeface="+mj-lt"/>
              <a:buAutoNum type="arabicPeriod"/>
            </a:pPr>
            <a:r>
              <a:rPr lang="en-US" dirty="0"/>
              <a:t>What other/additional means or documents would be required to formalize the new set-up? </a:t>
            </a:r>
          </a:p>
          <a:p>
            <a:pPr marL="792900" lvl="2" indent="-342900">
              <a:buFont typeface="+mj-lt"/>
              <a:buAutoNum type="arabicPeriod"/>
            </a:pPr>
            <a:r>
              <a:rPr lang="en-US" dirty="0"/>
              <a:t>How could the changed and novel formalization be introduced and implemented? Which informal barriers to working along the new design might have to be overcome?</a:t>
            </a:r>
          </a:p>
          <a:p>
            <a:endParaRPr lang="en-US" dirty="0"/>
          </a:p>
          <a:p>
            <a:endParaRPr lang="de-CH" dirty="0"/>
          </a:p>
        </p:txBody>
      </p:sp>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11</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Test and Codify</a:t>
            </a:r>
            <a:br>
              <a:rPr lang="en-US" dirty="0"/>
            </a:br>
            <a:r>
              <a:rPr lang="en-US" dirty="0"/>
              <a:t>Preparation work (2/2) </a:t>
            </a:r>
          </a:p>
        </p:txBody>
      </p:sp>
      <p:sp>
        <p:nvSpPr>
          <p:cNvPr id="7" name="Ellipse 6">
            <a:extLst>
              <a:ext uri="{FF2B5EF4-FFF2-40B4-BE49-F238E27FC236}">
                <a16:creationId xmlns:a16="http://schemas.microsoft.com/office/drawing/2014/main" id="{08EEE9F6-216F-4616-9D7E-39ADAA6683C5}"/>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3</a:t>
            </a:r>
          </a:p>
        </p:txBody>
      </p:sp>
    </p:spTree>
    <p:extLst>
      <p:ext uri="{BB962C8B-B14F-4D97-AF65-F5344CB8AC3E}">
        <p14:creationId xmlns:p14="http://schemas.microsoft.com/office/powerpoint/2010/main" val="259059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12</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Test and Codify</a:t>
            </a:r>
            <a:br>
              <a:rPr lang="en-US" dirty="0"/>
            </a:br>
            <a:r>
              <a:rPr lang="en-US" dirty="0"/>
              <a:t>Exemplary Workshop Agenda</a:t>
            </a:r>
          </a:p>
        </p:txBody>
      </p:sp>
      <p:graphicFrame>
        <p:nvGraphicFramePr>
          <p:cNvPr id="9" name="Inhaltsplatzhalter 8">
            <a:extLst>
              <a:ext uri="{FF2B5EF4-FFF2-40B4-BE49-F238E27FC236}">
                <a16:creationId xmlns:a16="http://schemas.microsoft.com/office/drawing/2014/main" id="{2042C1B4-9582-48A8-9060-E79776175F68}"/>
              </a:ext>
            </a:extLst>
          </p:cNvPr>
          <p:cNvGraphicFramePr>
            <a:graphicFrameLocks/>
          </p:cNvGraphicFramePr>
          <p:nvPr>
            <p:extLst>
              <p:ext uri="{D42A27DB-BD31-4B8C-83A1-F6EECF244321}">
                <p14:modId xmlns:p14="http://schemas.microsoft.com/office/powerpoint/2010/main" val="1643898807"/>
              </p:ext>
            </p:extLst>
          </p:nvPr>
        </p:nvGraphicFramePr>
        <p:xfrm>
          <a:off x="627063" y="1819275"/>
          <a:ext cx="7877959" cy="3439160"/>
        </p:xfrm>
        <a:graphic>
          <a:graphicData uri="http://schemas.openxmlformats.org/drawingml/2006/table">
            <a:tbl>
              <a:tblPr firstRow="1" bandRow="1">
                <a:tableStyleId>{69012ECD-51FC-41F1-AA8D-1B2483CD663E}</a:tableStyleId>
              </a:tblPr>
              <a:tblGrid>
                <a:gridCol w="1055509">
                  <a:extLst>
                    <a:ext uri="{9D8B030D-6E8A-4147-A177-3AD203B41FA5}">
                      <a16:colId xmlns:a16="http://schemas.microsoft.com/office/drawing/2014/main" val="20000"/>
                    </a:ext>
                  </a:extLst>
                </a:gridCol>
                <a:gridCol w="1644828">
                  <a:extLst>
                    <a:ext uri="{9D8B030D-6E8A-4147-A177-3AD203B41FA5}">
                      <a16:colId xmlns:a16="http://schemas.microsoft.com/office/drawing/2014/main" val="20001"/>
                    </a:ext>
                  </a:extLst>
                </a:gridCol>
                <a:gridCol w="2882900">
                  <a:extLst>
                    <a:ext uri="{9D8B030D-6E8A-4147-A177-3AD203B41FA5}">
                      <a16:colId xmlns:a16="http://schemas.microsoft.com/office/drawing/2014/main" val="20002"/>
                    </a:ext>
                  </a:extLst>
                </a:gridCol>
                <a:gridCol w="2294722">
                  <a:extLst>
                    <a:ext uri="{9D8B030D-6E8A-4147-A177-3AD203B41FA5}">
                      <a16:colId xmlns:a16="http://schemas.microsoft.com/office/drawing/2014/main" val="20003"/>
                    </a:ext>
                  </a:extLst>
                </a:gridCol>
              </a:tblGrid>
              <a:tr h="370840">
                <a:tc>
                  <a:txBody>
                    <a:bodyPr/>
                    <a:lstStyle/>
                    <a:p>
                      <a:pPr algn="l"/>
                      <a:r>
                        <a:rPr lang="en-US" sz="1200" b="1" kern="0" spc="10" dirty="0">
                          <a:solidFill>
                            <a:srgbClr val="333333"/>
                          </a:solidFill>
                          <a:latin typeface="+mn-lt"/>
                        </a:rPr>
                        <a:t>Time</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Topic</a:t>
                      </a:r>
                    </a:p>
                  </a:txBody>
                  <a:tcP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Objective</a:t>
                      </a:r>
                    </a:p>
                  </a:txBody>
                  <a:tcP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Approach/Tools</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0’00 – 0’30</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de-CH" sz="1200" b="0" i="0" u="none" strike="noStrike" dirty="0">
                          <a:solidFill>
                            <a:srgbClr val="000000"/>
                          </a:solidFill>
                          <a:effectLst/>
                          <a:latin typeface="+mn-lt"/>
                        </a:rPr>
                        <a:t>Framing and </a:t>
                      </a:r>
                      <a:r>
                        <a:rPr lang="de-CH" sz="1200" b="0" i="0" u="none" strike="noStrike" dirty="0" err="1">
                          <a:solidFill>
                            <a:srgbClr val="000000"/>
                          </a:solidFill>
                          <a:effectLst/>
                          <a:latin typeface="+mn-lt"/>
                        </a:rPr>
                        <a:t>objectives</a:t>
                      </a:r>
                      <a:endParaRPr lang="de-CH" sz="1200" dirty="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Revisit status quo, align on goals for workshop</a:t>
                      </a:r>
                      <a:endParaRPr lang="en-US" sz="120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Outputs from goals and scope</a:t>
                      </a:r>
                      <a:endParaRPr lang="en-US" sz="1200">
                        <a:effectLst/>
                        <a:latin typeface="+mn-lt"/>
                      </a:endParaRPr>
                    </a:p>
                    <a:p>
                      <a:pPr fontAlgn="t"/>
                      <a:br>
                        <a:rPr lang="en-US" sz="1200">
                          <a:effectLst/>
                          <a:latin typeface="+mn-lt"/>
                        </a:rPr>
                      </a:br>
                      <a:endParaRPr lang="en-US" sz="1200">
                        <a:effectLst/>
                        <a:latin typeface="+mn-lt"/>
                      </a:endParaRPr>
                    </a:p>
                  </a:txBody>
                  <a:tcPr marL="63500" marR="63500" marT="63500" marB="63500">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0’30 – 2’00</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Test your self-managing organization design</a:t>
                      </a:r>
                      <a:endParaRPr lang="en-US" sz="120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Identify potential issues with the future organization design based on self-management</a:t>
                      </a:r>
                      <a:endParaRPr lang="en-US" sz="1200">
                        <a:effectLst/>
                        <a:latin typeface="+mn-lt"/>
                      </a:endParaRPr>
                    </a:p>
                    <a:p>
                      <a:pPr rtl="0" fontAlgn="t">
                        <a:spcBef>
                          <a:spcPts val="0"/>
                        </a:spcBef>
                        <a:spcAft>
                          <a:spcPts val="0"/>
                        </a:spcAft>
                      </a:pPr>
                      <a:br>
                        <a:rPr lang="en-US" sz="1200">
                          <a:effectLst/>
                          <a:latin typeface="+mn-lt"/>
                        </a:rPr>
                      </a:br>
                      <a:r>
                        <a:rPr lang="en-US" sz="1200" b="0" i="0" u="none" strike="noStrike">
                          <a:solidFill>
                            <a:srgbClr val="000000"/>
                          </a:solidFill>
                          <a:effectLst/>
                          <a:latin typeface="+mn-lt"/>
                        </a:rPr>
                        <a:t>Refine organizational set-up as required</a:t>
                      </a:r>
                      <a:endParaRPr lang="en-US" sz="120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Input: Outputs from work on the Management Functions Matrix</a:t>
                      </a:r>
                      <a:endParaRPr lang="en-US" sz="1200">
                        <a:effectLst/>
                        <a:latin typeface="+mn-lt"/>
                      </a:endParaRPr>
                    </a:p>
                    <a:p>
                      <a:pPr rtl="0" fontAlgn="t">
                        <a:spcBef>
                          <a:spcPts val="0"/>
                        </a:spcBef>
                        <a:spcAft>
                          <a:spcPts val="0"/>
                        </a:spcAft>
                      </a:pPr>
                      <a:br>
                        <a:rPr lang="en-US" sz="1200">
                          <a:effectLst/>
                          <a:latin typeface="+mn-lt"/>
                        </a:rPr>
                      </a:br>
                      <a:r>
                        <a:rPr lang="en-US" sz="1200" b="0" i="0" u="none" strike="noStrike">
                          <a:solidFill>
                            <a:srgbClr val="000000"/>
                          </a:solidFill>
                          <a:effectLst/>
                          <a:latin typeface="+mn-lt"/>
                        </a:rPr>
                        <a:t>Preparation work laid out above</a:t>
                      </a:r>
                      <a:endParaRPr lang="en-US" sz="1200">
                        <a:effectLst/>
                        <a:latin typeface="+mn-lt"/>
                      </a:endParaRPr>
                    </a:p>
                  </a:txBody>
                  <a:tcPr marL="63500" marR="63500" marT="63500" marB="63500">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2’00 – 2’45</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Codify your self-managing organization design</a:t>
                      </a:r>
                      <a:endParaRPr lang="en-US" sz="120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Give your organization design a formal basis to serve as reference for implementation and new routines</a:t>
                      </a:r>
                      <a:endParaRPr lang="en-US" sz="120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Input: Outputs from work on Management Functions Matrix</a:t>
                      </a:r>
                      <a:endParaRPr lang="en-US" sz="1200">
                        <a:effectLst/>
                        <a:latin typeface="+mn-lt"/>
                      </a:endParaRPr>
                    </a:p>
                    <a:p>
                      <a:pPr rtl="0" fontAlgn="t">
                        <a:spcBef>
                          <a:spcPts val="0"/>
                        </a:spcBef>
                        <a:spcAft>
                          <a:spcPts val="0"/>
                        </a:spcAft>
                      </a:pPr>
                      <a:br>
                        <a:rPr lang="en-US" sz="1200">
                          <a:effectLst/>
                          <a:latin typeface="+mn-lt"/>
                        </a:rPr>
                      </a:br>
                      <a:r>
                        <a:rPr lang="en-US" sz="1200" b="0" i="0" u="none" strike="noStrike">
                          <a:solidFill>
                            <a:srgbClr val="000000"/>
                          </a:solidFill>
                          <a:effectLst/>
                          <a:latin typeface="+mn-lt"/>
                        </a:rPr>
                        <a:t>Preparation work laid out above</a:t>
                      </a:r>
                      <a:endParaRPr lang="en-US" sz="1200">
                        <a:effectLst/>
                        <a:latin typeface="+mn-lt"/>
                      </a:endParaRPr>
                    </a:p>
                  </a:txBody>
                  <a:tcPr marL="63500" marR="63500" marT="63500" marB="63500">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2’45 – 3’30</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de-CH" sz="1200" b="0" i="0" u="none" strike="noStrike">
                          <a:solidFill>
                            <a:srgbClr val="000000"/>
                          </a:solidFill>
                          <a:effectLst/>
                          <a:latin typeface="+mn-lt"/>
                        </a:rPr>
                        <a:t>Next steps</a:t>
                      </a:r>
                      <a:endParaRPr lang="de-CH" sz="120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Define next steps for implementation and change management</a:t>
                      </a:r>
                      <a:endParaRPr lang="en-US" sz="120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mn-lt"/>
                        </a:rPr>
                        <a:t>See the </a:t>
                      </a:r>
                      <a:r>
                        <a:rPr lang="en-US" sz="1200" b="0" i="1" u="none" strike="noStrike" dirty="0">
                          <a:solidFill>
                            <a:srgbClr val="000000"/>
                          </a:solidFill>
                          <a:effectLst/>
                          <a:latin typeface="+mn-lt"/>
                        </a:rPr>
                        <a:t>Agile Organizing Kit </a:t>
                      </a:r>
                      <a:r>
                        <a:rPr lang="en-US" sz="1200" b="0" i="0" u="none" strike="noStrike" dirty="0">
                          <a:solidFill>
                            <a:srgbClr val="000000"/>
                          </a:solidFill>
                          <a:effectLst/>
                          <a:latin typeface="+mn-lt"/>
                        </a:rPr>
                        <a:t>for case examples and further tools</a:t>
                      </a:r>
                      <a:endParaRPr lang="en-US" sz="1200" dirty="0">
                        <a:effectLst/>
                        <a:latin typeface="+mn-lt"/>
                      </a:endParaRPr>
                    </a:p>
                  </a:txBody>
                  <a:tcPr marL="63500" marR="63500" marT="63500" marB="63500">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Ellipse 1">
            <a:extLst>
              <a:ext uri="{FF2B5EF4-FFF2-40B4-BE49-F238E27FC236}">
                <a16:creationId xmlns:a16="http://schemas.microsoft.com/office/drawing/2014/main" id="{6993FBB8-C858-4FCB-84E6-395CD145C281}"/>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3</a:t>
            </a:r>
          </a:p>
        </p:txBody>
      </p:sp>
    </p:spTree>
    <p:extLst>
      <p:ext uri="{BB962C8B-B14F-4D97-AF65-F5344CB8AC3E}">
        <p14:creationId xmlns:p14="http://schemas.microsoft.com/office/powerpoint/2010/main" val="220482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B479EF-58C0-4C03-BF3D-F1E4CF8BC76D}"/>
              </a:ext>
            </a:extLst>
          </p:cNvPr>
          <p:cNvSpPr>
            <a:spLocks noGrp="1"/>
          </p:cNvSpPr>
          <p:nvPr>
            <p:ph idx="1"/>
          </p:nvPr>
        </p:nvSpPr>
        <p:spPr/>
        <p:txBody>
          <a:bodyPr>
            <a:normAutofit/>
          </a:bodyPr>
          <a:lstStyle/>
          <a:p>
            <a:r>
              <a:rPr lang="en-US" dirty="0"/>
              <a:t>The three exemplary workshop agendas below provide guidance on how to run collaborative sessions with your team, clients or stakeholders, leveraging the Kit’s framework and tools to come up with creative and customized solutions. </a:t>
            </a:r>
          </a:p>
          <a:p>
            <a:pPr lvl="1"/>
            <a:r>
              <a:rPr lang="en-US" dirty="0"/>
              <a:t>The first </a:t>
            </a:r>
            <a:r>
              <a:rPr lang="en-US" i="1" dirty="0"/>
              <a:t>Agenda - Set Goals and the Scope </a:t>
            </a:r>
            <a:r>
              <a:rPr lang="en-US" dirty="0"/>
              <a:t>is designed to give you an aligned understanding of where your organization is coming from, what it is working towards, and what its focus and scope are. </a:t>
            </a:r>
          </a:p>
          <a:p>
            <a:pPr lvl="1"/>
            <a:r>
              <a:rPr lang="en-US" dirty="0"/>
              <a:t>The second</a:t>
            </a:r>
            <a:r>
              <a:rPr lang="en-US" i="1" dirty="0"/>
              <a:t> Agenda - Analyze and Design </a:t>
            </a:r>
            <a:r>
              <a:rPr lang="en-US" dirty="0"/>
              <a:t>was built with a full-day workshop in mind, to come up with a concrete understanding of your organization’s management tasks and a tailor-made configuration of self-management in your company. </a:t>
            </a:r>
          </a:p>
          <a:p>
            <a:pPr lvl="1"/>
            <a:r>
              <a:rPr lang="en-US" dirty="0"/>
              <a:t>The third</a:t>
            </a:r>
            <a:r>
              <a:rPr lang="en-US" i="1" dirty="0"/>
              <a:t> Agenda - Test and Codify</a:t>
            </a:r>
            <a:r>
              <a:rPr lang="en-US" dirty="0"/>
              <a:t> gives you a sequence of work activities to test your design and to work towards a binding formalization of your self-management setup. </a:t>
            </a:r>
          </a:p>
          <a:p>
            <a:endParaRPr lang="de-CH" dirty="0"/>
          </a:p>
        </p:txBody>
      </p:sp>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2</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Introduction to Agendas</a:t>
            </a:r>
          </a:p>
        </p:txBody>
      </p:sp>
      <p:sp>
        <p:nvSpPr>
          <p:cNvPr id="7" name="Ellipse 6">
            <a:extLst>
              <a:ext uri="{FF2B5EF4-FFF2-40B4-BE49-F238E27FC236}">
                <a16:creationId xmlns:a16="http://schemas.microsoft.com/office/drawing/2014/main" id="{AD030961-3719-4B66-A847-522AB1222464}"/>
              </a:ext>
            </a:extLst>
          </p:cNvPr>
          <p:cNvSpPr/>
          <p:nvPr/>
        </p:nvSpPr>
        <p:spPr>
          <a:xfrm>
            <a:off x="818741" y="2767634"/>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1</a:t>
            </a:r>
          </a:p>
        </p:txBody>
      </p:sp>
      <p:sp>
        <p:nvSpPr>
          <p:cNvPr id="9" name="Ellipse 8">
            <a:extLst>
              <a:ext uri="{FF2B5EF4-FFF2-40B4-BE49-F238E27FC236}">
                <a16:creationId xmlns:a16="http://schemas.microsoft.com/office/drawing/2014/main" id="{692A4B42-D2C1-49F4-94D9-5063DC0D1285}"/>
              </a:ext>
            </a:extLst>
          </p:cNvPr>
          <p:cNvSpPr/>
          <p:nvPr/>
        </p:nvSpPr>
        <p:spPr>
          <a:xfrm>
            <a:off x="818741" y="3682199"/>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2</a:t>
            </a:r>
          </a:p>
        </p:txBody>
      </p:sp>
      <p:sp>
        <p:nvSpPr>
          <p:cNvPr id="11" name="Ellipse 10">
            <a:extLst>
              <a:ext uri="{FF2B5EF4-FFF2-40B4-BE49-F238E27FC236}">
                <a16:creationId xmlns:a16="http://schemas.microsoft.com/office/drawing/2014/main" id="{6B9BEA12-F267-47D0-A878-355C78ED6413}"/>
              </a:ext>
            </a:extLst>
          </p:cNvPr>
          <p:cNvSpPr/>
          <p:nvPr/>
        </p:nvSpPr>
        <p:spPr>
          <a:xfrm>
            <a:off x="818741" y="4820431"/>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3</a:t>
            </a:r>
          </a:p>
        </p:txBody>
      </p:sp>
    </p:spTree>
    <p:extLst>
      <p:ext uri="{BB962C8B-B14F-4D97-AF65-F5344CB8AC3E}">
        <p14:creationId xmlns:p14="http://schemas.microsoft.com/office/powerpoint/2010/main" val="64294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B479EF-58C0-4C03-BF3D-F1E4CF8BC76D}"/>
              </a:ext>
            </a:extLst>
          </p:cNvPr>
          <p:cNvSpPr>
            <a:spLocks noGrp="1"/>
          </p:cNvSpPr>
          <p:nvPr>
            <p:ph idx="1"/>
          </p:nvPr>
        </p:nvSpPr>
        <p:spPr/>
        <p:txBody>
          <a:bodyPr>
            <a:normAutofit/>
          </a:bodyPr>
          <a:lstStyle/>
          <a:p>
            <a:r>
              <a:rPr lang="en-US" dirty="0"/>
              <a:t>This agenda is designed to give you an aligned understanding of where your organization is coming from, what it is working towards, and what the  focus and scope are.</a:t>
            </a:r>
          </a:p>
          <a:p>
            <a:r>
              <a:rPr lang="en-US" dirty="0"/>
              <a:t>Set up and initiate your project work on self-management. Lead, moderate and capture an organizational discussion on why and how you want to promote increased levels of self-management in your discussion, leveraging the “Goals of Self-Management Trigger Questions” tool in a collaborative work session. Based on the results, align organizational stakeholders on the goals and the scope of your initiative and create buy-in. Create a work plan that includes planning activities and milestones. </a:t>
            </a:r>
          </a:p>
          <a:p>
            <a:endParaRPr lang="de-CH" dirty="0"/>
          </a:p>
        </p:txBody>
      </p:sp>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3</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Set Goals and the Scope</a:t>
            </a:r>
            <a:br>
              <a:rPr lang="en-US" dirty="0"/>
            </a:br>
            <a:r>
              <a:rPr lang="en-US" dirty="0"/>
              <a:t>Purpose </a:t>
            </a:r>
          </a:p>
        </p:txBody>
      </p:sp>
      <p:sp>
        <p:nvSpPr>
          <p:cNvPr id="7" name="Ellipse 6">
            <a:extLst>
              <a:ext uri="{FF2B5EF4-FFF2-40B4-BE49-F238E27FC236}">
                <a16:creationId xmlns:a16="http://schemas.microsoft.com/office/drawing/2014/main" id="{B6AB531B-7142-415C-8218-A252093BC2FE}"/>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1</a:t>
            </a:r>
          </a:p>
        </p:txBody>
      </p:sp>
    </p:spTree>
    <p:extLst>
      <p:ext uri="{BB962C8B-B14F-4D97-AF65-F5344CB8AC3E}">
        <p14:creationId xmlns:p14="http://schemas.microsoft.com/office/powerpoint/2010/main" val="71491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B479EF-58C0-4C03-BF3D-F1E4CF8BC76D}"/>
              </a:ext>
            </a:extLst>
          </p:cNvPr>
          <p:cNvSpPr>
            <a:spLocks noGrp="1"/>
          </p:cNvSpPr>
          <p:nvPr>
            <p:ph idx="1"/>
          </p:nvPr>
        </p:nvSpPr>
        <p:spPr/>
        <p:txBody>
          <a:bodyPr>
            <a:normAutofit/>
          </a:bodyPr>
          <a:lstStyle/>
          <a:p>
            <a:r>
              <a:rPr lang="en-US" dirty="0"/>
              <a:t>If you are the facilitator for such a first workshop on the topic, familiarize yourself with the framework, work process sections, and the tool “Goals of Self-Management - Trigger Questions”. Define a list of workshop participants to invite, considering potential participants’ expertise, motivation, and stakes, in addition to the total size of the group. </a:t>
            </a:r>
          </a:p>
          <a:p>
            <a:r>
              <a:rPr lang="en-US" dirty="0"/>
              <a:t>Depending on the context, you might consider leading a number of one-on-one interviews with key stakeholders ahead of the workshop to gather their views and to align the agenda and the general approach towards the topic. You might leverage the trigger questions to inform the interview guide. Ahead of the workshop, you might consider sharing (select) trigger questions in advance, allowing people to familiarize themselves with the topic and prepare. </a:t>
            </a:r>
          </a:p>
          <a:p>
            <a:endParaRPr lang="de-CH" dirty="0"/>
          </a:p>
        </p:txBody>
      </p:sp>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4</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Set Goals and the Scope</a:t>
            </a:r>
            <a:br>
              <a:rPr lang="en-US" dirty="0"/>
            </a:br>
            <a:r>
              <a:rPr lang="en-US" dirty="0"/>
              <a:t>Preparation work </a:t>
            </a:r>
          </a:p>
        </p:txBody>
      </p:sp>
      <p:sp>
        <p:nvSpPr>
          <p:cNvPr id="7" name="Ellipse 6">
            <a:extLst>
              <a:ext uri="{FF2B5EF4-FFF2-40B4-BE49-F238E27FC236}">
                <a16:creationId xmlns:a16="http://schemas.microsoft.com/office/drawing/2014/main" id="{58E21748-86CB-40DD-BEA7-FAD8DA34B0FB}"/>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1</a:t>
            </a:r>
          </a:p>
        </p:txBody>
      </p:sp>
    </p:spTree>
    <p:extLst>
      <p:ext uri="{BB962C8B-B14F-4D97-AF65-F5344CB8AC3E}">
        <p14:creationId xmlns:p14="http://schemas.microsoft.com/office/powerpoint/2010/main" val="110255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5</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Set Goals and the Scope</a:t>
            </a:r>
            <a:br>
              <a:rPr lang="en-US" dirty="0"/>
            </a:br>
            <a:r>
              <a:rPr lang="en-US" dirty="0"/>
              <a:t>Exemplary Workshop Agenda</a:t>
            </a:r>
          </a:p>
        </p:txBody>
      </p:sp>
      <p:graphicFrame>
        <p:nvGraphicFramePr>
          <p:cNvPr id="9" name="Inhaltsplatzhalter 8">
            <a:extLst>
              <a:ext uri="{FF2B5EF4-FFF2-40B4-BE49-F238E27FC236}">
                <a16:creationId xmlns:a16="http://schemas.microsoft.com/office/drawing/2014/main" id="{2042C1B4-9582-48A8-9060-E79776175F68}"/>
              </a:ext>
            </a:extLst>
          </p:cNvPr>
          <p:cNvGraphicFramePr>
            <a:graphicFrameLocks/>
          </p:cNvGraphicFramePr>
          <p:nvPr>
            <p:extLst>
              <p:ext uri="{D42A27DB-BD31-4B8C-83A1-F6EECF244321}">
                <p14:modId xmlns:p14="http://schemas.microsoft.com/office/powerpoint/2010/main" val="595550693"/>
              </p:ext>
            </p:extLst>
          </p:nvPr>
        </p:nvGraphicFramePr>
        <p:xfrm>
          <a:off x="627063" y="1819275"/>
          <a:ext cx="7877959" cy="3114040"/>
        </p:xfrm>
        <a:graphic>
          <a:graphicData uri="http://schemas.openxmlformats.org/drawingml/2006/table">
            <a:tbl>
              <a:tblPr firstRow="1" bandRow="1">
                <a:tableStyleId>{69012ECD-51FC-41F1-AA8D-1B2483CD663E}</a:tableStyleId>
              </a:tblPr>
              <a:tblGrid>
                <a:gridCol w="1055509">
                  <a:extLst>
                    <a:ext uri="{9D8B030D-6E8A-4147-A177-3AD203B41FA5}">
                      <a16:colId xmlns:a16="http://schemas.microsoft.com/office/drawing/2014/main" val="20000"/>
                    </a:ext>
                  </a:extLst>
                </a:gridCol>
                <a:gridCol w="1644828">
                  <a:extLst>
                    <a:ext uri="{9D8B030D-6E8A-4147-A177-3AD203B41FA5}">
                      <a16:colId xmlns:a16="http://schemas.microsoft.com/office/drawing/2014/main" val="20001"/>
                    </a:ext>
                  </a:extLst>
                </a:gridCol>
                <a:gridCol w="2882900">
                  <a:extLst>
                    <a:ext uri="{9D8B030D-6E8A-4147-A177-3AD203B41FA5}">
                      <a16:colId xmlns:a16="http://schemas.microsoft.com/office/drawing/2014/main" val="20002"/>
                    </a:ext>
                  </a:extLst>
                </a:gridCol>
                <a:gridCol w="2294722">
                  <a:extLst>
                    <a:ext uri="{9D8B030D-6E8A-4147-A177-3AD203B41FA5}">
                      <a16:colId xmlns:a16="http://schemas.microsoft.com/office/drawing/2014/main" val="20003"/>
                    </a:ext>
                  </a:extLst>
                </a:gridCol>
              </a:tblGrid>
              <a:tr h="370840">
                <a:tc>
                  <a:txBody>
                    <a:bodyPr/>
                    <a:lstStyle/>
                    <a:p>
                      <a:pPr algn="l"/>
                      <a:r>
                        <a:rPr lang="en-US" sz="1200" b="1" kern="0" spc="10" dirty="0">
                          <a:solidFill>
                            <a:srgbClr val="333333"/>
                          </a:solidFill>
                          <a:latin typeface="+mn-lt"/>
                        </a:rPr>
                        <a:t>Time</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Topic</a:t>
                      </a:r>
                    </a:p>
                  </a:txBody>
                  <a:tcP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Objective</a:t>
                      </a:r>
                    </a:p>
                  </a:txBody>
                  <a:tcP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Approach/Tools</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0’00 – 0’30</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Introduction </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Align participants on the objectives of the workshop</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Presentation or around-the-table, ideally making a reference to the organization’s current context and strategy</a:t>
                      </a:r>
                    </a:p>
                  </a:txBody>
                  <a:tcPr>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0’30 – 1’30</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Starting point and goals of self-management</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Define the goals of self-management for your organization</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2">
                  <a:txBody>
                    <a:bodyPr/>
                    <a:lstStyle/>
                    <a:p>
                      <a:r>
                        <a:rPr lang="en-US" sz="1200" kern="0" spc="10" dirty="0">
                          <a:solidFill>
                            <a:schemeClr val="accent1"/>
                          </a:solidFill>
                          <a:latin typeface="+mn-lt"/>
                          <a:cs typeface="Franklin Gothic Book"/>
                        </a:rPr>
                        <a:t>Tool - Goals of Self-Management Trigger Questions</a:t>
                      </a:r>
                    </a:p>
                  </a:txBody>
                  <a:tcPr>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1’30 – 2’00</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Scope and evaluation</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Define the scope of your work and “what will success look like?”</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p>
                      <a:endParaRPr lang="en-US" sz="1200" i="1" kern="0" spc="10" dirty="0">
                        <a:solidFill>
                          <a:schemeClr val="tx1"/>
                        </a:solidFill>
                        <a:latin typeface="+mn-lt"/>
                        <a:cs typeface="Franklin Gothic Book"/>
                      </a:endParaRPr>
                    </a:p>
                  </a:txBody>
                  <a:tcPr>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2’00 – 2’30</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Work plan</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Structure your work</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i="0" kern="0" spc="10" dirty="0">
                          <a:solidFill>
                            <a:schemeClr val="tx1"/>
                          </a:solidFill>
                          <a:latin typeface="+mn-lt"/>
                          <a:cs typeface="Franklin Gothic Book"/>
                        </a:rPr>
                        <a:t>Define project roles, work packages, tasks and immediate next steps, workshops and milestones</a:t>
                      </a:r>
                    </a:p>
                  </a:txBody>
                  <a:tcPr>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Ellipse 10">
            <a:extLst>
              <a:ext uri="{FF2B5EF4-FFF2-40B4-BE49-F238E27FC236}">
                <a16:creationId xmlns:a16="http://schemas.microsoft.com/office/drawing/2014/main" id="{76DF3CA6-3A5C-43A5-A887-7379B958238C}"/>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1</a:t>
            </a:r>
          </a:p>
        </p:txBody>
      </p:sp>
    </p:spTree>
    <p:extLst>
      <p:ext uri="{BB962C8B-B14F-4D97-AF65-F5344CB8AC3E}">
        <p14:creationId xmlns:p14="http://schemas.microsoft.com/office/powerpoint/2010/main" val="267011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B479EF-58C0-4C03-BF3D-F1E4CF8BC76D}"/>
              </a:ext>
            </a:extLst>
          </p:cNvPr>
          <p:cNvSpPr>
            <a:spLocks noGrp="1"/>
          </p:cNvSpPr>
          <p:nvPr>
            <p:ph idx="1"/>
          </p:nvPr>
        </p:nvSpPr>
        <p:spPr/>
        <p:txBody>
          <a:bodyPr>
            <a:normAutofit/>
          </a:bodyPr>
          <a:lstStyle/>
          <a:p>
            <a:r>
              <a:rPr lang="en-US" dirty="0"/>
              <a:t>This agenda was built with a full-day workshop in mind, to come up with a concrete understanding of your organization’s management tasks and a tailor-made configuration of self-management in your company.</a:t>
            </a:r>
          </a:p>
          <a:p>
            <a:r>
              <a:rPr lang="en-US" dirty="0"/>
              <a:t>Lead your work team to define and reconfigure your management functions towards self-management. Identify key management activities, deliverables and decisions, and design how self-managed teams and roles can take over some of that management work in an autonomous fashion, while ensuring overall organizational alignment and effectiveness.</a:t>
            </a:r>
          </a:p>
          <a:p>
            <a:endParaRPr lang="en-US" dirty="0"/>
          </a:p>
          <a:p>
            <a:endParaRPr lang="de-CH" dirty="0"/>
          </a:p>
        </p:txBody>
      </p:sp>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6</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Analyze and Design</a:t>
            </a:r>
            <a:br>
              <a:rPr lang="en-US" dirty="0"/>
            </a:br>
            <a:r>
              <a:rPr lang="en-US" dirty="0"/>
              <a:t>Purpose </a:t>
            </a:r>
          </a:p>
        </p:txBody>
      </p:sp>
      <p:sp>
        <p:nvSpPr>
          <p:cNvPr id="7" name="Ellipse 6">
            <a:extLst>
              <a:ext uri="{FF2B5EF4-FFF2-40B4-BE49-F238E27FC236}">
                <a16:creationId xmlns:a16="http://schemas.microsoft.com/office/drawing/2014/main" id="{73EAB5B4-A821-4D64-8E6D-E7AAF56151C9}"/>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2</a:t>
            </a:r>
          </a:p>
        </p:txBody>
      </p:sp>
    </p:spTree>
    <p:extLst>
      <p:ext uri="{BB962C8B-B14F-4D97-AF65-F5344CB8AC3E}">
        <p14:creationId xmlns:p14="http://schemas.microsoft.com/office/powerpoint/2010/main" val="331545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B479EF-58C0-4C03-BF3D-F1E4CF8BC76D}"/>
              </a:ext>
            </a:extLst>
          </p:cNvPr>
          <p:cNvSpPr>
            <a:spLocks noGrp="1"/>
          </p:cNvSpPr>
          <p:nvPr>
            <p:ph idx="1"/>
          </p:nvPr>
        </p:nvSpPr>
        <p:spPr/>
        <p:txBody>
          <a:bodyPr>
            <a:normAutofit/>
          </a:bodyPr>
          <a:lstStyle/>
          <a:p>
            <a:r>
              <a:rPr lang="en-US" dirty="0"/>
              <a:t>Familiarize yourself with the Management Functions Matrix tool, in addition to the framework and the work process. In order to boost workshop effectiveness and free up the capacity to discuss the most critical issues, you might pre-complete the analysis part ahead of the workshop, working in desktop mode or as part of a reduced work team. </a:t>
            </a:r>
          </a:p>
          <a:p>
            <a:endParaRPr lang="de-CH" dirty="0"/>
          </a:p>
        </p:txBody>
      </p:sp>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7</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Analyze and Design</a:t>
            </a:r>
            <a:br>
              <a:rPr lang="en-US" dirty="0"/>
            </a:br>
            <a:r>
              <a:rPr lang="en-US" dirty="0"/>
              <a:t>Preparation work </a:t>
            </a:r>
          </a:p>
        </p:txBody>
      </p:sp>
      <p:sp>
        <p:nvSpPr>
          <p:cNvPr id="7" name="Ellipse 6">
            <a:extLst>
              <a:ext uri="{FF2B5EF4-FFF2-40B4-BE49-F238E27FC236}">
                <a16:creationId xmlns:a16="http://schemas.microsoft.com/office/drawing/2014/main" id="{36B3DE8B-3D54-4234-A7C7-C34B6B93C16E}"/>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2</a:t>
            </a:r>
          </a:p>
        </p:txBody>
      </p:sp>
    </p:spTree>
    <p:extLst>
      <p:ext uri="{BB962C8B-B14F-4D97-AF65-F5344CB8AC3E}">
        <p14:creationId xmlns:p14="http://schemas.microsoft.com/office/powerpoint/2010/main" val="384062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8</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Analyze and Design</a:t>
            </a:r>
            <a:br>
              <a:rPr lang="en-US" dirty="0"/>
            </a:br>
            <a:r>
              <a:rPr lang="en-US" dirty="0"/>
              <a:t>Exemplary Workshop Agenda</a:t>
            </a:r>
          </a:p>
        </p:txBody>
      </p:sp>
      <p:graphicFrame>
        <p:nvGraphicFramePr>
          <p:cNvPr id="9" name="Inhaltsplatzhalter 8">
            <a:extLst>
              <a:ext uri="{FF2B5EF4-FFF2-40B4-BE49-F238E27FC236}">
                <a16:creationId xmlns:a16="http://schemas.microsoft.com/office/drawing/2014/main" id="{2042C1B4-9582-48A8-9060-E79776175F68}"/>
              </a:ext>
            </a:extLst>
          </p:cNvPr>
          <p:cNvGraphicFramePr>
            <a:graphicFrameLocks/>
          </p:cNvGraphicFramePr>
          <p:nvPr>
            <p:extLst>
              <p:ext uri="{D42A27DB-BD31-4B8C-83A1-F6EECF244321}">
                <p14:modId xmlns:p14="http://schemas.microsoft.com/office/powerpoint/2010/main" val="379063670"/>
              </p:ext>
            </p:extLst>
          </p:nvPr>
        </p:nvGraphicFramePr>
        <p:xfrm>
          <a:off x="627063" y="1819275"/>
          <a:ext cx="7877959" cy="4409440"/>
        </p:xfrm>
        <a:graphic>
          <a:graphicData uri="http://schemas.openxmlformats.org/drawingml/2006/table">
            <a:tbl>
              <a:tblPr firstRow="1" bandRow="1">
                <a:tableStyleId>{69012ECD-51FC-41F1-AA8D-1B2483CD663E}</a:tableStyleId>
              </a:tblPr>
              <a:tblGrid>
                <a:gridCol w="1055509">
                  <a:extLst>
                    <a:ext uri="{9D8B030D-6E8A-4147-A177-3AD203B41FA5}">
                      <a16:colId xmlns:a16="http://schemas.microsoft.com/office/drawing/2014/main" val="20000"/>
                    </a:ext>
                  </a:extLst>
                </a:gridCol>
                <a:gridCol w="1644828">
                  <a:extLst>
                    <a:ext uri="{9D8B030D-6E8A-4147-A177-3AD203B41FA5}">
                      <a16:colId xmlns:a16="http://schemas.microsoft.com/office/drawing/2014/main" val="20001"/>
                    </a:ext>
                  </a:extLst>
                </a:gridCol>
                <a:gridCol w="2882900">
                  <a:extLst>
                    <a:ext uri="{9D8B030D-6E8A-4147-A177-3AD203B41FA5}">
                      <a16:colId xmlns:a16="http://schemas.microsoft.com/office/drawing/2014/main" val="20002"/>
                    </a:ext>
                  </a:extLst>
                </a:gridCol>
                <a:gridCol w="2294722">
                  <a:extLst>
                    <a:ext uri="{9D8B030D-6E8A-4147-A177-3AD203B41FA5}">
                      <a16:colId xmlns:a16="http://schemas.microsoft.com/office/drawing/2014/main" val="20003"/>
                    </a:ext>
                  </a:extLst>
                </a:gridCol>
              </a:tblGrid>
              <a:tr h="370840">
                <a:tc>
                  <a:txBody>
                    <a:bodyPr/>
                    <a:lstStyle/>
                    <a:p>
                      <a:pPr algn="l"/>
                      <a:r>
                        <a:rPr lang="en-US" sz="1200" b="1" kern="0" spc="10" dirty="0">
                          <a:solidFill>
                            <a:srgbClr val="333333"/>
                          </a:solidFill>
                          <a:latin typeface="+mn-lt"/>
                        </a:rPr>
                        <a:t>Time</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Topic</a:t>
                      </a:r>
                    </a:p>
                  </a:txBody>
                  <a:tcP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Objective</a:t>
                      </a:r>
                    </a:p>
                  </a:txBody>
                  <a:tcP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r>
                        <a:rPr lang="en-US" sz="1200" b="1" kern="0" spc="10" dirty="0">
                          <a:solidFill>
                            <a:srgbClr val="333333"/>
                          </a:solidFill>
                          <a:latin typeface="+mn-lt"/>
                        </a:rPr>
                        <a:t>Approach/Tools</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0’00 – 0’15</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Introduction</a:t>
                      </a:r>
                    </a:p>
                    <a:p>
                      <a:endParaRPr lang="en-US" sz="1200" kern="0" spc="10" dirty="0">
                        <a:latin typeface="+mn-lt"/>
                        <a:cs typeface="Franklin Gothic Book"/>
                      </a:endParaRP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0" spc="10" dirty="0">
                          <a:latin typeface="+mn-lt"/>
                          <a:cs typeface="Franklin Gothic Book"/>
                        </a:rPr>
                        <a:t>Define workshop objectives, revisit goals and scope  </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0" spc="10" dirty="0">
                          <a:latin typeface="+mn-lt"/>
                          <a:cs typeface="Franklin Gothic Book"/>
                        </a:rPr>
                        <a:t>Results of work on goals of self-management</a:t>
                      </a:r>
                    </a:p>
                  </a:txBody>
                  <a:tcPr>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0’15 – 0’45</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sz="1200" kern="0" spc="10" dirty="0">
                          <a:latin typeface="+mn-lt"/>
                          <a:cs typeface="Franklin Gothic Book"/>
                        </a:rPr>
                        <a:t>Framework: Management Functions Matrix</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0" spc="10" dirty="0">
                          <a:latin typeface="+mn-lt"/>
                          <a:cs typeface="Franklin Gothic Book"/>
                        </a:rPr>
                        <a:t>Shared understanding of management functions and how they support organization design </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0" spc="10" dirty="0">
                          <a:latin typeface="+mn-lt"/>
                          <a:cs typeface="Franklin Gothic Book"/>
                        </a:rPr>
                        <a:t>Presentation and discussion of Organize for Self-Management - Framework</a:t>
                      </a:r>
                    </a:p>
                  </a:txBody>
                  <a:tcPr>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0’45 – 2’15</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de-CH" sz="1200" b="0" i="0" u="none" strike="noStrike" dirty="0">
                          <a:solidFill>
                            <a:srgbClr val="000000"/>
                          </a:solidFill>
                          <a:effectLst/>
                          <a:latin typeface="+mn-lt"/>
                        </a:rPr>
                        <a:t>Analyze management functions</a:t>
                      </a:r>
                      <a:endParaRPr lang="de-CH" sz="1200" dirty="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mn-lt"/>
                        </a:rPr>
                        <a:t>Capture the management activities, deliverables and decisions in your organization / within the scope of your work</a:t>
                      </a:r>
                      <a:endParaRPr lang="en-US" sz="1200" dirty="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chemeClr val="accent1"/>
                          </a:solidFill>
                          <a:effectLst/>
                          <a:latin typeface="+mn-lt"/>
                        </a:rPr>
                        <a:t>Tool - Management Functions Matrix </a:t>
                      </a:r>
                      <a:br>
                        <a:rPr lang="en-US" sz="1200" b="0" i="0" u="none" strike="noStrike" dirty="0">
                          <a:solidFill>
                            <a:srgbClr val="000000"/>
                          </a:solidFill>
                          <a:effectLst/>
                          <a:latin typeface="+mn-lt"/>
                        </a:rPr>
                      </a:br>
                      <a:br>
                        <a:rPr lang="en-US" sz="1200" b="0" i="0" u="none" strike="noStrike" dirty="0">
                          <a:solidFill>
                            <a:srgbClr val="000000"/>
                          </a:solidFill>
                          <a:effectLst/>
                          <a:latin typeface="+mn-lt"/>
                        </a:rPr>
                      </a:br>
                      <a:endParaRPr lang="en-US" sz="1200" dirty="0">
                        <a:effectLst/>
                        <a:latin typeface="+mn-lt"/>
                      </a:endParaRPr>
                    </a:p>
                    <a:p>
                      <a:pPr rtl="0" fontAlgn="t">
                        <a:spcBef>
                          <a:spcPts val="0"/>
                        </a:spcBef>
                        <a:spcAft>
                          <a:spcPts val="0"/>
                        </a:spcAft>
                      </a:pPr>
                      <a:r>
                        <a:rPr lang="en-US" sz="1200" b="0" i="1" u="none" strike="noStrike" dirty="0">
                          <a:solidFill>
                            <a:srgbClr val="000000"/>
                          </a:solidFill>
                          <a:effectLst/>
                          <a:latin typeface="+mn-lt"/>
                        </a:rPr>
                        <a:t>(estimate  15’ per function - focus on key elements)</a:t>
                      </a:r>
                      <a:endParaRPr lang="en-US" sz="1200" dirty="0">
                        <a:effectLst/>
                        <a:latin typeface="+mn-lt"/>
                      </a:endParaRPr>
                    </a:p>
                  </a:txBody>
                  <a:tcPr marL="63500" marR="63500" marT="63500" marB="63500">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2’15 – 4’45</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mn-lt"/>
                        </a:rPr>
                        <a:t>Design self-management along management functions</a:t>
                      </a:r>
                      <a:endParaRPr lang="en-US" sz="1200" dirty="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mn-lt"/>
                        </a:rPr>
                        <a:t>Design a workable model with increased self-management on behalf of decentralized units or roles</a:t>
                      </a:r>
                      <a:endParaRPr lang="en-US" sz="120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chemeClr val="accent1"/>
                          </a:solidFill>
                          <a:effectLst/>
                          <a:latin typeface="+mn-lt"/>
                        </a:rPr>
                        <a:t>Tool - Management Functions Matrix</a:t>
                      </a:r>
                      <a:endParaRPr lang="en-US" sz="1200" dirty="0">
                        <a:solidFill>
                          <a:schemeClr val="accent1"/>
                        </a:solidFill>
                        <a:effectLst/>
                        <a:latin typeface="+mn-lt"/>
                      </a:endParaRPr>
                    </a:p>
                    <a:p>
                      <a:pPr rtl="0" fontAlgn="t">
                        <a:spcBef>
                          <a:spcPts val="0"/>
                        </a:spcBef>
                        <a:spcAft>
                          <a:spcPts val="0"/>
                        </a:spcAft>
                      </a:pPr>
                      <a:br>
                        <a:rPr lang="en-US" sz="1200" dirty="0">
                          <a:effectLst/>
                          <a:latin typeface="+mn-lt"/>
                        </a:rPr>
                      </a:br>
                      <a:r>
                        <a:rPr lang="en-US" sz="1200" b="0" i="1" u="none" strike="noStrike" dirty="0">
                          <a:solidFill>
                            <a:srgbClr val="000000"/>
                          </a:solidFill>
                          <a:effectLst/>
                          <a:latin typeface="+mn-lt"/>
                        </a:rPr>
                        <a:t>(potentially focus on select functions or extend/reduce time frame as required)</a:t>
                      </a:r>
                      <a:endParaRPr lang="en-US" sz="1200" dirty="0">
                        <a:effectLst/>
                        <a:latin typeface="+mn-lt"/>
                      </a:endParaRPr>
                    </a:p>
                  </a:txBody>
                  <a:tcPr marL="63500" marR="63500" marT="63500" marB="63500">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0" spc="10" baseline="0" dirty="0">
                          <a:solidFill>
                            <a:schemeClr val="tx1"/>
                          </a:solidFill>
                          <a:latin typeface="+mn-lt"/>
                          <a:ea typeface="+mn-ea"/>
                          <a:cs typeface="Franklin Gothic Book"/>
                        </a:rPr>
                        <a:t>4’45 – 5’30</a:t>
                      </a:r>
                    </a:p>
                  </a:txBody>
                  <a:tcPr>
                    <a:lnL w="12700"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noProof="0">
                          <a:solidFill>
                            <a:srgbClr val="000000"/>
                          </a:solidFill>
                          <a:effectLst/>
                          <a:latin typeface="+mn-lt"/>
                        </a:rPr>
                        <a:t>Conclusion and next steps</a:t>
                      </a:r>
                      <a:endParaRPr lang="en-US" sz="1200" noProof="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noProof="0">
                          <a:solidFill>
                            <a:srgbClr val="000000"/>
                          </a:solidFill>
                          <a:effectLst/>
                          <a:latin typeface="+mn-lt"/>
                        </a:rPr>
                        <a:t>Summarize results and collect open questions </a:t>
                      </a:r>
                      <a:endParaRPr lang="en-US" sz="1200" noProof="0">
                        <a:effectLst/>
                        <a:latin typeface="+mn-lt"/>
                      </a:endParaRPr>
                    </a:p>
                  </a:txBody>
                  <a:tcPr marL="63500" marR="63500" marT="63500" marB="635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noProof="0" dirty="0">
                          <a:solidFill>
                            <a:srgbClr val="000000"/>
                          </a:solidFill>
                          <a:effectLst/>
                          <a:latin typeface="+mn-lt"/>
                        </a:rPr>
                        <a:t>Workshop outputs</a:t>
                      </a:r>
                      <a:endParaRPr lang="en-US" sz="1200" noProof="0" dirty="0">
                        <a:effectLst/>
                        <a:latin typeface="+mn-lt"/>
                      </a:endParaRPr>
                    </a:p>
                  </a:txBody>
                  <a:tcPr marL="63500" marR="63500" marT="63500" marB="63500">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Ellipse 1">
            <a:extLst>
              <a:ext uri="{FF2B5EF4-FFF2-40B4-BE49-F238E27FC236}">
                <a16:creationId xmlns:a16="http://schemas.microsoft.com/office/drawing/2014/main" id="{1EACEDDA-FEDB-46E9-A6B1-2A9FA9A522D3}"/>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2</a:t>
            </a:r>
          </a:p>
        </p:txBody>
      </p:sp>
    </p:spTree>
    <p:extLst>
      <p:ext uri="{BB962C8B-B14F-4D97-AF65-F5344CB8AC3E}">
        <p14:creationId xmlns:p14="http://schemas.microsoft.com/office/powerpoint/2010/main" val="394035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B479EF-58C0-4C03-BF3D-F1E4CF8BC76D}"/>
              </a:ext>
            </a:extLst>
          </p:cNvPr>
          <p:cNvSpPr>
            <a:spLocks noGrp="1"/>
          </p:cNvSpPr>
          <p:nvPr>
            <p:ph idx="1"/>
          </p:nvPr>
        </p:nvSpPr>
        <p:spPr/>
        <p:txBody>
          <a:bodyPr>
            <a:normAutofit/>
          </a:bodyPr>
          <a:lstStyle/>
          <a:p>
            <a:r>
              <a:rPr lang="en-US" dirty="0"/>
              <a:t>Starting with your results from working through the Management Functions Matrix, this agenda gives you a sequence of work activities to test your organizational design for self-management, and to work towards a binding formalization of your self-management setup.</a:t>
            </a:r>
          </a:p>
          <a:p>
            <a:endParaRPr lang="en-US" dirty="0"/>
          </a:p>
          <a:p>
            <a:endParaRPr lang="de-CH" dirty="0"/>
          </a:p>
        </p:txBody>
      </p:sp>
      <p:sp>
        <p:nvSpPr>
          <p:cNvPr id="3" name="Fußzeilenplatzhalter 2">
            <a:extLst>
              <a:ext uri="{FF2B5EF4-FFF2-40B4-BE49-F238E27FC236}">
                <a16:creationId xmlns:a16="http://schemas.microsoft.com/office/drawing/2014/main" id="{31006B65-D29F-49A7-AF59-924482C7D55A}"/>
              </a:ext>
            </a:extLst>
          </p:cNvPr>
          <p:cNvSpPr>
            <a:spLocks noGrp="1"/>
          </p:cNvSpPr>
          <p:nvPr>
            <p:ph type="ftr" sz="quarter" idx="11"/>
          </p:nvPr>
        </p:nvSpPr>
        <p:spPr>
          <a:xfrm>
            <a:off x="630195" y="6356355"/>
            <a:ext cx="6198202" cy="365125"/>
          </a:xfrm>
        </p:spPr>
        <p:txBody>
          <a:bodyPr/>
          <a:lstStyle/>
          <a:p>
            <a:r>
              <a:rPr lang="en-US" dirty="0"/>
              <a:t>Management Kits | Organize for Self-Management Kit – Agendas | © 2020 Management Innovation Services GmbH</a:t>
            </a:r>
          </a:p>
        </p:txBody>
      </p:sp>
      <p:sp>
        <p:nvSpPr>
          <p:cNvPr id="4" name="Foliennummernplatzhalter 3">
            <a:extLst>
              <a:ext uri="{FF2B5EF4-FFF2-40B4-BE49-F238E27FC236}">
                <a16:creationId xmlns:a16="http://schemas.microsoft.com/office/drawing/2014/main" id="{7768B0AF-AA56-44EC-9961-B8BBBD866654}"/>
              </a:ext>
            </a:extLst>
          </p:cNvPr>
          <p:cNvSpPr>
            <a:spLocks noGrp="1"/>
          </p:cNvSpPr>
          <p:nvPr>
            <p:ph type="sldNum" sz="quarter" idx="12"/>
          </p:nvPr>
        </p:nvSpPr>
        <p:spPr/>
        <p:txBody>
          <a:bodyPr/>
          <a:lstStyle/>
          <a:p>
            <a:fld id="{61D96101-7AE2-40D8-94E9-16A7815E436F}" type="slidenum">
              <a:rPr lang="en-US" smtClean="0"/>
              <a:pPr/>
              <a:t>9</a:t>
            </a:fld>
            <a:endParaRPr lang="en-US"/>
          </a:p>
        </p:txBody>
      </p:sp>
      <p:sp>
        <p:nvSpPr>
          <p:cNvPr id="5" name="Titel 4">
            <a:extLst>
              <a:ext uri="{FF2B5EF4-FFF2-40B4-BE49-F238E27FC236}">
                <a16:creationId xmlns:a16="http://schemas.microsoft.com/office/drawing/2014/main" id="{84B163D0-0793-446C-9F0F-4801A4D45251}"/>
              </a:ext>
            </a:extLst>
          </p:cNvPr>
          <p:cNvSpPr>
            <a:spLocks noGrp="1"/>
          </p:cNvSpPr>
          <p:nvPr>
            <p:ph type="title"/>
          </p:nvPr>
        </p:nvSpPr>
        <p:spPr/>
        <p:txBody>
          <a:bodyPr>
            <a:normAutofit/>
          </a:bodyPr>
          <a:lstStyle/>
          <a:p>
            <a:r>
              <a:rPr lang="en-US" dirty="0"/>
              <a:t>Agenda – Test and Codify</a:t>
            </a:r>
            <a:br>
              <a:rPr lang="en-US" dirty="0"/>
            </a:br>
            <a:r>
              <a:rPr lang="en-US" dirty="0"/>
              <a:t>Purpose </a:t>
            </a:r>
          </a:p>
        </p:txBody>
      </p:sp>
      <p:sp>
        <p:nvSpPr>
          <p:cNvPr id="7" name="Ellipse 6">
            <a:extLst>
              <a:ext uri="{FF2B5EF4-FFF2-40B4-BE49-F238E27FC236}">
                <a16:creationId xmlns:a16="http://schemas.microsoft.com/office/drawing/2014/main" id="{2D73846D-1E59-4FDE-AC9D-FF8E38962BB5}"/>
              </a:ext>
            </a:extLst>
          </p:cNvPr>
          <p:cNvSpPr/>
          <p:nvPr/>
        </p:nvSpPr>
        <p:spPr>
          <a:xfrm>
            <a:off x="330200" y="615255"/>
            <a:ext cx="298450" cy="2830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3</a:t>
            </a:r>
          </a:p>
        </p:txBody>
      </p:sp>
    </p:spTree>
    <p:extLst>
      <p:ext uri="{BB962C8B-B14F-4D97-AF65-F5344CB8AC3E}">
        <p14:creationId xmlns:p14="http://schemas.microsoft.com/office/powerpoint/2010/main" val="1388075415"/>
      </p:ext>
    </p:extLst>
  </p:cSld>
  <p:clrMapOvr>
    <a:masterClrMapping/>
  </p:clrMapOvr>
</p:sld>
</file>

<file path=ppt/theme/theme1.xml><?xml version="1.0" encoding="utf-8"?>
<a:theme xmlns:a="http://schemas.openxmlformats.org/drawingml/2006/main" name="managamentkits">
  <a:themeElements>
    <a:clrScheme name="managementkits">
      <a:dk1>
        <a:srgbClr val="454545"/>
      </a:dk1>
      <a:lt1>
        <a:srgbClr val="FAFAFA"/>
      </a:lt1>
      <a:dk2>
        <a:srgbClr val="454545"/>
      </a:dk2>
      <a:lt2>
        <a:srgbClr val="E7E6E6"/>
      </a:lt2>
      <a:accent1>
        <a:srgbClr val="3DBBFF"/>
      </a:accent1>
      <a:accent2>
        <a:srgbClr val="FFF44D"/>
      </a:accent2>
      <a:accent3>
        <a:srgbClr val="77FF4D"/>
      </a:accent3>
      <a:accent4>
        <a:srgbClr val="FF724D"/>
      </a:accent4>
      <a:accent5>
        <a:srgbClr val="FF4DAF"/>
      </a:accent5>
      <a:accent6>
        <a:srgbClr val="FFBD4D"/>
      </a:accent6>
      <a:hlink>
        <a:srgbClr val="0563C1"/>
      </a:hlink>
      <a:folHlink>
        <a:srgbClr val="954F72"/>
      </a:folHlink>
    </a:clrScheme>
    <a:fontScheme name="managementkits">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nagement Kits Vorlage" id="{5B2526AD-7102-854D-AE7B-C6A20669B613}" vid="{A7283487-125C-3441-8944-C6B6400080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2020-09-16 Management Kits Vorlage</Template>
  <TotalTime>0</TotalTime>
  <Words>1547</Words>
  <Application>Microsoft Office PowerPoint</Application>
  <PresentationFormat>Bildschirmpräsentation (4:3)</PresentationFormat>
  <Paragraphs>138</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Source Sans Pro</vt:lpstr>
      <vt:lpstr>Source Sans Pro Black</vt:lpstr>
      <vt:lpstr>Arial</vt:lpstr>
      <vt:lpstr>Calibri</vt:lpstr>
      <vt:lpstr>managamentkits</vt:lpstr>
      <vt:lpstr>Organize for Self-Management Kit Agendas</vt:lpstr>
      <vt:lpstr>Introduction to Agendas</vt:lpstr>
      <vt:lpstr>Agenda – Set Goals and the Scope Purpose </vt:lpstr>
      <vt:lpstr>Agenda – Set Goals and the Scope Preparation work </vt:lpstr>
      <vt:lpstr>Agenda – Set Goals and the Scope Exemplary Workshop Agenda</vt:lpstr>
      <vt:lpstr>Agenda – Analyze and Design Purpose </vt:lpstr>
      <vt:lpstr>Agenda – Analyze and Design Preparation work </vt:lpstr>
      <vt:lpstr>Agenda – Analyze and Design Exemplary Workshop Agenda</vt:lpstr>
      <vt:lpstr>Agenda – Test and Codify Purpose </vt:lpstr>
      <vt:lpstr>Agenda – Test and Codify Preparation work (1/2) </vt:lpstr>
      <vt:lpstr>Agenda – Test and Codify Preparation work (2/2) </vt:lpstr>
      <vt:lpstr>Agenda – Test and Codify Exemplary Workshop 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Organize for Self-Management Kit - Tool MFM</dc:title>
  <dc:creator>Bach, Olaf</dc:creator>
  <cp:lastModifiedBy>Bach, Olaf</cp:lastModifiedBy>
  <cp:revision>37</cp:revision>
  <cp:lastPrinted>2015-03-27T12:22:48Z</cp:lastPrinted>
  <dcterms:created xsi:type="dcterms:W3CDTF">2020-09-16T13:29:21Z</dcterms:created>
  <dcterms:modified xsi:type="dcterms:W3CDTF">2020-11-03T10:04:47Z</dcterms:modified>
</cp:coreProperties>
</file>