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5.jpg" ContentType="image/jpeg"/>
  <Override PartName="/ppt/media/image10.jpg" ContentType="image/jpeg"/>
  <Override PartName="/ppt/media/image19.jpg" ContentType="image/jpeg"/>
  <Override PartName="/ppt/media/image25.jpg" ContentType="image/jpeg"/>
  <Override PartName="/ppt/media/image2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71" r:id="rId3"/>
    <p:sldId id="260" r:id="rId4"/>
    <p:sldId id="259" r:id="rId5"/>
    <p:sldId id="262" r:id="rId6"/>
    <p:sldId id="256" r:id="rId7"/>
    <p:sldId id="272" r:id="rId8"/>
    <p:sldId id="269" r:id="rId9"/>
    <p:sldId id="273" r:id="rId10"/>
    <p:sldId id="275" r:id="rId11"/>
    <p:sldId id="274" r:id="rId12"/>
    <p:sldId id="278" r:id="rId13"/>
    <p:sldId id="276" r:id="rId14"/>
    <p:sldId id="277" r:id="rId15"/>
    <p:sldId id="279" r:id="rId16"/>
    <p:sldId id="266" r:id="rId17"/>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0" d="100"/>
          <a:sy n="40" d="100"/>
        </p:scale>
        <p:origin x="-444" y="-28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43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10358438" y="0"/>
            <a:ext cx="7924800" cy="514350"/>
          </a:xfrm>
          <a:prstGeom prst="rect">
            <a:avLst/>
          </a:prstGeom>
        </p:spPr>
        <p:txBody>
          <a:bodyPr vert="horz" lIns="91440" tIns="45720" rIns="91440" bIns="45720" rtlCol="0"/>
          <a:lstStyle>
            <a:lvl1pPr algn="r">
              <a:defRPr sz="1200"/>
            </a:lvl1pPr>
          </a:lstStyle>
          <a:p>
            <a:fld id="{8D803C44-EBBF-4944-AAE7-E360EFED4126}" type="datetimeFigureOut">
              <a:rPr lang="en-GB" smtClean="0"/>
              <a:t>17/07/2018</a:t>
            </a:fld>
            <a:endParaRPr lang="en-GB"/>
          </a:p>
        </p:txBody>
      </p:sp>
      <p:sp>
        <p:nvSpPr>
          <p:cNvPr id="4" name="Slide Image Placeholder 3"/>
          <p:cNvSpPr>
            <a:spLocks noGrp="1" noRot="1" noChangeAspect="1"/>
          </p:cNvSpPr>
          <p:nvPr>
            <p:ph type="sldImg" idx="2"/>
          </p:nvPr>
        </p:nvSpPr>
        <p:spPr>
          <a:xfrm>
            <a:off x="5715000" y="771525"/>
            <a:ext cx="6858000" cy="3857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828800" y="4886325"/>
            <a:ext cx="14630400" cy="46291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71063"/>
            <a:ext cx="7924800" cy="51435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10358438" y="9771063"/>
            <a:ext cx="7924800" cy="514350"/>
          </a:xfrm>
          <a:prstGeom prst="rect">
            <a:avLst/>
          </a:prstGeom>
        </p:spPr>
        <p:txBody>
          <a:bodyPr vert="horz" lIns="91440" tIns="45720" rIns="91440" bIns="45720" rtlCol="0" anchor="b"/>
          <a:lstStyle>
            <a:lvl1pPr algn="r">
              <a:defRPr sz="1200"/>
            </a:lvl1pPr>
          </a:lstStyle>
          <a:p>
            <a:fld id="{A7F90902-16AA-4129-A14E-F4162BC3FBD3}" type="slidenum">
              <a:rPr lang="en-GB" smtClean="0"/>
              <a:t>‹#›</a:t>
            </a:fld>
            <a:endParaRPr lang="en-GB"/>
          </a:p>
        </p:txBody>
      </p:sp>
    </p:spTree>
    <p:extLst>
      <p:ext uri="{BB962C8B-B14F-4D97-AF65-F5344CB8AC3E}">
        <p14:creationId xmlns:p14="http://schemas.microsoft.com/office/powerpoint/2010/main" val="30330335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14400" y="411480"/>
            <a:ext cx="16459200" cy="164592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7/17/2018</a:t>
            </a:fld>
            <a:endParaRPr lang="en-US"/>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5.xml"/><Relationship Id="rId5" Type="http://schemas.openxmlformats.org/officeDocument/2006/relationships/image" Target="../media/image10.jp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286999"/>
          </a:xfrm>
          <a:prstGeom prst="rect">
            <a:avLst/>
          </a:prstGeom>
          <a:blipFill>
            <a:blip r:embed="rId4" cstate="print"/>
            <a:stretch>
              <a:fillRect/>
            </a:stretch>
          </a:blipFill>
        </p:spPr>
        <p:txBody>
          <a:bodyPr wrap="square" lIns="0" tIns="0" rIns="0" bIns="0" rtlCol="0"/>
          <a:lstStyle/>
          <a:p>
            <a:pPr lvl="0" algn="ctr"/>
            <a:endParaRPr lang="en-GB" sz="4800" b="1" i="1" u="sng" dirty="0" smtClean="0">
              <a:solidFill>
                <a:srgbClr val="4BACC6"/>
              </a:solidFill>
              <a:latin typeface="Viner Hand ITC" pitchFamily="66" charset="0"/>
            </a:endParaRPr>
          </a:p>
          <a:p>
            <a:pPr lvl="0" algn="ctr"/>
            <a:r>
              <a:rPr lang="en-GB" sz="4800" b="1" i="1" u="sng" dirty="0" err="1" smtClean="0">
                <a:solidFill>
                  <a:srgbClr val="4BACC6"/>
                </a:solidFill>
                <a:latin typeface="Viner Hand ITC" pitchFamily="66" charset="0"/>
              </a:rPr>
              <a:t>iCanWrite</a:t>
            </a:r>
            <a:r>
              <a:rPr lang="en-GB" sz="4800" b="1" i="1" u="sng" dirty="0" smtClean="0">
                <a:solidFill>
                  <a:srgbClr val="4BACC6"/>
                </a:solidFill>
                <a:latin typeface="Viner Hand ITC" pitchFamily="66" charset="0"/>
              </a:rPr>
              <a:t> </a:t>
            </a:r>
            <a:r>
              <a:rPr lang="en-GB" sz="4800" b="1" i="1" u="sng" dirty="0">
                <a:solidFill>
                  <a:srgbClr val="4BACC6"/>
                </a:solidFill>
                <a:latin typeface="Viner Hand ITC" pitchFamily="66" charset="0"/>
              </a:rPr>
              <a:t>Screenplays</a:t>
            </a:r>
          </a:p>
        </p:txBody>
      </p:sp>
      <p:sp>
        <p:nvSpPr>
          <p:cNvPr id="3" name="TextBox 2"/>
          <p:cNvSpPr txBox="1"/>
          <p:nvPr/>
        </p:nvSpPr>
        <p:spPr>
          <a:xfrm>
            <a:off x="1066800" y="8648700"/>
            <a:ext cx="16764000" cy="1569660"/>
          </a:xfrm>
          <a:prstGeom prst="rect">
            <a:avLst/>
          </a:prstGeom>
          <a:noFill/>
        </p:spPr>
        <p:txBody>
          <a:bodyPr wrap="square" rtlCol="0">
            <a:spAutoFit/>
          </a:bodyPr>
          <a:lstStyle/>
          <a:p>
            <a:endParaRPr lang="en-GB" sz="3200" b="1" i="1" dirty="0" smtClean="0">
              <a:solidFill>
                <a:schemeClr val="accent5"/>
              </a:solidFill>
            </a:endParaRPr>
          </a:p>
          <a:p>
            <a:endParaRPr lang="en-GB" sz="3200" b="1" i="1" dirty="0">
              <a:solidFill>
                <a:schemeClr val="accent5"/>
              </a:solidFill>
            </a:endParaRPr>
          </a:p>
          <a:p>
            <a:r>
              <a:rPr lang="en-GB" sz="3200" b="1" i="1" dirty="0" smtClean="0">
                <a:solidFill>
                  <a:schemeClr val="accent5"/>
                </a:solidFill>
              </a:rPr>
              <a:t>Twitter: </a:t>
            </a:r>
            <a:r>
              <a:rPr lang="en-GB" sz="3200" i="1" dirty="0" smtClean="0">
                <a:solidFill>
                  <a:schemeClr val="accent5"/>
                </a:solidFill>
              </a:rPr>
              <a:t>@</a:t>
            </a:r>
            <a:r>
              <a:rPr lang="en-GB" sz="3200" i="1" dirty="0" err="1" smtClean="0">
                <a:solidFill>
                  <a:schemeClr val="accent5"/>
                </a:solidFill>
              </a:rPr>
              <a:t>icanwritehub</a:t>
            </a:r>
            <a:r>
              <a:rPr lang="en-GB" sz="3200" i="1" dirty="0" smtClean="0">
                <a:solidFill>
                  <a:schemeClr val="accent5"/>
                </a:solidFill>
              </a:rPr>
              <a:t>                                                                      </a:t>
            </a:r>
            <a:r>
              <a:rPr lang="en-GB" sz="3200" b="1" i="1" dirty="0" smtClean="0">
                <a:solidFill>
                  <a:schemeClr val="accent5"/>
                </a:solidFill>
              </a:rPr>
              <a:t>Email:</a:t>
            </a:r>
            <a:r>
              <a:rPr lang="en-GB" sz="3200" i="1" dirty="0" smtClean="0">
                <a:solidFill>
                  <a:schemeClr val="accent5"/>
                </a:solidFill>
              </a:rPr>
              <a:t> icanwritehub@gmail.com</a:t>
            </a:r>
            <a:endParaRPr lang="en-GB" sz="3200" i="1" dirty="0">
              <a:solidFill>
                <a:schemeClr val="accent5"/>
              </a:solidFill>
            </a:endParaRPr>
          </a:p>
        </p:txBody>
      </p:sp>
      <p:sp>
        <p:nvSpPr>
          <p:cNvPr id="4" name="TextBox 3"/>
          <p:cNvSpPr txBox="1"/>
          <p:nvPr/>
        </p:nvSpPr>
        <p:spPr>
          <a:xfrm>
            <a:off x="838200" y="2095500"/>
            <a:ext cx="7772400" cy="3600986"/>
          </a:xfrm>
          <a:prstGeom prst="rect">
            <a:avLst/>
          </a:prstGeom>
          <a:solidFill>
            <a:schemeClr val="bg2"/>
          </a:solidFill>
          <a:ln w="76200">
            <a:solidFill>
              <a:schemeClr val="accent5">
                <a:lumMod val="40000"/>
                <a:lumOff val="60000"/>
              </a:schemeClr>
            </a:solidFill>
          </a:ln>
        </p:spPr>
        <p:txBody>
          <a:bodyPr wrap="square" rtlCol="0">
            <a:spAutoFit/>
          </a:bodyPr>
          <a:lstStyle/>
          <a:p>
            <a:pPr algn="ctr"/>
            <a:endParaRPr lang="en-GB" sz="4800" dirty="0" smtClean="0"/>
          </a:p>
          <a:p>
            <a:pPr algn="ctr"/>
            <a:r>
              <a:rPr lang="en-GB" sz="6000" dirty="0" smtClean="0">
                <a:latin typeface="Constantia" pitchFamily="18" charset="0"/>
              </a:rPr>
              <a:t>CREATING </a:t>
            </a:r>
          </a:p>
          <a:p>
            <a:r>
              <a:rPr lang="en-GB" sz="6000" dirty="0" smtClean="0">
                <a:latin typeface="Constantia" pitchFamily="18" charset="0"/>
              </a:rPr>
              <a:t>	COMPELLING CHARACTERS</a:t>
            </a:r>
            <a:endParaRPr lang="en-GB" sz="6000" dirty="0">
              <a:latin typeface="Constantia" pitchFamily="18"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60962" y="-36095"/>
            <a:ext cx="2917844" cy="1521995"/>
          </a:xfrm>
          <a:prstGeom prst="rect">
            <a:avLst/>
          </a:prstGeom>
          <a:ln>
            <a:noFill/>
          </a:ln>
          <a:effectLst>
            <a:softEdge rad="112500"/>
          </a:effectLst>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48387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7"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8275"/>
            <a:ext cx="18289588" cy="1063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2019300"/>
            <a:ext cx="8001000" cy="2308324"/>
          </a:xfrm>
          <a:prstGeom prst="rect">
            <a:avLst/>
          </a:prstGeom>
          <a:noFill/>
          <a:ln>
            <a:noFill/>
          </a:ln>
        </p:spPr>
        <p:txBody>
          <a:bodyPr wrap="square" rtlCol="0">
            <a:spAutoFit/>
          </a:bodyPr>
          <a:lstStyle/>
          <a:p>
            <a:r>
              <a:rPr lang="en-GB" sz="7200" b="1" dirty="0" smtClean="0">
                <a:solidFill>
                  <a:schemeClr val="accent5"/>
                </a:solidFill>
                <a:latin typeface="Constantia"/>
                <a:ea typeface="+mj-ea"/>
                <a:cs typeface="+mj-cs"/>
              </a:rPr>
              <a:t>CHARACTER </a:t>
            </a:r>
            <a:r>
              <a:rPr lang="en-GB" sz="7200" b="1" dirty="0">
                <a:solidFill>
                  <a:schemeClr val="accent5"/>
                </a:solidFill>
                <a:latin typeface="Constantia"/>
                <a:ea typeface="+mj-ea"/>
                <a:cs typeface="+mj-cs"/>
              </a:rPr>
              <a:t>ARCS</a:t>
            </a:r>
            <a:endParaRPr lang="en-GB" sz="7200" dirty="0">
              <a:solidFill>
                <a:schemeClr val="accent5"/>
              </a:solidFill>
            </a:endParaRPr>
          </a:p>
        </p:txBody>
      </p:sp>
    </p:spTree>
    <p:extLst>
      <p:ext uri="{BB962C8B-B14F-4D97-AF65-F5344CB8AC3E}">
        <p14:creationId xmlns:p14="http://schemas.microsoft.com/office/powerpoint/2010/main" val="14490371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8289588" cy="1028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458200" y="495300"/>
            <a:ext cx="9525000" cy="9233297"/>
          </a:xfrm>
          <a:prstGeom prst="rect">
            <a:avLst/>
          </a:prstGeom>
          <a:noFill/>
        </p:spPr>
        <p:txBody>
          <a:bodyPr wrap="square" rtlCol="0">
            <a:spAutoFit/>
          </a:bodyPr>
          <a:lstStyle/>
          <a:p>
            <a:r>
              <a:rPr lang="en-GB" sz="5400" dirty="0" smtClean="0">
                <a:solidFill>
                  <a:prstClr val="black"/>
                </a:solidFill>
                <a:latin typeface="Franklin Gothic Book"/>
              </a:rPr>
              <a:t>The character arc is a journey of self-discovery that the protagonist undergoes. The </a:t>
            </a:r>
            <a:r>
              <a:rPr lang="en-GB" sz="5400" dirty="0">
                <a:solidFill>
                  <a:prstClr val="black"/>
                </a:solidFill>
                <a:latin typeface="Franklin Gothic Book"/>
              </a:rPr>
              <a:t>journey may either be </a:t>
            </a:r>
            <a:r>
              <a:rPr lang="en-GB" sz="5400" dirty="0" smtClean="0">
                <a:solidFill>
                  <a:prstClr val="black"/>
                </a:solidFill>
                <a:latin typeface="Franklin Gothic Book"/>
              </a:rPr>
              <a:t>emotional, physical or </a:t>
            </a:r>
            <a:r>
              <a:rPr lang="en-GB" sz="5400" dirty="0">
                <a:solidFill>
                  <a:prstClr val="black"/>
                </a:solidFill>
                <a:latin typeface="Franklin Gothic Book"/>
              </a:rPr>
              <a:t>psychological and may be triggered by change, conflict, trauma, tragedy or personal </a:t>
            </a:r>
            <a:r>
              <a:rPr lang="en-GB" sz="5400" dirty="0" smtClean="0">
                <a:solidFill>
                  <a:prstClr val="black"/>
                </a:solidFill>
                <a:latin typeface="Franklin Gothic Book"/>
              </a:rPr>
              <a:t>growth. The resultant effect </a:t>
            </a:r>
            <a:r>
              <a:rPr lang="en-GB" sz="5400" dirty="0">
                <a:solidFill>
                  <a:prstClr val="black"/>
                </a:solidFill>
                <a:latin typeface="Franklin Gothic Book"/>
              </a:rPr>
              <a:t>i</a:t>
            </a:r>
            <a:r>
              <a:rPr lang="en-GB" sz="5400" dirty="0" smtClean="0">
                <a:solidFill>
                  <a:prstClr val="black"/>
                </a:solidFill>
                <a:latin typeface="Franklin Gothic Book"/>
              </a:rPr>
              <a:t>s a change of </a:t>
            </a:r>
            <a:r>
              <a:rPr lang="en-GB" sz="5400" dirty="0">
                <a:solidFill>
                  <a:prstClr val="black"/>
                </a:solidFill>
                <a:latin typeface="Franklin Gothic Book"/>
              </a:rPr>
              <a:t>perspectives, worldviews and life thereafter.</a:t>
            </a:r>
            <a:endParaRPr lang="en-GB" sz="5400" dirty="0"/>
          </a:p>
        </p:txBody>
      </p:sp>
    </p:spTree>
    <p:extLst>
      <p:ext uri="{BB962C8B-B14F-4D97-AF65-F5344CB8AC3E}">
        <p14:creationId xmlns:p14="http://schemas.microsoft.com/office/powerpoint/2010/main" val="23415513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11480"/>
            <a:ext cx="16459200" cy="1661993"/>
          </a:xfrm>
        </p:spPr>
        <p:txBody>
          <a:bodyPr/>
          <a:lstStyle/>
          <a:p>
            <a:r>
              <a:rPr lang="en-GB" sz="3600" dirty="0" smtClean="0">
                <a:latin typeface="Constantia" pitchFamily="18" charset="0"/>
              </a:rPr>
              <a:t>Characters cannot remain stagnant during the course of the story. Just as in life, periods of growth, change, misery, fulfilment and more must contribute positively or negatively to the character’s continued evolution.</a:t>
            </a:r>
            <a:endParaRPr lang="en-GB" sz="3600" dirty="0">
              <a:latin typeface="Constantia" pitchFamily="18" charset="0"/>
            </a:endParaRP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1752600" y="2857500"/>
            <a:ext cx="6626035" cy="6789738"/>
          </a:xfrm>
        </p:spPr>
      </p:pic>
      <p:pic>
        <p:nvPicPr>
          <p:cNvPr id="6" name="Content Placeholder 5"/>
          <p:cNvPicPr>
            <a:picLocks noGrp="1" noChangeAspect="1"/>
          </p:cNvPicPr>
          <p:nvPr>
            <p:ph sz="half" idx="3"/>
          </p:nvPr>
        </p:nvPicPr>
        <p:blipFill>
          <a:blip r:embed="rId3">
            <a:extLst>
              <a:ext uri="{28A0092B-C50C-407E-A947-70E740481C1C}">
                <a14:useLocalDpi xmlns:a14="http://schemas.microsoft.com/office/drawing/2010/main" val="0"/>
              </a:ext>
            </a:extLst>
          </a:blip>
          <a:stretch>
            <a:fillRect/>
          </a:stretch>
        </p:blipFill>
        <p:spPr>
          <a:xfrm>
            <a:off x="9906000" y="2705100"/>
            <a:ext cx="7238999" cy="7010399"/>
          </a:xfrm>
        </p:spPr>
      </p:pic>
    </p:spTree>
    <p:extLst>
      <p:ext uri="{BB962C8B-B14F-4D97-AF65-F5344CB8AC3E}">
        <p14:creationId xmlns:p14="http://schemas.microsoft.com/office/powerpoint/2010/main" val="11290195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8289588" cy="1028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05800" y="419100"/>
            <a:ext cx="9601200" cy="9510296"/>
          </a:xfrm>
          <a:prstGeom prst="rect">
            <a:avLst/>
          </a:prstGeom>
          <a:noFill/>
        </p:spPr>
        <p:txBody>
          <a:bodyPr wrap="square" rtlCol="0">
            <a:spAutoFit/>
          </a:bodyPr>
          <a:lstStyle/>
          <a:p>
            <a:pPr lvl="0">
              <a:spcBef>
                <a:spcPct val="20000"/>
              </a:spcBef>
              <a:buClr>
                <a:srgbClr val="AA2B1E"/>
              </a:buClr>
              <a:buSzPct val="85000"/>
            </a:pPr>
            <a:r>
              <a:rPr lang="en-GB" sz="5400" dirty="0" smtClean="0">
                <a:solidFill>
                  <a:prstClr val="black"/>
                </a:solidFill>
                <a:latin typeface="Franklin Gothic Book"/>
              </a:rPr>
              <a:t>The </a:t>
            </a:r>
            <a:r>
              <a:rPr lang="en-GB" sz="5400" dirty="0">
                <a:solidFill>
                  <a:prstClr val="black"/>
                </a:solidFill>
                <a:latin typeface="Franklin Gothic Book"/>
              </a:rPr>
              <a:t>antagonist </a:t>
            </a:r>
            <a:r>
              <a:rPr lang="en-GB" sz="5400" dirty="0" smtClean="0">
                <a:solidFill>
                  <a:prstClr val="black"/>
                </a:solidFill>
                <a:latin typeface="Franklin Gothic Book"/>
              </a:rPr>
              <a:t>is </a:t>
            </a:r>
            <a:r>
              <a:rPr lang="en-GB" sz="5400" dirty="0">
                <a:solidFill>
                  <a:prstClr val="black"/>
                </a:solidFill>
                <a:latin typeface="Franklin Gothic Book"/>
              </a:rPr>
              <a:t>an important factor in triggering this </a:t>
            </a:r>
            <a:r>
              <a:rPr lang="en-GB" sz="5400" dirty="0" smtClean="0">
                <a:solidFill>
                  <a:prstClr val="black"/>
                </a:solidFill>
                <a:latin typeface="Franklin Gothic Book"/>
              </a:rPr>
              <a:t>journey of change </a:t>
            </a:r>
            <a:r>
              <a:rPr lang="en-GB" sz="5400" dirty="0">
                <a:solidFill>
                  <a:prstClr val="black"/>
                </a:solidFill>
                <a:latin typeface="Franklin Gothic Book"/>
              </a:rPr>
              <a:t>in the life of the protagonist </a:t>
            </a:r>
            <a:r>
              <a:rPr lang="en-GB" sz="5400" dirty="0" smtClean="0">
                <a:solidFill>
                  <a:prstClr val="black"/>
                </a:solidFill>
                <a:latin typeface="Franklin Gothic Book"/>
              </a:rPr>
              <a:t>although </a:t>
            </a:r>
            <a:r>
              <a:rPr lang="en-GB" sz="5400" dirty="0">
                <a:solidFill>
                  <a:prstClr val="black"/>
                </a:solidFill>
                <a:latin typeface="Franklin Gothic Book"/>
              </a:rPr>
              <a:t>the protagonist’s reason for making the decisions that will prompt this journey </a:t>
            </a:r>
            <a:r>
              <a:rPr lang="en-GB" sz="5400" dirty="0" smtClean="0">
                <a:solidFill>
                  <a:prstClr val="black"/>
                </a:solidFill>
                <a:latin typeface="Franklin Gothic Book"/>
              </a:rPr>
              <a:t>of self-discovery may </a:t>
            </a:r>
            <a:r>
              <a:rPr lang="en-GB" sz="5400" dirty="0">
                <a:solidFill>
                  <a:prstClr val="black"/>
                </a:solidFill>
                <a:latin typeface="Franklin Gothic Book"/>
              </a:rPr>
              <a:t>also stem from a conscious or unconscious desire for change, improvement, freedom, revenge, justice and more. </a:t>
            </a:r>
          </a:p>
          <a:p>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5372100"/>
            <a:ext cx="7510848" cy="4210050"/>
          </a:xfrm>
          <a:prstGeom prst="rect">
            <a:avLst/>
          </a:prstGeom>
        </p:spPr>
      </p:pic>
    </p:spTree>
    <p:extLst>
      <p:ext uri="{BB962C8B-B14F-4D97-AF65-F5344CB8AC3E}">
        <p14:creationId xmlns:p14="http://schemas.microsoft.com/office/powerpoint/2010/main" val="42449923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8289588" cy="1028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305800" y="419100"/>
            <a:ext cx="9601200" cy="10396692"/>
          </a:xfrm>
          <a:prstGeom prst="rect">
            <a:avLst/>
          </a:prstGeom>
          <a:noFill/>
        </p:spPr>
        <p:txBody>
          <a:bodyPr wrap="square" rtlCol="0">
            <a:spAutoFit/>
          </a:bodyPr>
          <a:lstStyle/>
          <a:p>
            <a:pPr lvl="0">
              <a:spcBef>
                <a:spcPct val="20000"/>
              </a:spcBef>
              <a:buClr>
                <a:srgbClr val="AA2B1E"/>
              </a:buClr>
              <a:buSzPct val="85000"/>
            </a:pPr>
            <a:r>
              <a:rPr lang="en-GB" sz="5400" dirty="0">
                <a:solidFill>
                  <a:prstClr val="black"/>
                </a:solidFill>
                <a:latin typeface="Franklin Gothic Book"/>
              </a:rPr>
              <a:t>According to K.M </a:t>
            </a:r>
            <a:r>
              <a:rPr lang="en-GB" sz="5400" dirty="0" err="1">
                <a:solidFill>
                  <a:prstClr val="black"/>
                </a:solidFill>
                <a:latin typeface="Franklin Gothic Book"/>
              </a:rPr>
              <a:t>Weiland’s</a:t>
            </a:r>
            <a:r>
              <a:rPr lang="en-GB" sz="5400" dirty="0">
                <a:solidFill>
                  <a:prstClr val="black"/>
                </a:solidFill>
                <a:latin typeface="Franklin Gothic Book"/>
              </a:rPr>
              <a:t> ‘Creating Character </a:t>
            </a:r>
            <a:r>
              <a:rPr lang="en-GB" sz="5400" dirty="0" smtClean="0">
                <a:solidFill>
                  <a:prstClr val="black"/>
                </a:solidFill>
                <a:latin typeface="Franklin Gothic Book"/>
              </a:rPr>
              <a:t>Arcs,’ </a:t>
            </a:r>
          </a:p>
          <a:p>
            <a:pPr lvl="0" algn="ctr">
              <a:spcBef>
                <a:spcPct val="20000"/>
              </a:spcBef>
              <a:buClr>
                <a:srgbClr val="AA2B1E"/>
              </a:buClr>
              <a:buSzPct val="85000"/>
            </a:pPr>
            <a:r>
              <a:rPr lang="en-GB" sz="5400" b="1" i="1" dirty="0" smtClean="0">
                <a:solidFill>
                  <a:schemeClr val="accent6">
                    <a:lumMod val="75000"/>
                  </a:schemeClr>
                </a:solidFill>
                <a:latin typeface="Franklin Gothic Book"/>
              </a:rPr>
              <a:t>“</a:t>
            </a:r>
            <a:r>
              <a:rPr lang="en-GB" sz="5400" b="1" i="1" dirty="0">
                <a:solidFill>
                  <a:schemeClr val="accent6">
                    <a:lumMod val="75000"/>
                  </a:schemeClr>
                </a:solidFill>
                <a:latin typeface="Franklin Gothic Book"/>
              </a:rPr>
              <a:t>The lie your character believes is the foundation for his character arc. This is what is wrong with his world.”</a:t>
            </a:r>
          </a:p>
          <a:p>
            <a:pPr lvl="0">
              <a:spcBef>
                <a:spcPct val="20000"/>
              </a:spcBef>
              <a:buClr>
                <a:srgbClr val="AA2B1E"/>
              </a:buClr>
              <a:buSzPct val="85000"/>
            </a:pPr>
            <a:r>
              <a:rPr lang="en-GB" sz="5400" dirty="0" smtClean="0">
                <a:solidFill>
                  <a:prstClr val="black"/>
                </a:solidFill>
                <a:latin typeface="Franklin Gothic Book"/>
              </a:rPr>
              <a:t>In the Divergent series, the protagonist grows in response to the lies about her world which when revealed redefines her belief system and her persona.</a:t>
            </a:r>
            <a:endParaRPr lang="en-GB" sz="5400" dirty="0">
              <a:solidFill>
                <a:prstClr val="black"/>
              </a:solidFill>
              <a:latin typeface="Franklin Gothic Book"/>
            </a:endParaRPr>
          </a:p>
          <a:p>
            <a:endParaRPr lang="en-GB" sz="54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076700"/>
            <a:ext cx="5029200" cy="5908096"/>
          </a:xfrm>
          <a:prstGeom prst="rect">
            <a:avLst/>
          </a:prstGeom>
        </p:spPr>
      </p:pic>
    </p:spTree>
    <p:extLst>
      <p:ext uri="{BB962C8B-B14F-4D97-AF65-F5344CB8AC3E}">
        <p14:creationId xmlns:p14="http://schemas.microsoft.com/office/powerpoint/2010/main" val="39438977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366"/>
            <a:ext cx="18289588" cy="1028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915400" y="3546717"/>
            <a:ext cx="8991600" cy="6229398"/>
          </a:xfrm>
          <a:prstGeom prst="rect">
            <a:avLst/>
          </a:prstGeom>
          <a:noFill/>
        </p:spPr>
        <p:txBody>
          <a:bodyPr wrap="square" rtlCol="0">
            <a:spAutoFit/>
          </a:bodyPr>
          <a:lstStyle/>
          <a:p>
            <a:pPr lvl="0">
              <a:spcBef>
                <a:spcPct val="20000"/>
              </a:spcBef>
              <a:buClr>
                <a:srgbClr val="AA2B1E"/>
              </a:buClr>
              <a:buSzPct val="85000"/>
            </a:pPr>
            <a:r>
              <a:rPr lang="en-GB" sz="4000" b="1" dirty="0">
                <a:solidFill>
                  <a:schemeClr val="accent5"/>
                </a:solidFill>
                <a:latin typeface="Franklin Gothic Book"/>
              </a:rPr>
              <a:t>From your previous short story, </a:t>
            </a:r>
          </a:p>
          <a:p>
            <a:pPr lvl="0">
              <a:spcBef>
                <a:spcPct val="20000"/>
              </a:spcBef>
              <a:buClr>
                <a:srgbClr val="AA2B1E"/>
              </a:buClr>
              <a:buSzPct val="85000"/>
            </a:pPr>
            <a:r>
              <a:rPr lang="en-GB" sz="4000" b="1" dirty="0">
                <a:solidFill>
                  <a:schemeClr val="accent5"/>
                </a:solidFill>
                <a:latin typeface="Franklin Gothic Book"/>
              </a:rPr>
              <a:t>clearly  </a:t>
            </a:r>
            <a:r>
              <a:rPr lang="en-GB" sz="4000" b="1" dirty="0" smtClean="0">
                <a:solidFill>
                  <a:schemeClr val="accent5"/>
                </a:solidFill>
                <a:latin typeface="Franklin Gothic Book"/>
              </a:rPr>
              <a:t>identify:</a:t>
            </a:r>
            <a:endParaRPr lang="en-GB" sz="4000" b="1" dirty="0">
              <a:solidFill>
                <a:schemeClr val="accent5"/>
              </a:solidFill>
              <a:latin typeface="Franklin Gothic Book"/>
            </a:endParaRPr>
          </a:p>
          <a:p>
            <a:pPr lvl="0">
              <a:spcBef>
                <a:spcPct val="20000"/>
              </a:spcBef>
              <a:buClr>
                <a:srgbClr val="AA2B1E"/>
              </a:buClr>
              <a:buSzPct val="85000"/>
            </a:pPr>
            <a:r>
              <a:rPr lang="en-GB" sz="4000" b="1" dirty="0" smtClean="0">
                <a:solidFill>
                  <a:schemeClr val="accent5"/>
                </a:solidFill>
                <a:latin typeface="Franklin Gothic Book"/>
              </a:rPr>
              <a:t>1. The Antagonist</a:t>
            </a:r>
            <a:r>
              <a:rPr lang="en-GB" sz="4000" b="1" dirty="0">
                <a:solidFill>
                  <a:schemeClr val="accent5"/>
                </a:solidFill>
                <a:latin typeface="Franklin Gothic Book"/>
              </a:rPr>
              <a:t>, </a:t>
            </a:r>
          </a:p>
          <a:p>
            <a:pPr lvl="0">
              <a:spcBef>
                <a:spcPct val="20000"/>
              </a:spcBef>
              <a:buClr>
                <a:srgbClr val="AA2B1E"/>
              </a:buClr>
              <a:buSzPct val="85000"/>
            </a:pPr>
            <a:r>
              <a:rPr lang="en-GB" sz="4000" b="1" dirty="0" smtClean="0">
                <a:solidFill>
                  <a:schemeClr val="accent5"/>
                </a:solidFill>
                <a:latin typeface="Franklin Gothic Book"/>
              </a:rPr>
              <a:t>2. The Protagonist </a:t>
            </a:r>
            <a:r>
              <a:rPr lang="en-GB" sz="4000" b="1" dirty="0">
                <a:solidFill>
                  <a:schemeClr val="accent5"/>
                </a:solidFill>
                <a:latin typeface="Franklin Gothic Book"/>
              </a:rPr>
              <a:t>and </a:t>
            </a:r>
          </a:p>
          <a:p>
            <a:pPr lvl="0">
              <a:spcBef>
                <a:spcPct val="20000"/>
              </a:spcBef>
              <a:buClr>
                <a:srgbClr val="AA2B1E"/>
              </a:buClr>
              <a:buSzPct val="85000"/>
            </a:pPr>
            <a:r>
              <a:rPr lang="en-GB" sz="4000" b="1" dirty="0" smtClean="0">
                <a:solidFill>
                  <a:schemeClr val="accent5"/>
                </a:solidFill>
                <a:latin typeface="Franklin Gothic Book"/>
              </a:rPr>
              <a:t>3. </a:t>
            </a:r>
            <a:r>
              <a:rPr lang="en-GB" sz="4000" b="1" dirty="0">
                <a:solidFill>
                  <a:schemeClr val="accent5"/>
                </a:solidFill>
                <a:latin typeface="Franklin Gothic Book"/>
              </a:rPr>
              <a:t>T</a:t>
            </a:r>
            <a:r>
              <a:rPr lang="en-GB" sz="4000" b="1" dirty="0" smtClean="0">
                <a:solidFill>
                  <a:schemeClr val="accent5"/>
                </a:solidFill>
                <a:latin typeface="Franklin Gothic Book"/>
              </a:rPr>
              <a:t>he common </a:t>
            </a:r>
            <a:r>
              <a:rPr lang="en-GB" sz="4000" b="1" dirty="0">
                <a:solidFill>
                  <a:schemeClr val="accent5"/>
                </a:solidFill>
                <a:latin typeface="Franklin Gothic Book"/>
              </a:rPr>
              <a:t>goal </a:t>
            </a:r>
            <a:r>
              <a:rPr lang="en-GB" sz="4000" b="1" dirty="0" smtClean="0">
                <a:solidFill>
                  <a:schemeClr val="accent5"/>
                </a:solidFill>
                <a:latin typeface="Franklin Gothic Book"/>
              </a:rPr>
              <a:t>that </a:t>
            </a:r>
            <a:r>
              <a:rPr lang="en-GB" sz="4000" b="1" dirty="0">
                <a:solidFill>
                  <a:schemeClr val="accent5"/>
                </a:solidFill>
                <a:latin typeface="Franklin Gothic Book"/>
              </a:rPr>
              <a:t>causes </a:t>
            </a:r>
            <a:r>
              <a:rPr lang="en-GB" sz="4000" b="1" dirty="0" smtClean="0">
                <a:solidFill>
                  <a:schemeClr val="accent5"/>
                </a:solidFill>
                <a:latin typeface="Franklin Gothic Book"/>
              </a:rPr>
              <a:t>their </a:t>
            </a:r>
            <a:r>
              <a:rPr lang="en-GB" sz="4000" b="1" dirty="0">
                <a:solidFill>
                  <a:schemeClr val="accent5"/>
                </a:solidFill>
                <a:latin typeface="Franklin Gothic Book"/>
              </a:rPr>
              <a:t>conflict. </a:t>
            </a:r>
          </a:p>
          <a:p>
            <a:pPr lvl="0">
              <a:spcBef>
                <a:spcPct val="20000"/>
              </a:spcBef>
              <a:buClr>
                <a:srgbClr val="AA2B1E"/>
              </a:buClr>
              <a:buSzPct val="85000"/>
            </a:pPr>
            <a:r>
              <a:rPr lang="en-GB" sz="5400" dirty="0" smtClean="0">
                <a:solidFill>
                  <a:prstClr val="black"/>
                </a:solidFill>
                <a:latin typeface="Franklin Gothic Book"/>
              </a:rPr>
              <a:t>.</a:t>
            </a:r>
            <a:endParaRPr lang="en-GB" sz="5400" dirty="0">
              <a:solidFill>
                <a:prstClr val="black"/>
              </a:solidFill>
              <a:latin typeface="Franklin Gothic Book"/>
            </a:endParaRPr>
          </a:p>
          <a:p>
            <a:endParaRPr lang="en-GB" sz="5400" dirty="0"/>
          </a:p>
        </p:txBody>
      </p:sp>
      <p:sp>
        <p:nvSpPr>
          <p:cNvPr id="6" name="TextBox 5"/>
          <p:cNvSpPr txBox="1"/>
          <p:nvPr/>
        </p:nvSpPr>
        <p:spPr>
          <a:xfrm>
            <a:off x="6858000" y="419100"/>
            <a:ext cx="11049000" cy="1754326"/>
          </a:xfrm>
          <a:prstGeom prst="rect">
            <a:avLst/>
          </a:prstGeom>
          <a:noFill/>
        </p:spPr>
        <p:txBody>
          <a:bodyPr wrap="square" rtlCol="0">
            <a:spAutoFit/>
          </a:bodyPr>
          <a:lstStyle/>
          <a:p>
            <a:pPr algn="ctr"/>
            <a:r>
              <a:rPr lang="en-GB" sz="5400" dirty="0" smtClean="0">
                <a:solidFill>
                  <a:schemeClr val="accent5"/>
                </a:solidFill>
                <a:latin typeface="Constantia" pitchFamily="18" charset="0"/>
              </a:rPr>
              <a:t>WE LEARN TO WRITE BY WRITING!</a:t>
            </a:r>
            <a:endParaRPr lang="en-GB" sz="5400" dirty="0">
              <a:solidFill>
                <a:schemeClr val="accent5"/>
              </a:solidFill>
              <a:latin typeface="Constantia" pitchFamily="18" charset="0"/>
            </a:endParaRPr>
          </a:p>
        </p:txBody>
      </p:sp>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762499"/>
            <a:ext cx="6934200" cy="5013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458200" y="8882248"/>
            <a:ext cx="9144000" cy="1077218"/>
          </a:xfrm>
          <a:prstGeom prst="rect">
            <a:avLst/>
          </a:prstGeom>
        </p:spPr>
        <p:txBody>
          <a:bodyPr>
            <a:spAutoFit/>
          </a:bodyPr>
          <a:lstStyle/>
          <a:p>
            <a:pPr lvl="0"/>
            <a:r>
              <a:rPr lang="en-GB" sz="3200" dirty="0">
                <a:latin typeface="Franklin Gothic Demi" pitchFamily="34" charset="0"/>
              </a:rPr>
              <a:t>Send stories, feedback, commentary and </a:t>
            </a:r>
            <a:r>
              <a:rPr lang="en-GB" sz="3200" dirty="0" err="1" smtClean="0">
                <a:latin typeface="Franklin Gothic Demi" pitchFamily="34" charset="0"/>
              </a:rPr>
              <a:t>writework</a:t>
            </a:r>
            <a:r>
              <a:rPr lang="en-GB" sz="3200" dirty="0" smtClean="0">
                <a:latin typeface="Franklin Gothic Demi" pitchFamily="34" charset="0"/>
              </a:rPr>
              <a:t> </a:t>
            </a:r>
            <a:r>
              <a:rPr lang="en-GB" sz="3200" dirty="0">
                <a:latin typeface="Franklin Gothic Demi" pitchFamily="34" charset="0"/>
              </a:rPr>
              <a:t>to icanwritehub@gmail.com</a:t>
            </a:r>
            <a:endParaRPr lang="en-GB" sz="3200" dirty="0">
              <a:latin typeface="Franklin Gothic Demi" pitchFamily="34" charset="0"/>
            </a:endParaRP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4838700"/>
            <a:ext cx="609600" cy="609600"/>
          </a:xfrm>
          <a:prstGeom prst="rect">
            <a:avLst/>
          </a:prstGeom>
        </p:spPr>
      </p:pic>
    </p:spTree>
    <p:extLst>
      <p:ext uri="{BB962C8B-B14F-4D97-AF65-F5344CB8AC3E}">
        <p14:creationId xmlns:p14="http://schemas.microsoft.com/office/powerpoint/2010/main" val="2448384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47"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76325"/>
          </a:xfrm>
          <a:prstGeom prst="rect">
            <a:avLst/>
          </a:prstGeom>
          <a:blipFill>
            <a:blip r:embed="rId4" cstate="print"/>
            <a:stretch>
              <a:fillRect/>
            </a:stretch>
          </a:blipFill>
        </p:spPr>
        <p:txBody>
          <a:bodyPr wrap="square" lIns="0" tIns="0" rIns="0" bIns="0" rtlCol="0"/>
          <a:lstStyle/>
          <a:p>
            <a:endParaRPr/>
          </a:p>
        </p:txBody>
      </p:sp>
      <p:sp>
        <p:nvSpPr>
          <p:cNvPr id="3" name="object 3"/>
          <p:cNvSpPr/>
          <p:nvPr/>
        </p:nvSpPr>
        <p:spPr>
          <a:xfrm>
            <a:off x="0" y="0"/>
            <a:ext cx="18288000" cy="10286999"/>
          </a:xfrm>
          <a:prstGeom prst="rect">
            <a:avLst/>
          </a:prstGeom>
          <a:blipFill>
            <a:blip r:embed="rId5" cstate="print"/>
            <a:stretch>
              <a:fillRect/>
            </a:stretch>
          </a:blipFill>
        </p:spPr>
        <p:txBody>
          <a:bodyPr wrap="square" lIns="0" tIns="0" rIns="0" bIns="0" rtlCol="0"/>
          <a:lstStyle/>
          <a:p>
            <a:endParaRPr/>
          </a:p>
        </p:txBody>
      </p:sp>
      <p:sp>
        <p:nvSpPr>
          <p:cNvPr id="4" name="TextBox 3"/>
          <p:cNvSpPr txBox="1"/>
          <p:nvPr/>
        </p:nvSpPr>
        <p:spPr>
          <a:xfrm>
            <a:off x="1219200" y="1076325"/>
            <a:ext cx="7162800" cy="7571303"/>
          </a:xfrm>
          <a:prstGeom prst="rect">
            <a:avLst/>
          </a:prstGeom>
          <a:solidFill>
            <a:schemeClr val="bg1"/>
          </a:solidFill>
          <a:ln>
            <a:solidFill>
              <a:schemeClr val="accent1"/>
            </a:solidFill>
          </a:ln>
        </p:spPr>
        <p:txBody>
          <a:bodyPr wrap="square" rtlCol="0">
            <a:spAutoFit/>
          </a:bodyPr>
          <a:lstStyle/>
          <a:p>
            <a:r>
              <a:rPr lang="en-GB" sz="5400" b="1" dirty="0" smtClean="0">
                <a:solidFill>
                  <a:schemeClr val="accent5"/>
                </a:solidFill>
                <a:latin typeface="Constantia" pitchFamily="18" charset="0"/>
              </a:rPr>
              <a:t>WE LOOK FORWARD</a:t>
            </a:r>
          </a:p>
          <a:p>
            <a:r>
              <a:rPr lang="en-GB" sz="5400" b="1" dirty="0" smtClean="0">
                <a:solidFill>
                  <a:schemeClr val="accent5"/>
                </a:solidFill>
                <a:latin typeface="Constantia" pitchFamily="18" charset="0"/>
              </a:rPr>
              <a:t>TO RECEIVING YOUR ‘WRITEWORK’ AND QUESTIONS </a:t>
            </a:r>
          </a:p>
          <a:p>
            <a:r>
              <a:rPr lang="en-GB" sz="5400" b="1" dirty="0" smtClean="0">
                <a:solidFill>
                  <a:schemeClr val="accent5"/>
                </a:solidFill>
                <a:latin typeface="Constantia" pitchFamily="18" charset="0"/>
              </a:rPr>
              <a:t>ABOUT THE LESSONS IN THIS SECTION.</a:t>
            </a:r>
          </a:p>
          <a:p>
            <a:endParaRPr lang="en-GB" sz="5400" b="1" dirty="0">
              <a:solidFill>
                <a:schemeClr val="accent5"/>
              </a:solidFill>
              <a:latin typeface="Constantia" pitchFamily="18" charset="0"/>
            </a:endParaRPr>
          </a:p>
          <a:p>
            <a:r>
              <a:rPr lang="en-GB" sz="5400" b="1" dirty="0" smtClean="0">
                <a:solidFill>
                  <a:schemeClr val="accent5"/>
                </a:solidFill>
                <a:latin typeface="Constantia" pitchFamily="18" charset="0"/>
              </a:rPr>
              <a:t>THANK YOU!</a:t>
            </a:r>
            <a:endParaRPr lang="en-GB" sz="5400" b="1" dirty="0">
              <a:solidFill>
                <a:schemeClr val="accent5"/>
              </a:solidFill>
              <a:latin typeface="Constantia" pitchFamily="18" charset="0"/>
            </a:endParaRPr>
          </a:p>
        </p:txBody>
      </p:sp>
      <p:pic>
        <p:nvPicPr>
          <p:cNvPr id="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39200" y="48387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9588" cy="1063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610600" y="952500"/>
            <a:ext cx="9525000" cy="8402300"/>
          </a:xfrm>
          <a:prstGeom prst="rect">
            <a:avLst/>
          </a:prstGeom>
          <a:noFill/>
        </p:spPr>
        <p:txBody>
          <a:bodyPr wrap="square" rtlCol="0">
            <a:spAutoFit/>
          </a:bodyPr>
          <a:lstStyle/>
          <a:p>
            <a:r>
              <a:rPr lang="en-GB" sz="5400" b="1" dirty="0" smtClean="0">
                <a:solidFill>
                  <a:prstClr val="black"/>
                </a:solidFill>
                <a:latin typeface="Franklin Gothic Book"/>
              </a:rPr>
              <a:t>Characters </a:t>
            </a:r>
            <a:r>
              <a:rPr lang="en-GB" sz="5400" b="1" dirty="0">
                <a:solidFill>
                  <a:prstClr val="black"/>
                </a:solidFill>
                <a:latin typeface="Franklin Gothic Book"/>
              </a:rPr>
              <a:t>are the lifeblood of every screenplay. </a:t>
            </a:r>
            <a:r>
              <a:rPr lang="en-GB" sz="5400" dirty="0">
                <a:solidFill>
                  <a:prstClr val="black"/>
                </a:solidFill>
                <a:latin typeface="Franklin Gothic Book"/>
              </a:rPr>
              <a:t>Sure, a good story is awesome as well as a grand plot with unexpected twists and turns. However if the audience cannot travel through your scenes in the mind of your protagonist or main antagonist then your story is lacking what has been described as ‘</a:t>
            </a:r>
            <a:r>
              <a:rPr lang="en-GB" sz="5400" i="1" dirty="0">
                <a:solidFill>
                  <a:srgbClr val="FF0000"/>
                </a:solidFill>
                <a:latin typeface="Franklin Gothic Book"/>
              </a:rPr>
              <a:t>heart.’</a:t>
            </a:r>
            <a:endParaRPr lang="en-GB" sz="5400" i="1"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2283995"/>
            <a:ext cx="5334000" cy="8001000"/>
          </a:xfrm>
          <a:prstGeom prst="rect">
            <a:avLst/>
          </a:prstGeom>
        </p:spPr>
      </p:pic>
    </p:spTree>
    <p:extLst>
      <p:ext uri="{BB962C8B-B14F-4D97-AF65-F5344CB8AC3E}">
        <p14:creationId xmlns:p14="http://schemas.microsoft.com/office/powerpoint/2010/main" val="2125262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6680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26068"/>
            <a:ext cx="18288000" cy="10286999"/>
          </a:xfrm>
          <a:prstGeom prst="rect">
            <a:avLst/>
          </a:prstGeom>
          <a:blipFill>
            <a:blip r:embed="rId3" cstate="print"/>
            <a:stretch>
              <a:fillRect/>
            </a:stretch>
          </a:blipFill>
        </p:spPr>
        <p:txBody>
          <a:bodyPr wrap="square" lIns="0" tIns="0" rIns="0" bIns="0" rtlCol="0"/>
          <a:lstStyle/>
          <a:p>
            <a:endParaRPr/>
          </a:p>
        </p:txBody>
      </p:sp>
      <p:sp>
        <p:nvSpPr>
          <p:cNvPr id="4" name="TextBox 3"/>
          <p:cNvSpPr txBox="1"/>
          <p:nvPr/>
        </p:nvSpPr>
        <p:spPr>
          <a:xfrm>
            <a:off x="858416" y="3390900"/>
            <a:ext cx="7543800" cy="2585323"/>
          </a:xfrm>
          <a:prstGeom prst="rect">
            <a:avLst/>
          </a:prstGeom>
          <a:noFill/>
        </p:spPr>
        <p:txBody>
          <a:bodyPr wrap="square" rtlCol="0">
            <a:spAutoFit/>
          </a:bodyPr>
          <a:lstStyle/>
          <a:p>
            <a:pPr lvl="0">
              <a:defRPr/>
            </a:pPr>
            <a:r>
              <a:rPr lang="en-GB" sz="7200" b="1" kern="0" dirty="0" smtClean="0">
                <a:solidFill>
                  <a:schemeClr val="accent5"/>
                </a:solidFill>
                <a:latin typeface="Constantia" pitchFamily="18" charset="0"/>
              </a:rPr>
              <a:t>WHO </a:t>
            </a:r>
            <a:r>
              <a:rPr lang="en-GB" sz="7200" b="1" kern="0" dirty="0">
                <a:solidFill>
                  <a:schemeClr val="accent5"/>
                </a:solidFill>
                <a:latin typeface="Constantia" pitchFamily="18" charset="0"/>
              </a:rPr>
              <a:t>IS </a:t>
            </a:r>
            <a:r>
              <a:rPr lang="en-GB" sz="7200" b="1" kern="0" dirty="0" smtClean="0">
                <a:solidFill>
                  <a:schemeClr val="accent5"/>
                </a:solidFill>
                <a:latin typeface="Constantia" pitchFamily="18" charset="0"/>
              </a:rPr>
              <a:t>A</a:t>
            </a:r>
          </a:p>
          <a:p>
            <a:pPr lvl="0">
              <a:defRPr/>
            </a:pPr>
            <a:r>
              <a:rPr lang="en-GB" sz="7200" b="1" kern="0" dirty="0" smtClean="0">
                <a:solidFill>
                  <a:schemeClr val="accent5"/>
                </a:solidFill>
                <a:latin typeface="Constantia" pitchFamily="18" charset="0"/>
              </a:rPr>
              <a:t>PROTAGONIST</a:t>
            </a:r>
            <a:r>
              <a:rPr lang="en-GB" sz="7200" kern="0" dirty="0">
                <a:solidFill>
                  <a:schemeClr val="accent5"/>
                </a:solidFill>
                <a:latin typeface="Constantia" pitchFamily="18" charset="0"/>
              </a:rPr>
              <a:t>?</a:t>
            </a:r>
          </a:p>
          <a:p>
            <a:endParaRPr lang="en-GB"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03822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8288000" cy="10286999"/>
          </a:xfrm>
          <a:prstGeom prst="rect">
            <a:avLst/>
          </a:prstGeom>
          <a:blipFill>
            <a:blip r:embed="rId3" cstate="print"/>
            <a:stretch>
              <a:fillRect/>
            </a:stretch>
          </a:blipFill>
        </p:spPr>
        <p:txBody>
          <a:bodyPr wrap="square" lIns="0" tIns="0" rIns="0" bIns="0" rtlCol="0"/>
          <a:lstStyle/>
          <a:p>
            <a:endParaRPr/>
          </a:p>
        </p:txBody>
      </p:sp>
      <p:sp>
        <p:nvSpPr>
          <p:cNvPr id="4" name="TextBox 3"/>
          <p:cNvSpPr txBox="1"/>
          <p:nvPr/>
        </p:nvSpPr>
        <p:spPr>
          <a:xfrm>
            <a:off x="2133600" y="342900"/>
            <a:ext cx="14935200" cy="5755422"/>
          </a:xfrm>
          <a:prstGeom prst="rect">
            <a:avLst/>
          </a:prstGeom>
          <a:noFill/>
          <a:ln>
            <a:solidFill>
              <a:schemeClr val="accent1"/>
            </a:solidFill>
          </a:ln>
        </p:spPr>
        <p:txBody>
          <a:bodyPr wrap="square" rtlCol="0">
            <a:spAutoFit/>
          </a:bodyPr>
          <a:lstStyle/>
          <a:p>
            <a:r>
              <a:rPr lang="en-GB" sz="4400" b="1" dirty="0">
                <a:solidFill>
                  <a:prstClr val="black"/>
                </a:solidFill>
                <a:latin typeface="Constantia"/>
                <a:ea typeface="+mj-ea"/>
                <a:cs typeface="+mj-cs"/>
              </a:rPr>
              <a:t>WHO IS A PROTAGONIST</a:t>
            </a:r>
            <a:r>
              <a:rPr lang="en-GB" sz="4400" dirty="0" smtClean="0">
                <a:solidFill>
                  <a:prstClr val="black"/>
                </a:solidFill>
                <a:latin typeface="Constantia"/>
                <a:ea typeface="+mj-ea"/>
                <a:cs typeface="+mj-cs"/>
              </a:rPr>
              <a:t>?</a:t>
            </a:r>
          </a:p>
          <a:p>
            <a:endParaRPr lang="en-GB" sz="4400" dirty="0" smtClean="0">
              <a:solidFill>
                <a:prstClr val="black"/>
              </a:solidFill>
              <a:latin typeface="Constantia"/>
              <a:ea typeface="+mj-ea"/>
              <a:cs typeface="+mj-cs"/>
            </a:endParaRPr>
          </a:p>
          <a:p>
            <a:pPr marL="274320" lvl="0" indent="-274320" algn="just">
              <a:spcBef>
                <a:spcPct val="20000"/>
              </a:spcBef>
              <a:buClr>
                <a:srgbClr val="AA2B1E"/>
              </a:buClr>
              <a:buSzPct val="85000"/>
              <a:buFont typeface="Brush Script MT" pitchFamily="66" charset="0"/>
              <a:buChar char="O"/>
            </a:pPr>
            <a:r>
              <a:rPr lang="en-GB" sz="4000" dirty="0">
                <a:solidFill>
                  <a:prstClr val="black"/>
                </a:solidFill>
                <a:latin typeface="Franklin Gothic Book"/>
              </a:rPr>
              <a:t>A protagonist is the character that pushes your story </a:t>
            </a:r>
            <a:endParaRPr lang="en-GB" sz="4000" dirty="0" smtClean="0">
              <a:solidFill>
                <a:prstClr val="black"/>
              </a:solidFill>
              <a:latin typeface="Franklin Gothic Book"/>
            </a:endParaRPr>
          </a:p>
          <a:p>
            <a:pPr lvl="0" algn="just">
              <a:spcBef>
                <a:spcPct val="20000"/>
              </a:spcBef>
              <a:buClr>
                <a:srgbClr val="AA2B1E"/>
              </a:buClr>
              <a:buSzPct val="85000"/>
            </a:pPr>
            <a:r>
              <a:rPr lang="en-GB" sz="4000" dirty="0" smtClean="0">
                <a:solidFill>
                  <a:prstClr val="black"/>
                </a:solidFill>
                <a:latin typeface="Franklin Gothic Book"/>
              </a:rPr>
              <a:t>forward and </a:t>
            </a:r>
            <a:r>
              <a:rPr lang="en-GB" sz="4000" dirty="0">
                <a:solidFill>
                  <a:prstClr val="black"/>
                </a:solidFill>
                <a:latin typeface="Franklin Gothic Book"/>
              </a:rPr>
              <a:t>without whom there would be no story to tell. </a:t>
            </a:r>
            <a:endParaRPr lang="en-GB" sz="4000" dirty="0" smtClean="0">
              <a:solidFill>
                <a:prstClr val="black"/>
              </a:solidFill>
              <a:latin typeface="Franklin Gothic Book"/>
            </a:endParaRPr>
          </a:p>
          <a:p>
            <a:pPr lvl="0" algn="just">
              <a:spcBef>
                <a:spcPct val="20000"/>
              </a:spcBef>
              <a:buClr>
                <a:srgbClr val="AA2B1E"/>
              </a:buClr>
              <a:buSzPct val="85000"/>
            </a:pPr>
            <a:r>
              <a:rPr lang="en-GB" sz="4000" dirty="0" smtClean="0">
                <a:solidFill>
                  <a:prstClr val="black"/>
                </a:solidFill>
                <a:latin typeface="Franklin Gothic Book"/>
              </a:rPr>
              <a:t>If </a:t>
            </a:r>
            <a:r>
              <a:rPr lang="en-GB" sz="4000" dirty="0">
                <a:solidFill>
                  <a:prstClr val="black"/>
                </a:solidFill>
                <a:latin typeface="Franklin Gothic Book"/>
              </a:rPr>
              <a:t>your story can continue without the effects </a:t>
            </a:r>
            <a:endParaRPr lang="en-GB" sz="4000" dirty="0" smtClean="0">
              <a:solidFill>
                <a:prstClr val="black"/>
              </a:solidFill>
              <a:latin typeface="Franklin Gothic Book"/>
            </a:endParaRPr>
          </a:p>
          <a:p>
            <a:pPr lvl="0" algn="just">
              <a:spcBef>
                <a:spcPct val="20000"/>
              </a:spcBef>
              <a:buClr>
                <a:srgbClr val="AA2B1E"/>
              </a:buClr>
              <a:buSzPct val="85000"/>
            </a:pPr>
            <a:r>
              <a:rPr lang="en-GB" sz="4000" dirty="0" smtClean="0">
                <a:solidFill>
                  <a:prstClr val="black"/>
                </a:solidFill>
                <a:latin typeface="Franklin Gothic Book"/>
              </a:rPr>
              <a:t>of </a:t>
            </a:r>
            <a:r>
              <a:rPr lang="en-GB" sz="4000" dirty="0">
                <a:solidFill>
                  <a:prstClr val="black"/>
                </a:solidFill>
                <a:latin typeface="Franklin Gothic Book"/>
              </a:rPr>
              <a:t>the protagonist’s choices </a:t>
            </a:r>
            <a:r>
              <a:rPr lang="en-GB" sz="4000" dirty="0" smtClean="0">
                <a:solidFill>
                  <a:prstClr val="black"/>
                </a:solidFill>
                <a:latin typeface="Franklin Gothic Book"/>
              </a:rPr>
              <a:t>and </a:t>
            </a:r>
            <a:r>
              <a:rPr lang="en-GB" sz="4000" dirty="0">
                <a:solidFill>
                  <a:prstClr val="black"/>
                </a:solidFill>
                <a:latin typeface="Franklin Gothic Book"/>
              </a:rPr>
              <a:t>decisions, </a:t>
            </a:r>
            <a:endParaRPr lang="en-GB" sz="4000" dirty="0" smtClean="0">
              <a:solidFill>
                <a:prstClr val="black"/>
              </a:solidFill>
              <a:latin typeface="Franklin Gothic Book"/>
            </a:endParaRPr>
          </a:p>
          <a:p>
            <a:pPr lvl="0" algn="just">
              <a:spcBef>
                <a:spcPct val="20000"/>
              </a:spcBef>
              <a:buClr>
                <a:srgbClr val="AA2B1E"/>
              </a:buClr>
              <a:buSzPct val="85000"/>
            </a:pPr>
            <a:r>
              <a:rPr lang="en-GB" sz="4000" dirty="0" smtClean="0">
                <a:solidFill>
                  <a:prstClr val="black"/>
                </a:solidFill>
                <a:latin typeface="Franklin Gothic Book"/>
              </a:rPr>
              <a:t>then </a:t>
            </a:r>
            <a:r>
              <a:rPr lang="en-GB" sz="4000" dirty="0">
                <a:solidFill>
                  <a:prstClr val="black"/>
                </a:solidFill>
                <a:latin typeface="Franklin Gothic Book"/>
              </a:rPr>
              <a:t>you might need to rethink your story. </a:t>
            </a:r>
          </a:p>
          <a:p>
            <a:endParaRPr lang="en-GB" sz="4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9588" cy="1062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915400" y="1038225"/>
            <a:ext cx="9067800" cy="7848302"/>
          </a:xfrm>
          <a:prstGeom prst="rect">
            <a:avLst/>
          </a:prstGeom>
          <a:noFill/>
        </p:spPr>
        <p:txBody>
          <a:bodyPr wrap="square" rtlCol="0">
            <a:spAutoFit/>
          </a:bodyPr>
          <a:lstStyle/>
          <a:p>
            <a:pPr lvl="0" algn="just">
              <a:spcBef>
                <a:spcPct val="20000"/>
              </a:spcBef>
              <a:buClr>
                <a:srgbClr val="AA2B1E"/>
              </a:buClr>
              <a:buSzPct val="85000"/>
            </a:pPr>
            <a:r>
              <a:rPr lang="en-GB" sz="5400" dirty="0" smtClean="0">
                <a:solidFill>
                  <a:prstClr val="black"/>
                </a:solidFill>
                <a:latin typeface="Franklin Gothic Book"/>
              </a:rPr>
              <a:t>A </a:t>
            </a:r>
            <a:r>
              <a:rPr lang="en-GB" sz="5400" dirty="0">
                <a:solidFill>
                  <a:prstClr val="black"/>
                </a:solidFill>
                <a:latin typeface="Franklin Gothic Book"/>
              </a:rPr>
              <a:t>protagonist is the character that </a:t>
            </a:r>
            <a:r>
              <a:rPr lang="en-GB" sz="5400" i="1" dirty="0">
                <a:solidFill>
                  <a:srgbClr val="FF0000"/>
                </a:solidFill>
                <a:latin typeface="Franklin Gothic Book"/>
              </a:rPr>
              <a:t>pushes your story forward</a:t>
            </a:r>
            <a:r>
              <a:rPr lang="en-GB" sz="5400" dirty="0">
                <a:solidFill>
                  <a:prstClr val="black"/>
                </a:solidFill>
                <a:latin typeface="Franklin Gothic Book"/>
              </a:rPr>
              <a:t> and without whom there would be no story to tell. If your story can continue without the effects of the protagonist’s choices and decisions, then you might need to rethink your story. </a:t>
            </a:r>
          </a:p>
          <a:p>
            <a:endParaRPr lang="en-GB"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3009900"/>
            <a:ext cx="5715000" cy="702945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7430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0"/>
            <a:ext cx="18288000" cy="10286999"/>
          </a:xfrm>
          <a:prstGeom prst="rect">
            <a:avLst/>
          </a:prstGeom>
          <a:blipFill>
            <a:blip r:embed="rId3" cstate="print"/>
            <a:stretch>
              <a:fillRect/>
            </a:stretch>
          </a:blipFill>
        </p:spPr>
        <p:txBody>
          <a:bodyPr wrap="square" lIns="0" tIns="0" rIns="0" bIns="0" rtlCol="0"/>
          <a:lstStyle/>
          <a:p>
            <a:endParaRPr dirty="0"/>
          </a:p>
        </p:txBody>
      </p:sp>
      <p:sp>
        <p:nvSpPr>
          <p:cNvPr id="4" name="TextBox 3"/>
          <p:cNvSpPr txBox="1"/>
          <p:nvPr/>
        </p:nvSpPr>
        <p:spPr>
          <a:xfrm>
            <a:off x="7391400" y="1743075"/>
            <a:ext cx="10591800" cy="369332"/>
          </a:xfrm>
          <a:prstGeom prst="rect">
            <a:avLst/>
          </a:prstGeom>
          <a:noFill/>
        </p:spPr>
        <p:txBody>
          <a:bodyPr wrap="square" rtlCol="0">
            <a:spAutoFit/>
          </a:bodyPr>
          <a:lstStyle/>
          <a:p>
            <a:endParaRPr lang="en-GB" dirty="0"/>
          </a:p>
        </p:txBody>
      </p:sp>
      <p:sp>
        <p:nvSpPr>
          <p:cNvPr id="5" name="TextBox 4"/>
          <p:cNvSpPr txBox="1"/>
          <p:nvPr/>
        </p:nvSpPr>
        <p:spPr>
          <a:xfrm>
            <a:off x="8458200" y="871537"/>
            <a:ext cx="9525000" cy="8956298"/>
          </a:xfrm>
          <a:prstGeom prst="rect">
            <a:avLst/>
          </a:prstGeom>
          <a:noFill/>
        </p:spPr>
        <p:txBody>
          <a:bodyPr wrap="square" rtlCol="0">
            <a:spAutoFit/>
          </a:bodyPr>
          <a:lstStyle/>
          <a:p>
            <a:r>
              <a:rPr lang="en-GB" sz="7200" dirty="0" smtClean="0">
                <a:solidFill>
                  <a:prstClr val="black"/>
                </a:solidFill>
                <a:latin typeface="Franklin Gothic Book"/>
              </a:rPr>
              <a:t>A </a:t>
            </a:r>
            <a:r>
              <a:rPr lang="en-GB" sz="7200" dirty="0">
                <a:solidFill>
                  <a:prstClr val="black"/>
                </a:solidFill>
                <a:latin typeface="Franklin Gothic Book"/>
              </a:rPr>
              <a:t>protagonist must possess WILLPOWER. </a:t>
            </a:r>
            <a:endParaRPr lang="en-GB" sz="7200" dirty="0" smtClean="0">
              <a:solidFill>
                <a:prstClr val="black"/>
              </a:solidFill>
              <a:latin typeface="Franklin Gothic Book"/>
            </a:endParaRPr>
          </a:p>
          <a:p>
            <a:r>
              <a:rPr lang="en-GB" sz="7200" dirty="0" smtClean="0">
                <a:solidFill>
                  <a:prstClr val="black"/>
                </a:solidFill>
                <a:latin typeface="Franklin Gothic Book"/>
              </a:rPr>
              <a:t>A </a:t>
            </a:r>
            <a:r>
              <a:rPr lang="en-GB" sz="7200" dirty="0">
                <a:solidFill>
                  <a:prstClr val="black"/>
                </a:solidFill>
                <a:latin typeface="Franklin Gothic Book"/>
              </a:rPr>
              <a:t>protagonist must be </a:t>
            </a:r>
            <a:r>
              <a:rPr lang="en-GB" sz="7200" i="1" dirty="0">
                <a:solidFill>
                  <a:srgbClr val="FF0000"/>
                </a:solidFill>
                <a:latin typeface="Franklin Gothic Book"/>
              </a:rPr>
              <a:t>wilful</a:t>
            </a:r>
            <a:r>
              <a:rPr lang="en-GB" sz="7200" dirty="0">
                <a:solidFill>
                  <a:prstClr val="black"/>
                </a:solidFill>
                <a:latin typeface="Franklin Gothic Book"/>
              </a:rPr>
              <a:t> enough to sustain a desire, create conflict and take actions that result in irreversible change.</a:t>
            </a:r>
            <a:endParaRPr lang="en-GB" sz="7200"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3009900"/>
            <a:ext cx="5943600" cy="681793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9050" y="-266700"/>
            <a:ext cx="18268950" cy="10286999"/>
          </a:xfrm>
          <a:prstGeom prst="rect">
            <a:avLst/>
          </a:prstGeom>
          <a:blipFill>
            <a:blip r:embed="rId2" cstate="print"/>
            <a:stretch>
              <a:fillRect/>
            </a:stretch>
          </a:blipFill>
        </p:spPr>
        <p:txBody>
          <a:bodyPr wrap="square" lIns="0" tIns="0" rIns="0" bIns="0" rtlCol="0"/>
          <a:lstStyle/>
          <a:p>
            <a:endParaRPr/>
          </a:p>
        </p:txBody>
      </p:sp>
      <p:sp>
        <p:nvSpPr>
          <p:cNvPr id="4" name="TextBox 3"/>
          <p:cNvSpPr txBox="1"/>
          <p:nvPr/>
        </p:nvSpPr>
        <p:spPr>
          <a:xfrm>
            <a:off x="9448800" y="2247900"/>
            <a:ext cx="5943600" cy="3046988"/>
          </a:xfrm>
          <a:prstGeom prst="rect">
            <a:avLst/>
          </a:prstGeom>
          <a:solidFill>
            <a:schemeClr val="bg2"/>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endParaRPr lang="en-GB" sz="4800" i="1" dirty="0" smtClean="0">
              <a:solidFill>
                <a:srgbClr val="FF0000"/>
              </a:solidFill>
              <a:latin typeface="Viner Hand ITC" pitchFamily="66" charset="0"/>
            </a:endParaRPr>
          </a:p>
          <a:p>
            <a:r>
              <a:rPr lang="en-GB" sz="4800" i="1" dirty="0" smtClean="0">
                <a:solidFill>
                  <a:srgbClr val="FF0000"/>
                </a:solidFill>
                <a:latin typeface="Viner Hand ITC" pitchFamily="66" charset="0"/>
              </a:rPr>
              <a:t>“Characters are 	the </a:t>
            </a:r>
          </a:p>
          <a:p>
            <a:r>
              <a:rPr lang="en-GB" sz="4800" i="1" dirty="0" smtClean="0">
                <a:solidFill>
                  <a:srgbClr val="FF0000"/>
                </a:solidFill>
                <a:latin typeface="Viner Hand ITC" pitchFamily="66" charset="0"/>
              </a:rPr>
              <a:t>lifeblood of every </a:t>
            </a:r>
          </a:p>
          <a:p>
            <a:r>
              <a:rPr lang="en-GB" sz="4800" i="1" dirty="0" smtClean="0">
                <a:solidFill>
                  <a:srgbClr val="FF0000"/>
                </a:solidFill>
                <a:latin typeface="Viner Hand ITC" pitchFamily="66" charset="0"/>
              </a:rPr>
              <a:t>screenplay.” </a:t>
            </a:r>
            <a:endParaRPr lang="en-GB" sz="4800" i="1" dirty="0">
              <a:solidFill>
                <a:srgbClr val="FF0000"/>
              </a:solidFill>
              <a:latin typeface="Viner Hand ITC" pitchFamily="66"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5299"/>
            <a:ext cx="18289588" cy="1105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338009" y="419100"/>
            <a:ext cx="7924006" cy="6026265"/>
          </a:xfrm>
          <a:prstGeom prst="rect">
            <a:avLst/>
          </a:prstGeom>
          <a:noFill/>
        </p:spPr>
        <p:txBody>
          <a:bodyPr wrap="square" rtlCol="0">
            <a:spAutoFit/>
          </a:bodyPr>
          <a:lstStyle/>
          <a:p>
            <a:pPr lvl="0" algn="just">
              <a:spcBef>
                <a:spcPct val="20000"/>
              </a:spcBef>
              <a:buClr>
                <a:srgbClr val="AA2B1E"/>
              </a:buClr>
              <a:buSzPct val="85000"/>
            </a:pPr>
            <a:r>
              <a:rPr lang="en-GB" sz="4800" dirty="0" smtClean="0">
                <a:solidFill>
                  <a:prstClr val="black"/>
                </a:solidFill>
                <a:latin typeface="Franklin Gothic Book"/>
              </a:rPr>
              <a:t>According </a:t>
            </a:r>
            <a:r>
              <a:rPr lang="en-GB" sz="4800" dirty="0">
                <a:solidFill>
                  <a:prstClr val="black"/>
                </a:solidFill>
                <a:latin typeface="Franklin Gothic Book"/>
              </a:rPr>
              <a:t>to Robert </a:t>
            </a:r>
            <a:r>
              <a:rPr lang="en-GB" sz="4800" dirty="0" err="1">
                <a:solidFill>
                  <a:prstClr val="black"/>
                </a:solidFill>
                <a:latin typeface="Franklin Gothic Book"/>
              </a:rPr>
              <a:t>Mckee’s</a:t>
            </a:r>
            <a:r>
              <a:rPr lang="en-GB" sz="4800" dirty="0">
                <a:solidFill>
                  <a:prstClr val="black"/>
                </a:solidFill>
                <a:latin typeface="Franklin Gothic Book"/>
              </a:rPr>
              <a:t> ‘Story</a:t>
            </a:r>
            <a:r>
              <a:rPr lang="en-GB" sz="4800" dirty="0" smtClean="0">
                <a:solidFill>
                  <a:prstClr val="black"/>
                </a:solidFill>
                <a:latin typeface="Franklin Gothic Book"/>
              </a:rPr>
              <a:t>’</a:t>
            </a:r>
          </a:p>
          <a:p>
            <a:pPr lvl="0" algn="ctr">
              <a:spcBef>
                <a:spcPct val="20000"/>
              </a:spcBef>
              <a:buClr>
                <a:srgbClr val="AA2B1E"/>
              </a:buClr>
              <a:buSzPct val="85000"/>
            </a:pPr>
            <a:r>
              <a:rPr lang="en-GB" sz="4800" dirty="0" smtClean="0">
                <a:solidFill>
                  <a:prstClr val="black"/>
                </a:solidFill>
                <a:latin typeface="Franklin Gothic Book"/>
              </a:rPr>
              <a:t>“</a:t>
            </a:r>
            <a:r>
              <a:rPr lang="en-GB" sz="4800" b="1" i="1" dirty="0">
                <a:solidFill>
                  <a:schemeClr val="accent6"/>
                </a:solidFill>
                <a:latin typeface="Franklin Gothic Book"/>
              </a:rPr>
              <a:t>A story cannot be told about a protagonist who doesn’t want anything, cannot make decisions and whose actions are inconsequential.”</a:t>
            </a:r>
            <a:endParaRPr lang="en-GB" sz="4800" dirty="0">
              <a:solidFill>
                <a:schemeClr val="accent6"/>
              </a:solidFill>
              <a:latin typeface="Franklin Gothic Book"/>
            </a:endParaRPr>
          </a:p>
          <a:p>
            <a:endParaRPr lang="en-GB" sz="4000" dirty="0"/>
          </a:p>
        </p:txBody>
      </p:sp>
      <p:sp>
        <p:nvSpPr>
          <p:cNvPr id="7" name="TextBox 6"/>
          <p:cNvSpPr txBox="1"/>
          <p:nvPr/>
        </p:nvSpPr>
        <p:spPr>
          <a:xfrm>
            <a:off x="9601200" y="6743700"/>
            <a:ext cx="8001000" cy="3046988"/>
          </a:xfrm>
          <a:prstGeom prst="rect">
            <a:avLst/>
          </a:prstGeom>
          <a:noFill/>
        </p:spPr>
        <p:txBody>
          <a:bodyPr wrap="square" rtlCol="0">
            <a:spAutoFit/>
          </a:bodyPr>
          <a:lstStyle/>
          <a:p>
            <a:r>
              <a:rPr lang="en-GB" sz="4800" dirty="0" smtClean="0">
                <a:solidFill>
                  <a:prstClr val="black"/>
                </a:solidFill>
                <a:latin typeface="Franklin Gothic Book"/>
              </a:rPr>
              <a:t>A </a:t>
            </a:r>
            <a:r>
              <a:rPr lang="en-GB" sz="4800" dirty="0">
                <a:solidFill>
                  <a:prstClr val="black"/>
                </a:solidFill>
                <a:latin typeface="Franklin Gothic Book"/>
              </a:rPr>
              <a:t>protagonist must also have a </a:t>
            </a:r>
            <a:r>
              <a:rPr lang="en-GB" sz="4800" i="1" dirty="0">
                <a:solidFill>
                  <a:srgbClr val="FF0000"/>
                </a:solidFill>
                <a:latin typeface="Franklin Gothic Book"/>
              </a:rPr>
              <a:t>DESIRE</a:t>
            </a:r>
            <a:r>
              <a:rPr lang="en-GB" sz="4800" dirty="0">
                <a:solidFill>
                  <a:prstClr val="black"/>
                </a:solidFill>
                <a:latin typeface="Franklin Gothic Book"/>
              </a:rPr>
              <a:t> that she constantly strives to attain either consciously or subconsciously. </a:t>
            </a:r>
            <a:endParaRPr lang="en-GB" sz="48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19100"/>
            <a:ext cx="7464287" cy="986789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dirty="0"/>
          </a:p>
        </p:txBody>
      </p:sp>
      <p:sp>
        <p:nvSpPr>
          <p:cNvPr id="3" name="Subtitle 2"/>
          <p:cNvSpPr>
            <a:spLocks noGrp="1"/>
          </p:cNvSpPr>
          <p:nvPr>
            <p:ph type="subTitle" idx="4"/>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9588" cy="1063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9600" y="2324100"/>
            <a:ext cx="8229600" cy="2585323"/>
          </a:xfrm>
          <a:prstGeom prst="rect">
            <a:avLst/>
          </a:prstGeom>
          <a:noFill/>
        </p:spPr>
        <p:txBody>
          <a:bodyPr wrap="square" rtlCol="0">
            <a:spAutoFit/>
          </a:bodyPr>
          <a:lstStyle/>
          <a:p>
            <a:r>
              <a:rPr lang="en-GB" sz="7200" b="1" dirty="0" smtClean="0">
                <a:solidFill>
                  <a:schemeClr val="accent5"/>
                </a:solidFill>
                <a:latin typeface="Constantia" pitchFamily="18" charset="0"/>
              </a:rPr>
              <a:t>WHO IS AN ANTAGONIST?</a:t>
            </a:r>
          </a:p>
          <a:p>
            <a:endParaRPr lang="en-GB" dirty="0"/>
          </a:p>
        </p:txBody>
      </p:sp>
    </p:spTree>
    <p:extLst>
      <p:ext uri="{BB962C8B-B14F-4D97-AF65-F5344CB8AC3E}">
        <p14:creationId xmlns:p14="http://schemas.microsoft.com/office/powerpoint/2010/main" val="298242896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288000" cy="17049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110039"/>
            <a:ext cx="18288000" cy="10286999"/>
          </a:xfrm>
          <a:prstGeom prst="rect">
            <a:avLst/>
          </a:prstGeom>
          <a:blipFill>
            <a:blip r:embed="rId3" cstate="print"/>
            <a:stretch>
              <a:fillRect/>
            </a:stretch>
          </a:blipFill>
        </p:spPr>
        <p:txBody>
          <a:bodyPr wrap="square" lIns="0" tIns="0" rIns="0" bIns="0" rtlCol="0"/>
          <a:lstStyle/>
          <a:p>
            <a:endParaRPr/>
          </a:p>
        </p:txBody>
      </p:sp>
      <p:sp>
        <p:nvSpPr>
          <p:cNvPr id="4" name="TextBox 3"/>
          <p:cNvSpPr txBox="1"/>
          <p:nvPr/>
        </p:nvSpPr>
        <p:spPr>
          <a:xfrm>
            <a:off x="8490284" y="272838"/>
            <a:ext cx="9372600" cy="10064294"/>
          </a:xfrm>
          <a:prstGeom prst="rect">
            <a:avLst/>
          </a:prstGeom>
          <a:noFill/>
        </p:spPr>
        <p:txBody>
          <a:bodyPr wrap="square" rtlCol="0">
            <a:spAutoFit/>
          </a:bodyPr>
          <a:lstStyle/>
          <a:p>
            <a:pPr lvl="0" algn="just">
              <a:spcBef>
                <a:spcPct val="20000"/>
              </a:spcBef>
              <a:buClr>
                <a:srgbClr val="AA2B1E"/>
              </a:buClr>
              <a:buSzPct val="85000"/>
            </a:pPr>
            <a:r>
              <a:rPr lang="en-GB" sz="5400" dirty="0">
                <a:solidFill>
                  <a:prstClr val="black"/>
                </a:solidFill>
                <a:latin typeface="Franklin Gothic Book"/>
              </a:rPr>
              <a:t>The antagonist is that character or force that exists to </a:t>
            </a:r>
            <a:r>
              <a:rPr lang="en-GB" sz="5400" i="1" dirty="0">
                <a:solidFill>
                  <a:srgbClr val="FF0000"/>
                </a:solidFill>
                <a:latin typeface="Franklin Gothic Book"/>
              </a:rPr>
              <a:t>create conflict </a:t>
            </a:r>
            <a:r>
              <a:rPr lang="en-GB" sz="5400" dirty="0">
                <a:solidFill>
                  <a:prstClr val="black"/>
                </a:solidFill>
                <a:latin typeface="Franklin Gothic Book"/>
              </a:rPr>
              <a:t>for the protagonist or simply put, exists to make the Protagonist’s life miserable. However, his role as antagonist does not make him any less important- he must have a compelling </a:t>
            </a:r>
            <a:r>
              <a:rPr lang="en-GB" sz="5400" b="1" dirty="0">
                <a:solidFill>
                  <a:srgbClr val="FF0000"/>
                </a:solidFill>
                <a:latin typeface="Franklin Gothic Book"/>
              </a:rPr>
              <a:t>‘why’ </a:t>
            </a:r>
            <a:r>
              <a:rPr lang="en-GB" sz="5400" dirty="0">
                <a:solidFill>
                  <a:prstClr val="black"/>
                </a:solidFill>
                <a:latin typeface="Franklin Gothic Book"/>
              </a:rPr>
              <a:t>for his conscious or unconscious desire to thwart the protagonist.</a:t>
            </a:r>
            <a:endParaRPr lang="en-GB" sz="5400" dirty="0">
              <a:solidFill>
                <a:prstClr val="black"/>
              </a:solidFill>
              <a:latin typeface="Franklin Gothic Book"/>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5033459"/>
            <a:ext cx="7848600" cy="501021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endParaRPr lang="en-GB"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268288"/>
            <a:ext cx="18289588" cy="1055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0" y="0"/>
            <a:ext cx="10439400" cy="9990427"/>
          </a:xfrm>
          <a:prstGeom prst="rect">
            <a:avLst/>
          </a:prstGeom>
          <a:noFill/>
        </p:spPr>
        <p:txBody>
          <a:bodyPr wrap="square" rtlCol="0">
            <a:spAutoFit/>
          </a:bodyPr>
          <a:lstStyle/>
          <a:p>
            <a:pPr lvl="0" algn="just">
              <a:spcBef>
                <a:spcPct val="20000"/>
              </a:spcBef>
              <a:buClr>
                <a:srgbClr val="AA2B1E"/>
              </a:buClr>
              <a:buSzPct val="85000"/>
            </a:pPr>
            <a:r>
              <a:rPr lang="en-GB" sz="4800" dirty="0">
                <a:solidFill>
                  <a:prstClr val="black"/>
                </a:solidFill>
                <a:latin typeface="Franklin Gothic Book"/>
              </a:rPr>
              <a:t>According to Robert </a:t>
            </a:r>
            <a:r>
              <a:rPr lang="en-GB" sz="4800" dirty="0" err="1">
                <a:solidFill>
                  <a:prstClr val="black"/>
                </a:solidFill>
                <a:latin typeface="Franklin Gothic Book"/>
              </a:rPr>
              <a:t>Mckee’s</a:t>
            </a:r>
            <a:r>
              <a:rPr lang="en-GB" sz="4800" dirty="0">
                <a:solidFill>
                  <a:prstClr val="black"/>
                </a:solidFill>
                <a:latin typeface="Franklin Gothic Book"/>
              </a:rPr>
              <a:t> ‘Story’, </a:t>
            </a:r>
            <a:endParaRPr lang="en-GB" sz="4800" dirty="0" smtClean="0">
              <a:solidFill>
                <a:prstClr val="black"/>
              </a:solidFill>
              <a:latin typeface="Franklin Gothic Book"/>
            </a:endParaRPr>
          </a:p>
          <a:p>
            <a:pPr lvl="0" algn="ctr">
              <a:spcBef>
                <a:spcPct val="20000"/>
              </a:spcBef>
              <a:buClr>
                <a:srgbClr val="AA2B1E"/>
              </a:buClr>
              <a:buSzPct val="85000"/>
            </a:pPr>
            <a:r>
              <a:rPr lang="en-GB" sz="4800" b="1" i="1" dirty="0" smtClean="0">
                <a:solidFill>
                  <a:prstClr val="black"/>
                </a:solidFill>
                <a:latin typeface="Franklin Gothic Book"/>
              </a:rPr>
              <a:t>“</a:t>
            </a:r>
            <a:r>
              <a:rPr lang="en-GB" sz="4800" b="1" i="1" dirty="0">
                <a:solidFill>
                  <a:schemeClr val="accent6"/>
                </a:solidFill>
                <a:latin typeface="Franklin Gothic Book"/>
              </a:rPr>
              <a:t>A protagonist and his story can only be as intellectually fascinating and emotionally compelling as the forces of antagonism make them</a:t>
            </a:r>
            <a:r>
              <a:rPr lang="en-GB" sz="4800" b="1" i="1" dirty="0" smtClean="0">
                <a:solidFill>
                  <a:schemeClr val="accent6"/>
                </a:solidFill>
                <a:latin typeface="Franklin Gothic Book"/>
              </a:rPr>
              <a:t>.”</a:t>
            </a:r>
            <a:endParaRPr lang="en-GB" sz="4800" dirty="0">
              <a:solidFill>
                <a:prstClr val="black"/>
              </a:solidFill>
              <a:latin typeface="Franklin Gothic Book"/>
            </a:endParaRPr>
          </a:p>
          <a:p>
            <a:pPr lvl="0" algn="just">
              <a:spcBef>
                <a:spcPct val="20000"/>
              </a:spcBef>
              <a:buClr>
                <a:srgbClr val="AA2B1E"/>
              </a:buClr>
              <a:buSzPct val="85000"/>
            </a:pPr>
            <a:r>
              <a:rPr lang="en-GB" sz="4800" dirty="0">
                <a:solidFill>
                  <a:prstClr val="black"/>
                </a:solidFill>
                <a:latin typeface="Franklin Gothic Book"/>
              </a:rPr>
              <a:t>The antagonist must be able to apply pressure to the protagonist in order to force the protagonist into making increasingly difficult choices. </a:t>
            </a:r>
            <a:r>
              <a:rPr lang="en-GB" sz="4800" b="1" i="1" dirty="0">
                <a:latin typeface="Franklin Gothic Book"/>
              </a:rPr>
              <a:t>A great way to do this is to accomplish this is if your protagonist and antagonist are competing for the same goal so that they can come into direct </a:t>
            </a:r>
            <a:r>
              <a:rPr lang="en-GB" sz="4800" b="1" i="1" dirty="0" smtClean="0">
                <a:latin typeface="Franklin Gothic Book"/>
              </a:rPr>
              <a:t>conflict.</a:t>
            </a:r>
            <a:r>
              <a:rPr lang="en-GB" sz="4800" i="1" dirty="0" smtClean="0">
                <a:latin typeface="Franklin Gothic Book"/>
              </a:rPr>
              <a:t> </a:t>
            </a:r>
            <a:endParaRPr lang="en-GB" sz="4800" i="1" dirty="0">
              <a:latin typeface="Franklin Gothic Book"/>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5009356"/>
            <a:ext cx="7010400" cy="4981071"/>
          </a:xfrm>
          <a:prstGeom prst="rect">
            <a:avLst/>
          </a:prstGeom>
        </p:spPr>
      </p:pic>
    </p:spTree>
    <p:extLst>
      <p:ext uri="{BB962C8B-B14F-4D97-AF65-F5344CB8AC3E}">
        <p14:creationId xmlns:p14="http://schemas.microsoft.com/office/powerpoint/2010/main" val="32196118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1726</TotalTime>
  <Words>670</Words>
  <Application>Microsoft Office PowerPoint</Application>
  <PresentationFormat>Custom</PresentationFormat>
  <Paragraphs>53</Paragraphs>
  <Slides>16</Slides>
  <Notes>0</Notes>
  <HiddenSlides>0</HiddenSlides>
  <MMClips>3</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Characters cannot remain stagnant during the course of the story. Just as in life, periods of growth, change, misery, fulfilment and more must contribute positively or negatively to the character’s continued evolution.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jennyeuro2</dc:creator>
  <cp:keywords>DAC9sjesq40</cp:keywords>
  <cp:lastModifiedBy>Jennifer Eneanya</cp:lastModifiedBy>
  <cp:revision>20</cp:revision>
  <dcterms:created xsi:type="dcterms:W3CDTF">2018-07-17T11:23:06Z</dcterms:created>
  <dcterms:modified xsi:type="dcterms:W3CDTF">2018-07-18T16:16:11Z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2018-07-17T00:00:00Z</vt:filetime>
  </property>
  <property fmtid="{D5CDD505-2E9C-101B-9397-08002B2CF9AE}" pid="3" name="Creator">
    <vt:lpwstr>Canva</vt:lpwstr>
  </property>
  <property fmtid="{D5CDD505-2E9C-101B-9397-08002B2CF9AE}" pid="4" name="LastSaved">
    <vt:filetime>2018-07-17T00:00:00Z</vt:filetime>
  </property>
</Properties>
</file>