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Ex1.xml" ContentType="application/vnd.ms-office.chartex+xml"/>
  <Override PartName="/ppt/charts/style1.xml" ContentType="application/vnd.ms-office.chartstyle+xml"/>
  <Override PartName="/ppt/charts/colors1.xml" ContentType="application/vnd.ms-office.chartcolorstyle+xml"/>
  <Override PartName="/ppt/charts/chart1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2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4" r:id="rId1"/>
  </p:sldMasterIdLst>
  <p:notesMasterIdLst>
    <p:notesMasterId r:id="rId8"/>
  </p:notesMasterIdLst>
  <p:sldIdLst>
    <p:sldId id="258" r:id="rId2"/>
    <p:sldId id="259" r:id="rId3"/>
    <p:sldId id="260" r:id="rId4"/>
    <p:sldId id="261" r:id="rId5"/>
    <p:sldId id="262" r:id="rId6"/>
    <p:sldId id="263" r:id="rId7"/>
  </p:sldIdLst>
  <p:sldSz cx="12192000" cy="6858000"/>
  <p:notesSz cx="6858000" cy="9144000"/>
  <p:custShowLst>
    <p:custShow name="Finance" id="0">
      <p:sldLst>
        <p:sld r:id="rId4"/>
        <p:sld r:id="rId5"/>
        <p:sld r:id="rId6"/>
      </p:sldLst>
    </p:custShow>
    <p:custShow name="General" id="1">
      <p:sldLst>
        <p:sld r:id="rId2"/>
        <p:sld r:id="rId3"/>
      </p:sldLst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878D980-2974-44A1-8361-FF84663FA809}">
          <p14:sldIdLst>
            <p14:sldId id="258"/>
            <p14:sldId id="259"/>
            <p14:sldId id="260"/>
            <p14:sldId id="261"/>
            <p14:sldId id="262"/>
            <p14:sldId id="26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ULTI.LAPTOP" initials="M" lastIdx="4" clrIdx="0">
    <p:extLst>
      <p:ext uri="{19B8F6BF-5375-455C-9EA6-DF929625EA0E}">
        <p15:presenceInfo xmlns:p15="http://schemas.microsoft.com/office/powerpoint/2012/main" userId="MULTI.LAPTOP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0070C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9" autoAdjust="0"/>
    <p:restoredTop sz="94614" autoAdjust="0"/>
  </p:normalViewPr>
  <p:slideViewPr>
    <p:cSldViewPr snapToGrid="0">
      <p:cViewPr varScale="1">
        <p:scale>
          <a:sx n="104" d="100"/>
          <a:sy n="104" d="100"/>
        </p:scale>
        <p:origin x="792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dirty="0"/>
              <a:t>Income Streams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Job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73000"/>
                    <a:shade val="100000"/>
                    <a:satMod val="150000"/>
                  </a:schemeClr>
                </a:gs>
                <a:gs pos="25000">
                  <a:schemeClr val="accent6">
                    <a:tint val="96000"/>
                    <a:shade val="80000"/>
                    <a:satMod val="105000"/>
                  </a:schemeClr>
                </a:gs>
                <a:gs pos="38000">
                  <a:schemeClr val="accent6">
                    <a:tint val="96000"/>
                    <a:shade val="59000"/>
                    <a:satMod val="120000"/>
                  </a:schemeClr>
                </a:gs>
                <a:gs pos="55000">
                  <a:schemeClr val="accent6">
                    <a:tint val="100000"/>
                    <a:shade val="57000"/>
                    <a:satMod val="120000"/>
                  </a:schemeClr>
                </a:gs>
                <a:gs pos="80000">
                  <a:schemeClr val="accent6">
                    <a:tint val="100000"/>
                    <a:shade val="56000"/>
                    <a:satMod val="145000"/>
                  </a:schemeClr>
                </a:gs>
                <a:gs pos="88000">
                  <a:schemeClr val="accent6">
                    <a:tint val="100000"/>
                    <a:shade val="63000"/>
                    <a:satMod val="160000"/>
                  </a:schemeClr>
                </a:gs>
                <a:gs pos="100000">
                  <a:schemeClr val="accent6">
                    <a:tint val="99000"/>
                    <a:shade val="100000"/>
                    <a:satMod val="155000"/>
                  </a:schemeClr>
                </a:gs>
              </a:gsLst>
              <a:lin ang="5400000" scaled="0"/>
            </a:gradFill>
            <a:ln>
              <a:noFill/>
            </a:ln>
            <a:effectLst>
              <a:glow rad="50800">
                <a:scrgbClr r="0" g="0" b="0">
                  <a:tint val="68000"/>
                  <a:shade val="93000"/>
                  <a:alpha val="37000"/>
                  <a:satMod val="250000"/>
                </a:scrgbClr>
              </a:glow>
            </a:effectLst>
            <a:scene3d>
              <a:camera prst="orthographicFront">
                <a:rot lat="0" lon="0" rev="0"/>
              </a:camera>
              <a:lightRig rig="glow" dir="t">
                <a:rot lat="0" lon="0" rev="1800000"/>
              </a:lightRig>
            </a:scene3d>
            <a:sp3d contourW="10160" prstMaterial="dkEdge">
              <a:bevelT w="20320" h="19050" prst="angle"/>
              <a:contourClr>
                <a:scrgbClr r="0" g="0" b="0">
                  <a:shade val="30000"/>
                  <a:satMod val="150000"/>
                </a:scrgbClr>
              </a:contourClr>
            </a:sp3d>
          </c:spPr>
          <c:invertIfNegative val="0"/>
          <c:cat>
            <c:numRef>
              <c:f>Sheet1!$A$2:$A$6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0E-404F-93FC-1A986CB1CA2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Business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tint val="73000"/>
                    <a:shade val="100000"/>
                    <a:satMod val="150000"/>
                  </a:schemeClr>
                </a:gs>
                <a:gs pos="25000">
                  <a:schemeClr val="accent5">
                    <a:tint val="96000"/>
                    <a:shade val="80000"/>
                    <a:satMod val="105000"/>
                  </a:schemeClr>
                </a:gs>
                <a:gs pos="38000">
                  <a:schemeClr val="accent5">
                    <a:tint val="96000"/>
                    <a:shade val="59000"/>
                    <a:satMod val="120000"/>
                  </a:schemeClr>
                </a:gs>
                <a:gs pos="55000">
                  <a:schemeClr val="accent5">
                    <a:tint val="100000"/>
                    <a:shade val="57000"/>
                    <a:satMod val="120000"/>
                  </a:schemeClr>
                </a:gs>
                <a:gs pos="80000">
                  <a:schemeClr val="accent5">
                    <a:tint val="100000"/>
                    <a:shade val="56000"/>
                    <a:satMod val="145000"/>
                  </a:schemeClr>
                </a:gs>
                <a:gs pos="88000">
                  <a:schemeClr val="accent5">
                    <a:tint val="100000"/>
                    <a:shade val="63000"/>
                    <a:satMod val="160000"/>
                  </a:schemeClr>
                </a:gs>
                <a:gs pos="100000">
                  <a:schemeClr val="accent5">
                    <a:tint val="99000"/>
                    <a:shade val="100000"/>
                    <a:satMod val="155000"/>
                  </a:schemeClr>
                </a:gs>
              </a:gsLst>
              <a:lin ang="5400000" scaled="0"/>
            </a:gradFill>
            <a:ln>
              <a:noFill/>
            </a:ln>
            <a:effectLst>
              <a:glow rad="50800">
                <a:scrgbClr r="0" g="0" b="0">
                  <a:tint val="68000"/>
                  <a:shade val="93000"/>
                  <a:alpha val="37000"/>
                  <a:satMod val="250000"/>
                </a:scrgbClr>
              </a:glow>
            </a:effectLst>
            <a:scene3d>
              <a:camera prst="orthographicFront">
                <a:rot lat="0" lon="0" rev="0"/>
              </a:camera>
              <a:lightRig rig="glow" dir="t">
                <a:rot lat="0" lon="0" rev="1800000"/>
              </a:lightRig>
            </a:scene3d>
            <a:sp3d contourW="10160" prstMaterial="dkEdge">
              <a:bevelT w="20320" h="19050" prst="angle"/>
              <a:contourClr>
                <a:scrgbClr r="0" g="0" b="0">
                  <a:shade val="30000"/>
                  <a:satMod val="150000"/>
                </a:scrgbClr>
              </a:contourClr>
            </a:sp3d>
          </c:spPr>
          <c:invertIfNegative val="0"/>
          <c:cat>
            <c:numRef>
              <c:f>Sheet1!$A$2:$A$6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00E-404F-93FC-1A986CB1CA2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Loans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73000"/>
                    <a:shade val="100000"/>
                    <a:satMod val="150000"/>
                  </a:schemeClr>
                </a:gs>
                <a:gs pos="25000">
                  <a:schemeClr val="accent4">
                    <a:tint val="96000"/>
                    <a:shade val="80000"/>
                    <a:satMod val="105000"/>
                  </a:schemeClr>
                </a:gs>
                <a:gs pos="38000">
                  <a:schemeClr val="accent4">
                    <a:tint val="96000"/>
                    <a:shade val="59000"/>
                    <a:satMod val="120000"/>
                  </a:schemeClr>
                </a:gs>
                <a:gs pos="55000">
                  <a:schemeClr val="accent4">
                    <a:tint val="100000"/>
                    <a:shade val="57000"/>
                    <a:satMod val="120000"/>
                  </a:schemeClr>
                </a:gs>
                <a:gs pos="80000">
                  <a:schemeClr val="accent4">
                    <a:tint val="100000"/>
                    <a:shade val="56000"/>
                    <a:satMod val="145000"/>
                  </a:schemeClr>
                </a:gs>
                <a:gs pos="88000">
                  <a:schemeClr val="accent4">
                    <a:tint val="100000"/>
                    <a:shade val="63000"/>
                    <a:satMod val="160000"/>
                  </a:schemeClr>
                </a:gs>
                <a:gs pos="100000">
                  <a:schemeClr val="accent4">
                    <a:tint val="99000"/>
                    <a:shade val="100000"/>
                    <a:satMod val="155000"/>
                  </a:schemeClr>
                </a:gs>
              </a:gsLst>
              <a:lin ang="5400000" scaled="0"/>
            </a:gradFill>
            <a:ln>
              <a:noFill/>
            </a:ln>
            <a:effectLst>
              <a:glow rad="50800">
                <a:scrgbClr r="0" g="0" b="0">
                  <a:tint val="68000"/>
                  <a:shade val="93000"/>
                  <a:alpha val="37000"/>
                  <a:satMod val="250000"/>
                </a:scrgbClr>
              </a:glow>
            </a:effectLst>
            <a:scene3d>
              <a:camera prst="orthographicFront">
                <a:rot lat="0" lon="0" rev="0"/>
              </a:camera>
              <a:lightRig rig="glow" dir="t">
                <a:rot lat="0" lon="0" rev="1800000"/>
              </a:lightRig>
            </a:scene3d>
            <a:sp3d contourW="10160" prstMaterial="dkEdge">
              <a:bevelT w="20320" h="19050" prst="angle"/>
              <a:contourClr>
                <a:scrgbClr r="0" g="0" b="0">
                  <a:shade val="30000"/>
                  <a:satMod val="150000"/>
                </a:scrgbClr>
              </a:contourClr>
            </a:sp3d>
          </c:spPr>
          <c:invertIfNegative val="0"/>
          <c:cat>
            <c:numRef>
              <c:f>Sheet1!$A$2:$A$6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5.3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7811-4A1A-8D54-9136520B79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5"/>
        <c:axId val="1208361264"/>
        <c:axId val="1208353720"/>
      </c:barChar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08361264"/>
        <c:axId val="1208353720"/>
        <c:extLst>
          <c:ext xmlns:c15="http://schemas.microsoft.com/office/drawing/2012/chart" uri="{02D57815-91ED-43cb-92C2-25804820EDAC}">
            <c15:filteredLineSeries>
              <c15:ser>
                <c:idx val="4"/>
                <c:order val="4"/>
                <c:tx>
                  <c:strRef>
                    <c:extLst>
                      <c:ext uri="{02D57815-91ED-43cb-92C2-25804820EDAC}">
                        <c15:formulaRef>
                          <c15:sqref>Sheet1!$F$1</c15:sqref>
                        </c15:formulaRef>
                      </c:ext>
                    </c:extLst>
                    <c:strCache>
                      <c:ptCount val="1"/>
                      <c:pt idx="0">
                        <c:v>Passive</c:v>
                      </c:pt>
                    </c:strCache>
                  </c:strRef>
                </c:tx>
                <c:spPr>
                  <a:ln w="34925" cap="rnd">
                    <a:solidFill>
                      <a:schemeClr val="accent5">
                        <a:lumMod val="60000"/>
                      </a:schemeClr>
                    </a:solidFill>
                    <a:round/>
                  </a:ln>
                  <a:effectLst>
                    <a:glow rad="50800">
                      <a:scrgbClr r="0" g="0" b="0">
                        <a:tint val="68000"/>
                        <a:shade val="93000"/>
                        <a:alpha val="37000"/>
                        <a:satMod val="250000"/>
                      </a:scrgbClr>
                    </a:glow>
                  </a:effectLst>
                </c:spPr>
                <c:marker>
                  <c:symbol val="none"/>
                </c:marker>
                <c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2019</c:v>
                      </c:pt>
                      <c:pt idx="1">
                        <c:v>2020</c:v>
                      </c:pt>
                      <c:pt idx="2">
                        <c:v>2021</c:v>
                      </c:pt>
                      <c:pt idx="3">
                        <c:v>2022</c:v>
                      </c:pt>
                      <c:pt idx="4">
                        <c:v>2023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Sheet1!$F$2:$F$6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1</c:v>
                      </c:pt>
                      <c:pt idx="1">
                        <c:v>3</c:v>
                      </c:pt>
                      <c:pt idx="2">
                        <c:v>5</c:v>
                      </c:pt>
                      <c:pt idx="3">
                        <c:v>6</c:v>
                      </c:pt>
                      <c:pt idx="4">
                        <c:v>5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E-7811-4A1A-8D54-9136520B7932}"/>
                  </c:ext>
                </c:extLst>
              </c15:ser>
            </c15:filteredLineSeries>
          </c:ext>
        </c:extLst>
      </c:lineChar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4282608"/>
        <c:axId val="414282280"/>
        <c:extLst>
          <c:ext xmlns:c15="http://schemas.microsoft.com/office/drawing/2012/chart" uri="{02D57815-91ED-43cb-92C2-25804820EDAC}">
            <c15:filteredLineSeries>
              <c15:ser>
                <c:idx val="3"/>
                <c:order val="3"/>
                <c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Bonus</c:v>
                      </c:pt>
                    </c:strCache>
                  </c:strRef>
                </c:tx>
                <c:spPr>
                  <a:ln w="34925" cap="rnd">
                    <a:solidFill>
                      <a:schemeClr val="accent6">
                        <a:lumMod val="60000"/>
                      </a:schemeClr>
                    </a:solidFill>
                    <a:round/>
                  </a:ln>
                  <a:effectLst>
                    <a:glow rad="50800">
                      <a:scrgbClr r="0" g="0" b="0">
                        <a:tint val="68000"/>
                        <a:shade val="93000"/>
                        <a:alpha val="37000"/>
                        <a:satMod val="250000"/>
                      </a:scrgbClr>
                    </a:glow>
                  </a:effectLst>
                </c:spPr>
                <c:marker>
                  <c:symbol val="none"/>
                </c:marker>
                <c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2019</c:v>
                      </c:pt>
                      <c:pt idx="1">
                        <c:v>2020</c:v>
                      </c:pt>
                      <c:pt idx="2">
                        <c:v>2021</c:v>
                      </c:pt>
                      <c:pt idx="3">
                        <c:v>2022</c:v>
                      </c:pt>
                      <c:pt idx="4">
                        <c:v>2023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Sheet1!$E$2:$E$6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3</c:v>
                      </c:pt>
                      <c:pt idx="1">
                        <c:v>2</c:v>
                      </c:pt>
                      <c:pt idx="2">
                        <c:v>4</c:v>
                      </c:pt>
                      <c:pt idx="3">
                        <c:v>2</c:v>
                      </c:pt>
                      <c:pt idx="4">
                        <c:v>2.2000000000000002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D-7811-4A1A-8D54-9136520B7932}"/>
                  </c:ext>
                </c:extLst>
              </c15:ser>
            </c15:filteredLineSeries>
          </c:ext>
        </c:extLst>
      </c:lineChart>
      <c:catAx>
        <c:axId val="1208361264"/>
        <c:scaling>
          <c:orientation val="minMax"/>
        </c:scaling>
        <c:delete val="0"/>
        <c:axPos val="b"/>
        <c:title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97" b="1" i="0" u="none" strike="noStrike" kern="1200" cap="all" baseline="0">
                  <a:solidFill>
                    <a:schemeClr val="lt1">
                      <a:lumMod val="8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08353720"/>
        <c:crosses val="autoZero"/>
        <c:auto val="1"/>
        <c:lblAlgn val="ctr"/>
        <c:lblOffset val="100"/>
        <c:noMultiLvlLbl val="0"/>
      </c:catAx>
      <c:valAx>
        <c:axId val="1208353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title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97" b="1" i="0" u="none" strike="noStrike" kern="1200" cap="all" baseline="0">
                  <a:solidFill>
                    <a:schemeClr val="lt1">
                      <a:lumMod val="8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08361264"/>
        <c:crosses val="autoZero"/>
        <c:crossBetween val="between"/>
      </c:valAx>
      <c:valAx>
        <c:axId val="414282280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4282608"/>
        <c:crosses val="max"/>
        <c:crossBetween val="between"/>
      </c:valAx>
      <c:catAx>
        <c:axId val="4142826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14282280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>
            <a:solidFill>
              <a:schemeClr val="lt1">
                <a:lumMod val="95000"/>
                <a:alpha val="54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dirty="0"/>
              <a:t>Income Streams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355"/>
        <c:axId val="1208361264"/>
        <c:axId val="120835372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Job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6">
                          <a:tint val="73000"/>
                          <a:shade val="100000"/>
                          <a:satMod val="150000"/>
                        </a:schemeClr>
                      </a:gs>
                      <a:gs pos="25000">
                        <a:schemeClr val="accent6">
                          <a:tint val="96000"/>
                          <a:shade val="80000"/>
                          <a:satMod val="105000"/>
                        </a:schemeClr>
                      </a:gs>
                      <a:gs pos="38000">
                        <a:schemeClr val="accent6">
                          <a:tint val="96000"/>
                          <a:shade val="59000"/>
                          <a:satMod val="120000"/>
                        </a:schemeClr>
                      </a:gs>
                      <a:gs pos="55000">
                        <a:schemeClr val="accent6">
                          <a:tint val="100000"/>
                          <a:shade val="57000"/>
                          <a:satMod val="120000"/>
                        </a:schemeClr>
                      </a:gs>
                      <a:gs pos="80000">
                        <a:schemeClr val="accent6">
                          <a:tint val="100000"/>
                          <a:shade val="56000"/>
                          <a:satMod val="145000"/>
                        </a:schemeClr>
                      </a:gs>
                      <a:gs pos="88000">
                        <a:schemeClr val="accent6">
                          <a:tint val="100000"/>
                          <a:shade val="63000"/>
                          <a:satMod val="160000"/>
                        </a:schemeClr>
                      </a:gs>
                      <a:gs pos="100000">
                        <a:schemeClr val="accent6">
                          <a:tint val="99000"/>
                          <a:shade val="100000"/>
                          <a:satMod val="15500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  <a:effectLst>
                    <a:glow rad="50800">
                      <a:scrgbClr r="0" g="0" b="0">
                        <a:tint val="68000"/>
                        <a:shade val="93000"/>
                        <a:alpha val="37000"/>
                        <a:satMod val="250000"/>
                      </a:scrgbClr>
                    </a:glow>
                  </a:effectLst>
                  <a:scene3d>
                    <a:camera prst="orthographicFront">
                      <a:rot lat="0" lon="0" rev="0"/>
                    </a:camera>
                    <a:lightRig rig="glow" dir="t">
                      <a:rot lat="0" lon="0" rev="1800000"/>
                    </a:lightRig>
                  </a:scene3d>
                  <a:sp3d contourW="10160" prstMaterial="dkEdge">
                    <a:bevelT w="20320" h="19050" prst="angle"/>
                    <a:contourClr>
                      <a:scrgbClr r="0" g="0" b="0">
                        <a:shade val="30000"/>
                        <a:satMod val="150000"/>
                      </a:scrgbClr>
                    </a:contourClr>
                  </a:sp3d>
                </c:spPr>
                <c:invertIfNegative val="0"/>
                <c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2019</c:v>
                      </c:pt>
                      <c:pt idx="1">
                        <c:v>2020</c:v>
                      </c:pt>
                      <c:pt idx="2">
                        <c:v>2021</c:v>
                      </c:pt>
                      <c:pt idx="3">
                        <c:v>2022</c:v>
                      </c:pt>
                      <c:pt idx="4">
                        <c:v>2023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Sheet1!$B$2:$B$6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4</c:v>
                      </c:pt>
                      <c:pt idx="1">
                        <c:v>2.5</c:v>
                      </c:pt>
                      <c:pt idx="2">
                        <c:v>3.5</c:v>
                      </c:pt>
                      <c:pt idx="3">
                        <c:v>4.5</c:v>
                      </c:pt>
                      <c:pt idx="4">
                        <c:v>5.6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0-FDC7-4A5C-9CC4-D92AAB13E995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Business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5">
                          <a:tint val="73000"/>
                          <a:shade val="100000"/>
                          <a:satMod val="150000"/>
                        </a:schemeClr>
                      </a:gs>
                      <a:gs pos="25000">
                        <a:schemeClr val="accent5">
                          <a:tint val="96000"/>
                          <a:shade val="80000"/>
                          <a:satMod val="105000"/>
                        </a:schemeClr>
                      </a:gs>
                      <a:gs pos="38000">
                        <a:schemeClr val="accent5">
                          <a:tint val="96000"/>
                          <a:shade val="59000"/>
                          <a:satMod val="120000"/>
                        </a:schemeClr>
                      </a:gs>
                      <a:gs pos="55000">
                        <a:schemeClr val="accent5">
                          <a:tint val="100000"/>
                          <a:shade val="57000"/>
                          <a:satMod val="120000"/>
                        </a:schemeClr>
                      </a:gs>
                      <a:gs pos="80000">
                        <a:schemeClr val="accent5">
                          <a:tint val="100000"/>
                          <a:shade val="56000"/>
                          <a:satMod val="145000"/>
                        </a:schemeClr>
                      </a:gs>
                      <a:gs pos="88000">
                        <a:schemeClr val="accent5">
                          <a:tint val="100000"/>
                          <a:shade val="63000"/>
                          <a:satMod val="160000"/>
                        </a:schemeClr>
                      </a:gs>
                      <a:gs pos="100000">
                        <a:schemeClr val="accent5">
                          <a:tint val="99000"/>
                          <a:shade val="100000"/>
                          <a:satMod val="15500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  <a:effectLst>
                    <a:glow rad="50800">
                      <a:scrgbClr r="0" g="0" b="0">
                        <a:tint val="68000"/>
                        <a:shade val="93000"/>
                        <a:alpha val="37000"/>
                        <a:satMod val="250000"/>
                      </a:scrgbClr>
                    </a:glow>
                  </a:effectLst>
                  <a:scene3d>
                    <a:camera prst="orthographicFront">
                      <a:rot lat="0" lon="0" rev="0"/>
                    </a:camera>
                    <a:lightRig rig="glow" dir="t">
                      <a:rot lat="0" lon="0" rev="1800000"/>
                    </a:lightRig>
                  </a:scene3d>
                  <a:sp3d contourW="10160" prstMaterial="dkEdge">
                    <a:bevelT w="20320" h="19050" prst="angle"/>
                    <a:contourClr>
                      <a:scrgbClr r="0" g="0" b="0">
                        <a:shade val="30000"/>
                        <a:satMod val="150000"/>
                      </a:scrgbClr>
                    </a:contourClr>
                  </a:sp3d>
                </c:spPr>
                <c:invertIfNegative val="0"/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2019</c:v>
                      </c:pt>
                      <c:pt idx="1">
                        <c:v>2020</c:v>
                      </c:pt>
                      <c:pt idx="2">
                        <c:v>2021</c:v>
                      </c:pt>
                      <c:pt idx="3">
                        <c:v>2022</c:v>
                      </c:pt>
                      <c:pt idx="4">
                        <c:v>2023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Sheet1!$C$2:$C$6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2.4</c:v>
                      </c:pt>
                      <c:pt idx="1">
                        <c:v>4.4000000000000004</c:v>
                      </c:pt>
                      <c:pt idx="2">
                        <c:v>1.8</c:v>
                      </c:pt>
                      <c:pt idx="3">
                        <c:v>2.8</c:v>
                      </c:pt>
                      <c:pt idx="4">
                        <c:v>3.4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FDC7-4A5C-9CC4-D92AAB13E995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Loans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4">
                          <a:tint val="73000"/>
                          <a:shade val="100000"/>
                          <a:satMod val="150000"/>
                        </a:schemeClr>
                      </a:gs>
                      <a:gs pos="25000">
                        <a:schemeClr val="accent4">
                          <a:tint val="96000"/>
                          <a:shade val="80000"/>
                          <a:satMod val="105000"/>
                        </a:schemeClr>
                      </a:gs>
                      <a:gs pos="38000">
                        <a:schemeClr val="accent4">
                          <a:tint val="96000"/>
                          <a:shade val="59000"/>
                          <a:satMod val="120000"/>
                        </a:schemeClr>
                      </a:gs>
                      <a:gs pos="55000">
                        <a:schemeClr val="accent4">
                          <a:tint val="100000"/>
                          <a:shade val="57000"/>
                          <a:satMod val="120000"/>
                        </a:schemeClr>
                      </a:gs>
                      <a:gs pos="80000">
                        <a:schemeClr val="accent4">
                          <a:tint val="100000"/>
                          <a:shade val="56000"/>
                          <a:satMod val="145000"/>
                        </a:schemeClr>
                      </a:gs>
                      <a:gs pos="88000">
                        <a:schemeClr val="accent4">
                          <a:tint val="100000"/>
                          <a:shade val="63000"/>
                          <a:satMod val="160000"/>
                        </a:schemeClr>
                      </a:gs>
                      <a:gs pos="100000">
                        <a:schemeClr val="accent4">
                          <a:tint val="99000"/>
                          <a:shade val="100000"/>
                          <a:satMod val="15500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  <a:effectLst>
                    <a:glow rad="50800">
                      <a:scrgbClr r="0" g="0" b="0">
                        <a:tint val="68000"/>
                        <a:shade val="93000"/>
                        <a:alpha val="37000"/>
                        <a:satMod val="250000"/>
                      </a:scrgbClr>
                    </a:glow>
                  </a:effectLst>
                  <a:scene3d>
                    <a:camera prst="orthographicFront">
                      <a:rot lat="0" lon="0" rev="0"/>
                    </a:camera>
                    <a:lightRig rig="glow" dir="t">
                      <a:rot lat="0" lon="0" rev="1800000"/>
                    </a:lightRig>
                  </a:scene3d>
                  <a:sp3d contourW="10160" prstMaterial="dkEdge">
                    <a:bevelT w="20320" h="19050" prst="angle"/>
                    <a:contourClr>
                      <a:scrgbClr r="0" g="0" b="0">
                        <a:shade val="30000"/>
                        <a:satMod val="150000"/>
                      </a:scrgbClr>
                    </a:contourClr>
                  </a:sp3d>
                </c:spPr>
                <c:invertIfNegative val="0"/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2019</c:v>
                      </c:pt>
                      <c:pt idx="1">
                        <c:v>2020</c:v>
                      </c:pt>
                      <c:pt idx="2">
                        <c:v>2021</c:v>
                      </c:pt>
                      <c:pt idx="3">
                        <c:v>2022</c:v>
                      </c:pt>
                      <c:pt idx="4">
                        <c:v>2023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Sheet1!$D$2:$D$6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5</c:v>
                      </c:pt>
                      <c:pt idx="4">
                        <c:v>5.3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2-FDC7-4A5C-9CC4-D92AAB13E995}"/>
                  </c:ext>
                </c:extLst>
              </c15:ser>
            </c15:filteredBarSeries>
          </c:ext>
        </c:extLst>
      </c:barChart>
      <c:lineChart>
        <c:grouping val="standard"/>
        <c:varyColors val="0"/>
        <c:ser>
          <c:idx val="4"/>
          <c:order val="4"/>
          <c:tx>
            <c:strRef>
              <c:f>Sheet1!$F$1</c:f>
              <c:strCache>
                <c:ptCount val="1"/>
                <c:pt idx="0">
                  <c:v>Passive</c:v>
                </c:pt>
              </c:strCache>
            </c:strRef>
          </c:tx>
          <c:spPr>
            <a:ln w="34925" cap="rnd">
              <a:solidFill>
                <a:schemeClr val="accent5">
                  <a:lumMod val="60000"/>
                </a:schemeClr>
              </a:solidFill>
              <a:round/>
            </a:ln>
            <a:effectLst>
              <a:glow rad="50800">
                <a:scrgbClr r="0" g="0" b="0">
                  <a:tint val="68000"/>
                  <a:shade val="93000"/>
                  <a:alpha val="37000"/>
                  <a:satMod val="250000"/>
                </a:scrgbClr>
              </a:glow>
            </a:effectLst>
          </c:spPr>
          <c:marker>
            <c:symbol val="none"/>
          </c:marker>
          <c:cat>
            <c:numRef>
              <c:f>Sheet1!$A$2:$A$6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Sheet1!$F$2:$F$6</c:f>
              <c:numCache>
                <c:formatCode>General</c:formatCode>
                <c:ptCount val="5"/>
                <c:pt idx="0">
                  <c:v>1</c:v>
                </c:pt>
                <c:pt idx="1">
                  <c:v>3</c:v>
                </c:pt>
                <c:pt idx="2">
                  <c:v>5</c:v>
                </c:pt>
                <c:pt idx="3">
                  <c:v>6</c:v>
                </c:pt>
                <c:pt idx="4">
                  <c:v>5</c:v>
                </c:pt>
              </c:numCache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4-FDC7-4A5C-9CC4-D92AAB13E9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08361264"/>
        <c:axId val="1208353720"/>
        <c:extLst/>
      </c:lineChart>
      <c:lineChart>
        <c:grouping val="standard"/>
        <c:varyColors val="0"/>
        <c:ser>
          <c:idx val="3"/>
          <c:order val="3"/>
          <c:tx>
            <c:strRef>
              <c:f>Sheet1!$E$1</c:f>
              <c:strCache>
                <c:ptCount val="1"/>
                <c:pt idx="0">
                  <c:v>Bonus</c:v>
                </c:pt>
              </c:strCache>
            </c:strRef>
          </c:tx>
          <c:spPr>
            <a:ln w="34925" cap="rnd">
              <a:solidFill>
                <a:schemeClr val="accent6">
                  <a:lumMod val="60000"/>
                </a:schemeClr>
              </a:solidFill>
              <a:round/>
            </a:ln>
            <a:effectLst>
              <a:glow rad="50800">
                <a:scrgbClr r="0" g="0" b="0">
                  <a:tint val="68000"/>
                  <a:shade val="93000"/>
                  <a:alpha val="37000"/>
                  <a:satMod val="250000"/>
                </a:scrgbClr>
              </a:glow>
            </a:effectLst>
          </c:spPr>
          <c:marker>
            <c:symbol val="none"/>
          </c:marker>
          <c:cat>
            <c:numRef>
              <c:f>Sheet1!$A$2:$A$6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3</c:v>
                </c:pt>
                <c:pt idx="1">
                  <c:v>2</c:v>
                </c:pt>
                <c:pt idx="2">
                  <c:v>4</c:v>
                </c:pt>
                <c:pt idx="3">
                  <c:v>2</c:v>
                </c:pt>
                <c:pt idx="4">
                  <c:v>2.2000000000000002</c:v>
                </c:pt>
              </c:numCache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3-FDC7-4A5C-9CC4-D92AAB13E9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4282608"/>
        <c:axId val="414282280"/>
        <c:extLst/>
      </c:lineChart>
      <c:catAx>
        <c:axId val="1208361264"/>
        <c:scaling>
          <c:orientation val="minMax"/>
        </c:scaling>
        <c:delete val="0"/>
        <c:axPos val="b"/>
        <c:title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97" b="1" i="0" u="none" strike="noStrike" kern="1200" cap="all" baseline="0">
                  <a:solidFill>
                    <a:schemeClr val="lt1">
                      <a:lumMod val="8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08353720"/>
        <c:crosses val="autoZero"/>
        <c:auto val="1"/>
        <c:lblAlgn val="ctr"/>
        <c:lblOffset val="100"/>
        <c:noMultiLvlLbl val="0"/>
      </c:catAx>
      <c:valAx>
        <c:axId val="1208353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title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97" b="1" i="0" u="none" strike="noStrike" kern="1200" cap="all" baseline="0">
                  <a:solidFill>
                    <a:schemeClr val="lt1">
                      <a:lumMod val="8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08361264"/>
        <c:crosses val="autoZero"/>
        <c:crossBetween val="between"/>
      </c:valAx>
      <c:valAx>
        <c:axId val="414282280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4282608"/>
        <c:crosses val="max"/>
        <c:crossBetween val="between"/>
      </c:valAx>
      <c:catAx>
        <c:axId val="4142826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14282280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>
            <a:solidFill>
              <a:schemeClr val="lt1">
                <a:lumMod val="95000"/>
                <a:alpha val="54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Sheet1!$A$2:$C$17</cx:f>
        <cx:lvl ptCount="16">
          <cx:pt idx="0">Help</cx:pt>
          <cx:pt idx="1">Forgive</cx:pt>
          <cx:pt idx="2">Speed</cx:pt>
          <cx:pt idx="3">Agility</cx:pt>
          <cx:pt idx="4">Consistency</cx:pt>
          <cx:pt idx="7">Leaf 8</cx:pt>
          <cx:pt idx="9">Leaf 10</cx:pt>
          <cx:pt idx="10">Leaf 11</cx:pt>
          <cx:pt idx="11">Leaf 12</cx:pt>
          <cx:pt idx="12">Leaf 13</cx:pt>
          <cx:pt idx="13">Leaf 14</cx:pt>
          <cx:pt idx="14">Leaf 15</cx:pt>
        </cx:lvl>
        <cx:lvl ptCount="16">
          <cx:pt idx="0">Stem 1</cx:pt>
          <cx:pt idx="1">Stem 1</cx:pt>
          <cx:pt idx="2">Stem 1</cx:pt>
          <cx:pt idx="3">Stem 2</cx:pt>
          <cx:pt idx="4">Stem 2</cx:pt>
          <cx:pt idx="5">Leaf 6</cx:pt>
          <cx:pt idx="6">Leaf 7</cx:pt>
          <cx:pt idx="7">Stem 3</cx:pt>
          <cx:pt idx="8">Leaf 9</cx:pt>
          <cx:pt idx="9">Stem 4</cx:pt>
          <cx:pt idx="10">Stem 4</cx:pt>
          <cx:pt idx="11">Stem 5</cx:pt>
          <cx:pt idx="12">Stem 5</cx:pt>
          <cx:pt idx="13">Stem 6</cx:pt>
          <cx:pt idx="14">Stem 6</cx:pt>
          <cx:pt idx="15">Leaf 16</cx:pt>
        </cx:lvl>
        <cx:lvl ptCount="16">
          <cx:pt idx="0">Branch 1</cx:pt>
          <cx:pt idx="1">Branch 1</cx:pt>
          <cx:pt idx="2">Branch 1</cx:pt>
          <cx:pt idx="3">Branch 1</cx:pt>
          <cx:pt idx="4">Branch 1</cx:pt>
          <cx:pt idx="5">Branch 1</cx:pt>
          <cx:pt idx="6">Branch 1</cx:pt>
          <cx:pt idx="7">Branch 2</cx:pt>
          <cx:pt idx="8">Branch 2</cx:pt>
          <cx:pt idx="9">Branch 2</cx:pt>
          <cx:pt idx="10">Branch 2</cx:pt>
          <cx:pt idx="11">Branch 3</cx:pt>
          <cx:pt idx="12">Branch 3</cx:pt>
          <cx:pt idx="13">Branch 3</cx:pt>
          <cx:pt idx="14">Branch 3</cx:pt>
          <cx:pt idx="15">Branch 3</cx:pt>
        </cx:lvl>
      </cx:strDim>
      <cx:numDim type="size">
        <cx:f>Sheet1!$D$2:$D$17</cx:f>
        <cx:lvl ptCount="16" formatCode="General">
          <cx:pt idx="0">22</cx:pt>
          <cx:pt idx="1">12</cx:pt>
          <cx:pt idx="2">18</cx:pt>
          <cx:pt idx="3">23</cx:pt>
          <cx:pt idx="4">23</cx:pt>
          <cx:pt idx="5">17</cx:pt>
          <cx:pt idx="6">14</cx:pt>
          <cx:pt idx="7">25</cx:pt>
          <cx:pt idx="8">16</cx:pt>
          <cx:pt idx="9">24</cx:pt>
          <cx:pt idx="10">89</cx:pt>
          <cx:pt idx="11">16</cx:pt>
          <cx:pt idx="12">19</cx:pt>
          <cx:pt idx="13">86</cx:pt>
          <cx:pt idx="14">23</cx:pt>
          <cx:pt idx="15">21</cx:pt>
        </cx:lvl>
      </cx:numDim>
    </cx:data>
  </cx:chartData>
  <cx:chart>
    <cx:title pos="t" align="ctr" overlay="0"/>
    <cx:plotArea>
      <cx:plotAreaRegion>
        <cx:series layoutId="sunburst" uniqueId="{EFFF994D-981B-46B1-BCFE-A4C37F643C7F}">
          <cx:tx>
            <cx:txData>
              <cx:f>Sheet1!$D$1</cx:f>
              <cx:v>Series1</cx:v>
            </cx:txData>
          </cx:tx>
          <cx:dataLabels pos="ctr">
            <cx:visibility seriesName="0" categoryName="1" value="0"/>
          </cx:dataLabels>
          <cx:dataId val="0"/>
        </cx:series>
      </cx:plotAreaRegion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8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28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gradFill>
        <a:gsLst>
          <a:gs pos="100000">
            <a:schemeClr val="dk1">
              <a:lumMod val="95000"/>
              <a:lumOff val="5000"/>
            </a:schemeClr>
          </a:gs>
          <a:gs pos="0">
            <a:schemeClr val="dk1">
              <a:lumMod val="75000"/>
              <a:lumOff val="25000"/>
            </a:schemeClr>
          </a:gs>
        </a:gsLst>
        <a:path path="circle">
          <a:fillToRect l="50000" t="50000" r="50000" b="50000"/>
        </a:path>
      </a:gradFill>
      <a:ln w="9525">
        <a:solidFill>
          <a:schemeClr val="dk1">
            <a:lumMod val="75000"/>
            <a:lumOff val="2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/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/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gradFill>
        <a:gsLst>
          <a:gs pos="100000">
            <a:schemeClr val="lt1">
              <a:lumMod val="85000"/>
            </a:schemeClr>
          </a:gs>
          <a:gs pos="0">
            <a:schemeClr val="lt1"/>
          </a:gs>
        </a:gsLst>
        <a:path path="circle">
          <a:fillToRect l="50000" t="50000" r="50000" b="50000"/>
        </a:path>
      </a:gradFill>
      <a:ln w="9525" cap="flat" cmpd="sng" algn="ctr">
        <a:solidFill>
          <a:schemeClr val="lt1"/>
        </a:solidFill>
        <a:round/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28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gradFill>
        <a:gsLst>
          <a:gs pos="100000">
            <a:schemeClr val="dk1">
              <a:lumMod val="95000"/>
              <a:lumOff val="5000"/>
            </a:schemeClr>
          </a:gs>
          <a:gs pos="0">
            <a:schemeClr val="dk1">
              <a:lumMod val="75000"/>
              <a:lumOff val="25000"/>
            </a:schemeClr>
          </a:gs>
        </a:gsLst>
        <a:path path="circle">
          <a:fillToRect l="50000" t="50000" r="50000" b="50000"/>
        </a:path>
      </a:gradFill>
      <a:ln w="9525">
        <a:solidFill>
          <a:schemeClr val="dk1">
            <a:lumMod val="75000"/>
            <a:lumOff val="2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/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/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gradFill>
        <a:gsLst>
          <a:gs pos="100000">
            <a:schemeClr val="lt1">
              <a:lumMod val="85000"/>
            </a:schemeClr>
          </a:gs>
          <a:gs pos="0">
            <a:schemeClr val="lt1"/>
          </a:gs>
        </a:gsLst>
        <a:path path="circle">
          <a:fillToRect l="50000" t="50000" r="50000" b="50000"/>
        </a:path>
      </a:gradFill>
      <a:ln w="9525" cap="flat" cmpd="sng" algn="ctr">
        <a:solidFill>
          <a:schemeClr val="lt1"/>
        </a:solidFill>
        <a:round/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DC78C3-31FF-41B7-BBF3-DE4B9546E2E6}" type="datetimeFigureOut">
              <a:rPr lang="en-US" smtClean="0"/>
              <a:t>9/7/2020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65499F-5C75-48D8-AE1E-A9BA26EE3D8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68554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6C76A-D56A-4943-A1C9-1AC991EA1BE5}" type="datetime1">
              <a:rPr lang="en-US" smtClean="0"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MAGINE SOLUTIONS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E532D-E17B-45AA-ACDE-2C4679F0C6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2077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curtains"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24DB0-F686-426B-BA28-FDC5713C81BB}" type="datetime1">
              <a:rPr lang="en-US" smtClean="0"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MAGINE SOLUTIONS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E532D-E17B-45AA-ACDE-2C4679F0C6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6279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curtains"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24DB0-F686-426B-BA28-FDC5713C81BB}" type="datetime1">
              <a:rPr lang="en-US" smtClean="0"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MAGINE SOLUTIONS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E532D-E17B-45AA-ACDE-2C4679F0C6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549207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curtains"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  <p:hf sldNum="0"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24DB0-F686-426B-BA28-FDC5713C81BB}" type="datetime1">
              <a:rPr lang="en-US" smtClean="0"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MAGINE SOLUTIONS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E532D-E17B-45AA-ACDE-2C4679F0C6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67579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curtains"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24DB0-F686-426B-BA28-FDC5713C81BB}" type="datetime1">
              <a:rPr lang="en-US" smtClean="0"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MAGINE SOLUTIONS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E532D-E17B-45AA-ACDE-2C4679F0C6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58839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curtains"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24DB0-F686-426B-BA28-FDC5713C81BB}" type="datetime1">
              <a:rPr lang="en-US" smtClean="0"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MAGINE SOLUTIONS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E532D-E17B-45AA-ACDE-2C4679F0C6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89796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curtains"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BDFF-AAB3-4135-A693-726B202B24BE}" type="datetime1">
              <a:rPr lang="en-US" smtClean="0"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MAGINE SOLUTIONS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E532D-E17B-45AA-ACDE-2C4679F0C6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9135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curtains"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C2AA2-3E69-421E-A510-A67E06B487DD}" type="datetime1">
              <a:rPr lang="en-US" smtClean="0"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MAGINE SOLUTIONS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E532D-E17B-45AA-ACDE-2C4679F0C6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4897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curtains"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1C7FD-63C6-44E2-BB27-EB4312FD9EBB}" type="datetime1">
              <a:rPr lang="en-US" smtClean="0"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MAGINE SOLUTIONS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E532D-E17B-45AA-ACDE-2C4679F0C6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686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curtains"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2E5DC-8EEF-4F9F-8A1E-372795DEE6BB}" type="datetime1">
              <a:rPr lang="en-US" smtClean="0"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MAGINE SOLUTIONS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E532D-E17B-45AA-ACDE-2C4679F0C6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39888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curtains"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8C9B-8513-4EF3-B176-05BF955B82FD}" type="datetime1">
              <a:rPr lang="en-US" smtClean="0"/>
              <a:t>9/7/2020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MAGINE SOLUTIONS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E532D-E17B-45AA-ACDE-2C4679F0C6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08913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curtains"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1D23F-4762-45ED-A9DC-9D10F6D22802}" type="datetime1">
              <a:rPr lang="en-US" smtClean="0"/>
              <a:t>9/7/2020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MAGINE SOLUTIONS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E532D-E17B-45AA-ACDE-2C4679F0C6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02000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curtains"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6B6E7-0D22-4E98-B2C2-BE3F07046600}" type="datetime1">
              <a:rPr lang="en-US" smtClean="0"/>
              <a:t>9/7/2020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MAGINE SOLUTIONS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E532D-E17B-45AA-ACDE-2C4679F0C6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21878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curtains"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100B6-9B62-496F-BE8B-6E44C36302F2}" type="datetime1">
              <a:rPr lang="en-US" smtClean="0"/>
              <a:t>9/7/2020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MAGINE SOLUTIONS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E532D-E17B-45AA-ACDE-2C4679F0C6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1152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curtains"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AF2EA-8ACF-4CDA-B462-24D3ECE2CA8F}" type="datetime1">
              <a:rPr lang="en-US" smtClean="0"/>
              <a:t>9/7/2020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MAGINE SOLUTIONS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E532D-E17B-45AA-ACDE-2C4679F0C6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31704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curtains"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37B18-3CB3-40D5-9861-ACF115C87340}" type="datetime1">
              <a:rPr lang="en-US" smtClean="0"/>
              <a:t>9/7/2020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MAGINE SOLUTIONS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E532D-E17B-45AA-ACDE-2C4679F0C6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6764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curtains"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E24DB0-F686-426B-BA28-FDC5713C81BB}" type="datetime1">
              <a:rPr lang="en-US" smtClean="0"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MAGINE SOLUTIONS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90E532D-E17B-45AA-ACDE-2C4679F0C6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930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  <p:sldLayoutId id="2147483866" r:id="rId12"/>
    <p:sldLayoutId id="2147483867" r:id="rId13"/>
    <p:sldLayoutId id="2147483868" r:id="rId14"/>
    <p:sldLayoutId id="2147483869" r:id="rId15"/>
    <p:sldLayoutId id="2147483870" r:id="rId16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curtains"/>
        <p:sndAc>
          <p:stSnd>
            <p:snd r:embed="rId18" name="applause.wav"/>
          </p:stSnd>
        </p:sndAc>
      </p:transition>
    </mc:Choice>
    <mc:Fallback xmlns="">
      <p:transition spd="slow">
        <p:fade/>
        <p:sndAc>
          <p:stSnd>
            <p:snd r:embed="rId19" name="applause.wav"/>
          </p:stSnd>
        </p:sndAc>
      </p:transition>
    </mc:Fallback>
  </mc:AlternateContent>
  <p:hf sldNum="0" hdr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10" Type="http://schemas.openxmlformats.org/officeDocument/2006/relationships/audio" Target="../media/audio1.wav"/><Relationship Id="rId4" Type="http://schemas.openxmlformats.org/officeDocument/2006/relationships/audio" Target="../media/audio1.wav"/><Relationship Id="rId9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14/relationships/chartEx" Target="../charts/chartEx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6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 descr="First image. its a little dark for comparison">
            <a:extLst>
              <a:ext uri="{FF2B5EF4-FFF2-40B4-BE49-F238E27FC236}">
                <a16:creationId xmlns:a16="http://schemas.microsoft.com/office/drawing/2014/main" id="{C7AE4098-FEBB-42A5-B223-BDC3EE9D4D88}"/>
              </a:ext>
            </a:extLst>
          </p:cNvPr>
          <p:cNvGrpSpPr/>
          <p:nvPr/>
        </p:nvGrpSpPr>
        <p:grpSpPr>
          <a:xfrm>
            <a:off x="2794400" y="1698625"/>
            <a:ext cx="1993100" cy="2257361"/>
            <a:chOff x="5716941" y="513271"/>
            <a:chExt cx="2700068" cy="305806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A529201-2CFC-4CEA-9694-0F8A8B27160B}"/>
                </a:ext>
              </a:extLst>
            </p:cNvPr>
            <p:cNvSpPr/>
            <p:nvPr/>
          </p:nvSpPr>
          <p:spPr>
            <a:xfrm>
              <a:off x="5795388" y="974785"/>
              <a:ext cx="2543175" cy="2579298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E85AC8B-3078-401F-90B0-ED939CDBF9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>
                          <a14:foregroundMark x1="39128" y1="22810" x2="38967" y2="28583"/>
                          <a14:foregroundMark x1="39828" y1="36698" x2="39128" y2="28825"/>
                          <a14:foregroundMark x1="39774" y1="38595" x2="39586" y2="35204"/>
                          <a14:foregroundMark x1="38671" y1="26120" x2="38724" y2="24304"/>
                          <a14:foregroundMark x1="38778" y1="23617" x2="40178" y2="19863"/>
                          <a14:foregroundMark x1="46502" y1="15583" x2="49758" y2="14978"/>
                          <a14:foregroundMark x1="51911" y1="16633" x2="54709" y2="18450"/>
                          <a14:foregroundMark x1="54413" y1="19499" x2="56620" y2="22124"/>
                          <a14:foregroundMark x1="56620" y1="20388" x2="57670" y2="26726"/>
                          <a14:foregroundMark x1="57723" y1="22568" x2="57966" y2="28502"/>
                          <a14:foregroundMark x1="38428" y1="28058" x2="38832" y2="31046"/>
                          <a14:foregroundMark x1="58315" y1="30803" x2="58315" y2="35325"/>
                          <a14:foregroundMark x1="41281" y1="17925" x2="39209" y2="20670"/>
                          <a14:foregroundMark x1="37756" y1="78926" x2="47255" y2="86072"/>
                          <a14:foregroundMark x1="53687" y1="76625" x2="65850" y2="66492"/>
                          <a14:foregroundMark x1="49919" y1="87848" x2="53983" y2="86960"/>
                          <a14:foregroundMark x1="58369" y1="80702" x2="64720" y2="67945"/>
                          <a14:foregroundMark x1="57185" y1="84376" x2="64962" y2="70731"/>
                          <a14:foregroundMark x1="25996" y1="71175" x2="35845" y2="88736"/>
                          <a14:backgroundMark x1="57481" y1="52604" x2="57481" y2="52604"/>
                          <a14:backgroundMark x1="59822" y1="54421" x2="59822" y2="54421"/>
                          <a14:backgroundMark x1="58800" y1="53694" x2="58800" y2="53694"/>
                          <a14:backgroundMark x1="63025" y1="55874" x2="63025" y2="55874"/>
                          <a14:backgroundMark x1="60657" y1="55026" x2="60657" y2="55026"/>
                          <a14:backgroundMark x1="60307" y1="37909" x2="60307" y2="37909"/>
                          <a14:backgroundMark x1="59526" y1="44610" x2="59526" y2="44610"/>
                          <a14:backgroundMark x1="23385" y1="67703" x2="36868" y2="91280"/>
                          <a14:backgroundMark x1="73332" y1="58054" x2="52583" y2="9325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853" t="9163" r="32775" b="27658"/>
            <a:stretch/>
          </p:blipFill>
          <p:spPr>
            <a:xfrm>
              <a:off x="5716941" y="513271"/>
              <a:ext cx="2700068" cy="3058064"/>
            </a:xfrm>
            <a:prstGeom prst="ellipse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EB4729F3-0C67-42FF-AAB8-061845B41EF7}"/>
              </a:ext>
            </a:extLst>
          </p:cNvPr>
          <p:cNvGrpSpPr/>
          <p:nvPr/>
        </p:nvGrpSpPr>
        <p:grpSpPr>
          <a:xfrm>
            <a:off x="5183988" y="1769995"/>
            <a:ext cx="1993100" cy="2257361"/>
            <a:chOff x="5716941" y="513271"/>
            <a:chExt cx="2700068" cy="3058064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1F4006C-A93F-4CA5-87B2-C9CE3D1D45F1}"/>
                </a:ext>
              </a:extLst>
            </p:cNvPr>
            <p:cNvSpPr/>
            <p:nvPr/>
          </p:nvSpPr>
          <p:spPr>
            <a:xfrm>
              <a:off x="5795388" y="974785"/>
              <a:ext cx="2543175" cy="2579298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5943610-7B06-4209-826C-AA507C87C6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>
                          <a14:foregroundMark x1="39128" y1="22810" x2="38967" y2="28583"/>
                          <a14:foregroundMark x1="39828" y1="36698" x2="39128" y2="28825"/>
                          <a14:foregroundMark x1="39774" y1="38595" x2="39586" y2="35204"/>
                          <a14:foregroundMark x1="38671" y1="26120" x2="38724" y2="24304"/>
                          <a14:foregroundMark x1="38778" y1="23617" x2="40178" y2="19863"/>
                          <a14:foregroundMark x1="46502" y1="15583" x2="49758" y2="14978"/>
                          <a14:foregroundMark x1="51911" y1="16633" x2="54709" y2="18450"/>
                          <a14:foregroundMark x1="54413" y1="19499" x2="56620" y2="22124"/>
                          <a14:foregroundMark x1="56620" y1="20388" x2="57670" y2="26726"/>
                          <a14:foregroundMark x1="57723" y1="22568" x2="57966" y2="28502"/>
                          <a14:foregroundMark x1="38428" y1="28058" x2="38832" y2="31046"/>
                          <a14:foregroundMark x1="58315" y1="30803" x2="58315" y2="35325"/>
                          <a14:foregroundMark x1="41281" y1="17925" x2="39209" y2="20670"/>
                          <a14:foregroundMark x1="37756" y1="78926" x2="47255" y2="86072"/>
                          <a14:foregroundMark x1="53687" y1="76625" x2="65850" y2="66492"/>
                          <a14:foregroundMark x1="49919" y1="87848" x2="53983" y2="86960"/>
                          <a14:foregroundMark x1="58369" y1="80702" x2="64720" y2="67945"/>
                          <a14:foregroundMark x1="57185" y1="84376" x2="64962" y2="70731"/>
                          <a14:foregroundMark x1="25996" y1="71175" x2="35845" y2="88736"/>
                          <a14:backgroundMark x1="57481" y1="52604" x2="57481" y2="52604"/>
                          <a14:backgroundMark x1="59822" y1="54421" x2="59822" y2="54421"/>
                          <a14:backgroundMark x1="58800" y1="53694" x2="58800" y2="53694"/>
                          <a14:backgroundMark x1="63025" y1="55874" x2="63025" y2="55874"/>
                          <a14:backgroundMark x1="60657" y1="55026" x2="60657" y2="55026"/>
                          <a14:backgroundMark x1="60307" y1="37909" x2="60307" y2="37909"/>
                          <a14:backgroundMark x1="59526" y1="44610" x2="59526" y2="44610"/>
                          <a14:backgroundMark x1="23385" y1="67703" x2="36868" y2="91280"/>
                          <a14:backgroundMark x1="73332" y1="58054" x2="52583" y2="93258"/>
                        </a14:backgroundRemoval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853" t="9163" r="32775" b="27658"/>
            <a:stretch/>
          </p:blipFill>
          <p:spPr>
            <a:xfrm>
              <a:off x="5716941" y="513271"/>
              <a:ext cx="2700068" cy="3058064"/>
            </a:xfrm>
            <a:prstGeom prst="ellipse">
              <a:avLst/>
            </a:prstGeom>
          </p:spPr>
        </p:pic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58649117-3AED-4089-BA6B-0CEC2DA1193B}"/>
              </a:ext>
            </a:extLst>
          </p:cNvPr>
          <p:cNvSpPr/>
          <p:nvPr/>
        </p:nvSpPr>
        <p:spPr>
          <a:xfrm>
            <a:off x="7420909" y="2136744"/>
            <a:ext cx="1877287" cy="190395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3C268BB-8FAE-418B-AFA3-6237D04F147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EEB49F"/>
              </a:clrFrom>
              <a:clrTo>
                <a:srgbClr val="EEB49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39128" y1="22810" x2="38967" y2="28583"/>
                        <a14:foregroundMark x1="39828" y1="36698" x2="39128" y2="28825"/>
                        <a14:foregroundMark x1="39774" y1="38595" x2="39586" y2="35204"/>
                        <a14:foregroundMark x1="38671" y1="26120" x2="38724" y2="24304"/>
                        <a14:foregroundMark x1="38778" y1="23617" x2="40178" y2="19863"/>
                        <a14:foregroundMark x1="46502" y1="15583" x2="49758" y2="14978"/>
                        <a14:foregroundMark x1="51911" y1="16633" x2="54709" y2="18450"/>
                        <a14:foregroundMark x1="54413" y1="19499" x2="56620" y2="22124"/>
                        <a14:foregroundMark x1="56620" y1="20388" x2="57670" y2="26726"/>
                        <a14:foregroundMark x1="57723" y1="22568" x2="57966" y2="28502"/>
                        <a14:foregroundMark x1="38428" y1="28058" x2="38832" y2="31046"/>
                        <a14:foregroundMark x1="58315" y1="30803" x2="58315" y2="35325"/>
                        <a14:foregroundMark x1="41281" y1="17925" x2="39209" y2="20670"/>
                        <a14:foregroundMark x1="37756" y1="78926" x2="47255" y2="86072"/>
                        <a14:foregroundMark x1="53687" y1="76625" x2="65850" y2="66492"/>
                        <a14:foregroundMark x1="49919" y1="87848" x2="53983" y2="86960"/>
                        <a14:foregroundMark x1="58369" y1="80702" x2="64720" y2="67945"/>
                        <a14:foregroundMark x1="57185" y1="84376" x2="64962" y2="70731"/>
                        <a14:foregroundMark x1="25996" y1="71175" x2="35845" y2="88736"/>
                        <a14:backgroundMark x1="57481" y1="52604" x2="57481" y2="52604"/>
                        <a14:backgroundMark x1="59822" y1="54421" x2="59822" y2="54421"/>
                        <a14:backgroundMark x1="58800" y1="53694" x2="58800" y2="53694"/>
                        <a14:backgroundMark x1="63025" y1="55874" x2="63025" y2="55874"/>
                        <a14:backgroundMark x1="60657" y1="55026" x2="60657" y2="55026"/>
                        <a14:backgroundMark x1="60307" y1="37909" x2="60307" y2="37909"/>
                        <a14:backgroundMark x1="59526" y1="44610" x2="59526" y2="44610"/>
                        <a14:backgroundMark x1="23385" y1="67703" x2="36868" y2="91280"/>
                        <a14:backgroundMark x1="73332" y1="58054" x2="52583" y2="93258"/>
                      </a14:backgroundRemoval>
                    </a14:imgEffect>
                    <a14:imgEffect>
                      <a14:sharpenSoften amount="15000"/>
                    </a14:imgEffect>
                    <a14:imgEffect>
                      <a14:colorTemperature colorTemp="6843"/>
                    </a14:imgEffect>
                    <a14:imgEffect>
                      <a14:brightnessContrast bright="35000" contrast="-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853" t="9163" r="32775" b="27658"/>
          <a:stretch/>
        </p:blipFill>
        <p:spPr>
          <a:xfrm>
            <a:off x="7363002" y="1796070"/>
            <a:ext cx="1993100" cy="2257361"/>
          </a:xfrm>
          <a:prstGeom prst="ellipse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AA145A-A33B-407C-84B2-91F79934F2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636EF-E2B6-4B92-B2BE-4E5075DD933C}" type="datetime1">
              <a:rPr lang="en-US" smtClean="0"/>
              <a:t>9/7/2020</a:t>
            </a:fld>
            <a:endParaRPr lang="en-US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6C3F49AC-7A55-4D45-B247-2B448941C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MAGINE SOLUTIONS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1605FA7D-CD07-4FF3-B5DE-0836F083512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86868" y="604136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0383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 advTm="11172">
        <p15:prstTrans prst="curtains"/>
        <p:sndAc>
          <p:stSnd>
            <p:snd r:embed="rId4" name="applause.wav"/>
          </p:stSnd>
        </p:sndAc>
      </p:transition>
    </mc:Choice>
    <mc:Fallback xmlns="">
      <p:transition spd="slow" advTm="11172">
        <p:fade/>
        <p:sndAc>
          <p:stSnd>
            <p:snd r:embed="rId10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C18B248-EADD-4FD0-BA81-BFF97B7596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226" y="383162"/>
            <a:ext cx="1711086" cy="1711086"/>
          </a:xfrm>
          <a:prstGeom prst="ellipse">
            <a:avLst/>
          </a:prstGeom>
        </p:spPr>
      </p:pic>
      <p:sp>
        <p:nvSpPr>
          <p:cNvPr id="5" name="Date Placeholder 4" hidden="1">
            <a:extLst>
              <a:ext uri="{FF2B5EF4-FFF2-40B4-BE49-F238E27FC236}">
                <a16:creationId xmlns:a16="http://schemas.microsoft.com/office/drawing/2014/main" id="{10EED18D-74F0-41FB-8751-B020CBC26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ADC01-1407-489B-AD4F-112DFA4B5B96}" type="datetime1">
              <a:rPr lang="en-US" smtClean="0"/>
              <a:t>9/7/2020</a:t>
            </a:fld>
            <a:endParaRPr lang="en-US" dirty="0"/>
          </a:p>
        </p:txBody>
      </p:sp>
      <p:sp>
        <p:nvSpPr>
          <p:cNvPr id="8" name="Footer Placeholder 7" hidden="1">
            <a:extLst>
              <a:ext uri="{FF2B5EF4-FFF2-40B4-BE49-F238E27FC236}">
                <a16:creationId xmlns:a16="http://schemas.microsoft.com/office/drawing/2014/main" id="{ABF02542-730A-4B6C-BEA1-90A4C4EE0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MAGINE SOLUTIONS</a:t>
            </a:r>
          </a:p>
        </p:txBody>
      </p:sp>
      <p:pic>
        <p:nvPicPr>
          <p:cNvPr id="6" name="Picture 5" hidden="1">
            <a:extLst>
              <a:ext uri="{FF2B5EF4-FFF2-40B4-BE49-F238E27FC236}">
                <a16:creationId xmlns:a16="http://schemas.microsoft.com/office/drawing/2014/main" id="{8C4BCA20-B300-4B74-8FBE-AE36E70C94C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34372" y="2411001"/>
            <a:ext cx="1346458" cy="1346458"/>
          </a:xfrm>
          <a:prstGeom prst="ellipse">
            <a:avLst/>
          </a:prstGeom>
        </p:spPr>
      </p:pic>
      <p:pic>
        <p:nvPicPr>
          <p:cNvPr id="9" name="Picture 8" hidden="1">
            <a:extLst>
              <a:ext uri="{FF2B5EF4-FFF2-40B4-BE49-F238E27FC236}">
                <a16:creationId xmlns:a16="http://schemas.microsoft.com/office/drawing/2014/main" id="{B934EF51-43EA-49E9-8F9F-A967AD5BDCA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20252" y="2428679"/>
            <a:ext cx="1346458" cy="1346458"/>
          </a:xfrm>
          <a:prstGeom prst="ellipse">
            <a:avLst/>
          </a:prstGeom>
        </p:spPr>
      </p:pic>
      <p:pic>
        <p:nvPicPr>
          <p:cNvPr id="11" name="Picture 10" hidden="1">
            <a:extLst>
              <a:ext uri="{FF2B5EF4-FFF2-40B4-BE49-F238E27FC236}">
                <a16:creationId xmlns:a16="http://schemas.microsoft.com/office/drawing/2014/main" id="{8CAA6456-479D-447D-8394-8C8B27979C0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8492" y="2411001"/>
            <a:ext cx="1346458" cy="1346458"/>
          </a:xfrm>
          <a:prstGeom prst="ellipse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A668558-819F-4B36-8D92-2D3962344B85}"/>
              </a:ext>
            </a:extLst>
          </p:cNvPr>
          <p:cNvSpPr txBox="1"/>
          <p:nvPr/>
        </p:nvSpPr>
        <p:spPr>
          <a:xfrm>
            <a:off x="775855" y="2900219"/>
            <a:ext cx="81834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method of studying in which lectures are broadcast or lessons are conducted by correspondence, without the student needing to attend a school or college.</a:t>
            </a:r>
          </a:p>
        </p:txBody>
      </p:sp>
    </p:spTree>
    <p:extLst>
      <p:ext uri="{BB962C8B-B14F-4D97-AF65-F5344CB8AC3E}">
        <p14:creationId xmlns:p14="http://schemas.microsoft.com/office/powerpoint/2010/main" val="25544401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 advClick="0" advTm="10000">
        <p15:prstTrans prst="curtains"/>
        <p:sndAc>
          <p:stSnd>
            <p:snd r:embed="rId2" name="applause.wav"/>
          </p:stSnd>
        </p:sndAc>
      </p:transition>
    </mc:Choice>
    <mc:Fallback xmlns="">
      <p:transition spd="slow" advClick="0" advTm="10000">
        <p:fade/>
        <p:sndAc>
          <p:stSnd>
            <p:snd r:embed="rId7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58333E-6 4.44444E-6 L -4.58333E-6 0.69444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722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Rot by="21600000">
                                      <p:cBhvr>
                                        <p:cTn id="31" dur="1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32" presetClass="emp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Rot by="120000">
                                      <p:cBhvr>
                                        <p:cTn id="33" dur="1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380" fill="hold">
                                          <p:stCondLst>
                                            <p:cond delay="38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380" fill="hold">
                                          <p:stCondLst>
                                            <p:cond delay="76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380" fill="hold">
                                          <p:stCondLst>
                                            <p:cond delay="114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380" fill="hold">
                                          <p:stCondLst>
                                            <p:cond delay="152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32" presetClass="emph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32" presetClass="emp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2" presetClass="exit" presetSubtype="4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1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7" name="Chart 6">
                <a:extLst>
                  <a:ext uri="{FF2B5EF4-FFF2-40B4-BE49-F238E27FC236}">
                    <a16:creationId xmlns:a16="http://schemas.microsoft.com/office/drawing/2014/main" id="{AC1E6492-A249-40BF-8DC1-BBFD3304B8EA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628517158"/>
                  </p:ext>
                </p:extLst>
              </p:nvPr>
            </p:nvGraphicFramePr>
            <p:xfrm>
              <a:off x="2032000" y="719666"/>
              <a:ext cx="8128000" cy="5418667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7" name="Chart 6">
                <a:extLst>
                  <a:ext uri="{FF2B5EF4-FFF2-40B4-BE49-F238E27FC236}">
                    <a16:creationId xmlns:a16="http://schemas.microsoft.com/office/drawing/2014/main" id="{AC1E6492-A249-40BF-8DC1-BBFD3304B8E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32000" y="719666"/>
                <a:ext cx="8128000" cy="5418667"/>
              </a:xfrm>
              <a:prstGeom prst="rect">
                <a:avLst/>
              </a:prstGeom>
            </p:spPr>
          </p:pic>
        </mc:Fallback>
      </mc:AlternateContent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E6990-2D79-45E4-8E83-9E2FE87907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25689-AAA9-40E6-A2EC-C45FD1F10420}" type="datetime1">
              <a:rPr lang="en-US" smtClean="0"/>
              <a:t>9/7/2020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9DC9CF-C35B-4470-8F15-EE0431488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MAGINE SOLUTIONS</a:t>
            </a:r>
          </a:p>
        </p:txBody>
      </p:sp>
    </p:spTree>
    <p:extLst>
      <p:ext uri="{BB962C8B-B14F-4D97-AF65-F5344CB8AC3E}">
        <p14:creationId xmlns:p14="http://schemas.microsoft.com/office/powerpoint/2010/main" val="29987319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 advTm="23126">
        <p15:prstTrans prst="curtains"/>
        <p:sndAc>
          <p:stSnd>
            <p:snd r:embed="rId2" name="applause.wav"/>
          </p:stSnd>
        </p:sndAc>
      </p:transition>
    </mc:Choice>
    <mc:Fallback xmlns="">
      <p:transition spd="slow" advTm="23126">
        <p:fade/>
        <p:sndAc>
          <p:stSnd>
            <p:snd r:embed="rId5" name="applause.wav"/>
          </p:stSnd>
        </p:sndAc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44C742A2-83F8-4432-9DEF-BEF96B8584C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53733644"/>
              </p:ext>
            </p:extLst>
          </p:nvPr>
        </p:nvGraphicFramePr>
        <p:xfrm>
          <a:off x="1661066" y="547137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C4AC600-366B-4D57-9407-BA72FBD18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D0669-D9F3-416B-AA89-49ED01C52ADA}" type="datetime1">
              <a:rPr lang="en-US" smtClean="0"/>
              <a:t>9/7/2020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637EFD0-9C75-4E14-93B8-CA84497484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MAGINE SOLUTIONS</a:t>
            </a:r>
          </a:p>
        </p:txBody>
      </p:sp>
    </p:spTree>
    <p:extLst>
      <p:ext uri="{BB962C8B-B14F-4D97-AF65-F5344CB8AC3E}">
        <p14:creationId xmlns:p14="http://schemas.microsoft.com/office/powerpoint/2010/main" val="14654479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curtains"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4" name="applause.wav"/>
          </p:stSnd>
        </p:sndAc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17E0ACDB-F0B1-44EC-8B9A-77317B8A9CE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99402928"/>
              </p:ext>
            </p:extLst>
          </p:nvPr>
        </p:nvGraphicFramePr>
        <p:xfrm>
          <a:off x="1661066" y="547137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E5E1609-B557-402B-8D35-B24577EC4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1B224-0418-476B-AD8C-0BC4DF79A79D}" type="datetime1">
              <a:rPr lang="en-US" smtClean="0"/>
              <a:t>9/7/2020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6F15B4D-EC54-4267-B4A9-530C06D28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MAGINE SOLUTIONS</a:t>
            </a:r>
          </a:p>
        </p:txBody>
      </p:sp>
    </p:spTree>
    <p:extLst>
      <p:ext uri="{BB962C8B-B14F-4D97-AF65-F5344CB8AC3E}">
        <p14:creationId xmlns:p14="http://schemas.microsoft.com/office/powerpoint/2010/main" val="39425361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curtains"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4" name="applause.wav"/>
          </p:stSnd>
        </p:sndAc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67FEE-87F7-405D-82C5-2E79F7080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Hello World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0DB5AE-F26F-4B10-B431-A4AA0151E6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 am back</a:t>
            </a:r>
          </a:p>
        </p:txBody>
      </p:sp>
    </p:spTree>
    <p:extLst>
      <p:ext uri="{BB962C8B-B14F-4D97-AF65-F5344CB8AC3E}">
        <p14:creationId xmlns:p14="http://schemas.microsoft.com/office/powerpoint/2010/main" val="19804708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curtains"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rosted Glass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1240</TotalTime>
  <Words>59</Words>
  <Application>Microsoft Office PowerPoint</Application>
  <PresentationFormat>Widescreen</PresentationFormat>
  <Paragraphs>19</Paragraphs>
  <Slides>6</Slides>
  <Notes>0</Notes>
  <HiddenSlides>1</HiddenSlides>
  <MMClips>1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  <vt:variant>
        <vt:lpstr>Custom Shows</vt:lpstr>
      </vt:variant>
      <vt:variant>
        <vt:i4>2</vt:i4>
      </vt:variant>
    </vt:vector>
  </HeadingPairs>
  <TitlesOfParts>
    <vt:vector size="13" baseType="lpstr"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Hello World</vt:lpstr>
      <vt:lpstr>Finance</vt:lpstr>
      <vt:lpstr>General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RIBBONS</dc:title>
  <dc:creator>MULTI.LAPTOP</dc:creator>
  <cp:lastModifiedBy>MULTI.LAPTOP</cp:lastModifiedBy>
  <cp:revision>72</cp:revision>
  <dcterms:created xsi:type="dcterms:W3CDTF">2020-08-15T13:31:28Z</dcterms:created>
  <dcterms:modified xsi:type="dcterms:W3CDTF">2020-09-07T17:26:14Z</dcterms:modified>
</cp:coreProperties>
</file>