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70" r:id="rId8"/>
    <p:sldId id="264" r:id="rId9"/>
    <p:sldId id="271" r:id="rId10"/>
    <p:sldId id="273" r:id="rId11"/>
    <p:sldId id="272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98"/>
    <a:srgbClr val="FFC617"/>
    <a:srgbClr val="EDFFFF"/>
    <a:srgbClr val="FFFFC1"/>
    <a:srgbClr val="014E7E"/>
    <a:srgbClr val="77B341"/>
    <a:srgbClr val="FFFFE7"/>
    <a:srgbClr val="E7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6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7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215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5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8367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8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90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8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3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3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0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5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8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000" dirty="0">
                <a:solidFill>
                  <a:srgbClr val="005D98"/>
                </a:solidFill>
                <a:latin typeface="Garamond" panose="02020404030301010803" pitchFamily="18" charset="0"/>
              </a:rPr>
              <a:t>Database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What is a Database?</a:t>
            </a:r>
          </a:p>
        </p:txBody>
      </p:sp>
    </p:spTree>
    <p:extLst>
      <p:ext uri="{BB962C8B-B14F-4D97-AF65-F5344CB8AC3E}">
        <p14:creationId xmlns:p14="http://schemas.microsoft.com/office/powerpoint/2010/main" val="241155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6F34D3-9DD8-4443-9354-CFF404095B7E}"/>
              </a:ext>
            </a:extLst>
          </p:cNvPr>
          <p:cNvSpPr txBox="1">
            <a:spLocks/>
          </p:cNvSpPr>
          <p:nvPr/>
        </p:nvSpPr>
        <p:spPr>
          <a:xfrm>
            <a:off x="686665" y="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 Relationships</a:t>
            </a:r>
            <a:endParaRPr lang="en-US" sz="4000" dirty="0">
              <a:solidFill>
                <a:srgbClr val="005D9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3B12A-2AFF-4872-A58C-C41D1CD95284}"/>
              </a:ext>
            </a:extLst>
          </p:cNvPr>
          <p:cNvSpPr txBox="1"/>
          <p:nvPr/>
        </p:nvSpPr>
        <p:spPr>
          <a:xfrm>
            <a:off x="686665" y="1605216"/>
            <a:ext cx="85160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aramond" panose="02020404030301010803" pitchFamily="18" charset="0"/>
              </a:rPr>
              <a:t>Database relationships connect records together across tables.</a:t>
            </a:r>
          </a:p>
          <a:p>
            <a:endParaRPr lang="en-US" sz="2600" dirty="0">
              <a:latin typeface="Garamond" panose="02020404030301010803" pitchFamily="18" charset="0"/>
            </a:endParaRPr>
          </a:p>
          <a:p>
            <a:r>
              <a:rPr lang="en-US" sz="2600" dirty="0">
                <a:latin typeface="Garamond" panose="02020404030301010803" pitchFamily="18" charset="0"/>
              </a:rPr>
              <a:t>An example in your closet could be that certain shoes can be worn together with certain pants and not with others.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16DF6DB-A8E3-4948-B817-E82B11F11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13" t="5046" r="7957"/>
          <a:stretch/>
        </p:blipFill>
        <p:spPr>
          <a:xfrm>
            <a:off x="1192601" y="3676261"/>
            <a:ext cx="3426143" cy="259373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5B889-3CE6-4E85-A49C-F7EFA3B6D159}"/>
              </a:ext>
            </a:extLst>
          </p:cNvPr>
          <p:cNvSpPr/>
          <p:nvPr/>
        </p:nvSpPr>
        <p:spPr>
          <a:xfrm>
            <a:off x="1192600" y="3676261"/>
            <a:ext cx="3426143" cy="2593738"/>
          </a:xfrm>
          <a:prstGeom prst="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ACACA-7C36-488E-B539-7DD907A82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51" t="1768" r="22456" b="67901"/>
          <a:stretch/>
        </p:blipFill>
        <p:spPr>
          <a:xfrm>
            <a:off x="6007878" y="3933112"/>
            <a:ext cx="2426996" cy="20800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2C658F7-2E32-4668-A941-98022ACE883D}"/>
              </a:ext>
            </a:extLst>
          </p:cNvPr>
          <p:cNvSpPr/>
          <p:nvPr/>
        </p:nvSpPr>
        <p:spPr>
          <a:xfrm>
            <a:off x="5523722" y="3582403"/>
            <a:ext cx="3275045" cy="288371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6F34D3-9DD8-4443-9354-CFF404095B7E}"/>
              </a:ext>
            </a:extLst>
          </p:cNvPr>
          <p:cNvSpPr txBox="1">
            <a:spLocks/>
          </p:cNvSpPr>
          <p:nvPr/>
        </p:nvSpPr>
        <p:spPr>
          <a:xfrm>
            <a:off x="686665" y="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 Relationships</a:t>
            </a:r>
            <a:endParaRPr lang="en-US" sz="4000" dirty="0">
              <a:solidFill>
                <a:srgbClr val="005D9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3B12A-2AFF-4872-A58C-C41D1CD95284}"/>
              </a:ext>
            </a:extLst>
          </p:cNvPr>
          <p:cNvSpPr txBox="1"/>
          <p:nvPr/>
        </p:nvSpPr>
        <p:spPr>
          <a:xfrm>
            <a:off x="686665" y="1605216"/>
            <a:ext cx="85160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aramond" panose="02020404030301010803" pitchFamily="18" charset="0"/>
              </a:rPr>
              <a:t>Database relationships connect records together across tables.</a:t>
            </a:r>
          </a:p>
          <a:p>
            <a:endParaRPr lang="en-US" sz="2600" dirty="0">
              <a:latin typeface="Garamond" panose="02020404030301010803" pitchFamily="18" charset="0"/>
            </a:endParaRPr>
          </a:p>
          <a:p>
            <a:r>
              <a:rPr lang="en-US" sz="2600" dirty="0">
                <a:latin typeface="Garamond" panose="02020404030301010803" pitchFamily="18" charset="0"/>
              </a:rPr>
              <a:t>An example in your closet could be that certain shoes can be worn together with certain pants and not with others.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16DF6DB-A8E3-4948-B817-E82B11F11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13" t="5046" r="7957"/>
          <a:stretch/>
        </p:blipFill>
        <p:spPr>
          <a:xfrm>
            <a:off x="1192601" y="3676261"/>
            <a:ext cx="3426143" cy="259373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5B889-3CE6-4E85-A49C-F7EFA3B6D159}"/>
              </a:ext>
            </a:extLst>
          </p:cNvPr>
          <p:cNvSpPr/>
          <p:nvPr/>
        </p:nvSpPr>
        <p:spPr>
          <a:xfrm>
            <a:off x="1192600" y="3676261"/>
            <a:ext cx="3426143" cy="2593738"/>
          </a:xfrm>
          <a:prstGeom prst="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D52B7-0A81-4F79-A620-1294C852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32" t="3792" b="26116"/>
          <a:stretch/>
        </p:blipFill>
        <p:spPr>
          <a:xfrm>
            <a:off x="6176780" y="3297987"/>
            <a:ext cx="1576039" cy="3305261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1FD07CAE-321C-4A64-8598-432F8691A111}"/>
              </a:ext>
            </a:extLst>
          </p:cNvPr>
          <p:cNvSpPr/>
          <p:nvPr/>
        </p:nvSpPr>
        <p:spPr>
          <a:xfrm>
            <a:off x="5167618" y="3297987"/>
            <a:ext cx="3556932" cy="3305261"/>
          </a:xfrm>
          <a:prstGeom prst="mathMultiply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0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8416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What is a database?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9241" y="4973215"/>
            <a:ext cx="3142515" cy="662473"/>
          </a:xfrm>
          <a:prstGeom prst="rect">
            <a:avLst/>
          </a:prstGeom>
          <a:solidFill>
            <a:srgbClr val="005D98">
              <a:alpha val="30000"/>
            </a:srgbClr>
          </a:solidFill>
          <a:ln>
            <a:noFill/>
          </a:ln>
          <a:effectLst>
            <a:glow rad="101600">
              <a:srgbClr val="005D98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963024"/>
            <a:ext cx="9073155" cy="4078338"/>
          </a:xfrm>
        </p:spPr>
        <p:txBody>
          <a:bodyPr anchor="t">
            <a:norm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Databases maintain an organized collection of </a:t>
            </a:r>
            <a:r>
              <a:rPr lang="en-US" sz="4500" b="1" dirty="0">
                <a:solidFill>
                  <a:srgbClr val="005D98"/>
                </a:solidFill>
                <a:latin typeface="Garamond" panose="02020404030301010803" pitchFamily="18" charset="0"/>
              </a:rPr>
              <a:t>information</a:t>
            </a:r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</a:p>
          <a:p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Information is stored in </a:t>
            </a:r>
            <a:r>
              <a:rPr lang="en-US" sz="4500" b="1" dirty="0">
                <a:solidFill>
                  <a:srgbClr val="005D98"/>
                </a:solidFill>
                <a:latin typeface="Garamond" panose="02020404030301010803" pitchFamily="18" charset="0"/>
              </a:rPr>
              <a:t>tables</a:t>
            </a:r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, organized in </a:t>
            </a:r>
            <a:r>
              <a:rPr lang="en-US" sz="4500" b="1" dirty="0">
                <a:solidFill>
                  <a:srgbClr val="005D98"/>
                </a:solidFill>
                <a:latin typeface="Garamond" panose="02020404030301010803" pitchFamily="18" charset="0"/>
              </a:rPr>
              <a:t>fields</a:t>
            </a:r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 and </a:t>
            </a:r>
            <a:r>
              <a:rPr lang="en-US" sz="4500" b="1" dirty="0">
                <a:solidFill>
                  <a:srgbClr val="005D98"/>
                </a:solidFill>
                <a:latin typeface="Garamond" panose="02020404030301010803" pitchFamily="18" charset="0"/>
              </a:rPr>
              <a:t>records</a:t>
            </a:r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, and linked together by </a:t>
            </a:r>
            <a:r>
              <a:rPr lang="en-US" sz="4500" b="1" dirty="0">
                <a:solidFill>
                  <a:srgbClr val="FFC617"/>
                </a:solidFill>
                <a:latin typeface="Garamond" panose="02020404030301010803" pitchFamily="18" charset="0"/>
              </a:rPr>
              <a:t>relationships</a:t>
            </a:r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924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What is a database?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454" b="1645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500" dirty="0">
                <a:latin typeface="Garamond" panose="02020404030301010803" pitchFamily="18" charset="0"/>
              </a:rPr>
              <a:t>A collection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9447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rgbClr val="014E7E"/>
                </a:solidFill>
                <a:latin typeface="Garamond" panose="02020404030301010803" pitchFamily="18" charset="0"/>
              </a:rPr>
              <a:t>What is a database?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874" r="108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500" dirty="0">
                <a:latin typeface="Garamond" panose="02020404030301010803" pitchFamily="18" charset="0"/>
              </a:rPr>
              <a:t>A collection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0334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8416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14E7E"/>
                </a:solidFill>
                <a:latin typeface="Garamond" panose="02020404030301010803" pitchFamily="18" charset="0"/>
              </a:rPr>
              <a:t>What is a database?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1963024"/>
            <a:ext cx="8596668" cy="4078338"/>
          </a:xfrm>
        </p:spPr>
        <p:txBody>
          <a:bodyPr anchor="t">
            <a:norm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Garamond" panose="02020404030301010803" pitchFamily="18" charset="0"/>
              </a:rPr>
              <a:t>Databases maintain an organized collection of information using tables, fields, records, and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135632131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75" y="0"/>
            <a:ext cx="8596668" cy="104502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Databases</a:t>
            </a:r>
            <a:endParaRPr lang="en-US" sz="6000" dirty="0">
              <a:solidFill>
                <a:srgbClr val="005D98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C62E31F-133D-4CA9-AEE7-0C9A1DF00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75" t="17149" r="30336" b="5999"/>
          <a:stretch/>
        </p:blipFill>
        <p:spPr>
          <a:xfrm>
            <a:off x="6750413" y="1045029"/>
            <a:ext cx="2234195" cy="531307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6EE01D-DB54-40B3-A8E6-8A61E87FF42B}"/>
              </a:ext>
            </a:extLst>
          </p:cNvPr>
          <p:cNvSpPr txBox="1"/>
          <p:nvPr/>
        </p:nvSpPr>
        <p:spPr>
          <a:xfrm>
            <a:off x="385894" y="1287706"/>
            <a:ext cx="60457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 stack of papers can be a poorly organized database.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A bookshelf of encyclopedias is a printed database.</a:t>
            </a:r>
          </a:p>
          <a:p>
            <a:r>
              <a:rPr lang="en-US" sz="4000" dirty="0">
                <a:latin typeface="Garamond" panose="02020404030301010803" pitchFamily="18" charset="0"/>
              </a:rPr>
              <a:t>Even a clothes closet is a database of sorts.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6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65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 Components</a:t>
            </a:r>
            <a:b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</a:br>
            <a:r>
              <a:rPr lang="en-US" sz="4000" dirty="0">
                <a:solidFill>
                  <a:srgbClr val="005D98"/>
                </a:solidFill>
                <a:latin typeface="Garamond" panose="02020404030301010803" pitchFamily="18" charset="0"/>
              </a:rPr>
              <a:t>	Definitions</a:t>
            </a:r>
            <a:endParaRPr lang="en-US" sz="4000" dirty="0">
              <a:solidFill>
                <a:srgbClr val="005D98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2065E0-6D91-4FC4-A075-EA3D8F09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73" y="1610687"/>
            <a:ext cx="9521505" cy="443067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Tables – Stores common data in fields and records.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Fields – Defines a specific type of data entry for each record.</a:t>
            </a:r>
          </a:p>
          <a:p>
            <a:pPr lvl="2"/>
            <a:r>
              <a:rPr lang="en-US" sz="2800" dirty="0">
                <a:latin typeface="Garamond" panose="02020404030301010803" pitchFamily="18" charset="0"/>
              </a:rPr>
              <a:t>Define “columns” of specific data value types.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Records – Individual data entries</a:t>
            </a:r>
          </a:p>
          <a:p>
            <a:pPr lvl="2"/>
            <a:r>
              <a:rPr lang="en-US" sz="2800" dirty="0">
                <a:latin typeface="Garamond" panose="02020404030301010803" pitchFamily="18" charset="0"/>
              </a:rPr>
              <a:t>Define “rows” of values associated with each other.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Relationships – Define connections among data tables.</a:t>
            </a:r>
          </a:p>
        </p:txBody>
      </p:sp>
    </p:spTree>
    <p:extLst>
      <p:ext uri="{BB962C8B-B14F-4D97-AF65-F5344CB8AC3E}">
        <p14:creationId xmlns:p14="http://schemas.microsoft.com/office/powerpoint/2010/main" val="3152166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65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 Components</a:t>
            </a:r>
            <a:b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</a:br>
            <a:r>
              <a:rPr lang="en-US" sz="4000" dirty="0">
                <a:solidFill>
                  <a:srgbClr val="005D98"/>
                </a:solidFill>
                <a:latin typeface="Garamond" panose="02020404030301010803" pitchFamily="18" charset="0"/>
              </a:rPr>
              <a:t>	Example</a:t>
            </a:r>
            <a:endParaRPr lang="en-US" sz="4000" dirty="0">
              <a:solidFill>
                <a:srgbClr val="005D98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2065E0-6D91-4FC4-A075-EA3D8F09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73" y="1610687"/>
            <a:ext cx="9521505" cy="499983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Database = Your Closet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Table – Shoes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Fields – Left shoe, right shoe, shoe size, occasion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Records – Shoes 1, Shoes 2</a:t>
            </a:r>
          </a:p>
          <a:p>
            <a:pPr lvl="2"/>
            <a:r>
              <a:rPr lang="en-US" sz="2600" dirty="0">
                <a:latin typeface="Garamond" panose="02020404030301010803" pitchFamily="18" charset="0"/>
              </a:rPr>
              <a:t> Shoes 1 = Athletic shoes, size 10, both shoes accounted for</a:t>
            </a:r>
          </a:p>
          <a:p>
            <a:pPr lvl="2"/>
            <a:r>
              <a:rPr lang="en-US" sz="2600" dirty="0">
                <a:latin typeface="Garamond" panose="02020404030301010803" pitchFamily="18" charset="0"/>
              </a:rPr>
              <a:t>Shoes 2 = Business wear, size 10, left shoe missing.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Relationships</a:t>
            </a: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Shoes 1 can be worn with shirts 1 through 10, pants 1 through 5, etc.</a:t>
            </a: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Shoes 2 can be worn with shirts 11 through 18, pants 6 through 9, etc.</a:t>
            </a:r>
          </a:p>
        </p:txBody>
      </p:sp>
    </p:spTree>
    <p:extLst>
      <p:ext uri="{BB962C8B-B14F-4D97-AF65-F5344CB8AC3E}">
        <p14:creationId xmlns:p14="http://schemas.microsoft.com/office/powerpoint/2010/main" val="348599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13" t="5046" r="7957"/>
          <a:stretch/>
        </p:blipFill>
        <p:spPr>
          <a:xfrm>
            <a:off x="4400311" y="2520121"/>
            <a:ext cx="4868404" cy="3685592"/>
          </a:xfrm>
        </p:spPr>
      </p:pic>
      <p:sp>
        <p:nvSpPr>
          <p:cNvPr id="3" name="Rectangle 2"/>
          <p:cNvSpPr/>
          <p:nvPr/>
        </p:nvSpPr>
        <p:spPr>
          <a:xfrm>
            <a:off x="4400311" y="2520121"/>
            <a:ext cx="2388637" cy="3685592"/>
          </a:xfrm>
          <a:prstGeom prst="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88949" y="2520121"/>
            <a:ext cx="2494384" cy="3685592"/>
          </a:xfrm>
          <a:prstGeom prst="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23800" y="1111199"/>
            <a:ext cx="2465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Garamond" panose="02020404030301010803" pitchFamily="18" charset="0"/>
              </a:rPr>
              <a:t>Right</a:t>
            </a:r>
          </a:p>
          <a:p>
            <a:pPr algn="ctr"/>
            <a:r>
              <a:rPr lang="en-US" sz="4500" dirty="0">
                <a:latin typeface="Garamond" panose="02020404030301010803" pitchFamily="18" charset="0"/>
              </a:rPr>
              <a:t>Shoe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3567" y="1111199"/>
            <a:ext cx="2465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Garamond" panose="02020404030301010803" pitchFamily="18" charset="0"/>
              </a:rPr>
              <a:t>Left</a:t>
            </a:r>
          </a:p>
          <a:p>
            <a:pPr algn="ctr"/>
            <a:r>
              <a:rPr lang="en-US" sz="4500" dirty="0">
                <a:latin typeface="Garamond" panose="02020404030301010803" pitchFamily="18" charset="0"/>
              </a:rPr>
              <a:t>Shoe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6F34D3-9DD8-4443-9354-CFF404095B7E}"/>
              </a:ext>
            </a:extLst>
          </p:cNvPr>
          <p:cNvSpPr txBox="1">
            <a:spLocks/>
          </p:cNvSpPr>
          <p:nvPr/>
        </p:nvSpPr>
        <p:spPr>
          <a:xfrm>
            <a:off x="686665" y="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 Fields</a:t>
            </a:r>
            <a:endParaRPr lang="en-US" sz="4000" dirty="0">
              <a:solidFill>
                <a:srgbClr val="005D9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3B12A-2AFF-4872-A58C-C41D1CD95284}"/>
              </a:ext>
            </a:extLst>
          </p:cNvPr>
          <p:cNvSpPr txBox="1"/>
          <p:nvPr/>
        </p:nvSpPr>
        <p:spPr>
          <a:xfrm>
            <a:off x="693974" y="2427338"/>
            <a:ext cx="3699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aramond" panose="02020404030301010803" pitchFamily="18" charset="0"/>
              </a:rPr>
              <a:t>Fields define the segments of data that can be stored within any given record.</a:t>
            </a:r>
          </a:p>
          <a:p>
            <a:endParaRPr lang="en-US" sz="2600" dirty="0">
              <a:latin typeface="Garamond" panose="02020404030301010803" pitchFamily="18" charset="0"/>
            </a:endParaRPr>
          </a:p>
          <a:p>
            <a:r>
              <a:rPr lang="en-US" sz="2600" dirty="0">
                <a:latin typeface="Garamond" panose="02020404030301010803" pitchFamily="18" charset="0"/>
              </a:rPr>
              <a:t>An example would be defining a “slot” for a left shoe and a “slot” for a right shoe in any given pair of shoes.</a:t>
            </a:r>
          </a:p>
        </p:txBody>
      </p:sp>
    </p:spTree>
    <p:extLst>
      <p:ext uri="{BB962C8B-B14F-4D97-AF65-F5344CB8AC3E}">
        <p14:creationId xmlns:p14="http://schemas.microsoft.com/office/powerpoint/2010/main" val="136451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13" t="5046" r="7957"/>
          <a:stretch/>
        </p:blipFill>
        <p:spPr>
          <a:xfrm>
            <a:off x="4393002" y="1697999"/>
            <a:ext cx="4868404" cy="3685592"/>
          </a:xfrm>
        </p:spPr>
      </p:pic>
      <p:sp>
        <p:nvSpPr>
          <p:cNvPr id="3" name="Rectangle 2"/>
          <p:cNvSpPr/>
          <p:nvPr/>
        </p:nvSpPr>
        <p:spPr>
          <a:xfrm>
            <a:off x="4393002" y="1697999"/>
            <a:ext cx="4868404" cy="3685592"/>
          </a:xfrm>
          <a:prstGeom prst="rect">
            <a:avLst/>
          </a:prstGeom>
          <a:solidFill>
            <a:schemeClr val="bg1">
              <a:alpha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6F34D3-9DD8-4443-9354-CFF404095B7E}"/>
              </a:ext>
            </a:extLst>
          </p:cNvPr>
          <p:cNvSpPr txBox="1">
            <a:spLocks/>
          </p:cNvSpPr>
          <p:nvPr/>
        </p:nvSpPr>
        <p:spPr>
          <a:xfrm>
            <a:off x="686665" y="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rgbClr val="005D98"/>
                </a:solidFill>
                <a:latin typeface="Garamond" panose="02020404030301010803" pitchFamily="18" charset="0"/>
              </a:rPr>
              <a:t>Database Records</a:t>
            </a:r>
            <a:endParaRPr lang="en-US" sz="4000" dirty="0">
              <a:solidFill>
                <a:srgbClr val="005D9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3B12A-2AFF-4872-A58C-C41D1CD95284}"/>
              </a:ext>
            </a:extLst>
          </p:cNvPr>
          <p:cNvSpPr txBox="1"/>
          <p:nvPr/>
        </p:nvSpPr>
        <p:spPr>
          <a:xfrm>
            <a:off x="686665" y="1605216"/>
            <a:ext cx="36990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aramond" panose="02020404030301010803" pitchFamily="18" charset="0"/>
              </a:rPr>
              <a:t>Records group a singular set of field entries together.</a:t>
            </a:r>
          </a:p>
          <a:p>
            <a:endParaRPr lang="en-US" sz="2600" dirty="0">
              <a:latin typeface="Garamond" panose="02020404030301010803" pitchFamily="18" charset="0"/>
            </a:endParaRPr>
          </a:p>
          <a:p>
            <a:r>
              <a:rPr lang="en-US" sz="2600" dirty="0">
                <a:latin typeface="Garamond" panose="02020404030301010803" pitchFamily="18" charset="0"/>
              </a:rPr>
              <a:t>A single pair of shoes and all of the qualities of those shoes represents a single record.</a:t>
            </a:r>
          </a:p>
        </p:txBody>
      </p:sp>
    </p:spTree>
    <p:extLst>
      <p:ext uri="{BB962C8B-B14F-4D97-AF65-F5344CB8AC3E}">
        <p14:creationId xmlns:p14="http://schemas.microsoft.com/office/powerpoint/2010/main" val="946881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005D98"/>
      </a:accent2>
      <a:accent3>
        <a:srgbClr val="00729D"/>
      </a:accent3>
      <a:accent4>
        <a:srgbClr val="014E7E"/>
      </a:accent4>
      <a:accent5>
        <a:srgbClr val="FFC617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4077</TotalTime>
  <Words>406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Garamond</vt:lpstr>
      <vt:lpstr>Trebuchet MS</vt:lpstr>
      <vt:lpstr>Wingdings 3</vt:lpstr>
      <vt:lpstr>Facet</vt:lpstr>
      <vt:lpstr>Database Basics</vt:lpstr>
      <vt:lpstr>What is a database?</vt:lpstr>
      <vt:lpstr>What is a database?</vt:lpstr>
      <vt:lpstr>What is a database?</vt:lpstr>
      <vt:lpstr>Databases</vt:lpstr>
      <vt:lpstr>Database Components  Definitions</vt:lpstr>
      <vt:lpstr>Database Components  Example</vt:lpstr>
      <vt:lpstr>PowerPoint Presentation</vt:lpstr>
      <vt:lpstr>PowerPoint Presentation</vt:lpstr>
      <vt:lpstr>PowerPoint Presentation</vt:lpstr>
      <vt:lpstr>PowerPoint Presentation</vt:lpstr>
      <vt:lpstr>What is a database?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Storage</dc:title>
  <dc:creator>Philip Trick</dc:creator>
  <cp:lastModifiedBy>Philip Trick</cp:lastModifiedBy>
  <cp:revision>34</cp:revision>
  <dcterms:created xsi:type="dcterms:W3CDTF">2017-05-31T03:58:30Z</dcterms:created>
  <dcterms:modified xsi:type="dcterms:W3CDTF">2017-11-09T19:27:02Z</dcterms:modified>
</cp:coreProperties>
</file>