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75" r:id="rId4"/>
    <p:sldId id="276" r:id="rId5"/>
    <p:sldId id="277" r:id="rId6"/>
    <p:sldId id="278" r:id="rId7"/>
    <p:sldId id="279" r:id="rId8"/>
    <p:sldId id="274" r:id="rId9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2AFDB"/>
    <a:srgbClr val="F4D98C"/>
    <a:srgbClr val="D35F59"/>
    <a:srgbClr val="C65651"/>
    <a:srgbClr val="D79B4F"/>
    <a:srgbClr val="F3D78B"/>
    <a:srgbClr val="2B2D2C"/>
    <a:srgbClr val="E2615C"/>
    <a:srgbClr val="9191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5" autoAdjust="0"/>
    <p:restoredTop sz="99855" autoAdjust="0"/>
  </p:normalViewPr>
  <p:slideViewPr>
    <p:cSldViewPr snapToGrid="0" snapToObjects="1">
      <p:cViewPr>
        <p:scale>
          <a:sx n="90" d="100"/>
          <a:sy n="90" d="100"/>
        </p:scale>
        <p:origin x="-2288" y="-11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p-arrows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51556"/>
            <a:ext cx="3474805" cy="616655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652" y="5140791"/>
            <a:ext cx="2393308" cy="45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0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op_lines-crea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8004" cy="22570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5658135"/>
            <a:ext cx="9148004" cy="66343"/>
          </a:xfrm>
          <a:prstGeom prst="rect">
            <a:avLst/>
          </a:prstGeom>
          <a:solidFill>
            <a:srgbClr val="E26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SM-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17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eam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1414" y="46013"/>
            <a:ext cx="9066276" cy="5631180"/>
          </a:xfrm>
          <a:prstGeom prst="rect">
            <a:avLst/>
          </a:prstGeom>
          <a:noFill/>
          <a:ln w="63500" cmpd="sng">
            <a:solidFill>
              <a:srgbClr val="F4D98C"/>
            </a:solidFill>
            <a:miter lim="800000"/>
          </a:ln>
          <a:scene3d>
            <a:camera prst="orthographicFront"/>
            <a:lightRig rig="threePt" dir="t"/>
          </a:scene3d>
          <a:sp3d>
            <a:bevelT prst="convex"/>
            <a:bevelB prst="slop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61864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11581" y="128945"/>
            <a:ext cx="8924544" cy="5486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821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44253" y="39072"/>
            <a:ext cx="9062219" cy="5625983"/>
          </a:xfrm>
          <a:prstGeom prst="rect">
            <a:avLst/>
          </a:prstGeom>
          <a:noFill/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91861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92435" y="85998"/>
            <a:ext cx="8971650" cy="5531067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</a:schemeClr>
            </a:solidFill>
            <a:prstDash val="dot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SSM-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0816" y="5316378"/>
            <a:ext cx="1387844" cy="26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78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ick peac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111467" y="123842"/>
            <a:ext cx="8927401" cy="5471539"/>
          </a:xfrm>
          <a:prstGeom prst="rect">
            <a:avLst/>
          </a:prstGeom>
          <a:noFill/>
          <a:ln w="215900" cmpd="sng">
            <a:solidFill>
              <a:srgbClr val="C65651"/>
            </a:solidFill>
            <a:miter lim="800000"/>
          </a:ln>
          <a:scene3d>
            <a:camera prst="orthographicFront"/>
            <a:lightRig rig="threePt" dir="t"/>
          </a:scene3d>
          <a:sp3d>
            <a:bevelT w="25400" h="25400" prst="divot"/>
            <a:bevelB w="25400" h="25400" prst="angle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63465" y="281456"/>
            <a:ext cx="8617776" cy="5166405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311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07492" y="729238"/>
            <a:ext cx="8129018" cy="4243295"/>
          </a:xfrm>
          <a:prstGeom prst="rect">
            <a:avLst/>
          </a:prstGeom>
          <a:solidFill>
            <a:srgbClr val="D35F59"/>
          </a:solidFill>
          <a:ln w="2159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42876" y="145522"/>
            <a:ext cx="8858249" cy="5410728"/>
          </a:xfrm>
          <a:prstGeom prst="rect">
            <a:avLst/>
          </a:prstGeom>
          <a:noFill/>
          <a:ln w="254000" cmpd="sng">
            <a:solidFill>
              <a:srgbClr val="D35F59"/>
            </a:solidFill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277983" y="300439"/>
            <a:ext cx="8591130" cy="5115954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20408" y="343051"/>
            <a:ext cx="8505368" cy="5028233"/>
          </a:xfrm>
          <a:prstGeom prst="rect">
            <a:avLst/>
          </a:prstGeom>
          <a:noFill/>
          <a:ln w="12700" cmpd="sng">
            <a:solidFill>
              <a:srgbClr val="7F7F7F"/>
            </a:solidFill>
            <a:prstDash val="dot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558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each Transition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 userDrawn="1"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2423160" y="3687422"/>
            <a:ext cx="27432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36066" y="113404"/>
            <a:ext cx="8902802" cy="5481978"/>
          </a:xfrm>
          <a:prstGeom prst="rect">
            <a:avLst/>
          </a:prstGeom>
          <a:noFill/>
          <a:ln w="1905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153073" y="132302"/>
            <a:ext cx="8869745" cy="5433857"/>
          </a:xfrm>
          <a:prstGeom prst="rect">
            <a:avLst/>
          </a:prstGeom>
          <a:solidFill>
            <a:srgbClr val="D35F59"/>
          </a:solidFill>
          <a:ln w="19050" cmpd="sng">
            <a:noFill/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93546" y="75602"/>
            <a:ext cx="8988800" cy="5562600"/>
          </a:xfrm>
          <a:prstGeom prst="rect">
            <a:avLst/>
          </a:prstGeom>
          <a:noFill/>
          <a:ln w="12700" cap="sq" cmpd="sng">
            <a:solidFill>
              <a:srgbClr val="7F7F7F"/>
            </a:solidFill>
            <a:prstDash val="dot"/>
            <a:miter lim="800000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699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cap or transi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1" y="41772"/>
            <a:ext cx="9088283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155376" y="2106083"/>
            <a:ext cx="5204222" cy="2751667"/>
          </a:xfrm>
          <a:prstGeom prst="rect">
            <a:avLst/>
          </a:prstGeom>
        </p:spPr>
        <p:txBody>
          <a:bodyPr vert="horz"/>
          <a:lstStyle>
            <a:lvl1pPr marL="178308" indent="-178308">
              <a:buClr>
                <a:srgbClr val="EA9643"/>
              </a:buClr>
              <a:buFont typeface="Wingdings" charset="2"/>
              <a:buChar char="§"/>
              <a:defRPr sz="1900">
                <a:solidFill>
                  <a:srgbClr val="404040"/>
                </a:solidFill>
                <a:latin typeface="Gotham Book"/>
                <a:cs typeface="Gotham Book"/>
              </a:defRPr>
            </a:lvl1pPr>
            <a:lvl2pPr>
              <a:defRPr sz="1900">
                <a:latin typeface="Gotham Book"/>
                <a:cs typeface="Gotham Book"/>
              </a:defRPr>
            </a:lvl2pPr>
            <a:lvl3pPr>
              <a:defRPr sz="1900">
                <a:latin typeface="Gotham Book"/>
                <a:cs typeface="Gotham Book"/>
              </a:defRPr>
            </a:lvl3pPr>
            <a:lvl4pPr>
              <a:defRPr sz="1900">
                <a:latin typeface="Gotham Book"/>
                <a:cs typeface="Gotham Book"/>
              </a:defRPr>
            </a:lvl4pPr>
            <a:lvl5pPr>
              <a:defRPr sz="1900">
                <a:latin typeface="Gotham Book"/>
                <a:cs typeface="Gotham Book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88599"/>
            <a:ext cx="7886700" cy="1104636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400"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41772"/>
            <a:ext cx="368710" cy="5673228"/>
          </a:xfrm>
          <a:prstGeom prst="rect">
            <a:avLst/>
          </a:prstGeom>
          <a:solidFill>
            <a:srgbClr val="D35F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-36283" y="5562376"/>
            <a:ext cx="9073841" cy="0"/>
          </a:xfrm>
          <a:prstGeom prst="line">
            <a:avLst/>
          </a:prstGeom>
          <a:ln w="19050" cap="rnd" cmpd="sng">
            <a:solidFill>
              <a:schemeClr val="tx1">
                <a:lumMod val="50000"/>
                <a:lumOff val="50000"/>
              </a:schemeClr>
            </a:solidFill>
            <a:prstDash val="dot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9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dotted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850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rrow Divi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1" y="5528359"/>
            <a:ext cx="9073841" cy="0"/>
          </a:xfrm>
          <a:prstGeom prst="line">
            <a:avLst/>
          </a:prstGeom>
          <a:ln w="25400" cap="rnd" cmpd="sng">
            <a:solidFill>
              <a:schemeClr val="tx1"/>
            </a:solidFill>
            <a:prstDash val="dot"/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418975" y="2138948"/>
            <a:ext cx="4180973" cy="1749034"/>
          </a:xfrm>
          <a:prstGeom prst="rect">
            <a:avLst/>
          </a:prstGeom>
        </p:spPr>
        <p:txBody>
          <a:bodyPr anchor="ctr" anchorCtr="0"/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Gotham Book"/>
                <a:cs typeface="Gotham Book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4" name="Picture 3" descr="background1b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9001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6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9" r:id="rId3"/>
    <p:sldLayoutId id="2147483652" r:id="rId4"/>
    <p:sldLayoutId id="2147483658" r:id="rId5"/>
    <p:sldLayoutId id="2147483655" r:id="rId6"/>
    <p:sldLayoutId id="2147483657" r:id="rId7"/>
    <p:sldLayoutId id="2147483650" r:id="rId8"/>
    <p:sldLayoutId id="2147483656" r:id="rId9"/>
    <p:sldLayoutId id="2147483661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79126" y="2206239"/>
            <a:ext cx="6400800" cy="135993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ts val="4600"/>
              </a:lnSpc>
              <a:spcBef>
                <a:spcPts val="0"/>
              </a:spcBef>
              <a:spcAft>
                <a:spcPts val="500"/>
              </a:spcAft>
              <a:buNone/>
            </a:pPr>
            <a:r>
              <a:rPr lang="en-US" sz="2800" dirty="0" smtClean="0">
                <a:solidFill>
                  <a:srgbClr val="2B2D2C"/>
                </a:solidFill>
                <a:latin typeface="Gotham"/>
                <a:cs typeface="Gotham"/>
              </a:rPr>
              <a:t>MAKING SENSE OF</a:t>
            </a:r>
            <a:br>
              <a:rPr lang="en-US" sz="2800" dirty="0" smtClean="0">
                <a:solidFill>
                  <a:srgbClr val="2B2D2C"/>
                </a:solidFill>
                <a:latin typeface="Gotham"/>
                <a:cs typeface="Gotham"/>
              </a:rPr>
            </a:br>
            <a:r>
              <a:rPr lang="en-US" dirty="0" smtClean="0">
                <a:solidFill>
                  <a:srgbClr val="2B2D2C"/>
                </a:solidFill>
                <a:latin typeface="Thirsty Script Extrabold Demo"/>
                <a:cs typeface="Thirsty Script Extrabold Demo"/>
              </a:rPr>
              <a:t>the research</a:t>
            </a:r>
            <a:endParaRPr lang="en-US" sz="5400" dirty="0" smtClean="0">
              <a:solidFill>
                <a:srgbClr val="2B2D2C"/>
              </a:solidFill>
              <a:latin typeface="Thirsty Script Extrabold Demo"/>
              <a:cs typeface="Thirsty Script Extrabold Demo"/>
            </a:endParaRPr>
          </a:p>
        </p:txBody>
      </p:sp>
      <p:pic>
        <p:nvPicPr>
          <p:cNvPr id="9" name="Picture 8" descr="school-materia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638" y="1513541"/>
            <a:ext cx="653043" cy="653043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0"/>
            <a:ext cx="9144000" cy="256032"/>
          </a:xfrm>
          <a:prstGeom prst="rect">
            <a:avLst/>
          </a:prstGeom>
          <a:solidFill>
            <a:srgbClr val="F4D98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177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9" y="1680339"/>
            <a:ext cx="6787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First, select topics with most search volume and social shares.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Use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y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our research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rom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the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b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log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i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deas worksheet…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4202311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9" y="1680339"/>
            <a:ext cx="6787444" cy="2195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First, select topics with most search volume and social shares.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Then look at which ones you can write the best posts for (think comprehensive guide, tutorial). You want your posts to be the ultimate resource tool</a:t>
            </a:r>
            <a:r>
              <a:rPr lang="en-US" sz="2000" dirty="0">
                <a:latin typeface="Gotham"/>
                <a:cs typeface="Gotham"/>
              </a:rPr>
              <a:t>.</a:t>
            </a:r>
            <a:endParaRPr lang="en-US" sz="2000" dirty="0" smtClean="0">
              <a:latin typeface="Gotham"/>
              <a:cs typeface="Gotham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Use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y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our research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rom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the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b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log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i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deas worksheet…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12442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1779" y="1680339"/>
            <a:ext cx="6787444" cy="337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First, select topics with most search volume and social shares.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Then look at which ones you can write the best posts for (think comprehensive guide, tutorial). You want your posts to be the ultimate resource tool.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List your current/future services + products and decide which posts will be good starting points for a sales funnel.</a:t>
            </a:r>
            <a:endParaRPr lang="en-US" sz="2000" dirty="0">
              <a:latin typeface="Gotham"/>
              <a:cs typeface="Gotham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6137" y="495424"/>
            <a:ext cx="79571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Use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y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our research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f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rom </a:t>
            </a:r>
            <a:b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</a:b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the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b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log </a:t>
            </a:r>
            <a:r>
              <a:rPr lang="en-US" sz="2400" b="1" dirty="0">
                <a:solidFill>
                  <a:srgbClr val="404040"/>
                </a:solidFill>
                <a:latin typeface="Gotham"/>
                <a:cs typeface="Gotham"/>
              </a:rPr>
              <a:t>i</a:t>
            </a: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deas worksheet…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</p:spTree>
    <p:extLst>
      <p:ext uri="{BB962C8B-B14F-4D97-AF65-F5344CB8AC3E}">
        <p14:creationId xmlns:p14="http://schemas.microsoft.com/office/powerpoint/2010/main" val="2727864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For existing posts…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2445" y="1511006"/>
            <a:ext cx="6787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Decide if they fit your criteria (not all posts will, and that’s okay).</a:t>
            </a:r>
          </a:p>
        </p:txBody>
      </p:sp>
    </p:spTree>
    <p:extLst>
      <p:ext uri="{BB962C8B-B14F-4D97-AF65-F5344CB8AC3E}">
        <p14:creationId xmlns:p14="http://schemas.microsoft.com/office/powerpoint/2010/main" val="1043090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For existing posts…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2445" y="1511006"/>
            <a:ext cx="6787444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Decide if they fit your criteria (not all posts will, and that’s okay).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Based on the research, can you edit them to make them fit? What about the title? The title or slant of them to make them more fit?</a:t>
            </a:r>
          </a:p>
        </p:txBody>
      </p:sp>
    </p:spTree>
    <p:extLst>
      <p:ext uri="{BB962C8B-B14F-4D97-AF65-F5344CB8AC3E}">
        <p14:creationId xmlns:p14="http://schemas.microsoft.com/office/powerpoint/2010/main" val="408739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For existing posts…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2445" y="1511006"/>
            <a:ext cx="6787444" cy="2451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Decide if they fit your criteria (not all posts will, and that’s okay).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Based on the research, can you edit them to make them fit? What about the title? The title or slant of them to make them more fit?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How do they lead to a sale?</a:t>
            </a:r>
          </a:p>
        </p:txBody>
      </p:sp>
    </p:spTree>
    <p:extLst>
      <p:ext uri="{BB962C8B-B14F-4D97-AF65-F5344CB8AC3E}">
        <p14:creationId xmlns:p14="http://schemas.microsoft.com/office/powerpoint/2010/main" val="367926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96137" y="495424"/>
            <a:ext cx="7957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0"/>
              </a:spcAft>
              <a:buClr>
                <a:srgbClr val="D35F59"/>
              </a:buClr>
            </a:pPr>
            <a:r>
              <a:rPr lang="en-US" sz="2400" b="1" dirty="0" smtClean="0">
                <a:solidFill>
                  <a:srgbClr val="404040"/>
                </a:solidFill>
                <a:latin typeface="Gotham"/>
                <a:cs typeface="Gotham"/>
              </a:rPr>
              <a:t>For existing posts…</a:t>
            </a:r>
            <a:endParaRPr lang="en-US" sz="2400" b="1" dirty="0">
              <a:solidFill>
                <a:srgbClr val="404040"/>
              </a:solidFill>
              <a:latin typeface="Gotham"/>
              <a:cs typeface="Gotham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2445" y="1511006"/>
            <a:ext cx="678744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Decide if they fit your criteria (not all posts will, and that’s okay).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Based on the research, can you edit them to make them fit? What about the title</a:t>
            </a:r>
            <a:r>
              <a:rPr lang="en-US" sz="2000" smtClean="0">
                <a:latin typeface="Gotham"/>
                <a:cs typeface="Gotham"/>
              </a:rPr>
              <a:t>? The </a:t>
            </a:r>
            <a:r>
              <a:rPr lang="en-US" sz="2000" dirty="0" smtClean="0">
                <a:latin typeface="Gotham"/>
                <a:cs typeface="Gotham"/>
              </a:rPr>
              <a:t>title or slant of them to make them more fit?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How do they lead to a sale?</a:t>
            </a:r>
          </a:p>
          <a:p>
            <a:pPr marL="285750" indent="-285750">
              <a:spcAft>
                <a:spcPts val="2000"/>
              </a:spcAft>
              <a:buFont typeface="Arial"/>
              <a:buChar char="•"/>
            </a:pPr>
            <a:r>
              <a:rPr lang="en-US" sz="2000" dirty="0" smtClean="0">
                <a:latin typeface="Gotham"/>
                <a:cs typeface="Gotham"/>
              </a:rPr>
              <a:t>What’s missing? What can you add to them to make them even more valuable to your audience?</a:t>
            </a:r>
          </a:p>
        </p:txBody>
      </p:sp>
    </p:spTree>
    <p:extLst>
      <p:ext uri="{BB962C8B-B14F-4D97-AF65-F5344CB8AC3E}">
        <p14:creationId xmlns:p14="http://schemas.microsoft.com/office/powerpoint/2010/main" val="2001488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2886</TotalTime>
  <Words>347</Words>
  <Application>Microsoft Macintosh PowerPoint</Application>
  <PresentationFormat>On-screen Show (16:10)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Clayton</dc:creator>
  <cp:lastModifiedBy>Sandra Clayton</cp:lastModifiedBy>
  <cp:revision>58</cp:revision>
  <cp:lastPrinted>2017-08-06T03:08:43Z</cp:lastPrinted>
  <dcterms:created xsi:type="dcterms:W3CDTF">2017-08-06T02:36:09Z</dcterms:created>
  <dcterms:modified xsi:type="dcterms:W3CDTF">2017-12-08T23:12:39Z</dcterms:modified>
</cp:coreProperties>
</file>