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rvo"/>
      <p:regular r:id="rId12"/>
      <p:bold r:id="rId13"/>
      <p:italic r:id="rId14"/>
      <p:boldItalic r:id="rId15"/>
    </p:embeddedFont>
    <p:embeddedFont>
      <p:font typeface="Open Sans ExtraBold"/>
      <p:bold r:id="rId16"/>
      <p:boldItalic r:id="rId17"/>
    </p:embeddedFont>
    <p:embeddedFont>
      <p:font typeface="Ultra"/>
      <p:regular r:id="rId18"/>
    </p:embeddedFont>
    <p:embeddedFont>
      <p:font typeface="Open Sans"/>
      <p:regular r:id="rId19"/>
      <p:bold r:id="rId20"/>
      <p:italic r:id="rId21"/>
      <p:boldItalic r:id="rId22"/>
    </p:embeddedFont>
    <p:embeddedFont>
      <p:font typeface="Patrick Hand SC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Arvo-bold.fntdata"/><Relationship Id="rId12" Type="http://schemas.openxmlformats.org/officeDocument/2006/relationships/font" Target="fonts/Arvo-regular.fntdata"/><Relationship Id="rId23" Type="http://schemas.openxmlformats.org/officeDocument/2006/relationships/font" Target="fonts/PatrickHand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Arvo-boldItalic.fntdata"/><Relationship Id="rId14" Type="http://schemas.openxmlformats.org/officeDocument/2006/relationships/font" Target="fonts/Arvo-italic.fntdata"/><Relationship Id="rId17" Type="http://schemas.openxmlformats.org/officeDocument/2006/relationships/font" Target="fonts/OpenSansExtraBold-boldItalic.fntdata"/><Relationship Id="rId16" Type="http://schemas.openxmlformats.org/officeDocument/2006/relationships/font" Target="fonts/OpenSansExtra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Ultr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e2ec78a4e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e2ec78a4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5259d5b1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5259d5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aa2546f01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aa2546f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05a8d50d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05a8d50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5a8d50dd_0_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05a8d50d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f7825664d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f7825664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1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1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13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13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59" name="Google Shape;59;p13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" name="Google Shape;60;p13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" name="Google Shape;63;p13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67" name="Google Shape;67;p1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9" name="Google Shape;69;p1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70" name="Google Shape;70;p1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74" name="Google Shape;74;p1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5" name="Google Shape;75;p1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" name="Google Shape;76;p1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7" name="Google Shape;77;p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1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80" name="Google Shape;80;p1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30" name="Google Shape;130;p27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31" name="Google Shape;131;p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33" name="Google Shape;133;p27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34" name="Google Shape;134;p27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36" name="Google Shape;136;p2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37" name="Google Shape;137;p27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" name="Google Shape;138;p27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39" name="Google Shape;139;p27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27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44" name="Google Shape;144;p28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45" name="Google Shape;145;p28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7" name="Google Shape;147;p28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48" name="Google Shape;148;p2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" name="Google Shape;151;p28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152" name="Google Shape;152;p2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3" name="Google Shape;153;p2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" name="Google Shape;154;p2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5" name="Google Shape;155;p2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2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8" name="Google Shape;158;p2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804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98250" y="1041100"/>
            <a:ext cx="8947500" cy="254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1152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What You </a:t>
            </a:r>
            <a:endParaRPr sz="6500">
              <a:solidFill>
                <a:srgbClr val="1152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1152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Will Learn</a:t>
            </a:r>
            <a:endParaRPr sz="6200">
              <a:solidFill>
                <a:srgbClr val="1152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1599300" y="270700"/>
            <a:ext cx="6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C8043"/>
                </a:solidFill>
                <a:latin typeface="Ultra"/>
                <a:ea typeface="Ultra"/>
                <a:cs typeface="Ultra"/>
                <a:sym typeface="Ultra"/>
              </a:rPr>
              <a:t>Intro // Lesson 1 </a:t>
            </a:r>
            <a:endParaRPr sz="3600">
              <a:solidFill>
                <a:srgbClr val="FC8043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423" y="4315425"/>
            <a:ext cx="1995152" cy="7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450" y="-1160625"/>
            <a:ext cx="4321549" cy="648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0"/>
          <p:cNvSpPr txBox="1"/>
          <p:nvPr>
            <p:ph type="title"/>
          </p:nvPr>
        </p:nvSpPr>
        <p:spPr>
          <a:xfrm>
            <a:off x="851075" y="87775"/>
            <a:ext cx="7621500" cy="7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152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#1 SKILL</a:t>
            </a:r>
            <a:endParaRPr i="1" sz="7200" u="sng">
              <a:solidFill>
                <a:srgbClr val="1152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128600" y="701575"/>
            <a:ext cx="5694300" cy="3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C8043"/>
                </a:solidFill>
                <a:latin typeface="Open Sans"/>
                <a:ea typeface="Open Sans"/>
                <a:cs typeface="Open Sans"/>
                <a:sym typeface="Open Sans"/>
              </a:rPr>
              <a:t>Finding Good Real Estate Deals</a:t>
            </a:r>
            <a:endParaRPr b="1" sz="60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6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4123650" y="0"/>
            <a:ext cx="5051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1152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DEAL?</a:t>
            </a:r>
            <a:endParaRPr sz="7000">
              <a:solidFill>
                <a:srgbClr val="1152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C80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property meets your </a:t>
            </a:r>
            <a:r>
              <a:rPr i="1" lang="en" sz="5000">
                <a:solidFill>
                  <a:srgbClr val="FC80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investment</a:t>
            </a:r>
            <a:r>
              <a:rPr lang="en" sz="5000" u="sng">
                <a:solidFill>
                  <a:srgbClr val="FC80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" sz="5000">
                <a:solidFill>
                  <a:srgbClr val="FC80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criteria</a:t>
            </a:r>
            <a:endParaRPr sz="5000">
              <a:solidFill>
                <a:srgbClr val="FC80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2500"/>
            <a:ext cx="4258501" cy="425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098" y="853970"/>
            <a:ext cx="3243697" cy="22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0" y="87775"/>
            <a:ext cx="7896300" cy="7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152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COMMIT TO THE </a:t>
            </a:r>
            <a:r>
              <a:rPr lang="en" sz="7200" u="sng">
                <a:solidFill>
                  <a:srgbClr val="1152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PROCESS</a:t>
            </a:r>
            <a:endParaRPr sz="7200" u="sng">
              <a:solidFill>
                <a:srgbClr val="1152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182175" y="2261475"/>
            <a:ext cx="8961600" cy="26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C8043"/>
                </a:solidFill>
                <a:latin typeface="Open Sans"/>
                <a:ea typeface="Open Sans"/>
                <a:cs typeface="Open Sans"/>
                <a:sym typeface="Open Sans"/>
              </a:rPr>
              <a:t>Results = no direct control</a:t>
            </a:r>
            <a:endParaRPr b="1" sz="48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C8043"/>
                </a:solidFill>
                <a:latin typeface="Open Sans"/>
                <a:ea typeface="Open Sans"/>
                <a:cs typeface="Open Sans"/>
                <a:sym typeface="Open Sans"/>
              </a:rPr>
              <a:t>Process = direct control</a:t>
            </a:r>
            <a:endParaRPr b="1" sz="48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600">
              <a:solidFill>
                <a:srgbClr val="FC80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3"/>
          <p:cNvSpPr txBox="1"/>
          <p:nvPr/>
        </p:nvSpPr>
        <p:spPr>
          <a:xfrm>
            <a:off x="40350" y="214325"/>
            <a:ext cx="90633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11529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What do you hope to learn in this course?</a:t>
            </a:r>
            <a:endParaRPr sz="7500">
              <a:solidFill>
                <a:srgbClr val="11529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423" y="4315425"/>
            <a:ext cx="1995152" cy="7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4"/>
          <p:cNvSpPr txBox="1"/>
          <p:nvPr/>
        </p:nvSpPr>
        <p:spPr>
          <a:xfrm>
            <a:off x="40350" y="75"/>
            <a:ext cx="906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>
                <a:solidFill>
                  <a:srgbClr val="11529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NEXT:</a:t>
            </a:r>
            <a:endParaRPr sz="8500">
              <a:solidFill>
                <a:srgbClr val="11529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C80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How Deal-Finding </a:t>
            </a:r>
            <a:endParaRPr sz="7200">
              <a:solidFill>
                <a:srgbClr val="FC80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C80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Really Works</a:t>
            </a:r>
            <a:endParaRPr sz="7200">
              <a:solidFill>
                <a:srgbClr val="FC80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423" y="4315425"/>
            <a:ext cx="1995152" cy="7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