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embeddedFontLst>
    <p:embeddedFont>
      <p:font typeface="Economica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  <p:embeddedFont>
      <p:font typeface="Droid Serif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Economica-bold.fntdata"/><Relationship Id="rId21" Type="http://schemas.openxmlformats.org/officeDocument/2006/relationships/font" Target="fonts/Economica-regular.fntdata"/><Relationship Id="rId24" Type="http://schemas.openxmlformats.org/officeDocument/2006/relationships/font" Target="fonts/Economica-boldItalic.fntdata"/><Relationship Id="rId23" Type="http://schemas.openxmlformats.org/officeDocument/2006/relationships/font" Target="fonts/Economica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DroidSerif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DroidSerif-italic.fntdata"/><Relationship Id="rId30" Type="http://schemas.openxmlformats.org/officeDocument/2006/relationships/font" Target="fonts/DroidSerif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font" Target="fonts/DroidSerif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311700" y="957125"/>
            <a:ext cx="8520599" cy="212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599" cy="1071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899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899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399"/>
            <a:ext cx="2807999" cy="2784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799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199" cy="1786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0"/>
            <a:ext cx="4045199" cy="1574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superbmaids.net/" TargetMode="External"/><Relationship Id="rId4" Type="http://schemas.openxmlformats.org/officeDocument/2006/relationships/hyperlink" Target="http://www.yelp.com/biz/superb-maids-las-vega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business.nv.gov/business/workplace_Poster_Requiremen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SUPERB MAIDS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3044700" y="3116580"/>
            <a:ext cx="3054600" cy="701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Orientation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fairy.jpeg"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6500" y="541150"/>
            <a:ext cx="1933824" cy="1129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Employment Timeline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Interview/ orientation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Trial job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Paperwork signed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Supplies training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Cleaning training (windows, floors)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Supervised jobs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1 month 360 review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End of 2 month probation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6 month review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Annual review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Performance evaluation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Shows up on time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Brings all supplies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Keeps supplies organized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Wears uniform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Works well with others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Records accurate time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Polite with customers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Customer satisfaction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Quality of work</a:t>
            </a: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Droid Serif"/>
            </a:pPr>
            <a:r>
              <a:rPr lang="en" sz="12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Works within budget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Droid Serif"/>
              <a:ea typeface="Droid Serif"/>
              <a:cs typeface="Droid Serif"/>
              <a:sym typeface="Droid Serif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latin typeface="Droid Serif"/>
              <a:ea typeface="Droid Serif"/>
              <a:cs typeface="Droid Serif"/>
              <a:sym typeface="Droid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433425"/>
            <a:ext cx="8520599" cy="414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General principles: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start from one corner of the room and methodically go around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start from top and go down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if you can, start from Master Bathroom/ Bedroom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if it gets dark early, and client ordered window washing, start wit it first!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do NOT use same dirty rag you used for bathroom to clean kitchen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don’t wear street shoes in the house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bathrooms&gt;bedrooms&gt;stairs&gt;kitchen&gt;laundry&gt;living areas&gt;floors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after completed - walk around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show work to client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Types of cleaning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General 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dusting (inc. fans)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vacuuming, mopping floors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outside appliances (+inside microwave)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outside cabinets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bathrooms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glass door in the kitchen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baseboards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Move-out/ move in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General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+ inside appliances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Additional: windows, oven, laundry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Clients’ complaints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floor streaks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floor debris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crumbs on counter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dust behind tv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dust under furniture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wearing shoes in the house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talking too much/ using phones too much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forgot to wash near washer/ dryer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FORMS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W-4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Non-compete, non-disclosure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Social security/ Employment authorization cards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Driver’s license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Bank account info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Shirt/ shoe size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6000"/>
              <a:t>THE END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Organization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Our Rules 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How we clean</a:t>
            </a:r>
          </a:p>
          <a:p>
            <a:pPr indent="-381000" lvl="0" marL="45720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Employment timeline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Organization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Name:  SUPERB MAIDS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Website: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SuperbMaids.Net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Yelp: </a:t>
            </a:r>
            <a:r>
              <a:rPr lang="en" u="sng">
                <a:solidFill>
                  <a:schemeClr val="hlink"/>
                </a:solidFill>
                <a:hlinkClick r:id="rId4"/>
              </a:rPr>
              <a:t>Superb Maids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Owners: </a:t>
            </a:r>
            <a:r>
              <a:rPr lang="en"/>
              <a:t>Elena, Nargiza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Family: Nodir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Values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Honesty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Quality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Customer care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Teamwork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Friends and family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Rules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Be on time.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Communicate with the manager for any problem.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Do not talk during work.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Do not damage: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PETS AND KIDS! (doors closed, chemicals away, pets away)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FLOOR!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WOOD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WITH BLEACH 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Customer’s privacy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90275"/>
            <a:ext cx="8520599" cy="438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6. Look professional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supplies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uniform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7. Empathy for customer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8. Keep yourself safe:</a:t>
            </a:r>
          </a:p>
          <a:p>
            <a:pPr indent="-228600" lvl="0" marL="914400" rtl="0">
              <a:spcBef>
                <a:spcPts val="0"/>
              </a:spcBef>
              <a:buAutoNum type="alphaLcPeriod"/>
            </a:pPr>
            <a:r>
              <a:rPr lang="en"/>
              <a:t>heights</a:t>
            </a:r>
          </a:p>
          <a:p>
            <a:pPr indent="-228600" lvl="0" marL="914400" rtl="0">
              <a:spcBef>
                <a:spcPts val="0"/>
              </a:spcBef>
              <a:buAutoNum type="alphaLcPeriod"/>
            </a:pPr>
            <a:r>
              <a:rPr lang="en"/>
              <a:t>heavy furniture</a:t>
            </a:r>
          </a:p>
          <a:p>
            <a:pPr indent="-228600" lvl="0" marL="914400" rtl="0">
              <a:spcBef>
                <a:spcPts val="0"/>
              </a:spcBef>
              <a:buAutoNum type="alphaLcPeriod"/>
            </a:pPr>
            <a:r>
              <a:rPr lang="en"/>
              <a:t>wet floors</a:t>
            </a:r>
          </a:p>
          <a:p>
            <a:pPr indent="-228600" lvl="0" marL="914400" rtl="0">
              <a:spcBef>
                <a:spcPts val="0"/>
              </a:spcBef>
              <a:buAutoNum type="alphaLcPeriod"/>
            </a:pPr>
            <a:r>
              <a:rPr lang="en"/>
              <a:t>weapons</a:t>
            </a:r>
          </a:p>
          <a:p>
            <a:pPr indent="-228600" lvl="0" marL="914400" rtl="0">
              <a:spcBef>
                <a:spcPts val="0"/>
              </a:spcBef>
              <a:buAutoNum type="alphaLcPeriod"/>
            </a:pPr>
            <a:r>
              <a:rPr lang="en"/>
              <a:t>suspicious people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549700"/>
            <a:ext cx="8520599" cy="4029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10. Finishing work - CHECK!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11.  If problem - tell manager </a:t>
            </a:r>
            <a:r>
              <a:rPr lang="en">
                <a:solidFill>
                  <a:srgbClr val="FF0000"/>
                </a:solidFill>
              </a:rPr>
              <a:t>immediately.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12.  Call AND text as soon as you can if you cannot come to work: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          &lt;Cell phone number&gt;  Elena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Employment terms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At will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On-call basis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Pay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hourly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direct deposit, 7th and 22nd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time reporting - Boomr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excess time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flat rates customers pay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raises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bonuses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Building book of clients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Non-compete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465125"/>
            <a:ext cx="8520599" cy="4114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6. Non-disclosure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7. We use software for check in/ out, calendar, and paychecks.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8. Performance guarantee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9. Work injuries - immediate notice to Employer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10. Government notices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http://business.nv.gov/business/workplace_Poster_Requirements/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