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handoutMasterIdLst>
    <p:handoutMasterId r:id="rId20"/>
  </p:handoutMasterIdLst>
  <p:sldIdLst>
    <p:sldId id="410" r:id="rId2"/>
    <p:sldId id="411" r:id="rId3"/>
    <p:sldId id="412" r:id="rId4"/>
    <p:sldId id="413" r:id="rId5"/>
    <p:sldId id="414" r:id="rId6"/>
    <p:sldId id="415" r:id="rId7"/>
    <p:sldId id="416" r:id="rId8"/>
    <p:sldId id="417" r:id="rId9"/>
    <p:sldId id="418" r:id="rId10"/>
    <p:sldId id="419" r:id="rId11"/>
    <p:sldId id="420" r:id="rId12"/>
    <p:sldId id="421" r:id="rId13"/>
    <p:sldId id="422" r:id="rId14"/>
    <p:sldId id="423" r:id="rId15"/>
    <p:sldId id="424" r:id="rId16"/>
    <p:sldId id="425" r:id="rId17"/>
    <p:sldId id="426" r:id="rId18"/>
  </p:sldIdLst>
  <p:sldSz cx="9144000" cy="6858000" type="screen4x3"/>
  <p:notesSz cx="7315200" cy="96012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521F"/>
    <a:srgbClr val="DA5292"/>
    <a:srgbClr val="DA521E"/>
    <a:srgbClr val="000066"/>
    <a:srgbClr val="F0F5FA"/>
    <a:srgbClr val="FFFF99"/>
    <a:srgbClr val="FFFFCC"/>
    <a:srgbClr val="FF6600"/>
    <a:srgbClr val="CC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25" d="100"/>
          <a:sy n="125" d="100"/>
        </p:scale>
        <p:origin x="-464" y="144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tags" Target="tags/tag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C3935F-67CA-F34E-9A0A-DCD76020C238}" type="datetime1">
              <a:rPr lang="en-US"/>
              <a:pPr>
                <a:defRPr/>
              </a:pPr>
              <a:t>8/31/17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28CD6F-B1CE-3C4F-8EEE-FB3C4B8FA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78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B2B65F4A-A3BA-C243-BB33-127DDD3D77E4}" type="datetime1">
              <a:rPr lang="en-US"/>
              <a:pPr>
                <a:defRPr/>
              </a:pPr>
              <a:t>8/31/17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3467785B-843D-0C44-B431-A9906C1E8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31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DCFC700-F3C3-FE40-9D41-200DCFD22F78}" type="slidenum">
              <a:rPr lang="en-US" sz="1300">
                <a:latin typeface="Calibri" charset="0"/>
              </a:rPr>
              <a:pPr eaLnBrk="1" hangingPunct="1"/>
              <a:t>1</a:t>
            </a:fld>
            <a:endParaRPr lang="en-US" sz="1300">
              <a:latin typeface="Calibri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lIns="92391" tIns="46195" rIns="92391" bIns="46195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CF8C6EA-51F7-3D41-B838-F37E9130D4D6}" type="slidenum">
              <a:rPr lang="en-US" sz="1300">
                <a:latin typeface="Calibri" charset="0"/>
              </a:rPr>
              <a:pPr eaLnBrk="1" hangingPunct="1"/>
              <a:t>2</a:t>
            </a:fld>
            <a:endParaRPr lang="en-US" sz="1300">
              <a:latin typeface="Calibri" charset="0"/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60475" y="720725"/>
            <a:ext cx="4797425" cy="3598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lIns="91420" tIns="45710" rIns="91420" bIns="4571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E06292B-CCAC-304F-9E1E-98C67414DFD6}" type="slidenum">
              <a:rPr lang="en-US" sz="1300">
                <a:latin typeface="Calibri" charset="0"/>
              </a:rPr>
              <a:pPr eaLnBrk="1" hangingPunct="1"/>
              <a:t>3</a:t>
            </a:fld>
            <a:endParaRPr lang="en-US" sz="1300">
              <a:latin typeface="Calibri" charset="0"/>
            </a:endParaRPr>
          </a:p>
        </p:txBody>
      </p:sp>
      <p:sp>
        <p:nvSpPr>
          <p:cNvPr id="92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70000" y="717550"/>
            <a:ext cx="4778375" cy="3584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9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43425"/>
            <a:ext cx="5365750" cy="43021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lIns="97324" tIns="48660" rIns="97324" bIns="4866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3BF4599-A884-8949-A42C-3541EBC8AB78}" type="slidenum">
              <a:rPr lang="en-US" sz="1300">
                <a:latin typeface="Calibri" charset="0"/>
              </a:rPr>
              <a:pPr eaLnBrk="1" hangingPunct="1"/>
              <a:t>4</a:t>
            </a:fld>
            <a:endParaRPr lang="en-US" sz="1300">
              <a:latin typeface="Calibri" charset="0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66825" y="715963"/>
            <a:ext cx="4783138" cy="3587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41838"/>
            <a:ext cx="5365750" cy="43037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lIns="92391" tIns="46195" rIns="92391" bIns="46195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9F4434A-5A58-684E-8F02-75E2C956C9FF}" type="slidenum">
              <a:rPr lang="en-US" sz="1300">
                <a:latin typeface="Calibri" charset="0"/>
              </a:rPr>
              <a:pPr eaLnBrk="1" hangingPunct="1"/>
              <a:t>7</a:t>
            </a:fld>
            <a:endParaRPr lang="en-US" sz="1300">
              <a:latin typeface="Calibri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lIns="92391" tIns="46195" rIns="92391" bIns="46195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C60BAEF-8A1C-7C4B-A369-12D3A03244CC}" type="slidenum">
              <a:rPr lang="en-US" sz="1300">
                <a:latin typeface="Calibri" charset="0"/>
              </a:rPr>
              <a:pPr eaLnBrk="1" hangingPunct="1"/>
              <a:t>9</a:t>
            </a:fld>
            <a:endParaRPr lang="en-US" sz="1300">
              <a:latin typeface="Calibri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lIns="92391" tIns="46195" rIns="92391" bIns="46195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17CFB72-4309-474F-BFC3-95363568CDCF}" type="slidenum">
              <a:rPr lang="en-US" sz="1300">
                <a:latin typeface="Calibri" charset="0"/>
              </a:rPr>
              <a:pPr eaLnBrk="1" hangingPunct="1"/>
              <a:t>11</a:t>
            </a:fld>
            <a:endParaRPr lang="en-US" sz="1300">
              <a:latin typeface="Calibri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lIns="92391" tIns="46195" rIns="92391" bIns="46195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CD96ECE-2948-F941-A16D-5A36408EA306}" type="slidenum">
              <a:rPr lang="en-US" sz="1300">
                <a:latin typeface="Calibri" charset="0"/>
              </a:rPr>
              <a:pPr eaLnBrk="1" hangingPunct="1"/>
              <a:t>13</a:t>
            </a:fld>
            <a:endParaRPr lang="en-US" sz="1300">
              <a:latin typeface="Calibri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60475" y="720725"/>
            <a:ext cx="4797425" cy="35988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lIns="91420" tIns="45710" rIns="91420" bIns="4571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470025"/>
          </a:xfrm>
        </p:spPr>
        <p:txBody>
          <a:bodyPr/>
          <a:lstStyle>
            <a:lvl1pPr algn="ctr">
              <a:defRPr baseline="0">
                <a:solidFill>
                  <a:schemeClr val="tx2">
                    <a:lumMod val="75000"/>
                  </a:schemeClr>
                </a:solidFill>
                <a:latin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886200"/>
            <a:ext cx="60960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lumMod val="75000"/>
                  </a:schemeClr>
                </a:solidFill>
                <a:latin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4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371600"/>
            <a:ext cx="3429000" cy="4953000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371600"/>
            <a:ext cx="3429000" cy="4953000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g"/><Relationship Id="rId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33500" y="1279525"/>
            <a:ext cx="69342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1981200" y="0"/>
            <a:ext cx="6934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200" y="6601264"/>
            <a:ext cx="2124199" cy="215444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Verdana" charset="0"/>
              </a:rPr>
              <a:t>©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Verdana" charset="0"/>
              </a:rPr>
              <a:t>2017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Verdana" charset="0"/>
              </a:rPr>
              <a:t>The Emily Post Institute, Inc.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86400" y="6588108"/>
            <a:ext cx="3429000" cy="246221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>
              <a:defRPr/>
            </a:pPr>
            <a:fld id="{11A53A41-27D0-A749-A4C9-B4DB8C333EDA}" type="slidenum">
              <a:rPr lang="en-US" sz="1000" smtClean="0">
                <a:solidFill>
                  <a:schemeClr val="bg1">
                    <a:lumMod val="50000"/>
                  </a:schemeClr>
                </a:solidFill>
                <a:latin typeface="Verdana" charset="0"/>
              </a:rPr>
              <a:pPr algn="r">
                <a:defRPr/>
              </a:pPr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  <a:latin typeface="Verdana" charset="0"/>
            </a:endParaRPr>
          </a:p>
        </p:txBody>
      </p:sp>
      <p:pic>
        <p:nvPicPr>
          <p:cNvPr id="2" name="Picture 1" descr="business-icon--large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"/>
            <a:ext cx="381000" cy="375557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838200" y="609600"/>
            <a:ext cx="8305800" cy="0"/>
          </a:xfrm>
          <a:prstGeom prst="line">
            <a:avLst/>
          </a:prstGeom>
          <a:ln w="38100">
            <a:solidFill>
              <a:srgbClr val="DA521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0" y="609600"/>
            <a:ext cx="304800" cy="0"/>
          </a:xfrm>
          <a:prstGeom prst="line">
            <a:avLst/>
          </a:prstGeom>
          <a:ln w="38100">
            <a:solidFill>
              <a:srgbClr val="DA521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39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8" descr="EP Master Logo  218 82 31 smoothed by plp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553200"/>
            <a:ext cx="609600" cy="2381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</p:sldLayoutIdLst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r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2800" kern="1200">
          <a:solidFill>
            <a:srgbClr val="000000"/>
          </a:solidFill>
          <a:latin typeface="Verdana" pitchFamily="34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Verdana" pitchFamily="34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Verdana" pitchFamily="34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Verdana" pitchFamily="34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Verdana" pitchFamily="34" charset="0"/>
          <a:ea typeface="ＭＳ Ｐゴシック" charset="-128"/>
          <a:cs typeface="ＭＳ Ｐゴシック" charset="-128"/>
        </a:defRPr>
      </a:lvl5pPr>
      <a:lvl6pPr marL="457200" algn="r" rtl="0" fontAlgn="base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r" rtl="0" fontAlgn="base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r" rtl="0" fontAlgn="base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r" rtl="0" fontAlgn="base">
        <a:lnSpc>
          <a:spcPts val="34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DA521F"/>
        </a:buClr>
        <a:buFont typeface="Wingdings" charset="2"/>
        <a:buChar char=""/>
        <a:defRPr sz="2800" kern="1200">
          <a:solidFill>
            <a:srgbClr val="000000"/>
          </a:solidFill>
          <a:latin typeface="Verdana" pitchFamily="34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A521F"/>
        </a:buClr>
        <a:buFont typeface="Wingdings" charset="2"/>
        <a:buChar char=""/>
        <a:defRPr sz="2400" kern="1200">
          <a:solidFill>
            <a:srgbClr val="000000"/>
          </a:solidFill>
          <a:latin typeface="Verdana" pitchFamily="34" charset="0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A521F"/>
        </a:buClr>
        <a:buFont typeface="Wingdings" charset="2"/>
        <a:buChar char=""/>
        <a:defRPr sz="2000" kern="1200">
          <a:solidFill>
            <a:srgbClr val="000000"/>
          </a:solidFill>
          <a:latin typeface="Verdana" pitchFamily="34" charset="0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A521F"/>
        </a:buClr>
        <a:buFont typeface="Wingdings" charset="2"/>
        <a:buChar char=""/>
        <a:defRPr sz="2000" kern="1200">
          <a:solidFill>
            <a:srgbClr val="000000"/>
          </a:solidFill>
          <a:latin typeface="Verdana" pitchFamily="34" charset="0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A521F"/>
        </a:buClr>
        <a:buFont typeface="Wingdings" charset="2"/>
        <a:buChar char=""/>
        <a:defRPr sz="2000" kern="1200">
          <a:solidFill>
            <a:srgbClr val="000000"/>
          </a:solidFill>
          <a:latin typeface="Verdana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1882775"/>
            <a:ext cx="7086600" cy="1470025"/>
          </a:xfrm>
        </p:spPr>
        <p:txBody>
          <a:bodyPr/>
          <a:lstStyle/>
          <a:p>
            <a:pPr eaLnBrk="1" hangingPunct="1"/>
            <a:r>
              <a:rPr lang="en-US" sz="4400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Introductions</a:t>
            </a:r>
            <a:endParaRPr lang="en-US" dirty="0">
              <a:solidFill>
                <a:srgbClr val="00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583651"/>
      </p:ext>
    </p:extLst>
  </p:cSld>
  <p:clrMapOvr>
    <a:masterClrMapping/>
  </p:clrMapOvr>
  <p:transition xmlns:p14="http://schemas.microsoft.com/office/powerpoint/2010/main" advTm="1712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  <a:cs typeface="ＭＳ Ｐゴシック" charset="0"/>
              </a:rPr>
              <a:t>Names, Names, Names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05000" y="1447800"/>
            <a:ext cx="5562600" cy="1905000"/>
          </a:xfrm>
        </p:spPr>
        <p:txBody>
          <a:bodyPr/>
          <a:lstStyle/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3200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What do you do when </a:t>
            </a:r>
            <a:r>
              <a:rPr lang="en-US" sz="3200" dirty="0" smtClean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someone mispronounces your name?</a:t>
            </a:r>
            <a:endParaRPr lang="en-US" sz="3200" dirty="0">
              <a:solidFill>
                <a:srgbClr val="00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Content Placeholder 5"/>
          <p:cNvSpPr txBox="1">
            <a:spLocks/>
          </p:cNvSpPr>
          <p:nvPr/>
        </p:nvSpPr>
        <p:spPr bwMode="auto">
          <a:xfrm>
            <a:off x="1905000" y="3886200"/>
            <a:ext cx="5562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521F"/>
              </a:buClr>
              <a:buFont typeface="Wingdings" charset="2"/>
              <a:buChar char=""/>
              <a:defRPr sz="2800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521F"/>
              </a:buClr>
              <a:buFont typeface="Wingdings" charset="2"/>
              <a:buChar char=""/>
              <a:defRPr sz="2400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521F"/>
              </a:buClr>
              <a:buFont typeface="Wingdings" charset="2"/>
              <a:buChar char=""/>
              <a:defRPr sz="2000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521F"/>
              </a:buClr>
              <a:buFont typeface="Wingdings" charset="2"/>
              <a:buChar char=""/>
              <a:defRPr sz="2000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A521F"/>
              </a:buClr>
              <a:buFont typeface="Wingdings" charset="2"/>
              <a:buChar char=""/>
              <a:defRPr sz="2000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ＭＳ Ｐゴシック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3200" dirty="0" smtClean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What do you do when you mispronounce someone’s name?</a:t>
            </a:r>
            <a:endParaRPr lang="en-US" sz="3200" dirty="0">
              <a:solidFill>
                <a:srgbClr val="00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221245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  <a:cs typeface="ＭＳ Ｐゴシック" charset="0"/>
              </a:rPr>
              <a:t>Names, Names, Names</a:t>
            </a:r>
          </a:p>
        </p:txBody>
      </p:sp>
      <p:sp>
        <p:nvSpPr>
          <p:cNvPr id="1817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981200"/>
            <a:ext cx="6248400" cy="2819400"/>
          </a:xfrm>
        </p:spPr>
        <p:txBody>
          <a:bodyPr>
            <a:noAutofit/>
          </a:bodyPr>
          <a:lstStyle/>
          <a:p>
            <a:pPr marL="347663" indent="-347663" eaLnBrk="1" hangingPunct="1">
              <a:spcAft>
                <a:spcPct val="100000"/>
              </a:spcAft>
              <a:buFont typeface="Wingdings" pitchFamily="2" charset="2"/>
              <a:buChar char=""/>
              <a:defRPr/>
            </a:pPr>
            <a:r>
              <a:rPr lang="en-US" sz="3600" b="1" dirty="0" smtClean="0">
                <a:solidFill>
                  <a:srgbClr val="000000"/>
                </a:solidFill>
                <a:ea typeface="+mn-ea"/>
                <a:cs typeface="+mn-cs"/>
              </a:rPr>
              <a:t>Admit</a:t>
            </a:r>
            <a:r>
              <a:rPr lang="en-US" sz="3600" dirty="0" smtClean="0">
                <a:solidFill>
                  <a:srgbClr val="000000"/>
                </a:solidFill>
                <a:ea typeface="+mn-ea"/>
                <a:cs typeface="+mn-cs"/>
              </a:rPr>
              <a:t>.</a:t>
            </a:r>
          </a:p>
          <a:p>
            <a:pPr marL="347663" indent="-347663" eaLnBrk="1" hangingPunct="1">
              <a:spcAft>
                <a:spcPct val="100000"/>
              </a:spcAft>
              <a:buFont typeface="Wingdings" pitchFamily="2" charset="2"/>
              <a:buChar char=""/>
              <a:defRPr/>
            </a:pPr>
            <a:r>
              <a:rPr lang="en-US" sz="3600" b="1" dirty="0" smtClean="0">
                <a:solidFill>
                  <a:srgbClr val="000000"/>
                </a:solidFill>
                <a:ea typeface="+mn-ea"/>
                <a:cs typeface="+mn-cs"/>
              </a:rPr>
              <a:t>Apologize</a:t>
            </a:r>
            <a:r>
              <a:rPr lang="en-US" sz="3600" dirty="0" smtClean="0">
                <a:solidFill>
                  <a:srgbClr val="000000"/>
                </a:solidFill>
                <a:ea typeface="+mn-ea"/>
                <a:cs typeface="+mn-cs"/>
              </a:rPr>
              <a:t>.</a:t>
            </a:r>
          </a:p>
          <a:p>
            <a:pPr marL="347663" indent="-347663" eaLnBrk="1" hangingPunct="1">
              <a:spcAft>
                <a:spcPct val="100000"/>
              </a:spcAft>
              <a:buFont typeface="Wingdings" pitchFamily="2" charset="2"/>
              <a:buChar char=""/>
              <a:defRPr/>
            </a:pPr>
            <a:r>
              <a:rPr lang="en-US" sz="3600" b="1" dirty="0" smtClean="0">
                <a:solidFill>
                  <a:srgbClr val="000000"/>
                </a:solidFill>
                <a:ea typeface="+mn-ea"/>
                <a:cs typeface="+mn-cs"/>
              </a:rPr>
              <a:t>Repeat correctly</a:t>
            </a:r>
            <a:r>
              <a:rPr lang="en-US" sz="3600" dirty="0" smtClean="0">
                <a:solidFill>
                  <a:srgbClr val="000000"/>
                </a:solidFill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9337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7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7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7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7603" grpId="0" build="allAtOnce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  <a:cs typeface="ＭＳ Ｐゴシック" charset="0"/>
              </a:rPr>
              <a:t>You Are The Etiquette Expert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60525"/>
            <a:ext cx="6934200" cy="3749675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I recently started a new job. When I met one of my supervisors for the first time in a meeting, I shook </a:t>
            </a:r>
            <a:r>
              <a:rPr lang="en-US" dirty="0" smtClean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his hand </a:t>
            </a: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across the table. One of my colleagues later told me I </a:t>
            </a:r>
            <a:r>
              <a:rPr lang="en-US" dirty="0" smtClean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shouldn’</a:t>
            </a:r>
            <a:r>
              <a:rPr lang="en-US" altLang="ja-JP" dirty="0" smtClean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t </a:t>
            </a:r>
            <a:r>
              <a:rPr lang="en-US" altLang="ja-JP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have done that. </a:t>
            </a:r>
          </a:p>
          <a:p>
            <a:pPr marL="0" indent="0">
              <a:buFont typeface="Wingdings" charset="0"/>
              <a:buNone/>
            </a:pPr>
            <a:endParaRPr lang="en-US" dirty="0">
              <a:solidFill>
                <a:srgbClr val="00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marL="0" indent="0">
              <a:buFont typeface="Wingdings" charset="0"/>
              <a:buNone/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Is this true?</a:t>
            </a:r>
          </a:p>
        </p:txBody>
      </p:sp>
    </p:spTree>
    <p:extLst>
      <p:ext uri="{BB962C8B-B14F-4D97-AF65-F5344CB8AC3E}">
        <p14:creationId xmlns:p14="http://schemas.microsoft.com/office/powerpoint/2010/main" val="1269256485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  <a:cs typeface="ＭＳ Ｐゴシック" charset="0"/>
              </a:rPr>
              <a:t>Self-Introductions</a:t>
            </a:r>
          </a:p>
        </p:txBody>
      </p:sp>
      <p:sp>
        <p:nvSpPr>
          <p:cNvPr id="202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447800"/>
            <a:ext cx="7010400" cy="3886200"/>
          </a:xfrm>
        </p:spPr>
        <p:txBody>
          <a:bodyPr/>
          <a:lstStyle/>
          <a:p>
            <a:pPr eaLnBrk="1" hangingPunct="1">
              <a:spcAft>
                <a:spcPts val="3125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Try to approach groups where you know one person.</a:t>
            </a:r>
          </a:p>
          <a:p>
            <a:pPr eaLnBrk="1" hangingPunct="1">
              <a:spcAft>
                <a:spcPts val="3125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Nod, wait for a break, then do your self-introduction.</a:t>
            </a:r>
          </a:p>
          <a:p>
            <a:pPr eaLnBrk="1" hangingPunct="1">
              <a:spcAft>
                <a:spcPts val="3125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Focus on each person and make reference to a connection.</a:t>
            </a:r>
          </a:p>
        </p:txBody>
      </p:sp>
    </p:spTree>
    <p:extLst>
      <p:ext uri="{BB962C8B-B14F-4D97-AF65-F5344CB8AC3E}">
        <p14:creationId xmlns:p14="http://schemas.microsoft.com/office/powerpoint/2010/main" val="1195573562"/>
      </p:ext>
    </p:extLst>
  </p:cSld>
  <p:clrMapOvr>
    <a:masterClrMapping/>
  </p:clrMapOvr>
  <p:transition xmlns:p14="http://schemas.microsoft.com/office/powerpoint/2010/main" advTm="15232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240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  <a:cs typeface="ＭＳ Ｐゴシック" charset="0"/>
              </a:rPr>
              <a:t>Social Kissing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570038"/>
            <a:ext cx="6934200" cy="4221162"/>
          </a:xfrm>
        </p:spPr>
        <p:txBody>
          <a:bodyPr/>
          <a:lstStyle/>
          <a:p>
            <a:pPr>
              <a:spcAft>
                <a:spcPts val="4200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Unless you are positive it won’</a:t>
            </a:r>
            <a:r>
              <a:rPr lang="en-US" altLang="ja-JP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t make someone uncomfortable, offer a </a:t>
            </a:r>
            <a:r>
              <a:rPr lang="en-US" altLang="ja-JP" dirty="0" smtClean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handshake instead.</a:t>
            </a:r>
            <a:endParaRPr lang="en-US" altLang="ja-JP" dirty="0">
              <a:solidFill>
                <a:srgbClr val="00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4200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If you are uncomfortable with social kissing, be proactive and extend your hand when someone approaches you.</a:t>
            </a:r>
          </a:p>
        </p:txBody>
      </p:sp>
    </p:spTree>
    <p:extLst>
      <p:ext uri="{BB962C8B-B14F-4D97-AF65-F5344CB8AC3E}">
        <p14:creationId xmlns:p14="http://schemas.microsoft.com/office/powerpoint/2010/main" val="209136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2130425"/>
            <a:ext cx="6096000" cy="1470025"/>
          </a:xfrm>
        </p:spPr>
        <p:txBody>
          <a:bodyPr/>
          <a:lstStyle/>
          <a:p>
            <a:r>
              <a:rPr lang="en-US" sz="4400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Business Cards</a:t>
            </a:r>
          </a:p>
        </p:txBody>
      </p:sp>
    </p:spTree>
    <p:extLst>
      <p:ext uri="{BB962C8B-B14F-4D97-AF65-F5344CB8AC3E}">
        <p14:creationId xmlns:p14="http://schemas.microsoft.com/office/powerpoint/2010/main" val="1833096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  <a:cs typeface="ＭＳ Ｐゴシック" charset="0"/>
              </a:rPr>
              <a:t>The Value of a Business Card</a:t>
            </a:r>
          </a:p>
        </p:txBody>
      </p:sp>
      <p:sp>
        <p:nvSpPr>
          <p:cNvPr id="1402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219200" y="1050925"/>
            <a:ext cx="6934200" cy="5273675"/>
          </a:xfrm>
        </p:spPr>
        <p:txBody>
          <a:bodyPr/>
          <a:lstStyle/>
          <a:p>
            <a:pPr marL="395288" indent="-395288">
              <a:lnSpc>
                <a:spcPct val="90000"/>
              </a:lnSpc>
              <a:spcAft>
                <a:spcPts val="1538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Defines who you are and your responsibilities.</a:t>
            </a:r>
          </a:p>
          <a:p>
            <a:pPr marL="395288" indent="-395288">
              <a:lnSpc>
                <a:spcPct val="90000"/>
              </a:lnSpc>
              <a:spcAft>
                <a:spcPts val="1538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Invites business </a:t>
            </a:r>
            <a:r>
              <a:rPr lang="en-US" dirty="0" smtClean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acquaintances </a:t>
            </a: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to get in touch with you.</a:t>
            </a:r>
          </a:p>
          <a:p>
            <a:pPr marL="395288" indent="-395288">
              <a:lnSpc>
                <a:spcPct val="90000"/>
              </a:lnSpc>
              <a:spcAft>
                <a:spcPts val="1538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Provides methods of </a:t>
            </a:r>
            <a:r>
              <a:rPr lang="en-US" dirty="0" smtClean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communication:</a:t>
            </a:r>
            <a:endParaRPr lang="en-US" dirty="0">
              <a:solidFill>
                <a:srgbClr val="00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  <a:p>
            <a:pPr marL="803275" lvl="1">
              <a:lnSpc>
                <a:spcPct val="90000"/>
              </a:lnSpc>
              <a:spcAft>
                <a:spcPts val="338"/>
              </a:spcAft>
            </a:pPr>
            <a:r>
              <a:rPr lang="en-US" dirty="0" smtClean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Address</a:t>
            </a:r>
          </a:p>
          <a:p>
            <a:pPr marL="803275" lvl="1">
              <a:lnSpc>
                <a:spcPct val="90000"/>
              </a:lnSpc>
              <a:spcAft>
                <a:spcPts val="338"/>
              </a:spcAft>
            </a:pPr>
            <a:r>
              <a:rPr lang="en-US" dirty="0" smtClean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Phone</a:t>
            </a:r>
            <a:endParaRPr lang="en-US" dirty="0">
              <a:solidFill>
                <a:srgbClr val="000000"/>
              </a:solidFill>
              <a:latin typeface="Verdana" charset="0"/>
              <a:ea typeface="ＭＳ Ｐゴシック" charset="0"/>
            </a:endParaRPr>
          </a:p>
          <a:p>
            <a:pPr marL="803275" lvl="1">
              <a:lnSpc>
                <a:spcPct val="90000"/>
              </a:lnSpc>
              <a:spcAft>
                <a:spcPts val="338"/>
              </a:spcAft>
            </a:pPr>
            <a:r>
              <a:rPr lang="en-US" dirty="0" smtClean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Email</a:t>
            </a:r>
          </a:p>
          <a:p>
            <a:pPr marL="803275" lvl="1">
              <a:lnSpc>
                <a:spcPct val="90000"/>
              </a:lnSpc>
              <a:spcAft>
                <a:spcPts val="338"/>
              </a:spcAft>
            </a:pPr>
            <a:r>
              <a:rPr lang="en-US" dirty="0" smtClean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Text</a:t>
            </a:r>
          </a:p>
          <a:p>
            <a:pPr marL="803275" lvl="1">
              <a:lnSpc>
                <a:spcPct val="90000"/>
              </a:lnSpc>
              <a:spcAft>
                <a:spcPts val="338"/>
              </a:spcAft>
            </a:pPr>
            <a:r>
              <a:rPr lang="en-US" dirty="0" smtClean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Social Media</a:t>
            </a:r>
            <a:endParaRPr lang="en-US" dirty="0">
              <a:solidFill>
                <a:srgbClr val="000000"/>
              </a:solidFill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026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  <a:cs typeface="ＭＳ Ｐゴシック" charset="0"/>
              </a:rPr>
              <a:t>Handing Out Business Cards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066800"/>
            <a:ext cx="6934200" cy="5029200"/>
          </a:xfrm>
        </p:spPr>
        <p:txBody>
          <a:bodyPr/>
          <a:lstStyle/>
          <a:p>
            <a:pPr marL="395288" indent="-395288">
              <a:lnSpc>
                <a:spcPct val="90000"/>
              </a:lnSpc>
              <a:spcAft>
                <a:spcPts val="1100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Give and ask for one from people you expect to do business with.</a:t>
            </a:r>
          </a:p>
          <a:p>
            <a:pPr marL="803275" lvl="1">
              <a:lnSpc>
                <a:spcPct val="90000"/>
              </a:lnSpc>
              <a:spcAft>
                <a:spcPts val="1100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At start of meeting</a:t>
            </a:r>
          </a:p>
          <a:p>
            <a:pPr marL="803275" lvl="1">
              <a:lnSpc>
                <a:spcPct val="90000"/>
              </a:lnSpc>
              <a:spcAft>
                <a:spcPts val="1100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After introductions</a:t>
            </a:r>
          </a:p>
          <a:p>
            <a:pPr marL="803275" lvl="1">
              <a:lnSpc>
                <a:spcPct val="90000"/>
              </a:lnSpc>
              <a:spcAft>
                <a:spcPts val="1100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In response to being offered one</a:t>
            </a:r>
          </a:p>
          <a:p>
            <a:pPr marL="803275" lvl="1">
              <a:lnSpc>
                <a:spcPct val="90000"/>
              </a:lnSpc>
              <a:spcAft>
                <a:spcPts val="1100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At end of meeting or interaction</a:t>
            </a:r>
          </a:p>
          <a:p>
            <a:pPr marL="395288" indent="-395288">
              <a:lnSpc>
                <a:spcPct val="90000"/>
              </a:lnSpc>
              <a:spcAft>
                <a:spcPts val="1100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Look at it carefully.</a:t>
            </a:r>
          </a:p>
          <a:p>
            <a:pPr marL="395288" indent="-395288">
              <a:lnSpc>
                <a:spcPct val="90000"/>
              </a:lnSpc>
              <a:spcAft>
                <a:spcPts val="1100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Put it away carefully.</a:t>
            </a:r>
          </a:p>
          <a:p>
            <a:pPr marL="395288" indent="-395288">
              <a:lnSpc>
                <a:spcPct val="90000"/>
              </a:lnSpc>
              <a:spcAft>
                <a:spcPts val="1100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Have enough for everyone.</a:t>
            </a:r>
          </a:p>
        </p:txBody>
      </p:sp>
    </p:spTree>
    <p:extLst>
      <p:ext uri="{BB962C8B-B14F-4D97-AF65-F5344CB8AC3E}">
        <p14:creationId xmlns:p14="http://schemas.microsoft.com/office/powerpoint/2010/main" val="2064882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  <a:cs typeface="ＭＳ Ｐゴシック" charset="0"/>
              </a:rPr>
              <a:t>Why Introductions Matter</a:t>
            </a:r>
          </a:p>
        </p:txBody>
      </p:sp>
      <p:sp>
        <p:nvSpPr>
          <p:cNvPr id="1801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341438"/>
            <a:ext cx="7086600" cy="4754562"/>
          </a:xfrm>
        </p:spPr>
        <p:txBody>
          <a:bodyPr/>
          <a:lstStyle/>
          <a:p>
            <a:pPr eaLnBrk="1" hangingPunct="1">
              <a:buFont typeface="Wingdings" pitchFamily="2" charset="2"/>
              <a:buChar char="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First </a:t>
            </a:r>
            <a:r>
              <a:rPr lang="en-US" b="1" dirty="0" smtClean="0">
                <a:solidFill>
                  <a:schemeClr val="tx1"/>
                </a:solidFill>
                <a:ea typeface="+mn-ea"/>
                <a:cs typeface="+mn-cs"/>
              </a:rPr>
              <a:t>impressions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 can </a:t>
            </a:r>
            <a:r>
              <a:rPr lang="en-US" b="1" dirty="0" smtClean="0">
                <a:solidFill>
                  <a:schemeClr val="tx1"/>
                </a:solidFill>
                <a:ea typeface="+mn-ea"/>
                <a:cs typeface="+mn-cs"/>
              </a:rPr>
              <a:t>make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 or </a:t>
            </a:r>
            <a:r>
              <a:rPr lang="en-US" b="1" dirty="0" smtClean="0">
                <a:solidFill>
                  <a:schemeClr val="tx1"/>
                </a:solidFill>
                <a:ea typeface="+mn-ea"/>
                <a:cs typeface="+mn-cs"/>
              </a:rPr>
              <a:t>break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 you.</a:t>
            </a:r>
            <a:b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</a:br>
            <a:endParaRPr lang="en-US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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The </a:t>
            </a:r>
            <a:r>
              <a:rPr lang="en-US" b="1" dirty="0" smtClean="0">
                <a:solidFill>
                  <a:schemeClr val="tx1"/>
                </a:solidFill>
                <a:ea typeface="+mn-ea"/>
                <a:cs typeface="+mn-cs"/>
              </a:rPr>
              <a:t>introduction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 is your opportunity to make a </a:t>
            </a:r>
            <a:r>
              <a:rPr lang="en-US" b="1" dirty="0" smtClean="0">
                <a:solidFill>
                  <a:schemeClr val="tx1"/>
                </a:solidFill>
                <a:ea typeface="+mn-ea"/>
                <a:cs typeface="+mn-cs"/>
              </a:rPr>
              <a:t>strong first impression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.</a:t>
            </a:r>
            <a:b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</a:br>
            <a:endParaRPr lang="en-US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Char char="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How you handle yourself gives strong clues about your </a:t>
            </a:r>
            <a:r>
              <a:rPr lang="en-US" b="1" dirty="0" smtClean="0">
                <a:solidFill>
                  <a:schemeClr val="tx1"/>
                </a:solidFill>
                <a:ea typeface="+mn-ea"/>
                <a:cs typeface="+mn-cs"/>
              </a:rPr>
              <a:t>confidence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 and </a:t>
            </a:r>
            <a:r>
              <a:rPr lang="en-US" b="1" dirty="0" smtClean="0">
                <a:solidFill>
                  <a:schemeClr val="tx1"/>
                </a:solidFill>
                <a:ea typeface="+mn-ea"/>
                <a:cs typeface="+mn-cs"/>
              </a:rPr>
              <a:t>professionalism</a:t>
            </a:r>
            <a:r>
              <a:rPr lang="en-US" dirty="0" smtClean="0">
                <a:solidFill>
                  <a:schemeClr val="tx1"/>
                </a:solidFill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4683499"/>
      </p:ext>
    </p:extLst>
  </p:cSld>
  <p:clrMapOvr>
    <a:masterClrMapping/>
  </p:clrMapOvr>
  <p:transition xmlns:p14="http://schemas.microsoft.com/office/powerpoint/2010/main" advTm="16944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121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  <a:cs typeface="Arial" charset="0"/>
              </a:rPr>
              <a:t>Introduction Exercise</a:t>
            </a:r>
            <a:endParaRPr lang="en-US" b="1">
              <a:latin typeface="Verdana" charset="0"/>
              <a:ea typeface="ＭＳ Ｐゴシック" charset="0"/>
              <a:cs typeface="Arial" charset="0"/>
            </a:endParaRPr>
          </a:p>
        </p:txBody>
      </p:sp>
      <p:sp>
        <p:nvSpPr>
          <p:cNvPr id="1803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543800" cy="5105400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Find a partner near you.</a:t>
            </a:r>
          </a:p>
          <a:p>
            <a:pPr eaLnBrk="1" hangingPunct="1">
              <a:spcAft>
                <a:spcPts val="1200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One moves a few steps away. </a:t>
            </a:r>
            <a:b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Other remains seated.</a:t>
            </a:r>
          </a:p>
          <a:p>
            <a:pPr eaLnBrk="1" hangingPunct="1">
              <a:spcAft>
                <a:spcPts val="1200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The standing partner introduces him/herself.</a:t>
            </a:r>
          </a:p>
          <a:p>
            <a:pPr eaLnBrk="1" hangingPunct="1">
              <a:spcAft>
                <a:spcPts val="1200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Both note what the other does well and does poorly.</a:t>
            </a:r>
          </a:p>
          <a:p>
            <a:pPr eaLnBrk="1" hangingPunct="1">
              <a:spcAft>
                <a:spcPts val="1200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Identify the </a:t>
            </a:r>
            <a:r>
              <a:rPr lang="en-US" b="1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four parts of an introduction</a:t>
            </a: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4287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326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  <a:cs typeface="ＭＳ Ｐゴシック" charset="0"/>
              </a:rPr>
              <a:t>Shaking Hands</a:t>
            </a:r>
          </a:p>
        </p:txBody>
      </p:sp>
      <p:sp>
        <p:nvSpPr>
          <p:cNvPr id="18309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295400" y="1447800"/>
            <a:ext cx="6934200" cy="4108450"/>
          </a:xfrm>
        </p:spPr>
        <p:txBody>
          <a:bodyPr>
            <a:noAutofit/>
          </a:bodyPr>
          <a:lstStyle/>
          <a:p>
            <a:pPr eaLnBrk="1" hangingPunct="1">
              <a:spcAft>
                <a:spcPct val="15000"/>
              </a:spcAft>
              <a:buFont typeface="Wingdings" pitchFamily="2" charset="2"/>
              <a:buChar char=""/>
              <a:defRPr/>
            </a:pPr>
            <a:r>
              <a:rPr lang="en-US" sz="3200" dirty="0" smtClean="0">
                <a:solidFill>
                  <a:srgbClr val="000000"/>
                </a:solidFill>
                <a:ea typeface="+mn-ea"/>
                <a:cs typeface="+mn-cs"/>
              </a:rPr>
              <a:t>Four</a:t>
            </a:r>
            <a:r>
              <a:rPr lang="en-US" sz="3200" b="1" dirty="0" smtClean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ea typeface="+mn-ea"/>
                <a:cs typeface="+mn-cs"/>
              </a:rPr>
              <a:t>steps:</a:t>
            </a:r>
          </a:p>
          <a:p>
            <a:pPr lvl="1" eaLnBrk="1" hangingPunct="1">
              <a:buFont typeface="Wingdings" pitchFamily="2" charset="2"/>
              <a:buChar char=""/>
              <a:defRPr/>
            </a:pPr>
            <a:r>
              <a:rPr lang="en-US" sz="2800" b="1" dirty="0" smtClean="0">
                <a:solidFill>
                  <a:srgbClr val="000000"/>
                </a:solidFill>
                <a:ea typeface="+mn-ea"/>
              </a:rPr>
              <a:t>Stand</a:t>
            </a:r>
            <a:r>
              <a:rPr lang="en-US" sz="2800" dirty="0" smtClean="0">
                <a:solidFill>
                  <a:srgbClr val="000000"/>
                </a:solidFill>
                <a:ea typeface="+mn-ea"/>
              </a:rPr>
              <a:t> up.</a:t>
            </a:r>
          </a:p>
          <a:p>
            <a:pPr lvl="1" eaLnBrk="1" hangingPunct="1">
              <a:buFont typeface="Wingdings" pitchFamily="2" charset="2"/>
              <a:buChar char=""/>
              <a:defRPr/>
            </a:pPr>
            <a:r>
              <a:rPr lang="en-US" sz="2800" dirty="0" smtClean="0">
                <a:solidFill>
                  <a:srgbClr val="000000"/>
                </a:solidFill>
                <a:ea typeface="+mn-ea"/>
              </a:rPr>
              <a:t>Look the person in the </a:t>
            </a:r>
            <a:r>
              <a:rPr lang="en-US" sz="2800" b="1" dirty="0" smtClean="0">
                <a:solidFill>
                  <a:srgbClr val="000000"/>
                </a:solidFill>
                <a:ea typeface="+mn-ea"/>
              </a:rPr>
              <a:t>eye</a:t>
            </a:r>
            <a:r>
              <a:rPr lang="en-US" sz="2800" dirty="0" smtClean="0">
                <a:solidFill>
                  <a:srgbClr val="000000"/>
                </a:solidFill>
                <a:ea typeface="+mn-ea"/>
              </a:rPr>
              <a:t> </a:t>
            </a:r>
            <a:br>
              <a:rPr lang="en-US" sz="2800" dirty="0" smtClean="0">
                <a:solidFill>
                  <a:srgbClr val="000000"/>
                </a:solidFill>
                <a:ea typeface="+mn-ea"/>
              </a:rPr>
            </a:br>
            <a:r>
              <a:rPr lang="en-US" sz="2800" dirty="0" smtClean="0">
                <a:solidFill>
                  <a:srgbClr val="000000"/>
                </a:solidFill>
                <a:ea typeface="+mn-ea"/>
              </a:rPr>
              <a:t>and </a:t>
            </a:r>
            <a:r>
              <a:rPr lang="en-US" sz="2800" b="1" dirty="0" smtClean="0">
                <a:solidFill>
                  <a:srgbClr val="000000"/>
                </a:solidFill>
                <a:ea typeface="+mn-ea"/>
              </a:rPr>
              <a:t>smile</a:t>
            </a:r>
            <a:r>
              <a:rPr lang="en-US" sz="2800" dirty="0" smtClean="0">
                <a:solidFill>
                  <a:srgbClr val="000000"/>
                </a:solidFill>
                <a:ea typeface="+mn-ea"/>
              </a:rPr>
              <a:t>.</a:t>
            </a:r>
          </a:p>
          <a:p>
            <a:pPr lvl="1" eaLnBrk="1" hangingPunct="1">
              <a:buFont typeface="Wingdings" pitchFamily="2" charset="2"/>
              <a:buChar char=""/>
              <a:defRPr/>
            </a:pPr>
            <a:r>
              <a:rPr lang="en-US" sz="2800" dirty="0" smtClean="0">
                <a:solidFill>
                  <a:srgbClr val="000000"/>
                </a:solidFill>
                <a:ea typeface="+mn-ea"/>
              </a:rPr>
              <a:t>Firm </a:t>
            </a:r>
            <a:r>
              <a:rPr lang="en-US" sz="2800" b="1" dirty="0" smtClean="0">
                <a:solidFill>
                  <a:srgbClr val="000000"/>
                </a:solidFill>
                <a:ea typeface="+mn-ea"/>
              </a:rPr>
              <a:t>grip</a:t>
            </a:r>
            <a:r>
              <a:rPr lang="en-US" sz="2800" dirty="0" smtClean="0">
                <a:solidFill>
                  <a:srgbClr val="000000"/>
                </a:solidFill>
                <a:ea typeface="+mn-ea"/>
              </a:rPr>
              <a:t>. </a:t>
            </a:r>
          </a:p>
          <a:p>
            <a:pPr lvl="1" eaLnBrk="1" hangingPunct="1">
              <a:buFont typeface="Wingdings" pitchFamily="2" charset="2"/>
              <a:buChar char=""/>
              <a:defRPr/>
            </a:pPr>
            <a:r>
              <a:rPr lang="en-US" sz="2800" b="1" dirty="0" smtClean="0">
                <a:solidFill>
                  <a:srgbClr val="000000"/>
                </a:solidFill>
                <a:ea typeface="+mn-ea"/>
              </a:rPr>
              <a:t>Names</a:t>
            </a:r>
            <a:r>
              <a:rPr lang="en-US" sz="2800" dirty="0" smtClean="0">
                <a:solidFill>
                  <a:srgbClr val="000000"/>
                </a:solidFill>
                <a:ea typeface="+mn-ea"/>
              </a:rPr>
              <a:t>.</a:t>
            </a:r>
            <a:br>
              <a:rPr lang="en-US" sz="2800" dirty="0" smtClean="0">
                <a:solidFill>
                  <a:srgbClr val="000000"/>
                </a:solidFill>
                <a:ea typeface="+mn-ea"/>
              </a:rPr>
            </a:br>
            <a:endParaRPr lang="en-US" sz="2800" dirty="0" smtClean="0">
              <a:solidFill>
                <a:srgbClr val="000000"/>
              </a:solidFill>
              <a:ea typeface="+mn-ea"/>
            </a:endParaRPr>
          </a:p>
          <a:p>
            <a:pPr eaLnBrk="1" hangingPunct="1">
              <a:buFont typeface="Wingdings" pitchFamily="2" charset="2"/>
              <a:buChar char=""/>
              <a:defRPr/>
            </a:pPr>
            <a:r>
              <a:rPr lang="en-US" sz="3200" b="1" dirty="0" smtClean="0">
                <a:solidFill>
                  <a:srgbClr val="000000"/>
                </a:solidFill>
                <a:ea typeface="+mn-ea"/>
                <a:cs typeface="+mn-cs"/>
              </a:rPr>
              <a:t>Confidence</a:t>
            </a:r>
            <a:r>
              <a:rPr lang="en-US" sz="3200" dirty="0" smtClean="0">
                <a:solidFill>
                  <a:srgbClr val="000000"/>
                </a:solidFill>
                <a:ea typeface="+mn-ea"/>
                <a:cs typeface="+mn-cs"/>
              </a:rPr>
              <a:t> is key.</a:t>
            </a:r>
          </a:p>
        </p:txBody>
      </p:sp>
    </p:spTree>
    <p:extLst>
      <p:ext uri="{BB962C8B-B14F-4D97-AF65-F5344CB8AC3E}">
        <p14:creationId xmlns:p14="http://schemas.microsoft.com/office/powerpoint/2010/main" val="2494021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0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0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0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0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0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0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0915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  <a:cs typeface="ＭＳ Ｐゴシック" charset="0"/>
              </a:rPr>
              <a:t>Familiarity vs. Formality 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1371600" y="1828800"/>
            <a:ext cx="6934200" cy="3429000"/>
          </a:xfrm>
        </p:spPr>
        <p:txBody>
          <a:bodyPr/>
          <a:lstStyle/>
          <a:p>
            <a:pPr eaLnBrk="1" hangingPunct="1">
              <a:spcAft>
                <a:spcPts val="3125"/>
              </a:spcAft>
            </a:pPr>
            <a:r>
              <a:rPr lang="en-US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When in doubt, defer to the formal:</a:t>
            </a:r>
          </a:p>
          <a:p>
            <a:pPr lvl="1" eaLnBrk="1" hangingPunct="1">
              <a:spcAft>
                <a:spcPts val="1800"/>
              </a:spcAft>
            </a:pPr>
            <a:r>
              <a:rPr lang="en-US" sz="2800" dirty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Mr. or Ms.</a:t>
            </a:r>
          </a:p>
          <a:p>
            <a:pPr lvl="1" eaLnBrk="1" hangingPunct="1">
              <a:spcAft>
                <a:spcPts val="1800"/>
              </a:spcAft>
            </a:pPr>
            <a:r>
              <a:rPr lang="en-US" sz="2800" dirty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Elizabeth vs. Liz</a:t>
            </a:r>
          </a:p>
          <a:p>
            <a:pPr lvl="1" eaLnBrk="1" hangingPunct="1">
              <a:spcAft>
                <a:spcPts val="1800"/>
              </a:spcAft>
            </a:pPr>
            <a:r>
              <a:rPr lang="en-US" sz="2800" dirty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Sir and Ma’</a:t>
            </a:r>
            <a:r>
              <a:rPr lang="en-US" altLang="ja-JP" sz="2800" dirty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am </a:t>
            </a:r>
            <a:endParaRPr lang="en-US" sz="2800" dirty="0">
              <a:solidFill>
                <a:srgbClr val="000000"/>
              </a:solidFill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169775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  <a:cs typeface="ＭＳ Ｐゴシック" charset="0"/>
              </a:rPr>
              <a:t>Names, Names, Names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05000" y="2057400"/>
            <a:ext cx="5562600" cy="1905000"/>
          </a:xfrm>
        </p:spPr>
        <p:txBody>
          <a:bodyPr/>
          <a:lstStyle/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3200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Who do you introduce</a:t>
            </a:r>
          </a:p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3200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to whom?</a:t>
            </a:r>
          </a:p>
        </p:txBody>
      </p:sp>
    </p:spTree>
    <p:extLst>
      <p:ext uri="{BB962C8B-B14F-4D97-AF65-F5344CB8AC3E}">
        <p14:creationId xmlns:p14="http://schemas.microsoft.com/office/powerpoint/2010/main" val="2075417908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  <a:cs typeface="ＭＳ Ｐゴシック" charset="0"/>
              </a:rPr>
              <a:t>Names, Names, Names</a:t>
            </a:r>
          </a:p>
        </p:txBody>
      </p:sp>
      <p:sp>
        <p:nvSpPr>
          <p:cNvPr id="1811459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371600" y="1600200"/>
            <a:ext cx="6781800" cy="4114800"/>
          </a:xfrm>
        </p:spPr>
        <p:txBody>
          <a:bodyPr/>
          <a:lstStyle/>
          <a:p>
            <a:pPr marL="396875" indent="-396875" eaLnBrk="1" hangingPunct="1"/>
            <a:r>
              <a:rPr lang="en-US" sz="3200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Talk </a:t>
            </a:r>
            <a:r>
              <a:rPr lang="en-US" sz="3200" b="1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first</a:t>
            </a:r>
            <a:r>
              <a:rPr lang="en-US" sz="3200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 to the person:</a:t>
            </a:r>
          </a:p>
          <a:p>
            <a:pPr marL="796925" lvl="1" indent="-396875" eaLnBrk="1" hangingPunct="1"/>
            <a:r>
              <a:rPr lang="en-US" sz="2800" dirty="0" smtClean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Who is more </a:t>
            </a:r>
            <a:r>
              <a:rPr lang="en-US" sz="2800" b="1" dirty="0" smtClean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important</a:t>
            </a:r>
            <a:r>
              <a:rPr lang="en-US" sz="2800" dirty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.</a:t>
            </a:r>
          </a:p>
          <a:p>
            <a:pPr marL="796925" lvl="1" indent="-396875" eaLnBrk="1" hangingPunct="1"/>
            <a:r>
              <a:rPr lang="en-US" sz="2800" dirty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You would like to </a:t>
            </a:r>
            <a:r>
              <a:rPr lang="en-US" sz="2800" b="1" dirty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honor</a:t>
            </a:r>
            <a:r>
              <a:rPr lang="en-US" sz="2800" dirty="0">
                <a:solidFill>
                  <a:srgbClr val="000000"/>
                </a:solidFill>
                <a:latin typeface="Verdana" charset="0"/>
                <a:ea typeface="ＭＳ Ｐゴシック" charset="0"/>
              </a:rPr>
              <a:t>.</a:t>
            </a:r>
            <a:br>
              <a:rPr lang="en-US" sz="2800" dirty="0">
                <a:solidFill>
                  <a:srgbClr val="000000"/>
                </a:solidFill>
                <a:latin typeface="Verdana" charset="0"/>
                <a:ea typeface="ＭＳ Ｐゴシック" charset="0"/>
              </a:rPr>
            </a:br>
            <a:endParaRPr lang="en-US" sz="2800" dirty="0">
              <a:solidFill>
                <a:srgbClr val="000000"/>
              </a:solidFill>
              <a:latin typeface="Verdana" charset="0"/>
              <a:ea typeface="ＭＳ Ｐゴシック" charset="0"/>
            </a:endParaRPr>
          </a:p>
        </p:txBody>
      </p:sp>
      <p:sp>
        <p:nvSpPr>
          <p:cNvPr id="5" name="Rectangle 2051"/>
          <p:cNvSpPr txBox="1">
            <a:spLocks noChangeArrowheads="1"/>
          </p:cNvSpPr>
          <p:nvPr/>
        </p:nvSpPr>
        <p:spPr bwMode="auto">
          <a:xfrm>
            <a:off x="1447800" y="3657600"/>
            <a:ext cx="6248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5425" indent="-2254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000066"/>
              </a:buClr>
              <a:buFont typeface="Wingdings" charset="0"/>
              <a:buNone/>
            </a:pPr>
            <a:r>
              <a:rPr lang="en-US" altLang="ja-JP" sz="4000" dirty="0">
                <a:solidFill>
                  <a:srgbClr val="000000"/>
                </a:solidFill>
                <a:latin typeface="Handwriting - Dakota" charset="0"/>
                <a:cs typeface="Handwriting - Dakota" charset="0"/>
              </a:rPr>
              <a:t>Mr. Client, I would like to introduce our senior partner, Tom Smith, to you.”</a:t>
            </a:r>
            <a:endParaRPr lang="en-US" sz="4000" dirty="0">
              <a:solidFill>
                <a:srgbClr val="000000"/>
              </a:solidFill>
              <a:latin typeface="Handwriting - Dakota" charset="0"/>
              <a:cs typeface="Handwriting - Dakot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097707"/>
      </p:ext>
    </p:extLst>
  </p:cSld>
  <p:clrMapOvr>
    <a:masterClrMapping/>
  </p:clrMapOvr>
  <p:transition xmlns:p14="http://schemas.microsoft.com/office/powerpoint/2010/main" advTm="9952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1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1459" grpId="0" build="p" autoUpdateAnimBg="0"/>
      <p:bldP spid="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Verdana" charset="0"/>
                <a:ea typeface="ＭＳ Ｐゴシック" charset="0"/>
                <a:cs typeface="ＭＳ Ｐゴシック" charset="0"/>
              </a:rPr>
              <a:t>Names, Names, Names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05000" y="2057400"/>
            <a:ext cx="5562600" cy="2362200"/>
          </a:xfrm>
        </p:spPr>
        <p:txBody>
          <a:bodyPr/>
          <a:lstStyle/>
          <a:p>
            <a:pPr marL="0" indent="0">
              <a:lnSpc>
                <a:spcPct val="110000"/>
              </a:lnSpc>
              <a:buFont typeface="Wingdings" charset="0"/>
              <a:buNone/>
            </a:pPr>
            <a:r>
              <a:rPr lang="en-US" sz="3200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What do you do if you forget a person’</a:t>
            </a:r>
            <a:r>
              <a:rPr lang="en-US" altLang="ja-JP" sz="3200" dirty="0">
                <a:solidFill>
                  <a:srgbClr val="000000"/>
                </a:solidFill>
                <a:latin typeface="Verdana" charset="0"/>
                <a:ea typeface="ＭＳ Ｐゴシック" charset="0"/>
                <a:cs typeface="ＭＳ Ｐゴシック" charset="0"/>
              </a:rPr>
              <a:t>s name and have to introduce them?</a:t>
            </a:r>
            <a:endParaRPr lang="en-US" sz="3200" dirty="0">
              <a:solidFill>
                <a:srgbClr val="000000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158220"/>
      </p:ext>
    </p:extLst>
  </p:cSld>
  <p:clrMapOvr>
    <a:masterClrMapping/>
  </p:clrMapOvr>
  <p:transition xmlns:p14="http://schemas.microsoft.com/office/powerpoint/2010/main" advTm="0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Verdana" charset="0"/>
                <a:ea typeface="ＭＳ Ｐゴシック" charset="0"/>
                <a:cs typeface="ＭＳ Ｐゴシック" charset="0"/>
              </a:rPr>
              <a:t>Names, Names, Names</a:t>
            </a:r>
          </a:p>
        </p:txBody>
      </p:sp>
      <p:sp>
        <p:nvSpPr>
          <p:cNvPr id="1817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981200"/>
            <a:ext cx="4114800" cy="2819400"/>
          </a:xfrm>
        </p:spPr>
        <p:txBody>
          <a:bodyPr>
            <a:noAutofit/>
          </a:bodyPr>
          <a:lstStyle/>
          <a:p>
            <a:pPr marL="347663" indent="-347663" eaLnBrk="1" hangingPunct="1">
              <a:spcAft>
                <a:spcPct val="100000"/>
              </a:spcAft>
              <a:buFont typeface="Wingdings" pitchFamily="2" charset="2"/>
              <a:buChar char=""/>
              <a:defRPr/>
            </a:pPr>
            <a:r>
              <a:rPr lang="en-US" sz="3600" b="1" dirty="0" smtClean="0">
                <a:solidFill>
                  <a:srgbClr val="000000"/>
                </a:solidFill>
                <a:ea typeface="+mn-ea"/>
                <a:cs typeface="+mn-cs"/>
              </a:rPr>
              <a:t>Admit</a:t>
            </a:r>
            <a:r>
              <a:rPr lang="en-US" sz="3600" dirty="0" smtClean="0">
                <a:solidFill>
                  <a:srgbClr val="000000"/>
                </a:solidFill>
                <a:ea typeface="+mn-ea"/>
                <a:cs typeface="+mn-cs"/>
              </a:rPr>
              <a:t>.</a:t>
            </a:r>
          </a:p>
          <a:p>
            <a:pPr marL="347663" indent="-347663" eaLnBrk="1" hangingPunct="1">
              <a:spcAft>
                <a:spcPct val="100000"/>
              </a:spcAft>
              <a:buFont typeface="Wingdings" pitchFamily="2" charset="2"/>
              <a:buChar char=""/>
              <a:defRPr/>
            </a:pPr>
            <a:r>
              <a:rPr lang="en-US" sz="3600" b="1" dirty="0" smtClean="0">
                <a:solidFill>
                  <a:srgbClr val="000000"/>
                </a:solidFill>
                <a:ea typeface="+mn-ea"/>
                <a:cs typeface="+mn-cs"/>
              </a:rPr>
              <a:t>Apologize</a:t>
            </a:r>
            <a:r>
              <a:rPr lang="en-US" sz="3600" dirty="0" smtClean="0">
                <a:solidFill>
                  <a:srgbClr val="000000"/>
                </a:solidFill>
                <a:ea typeface="+mn-ea"/>
                <a:cs typeface="+mn-cs"/>
              </a:rPr>
              <a:t>.</a:t>
            </a:r>
          </a:p>
          <a:p>
            <a:pPr marL="347663" indent="-347663" eaLnBrk="1" hangingPunct="1">
              <a:spcAft>
                <a:spcPct val="100000"/>
              </a:spcAft>
              <a:buFont typeface="Wingdings" pitchFamily="2" charset="2"/>
              <a:buChar char=""/>
              <a:defRPr/>
            </a:pPr>
            <a:r>
              <a:rPr lang="en-US" sz="3600" b="1" dirty="0" smtClean="0">
                <a:solidFill>
                  <a:srgbClr val="000000"/>
                </a:solidFill>
                <a:ea typeface="+mn-ea"/>
                <a:cs typeface="+mn-cs"/>
              </a:rPr>
              <a:t>Move on</a:t>
            </a:r>
            <a:r>
              <a:rPr lang="en-US" sz="3600" dirty="0" smtClean="0">
                <a:solidFill>
                  <a:srgbClr val="000000"/>
                </a:solidFill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1047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7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7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7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7603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Presentatio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14768</TotalTime>
  <Words>412</Words>
  <Application>Microsoft Macintosh PowerPoint</Application>
  <PresentationFormat>On-screen Show (4:3)</PresentationFormat>
  <Paragraphs>82</Paragraphs>
  <Slides>17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Presentation1</vt:lpstr>
      <vt:lpstr>Introductions</vt:lpstr>
      <vt:lpstr>Why Introductions Matter</vt:lpstr>
      <vt:lpstr>Introduction Exercise</vt:lpstr>
      <vt:lpstr>Shaking Hands</vt:lpstr>
      <vt:lpstr>Familiarity vs. Formality </vt:lpstr>
      <vt:lpstr>Names, Names, Names</vt:lpstr>
      <vt:lpstr>Names, Names, Names</vt:lpstr>
      <vt:lpstr>Names, Names, Names</vt:lpstr>
      <vt:lpstr>Names, Names, Names</vt:lpstr>
      <vt:lpstr>Names, Names, Names</vt:lpstr>
      <vt:lpstr>Names, Names, Names</vt:lpstr>
      <vt:lpstr>You Are The Etiquette Expert</vt:lpstr>
      <vt:lpstr>Self-Introductions</vt:lpstr>
      <vt:lpstr>Social Kissing</vt:lpstr>
      <vt:lpstr>Business Cards</vt:lpstr>
      <vt:lpstr>The Value of a Business Card</vt:lpstr>
      <vt:lpstr>Handing Out Business Cards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Post</dc:creator>
  <cp:keywords/>
  <cp:lastModifiedBy>Peter Post</cp:lastModifiedBy>
  <cp:revision>481</cp:revision>
  <cp:lastPrinted>2013-01-15T20:15:22Z</cp:lastPrinted>
  <dcterms:created xsi:type="dcterms:W3CDTF">2013-03-23T15:57:54Z</dcterms:created>
  <dcterms:modified xsi:type="dcterms:W3CDTF">2017-08-31T14:42:22Z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Module 07 BY</vt:lpwstr>
  </property>
  <property fmtid="{D5CDD505-2E9C-101B-9397-08002B2CF9AE}" pid="4" name="ArticulateGUID">
    <vt:lpwstr>261E0412-F4E3-4EEB-BAD3-0302C1ED6AA8</vt:lpwstr>
  </property>
  <property fmtid="{D5CDD505-2E9C-101B-9397-08002B2CF9AE}" pid="5" name="ArticulateProjectFull">
    <vt:lpwstr>C:\Leaders Guide Master Oct 2009 plp\Emily Post Business T the T\Module 07 BY revised.ppta</vt:lpwstr>
  </property>
</Properties>
</file>