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21F"/>
    <a:srgbClr val="DA5292"/>
    <a:srgbClr val="DA521E"/>
    <a:srgbClr val="000066"/>
    <a:srgbClr val="F0F5FA"/>
    <a:srgbClr val="FFFF99"/>
    <a:srgbClr val="FFFFCC"/>
    <a:srgbClr val="FF6600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464" y="14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C3935F-67CA-F34E-9A0A-DCD76020C238}" type="datetime1">
              <a:rPr lang="en-US"/>
              <a:pPr>
                <a:defRPr/>
              </a:pPr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8CD6F-B1CE-3C4F-8EEE-FB3C4B8FA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7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B2B65F4A-A3BA-C243-BB33-127DDD3D77E4}" type="datetime1">
              <a:rPr lang="en-US"/>
              <a:pPr>
                <a:defRPr/>
              </a:pPr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467785B-843D-0C44-B431-A9906C1E8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1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CFC700-F3C3-FE40-9D41-200DCFD22F78}" type="slidenum">
              <a:rPr lang="en-US" sz="1300">
                <a:latin typeface="Calibri" charset="0"/>
              </a:rPr>
              <a:pPr eaLnBrk="1" hangingPunct="1"/>
              <a:t>1</a:t>
            </a:fld>
            <a:endParaRPr lang="en-US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8C6EA-51F7-3D41-B838-F37E9130D4D6}" type="slidenum">
              <a:rPr lang="en-US" sz="1300">
                <a:latin typeface="Calibri" charset="0"/>
              </a:rPr>
              <a:pPr eaLnBrk="1" hangingPunct="1"/>
              <a:t>2</a:t>
            </a:fld>
            <a:endParaRPr lang="en-US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797425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06292B-CCAC-304F-9E1E-98C67414DFD6}" type="slidenum">
              <a:rPr lang="en-US" sz="1300">
                <a:latin typeface="Calibri" charset="0"/>
              </a:rPr>
              <a:pPr eaLnBrk="1" hangingPunct="1"/>
              <a:t>3</a:t>
            </a:fld>
            <a:endParaRPr lang="en-US" sz="1300">
              <a:latin typeface="Calibri" charset="0"/>
            </a:endParaRPr>
          </a:p>
        </p:txBody>
      </p:sp>
      <p:sp>
        <p:nvSpPr>
          <p:cNvPr id="9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17550"/>
            <a:ext cx="4778375" cy="3584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43425"/>
            <a:ext cx="5365750" cy="4302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7324" tIns="48660" rIns="97324" bIns="4866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BF4599-A884-8949-A42C-3541EBC8AB78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15963"/>
            <a:ext cx="4783138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41838"/>
            <a:ext cx="5365750" cy="4303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F4434A-5A58-684E-8F02-75E2C956C9FF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60BAEF-8A1C-7C4B-A369-12D3A03244CC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7CFB72-4309-474F-BFC3-95363568CDCF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D96ECE-2948-F941-A16D-5A36408EA306}" type="slidenum">
              <a:rPr lang="en-US" sz="1300">
                <a:latin typeface="Calibri" charset="0"/>
              </a:rPr>
              <a:pPr eaLnBrk="1" hangingPunct="1"/>
              <a:t>13</a:t>
            </a:fld>
            <a:endParaRPr lang="en-US" sz="1300">
              <a:latin typeface="Calibri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797425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470025"/>
          </a:xfrm>
        </p:spPr>
        <p:txBody>
          <a:bodyPr/>
          <a:lstStyle>
            <a:lvl1pPr algn="ctr"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0960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3500" y="1279525"/>
            <a:ext cx="69342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6601264"/>
            <a:ext cx="2124199" cy="215444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2017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The Emily Post Institute, Inc.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6588108"/>
            <a:ext cx="3429000" cy="246221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11A53A41-27D0-A749-A4C9-B4DB8C333EDA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Verdana" charset="0"/>
            </a:endParaRPr>
          </a:p>
        </p:txBody>
      </p:sp>
      <p:pic>
        <p:nvPicPr>
          <p:cNvPr id="2" name="Picture 1" descr="business-icon--larg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81000" cy="375557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38200" y="609600"/>
            <a:ext cx="8305800" cy="0"/>
          </a:xfrm>
          <a:prstGeom prst="line">
            <a:avLst/>
          </a:prstGeom>
          <a:ln w="38100">
            <a:solidFill>
              <a:srgbClr val="DA52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09600"/>
            <a:ext cx="304800" cy="0"/>
          </a:xfrm>
          <a:prstGeom prst="line">
            <a:avLst/>
          </a:prstGeom>
          <a:ln w="38100">
            <a:solidFill>
              <a:srgbClr val="DA52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39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EP Master Logo  218 82 31 smoothed by pl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53200"/>
            <a:ext cx="609600" cy="238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572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"/>
        <a:defRPr sz="24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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882775"/>
            <a:ext cx="7086600" cy="1470025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83651"/>
      </p:ext>
    </p:extLst>
  </p:cSld>
  <p:clrMapOvr>
    <a:masterClrMapping/>
  </p:clrMapOvr>
  <p:transition xmlns:p14="http://schemas.microsoft.com/office/powerpoint/2010/main" advTm="171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447800"/>
            <a:ext cx="5562600" cy="190500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What do you do when </a:t>
            </a:r>
            <a:r>
              <a:rPr lang="en-US" sz="32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someone mispronounces your name?</a:t>
            </a:r>
            <a:endParaRPr lang="en-US" sz="3200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 bwMode="auto">
          <a:xfrm>
            <a:off x="1905000" y="3886200"/>
            <a:ext cx="556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521F"/>
              </a:buClr>
              <a:buFont typeface="Wingdings" charset="2"/>
              <a:buChar char=""/>
              <a:defRPr sz="2800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521F"/>
              </a:buClr>
              <a:buFont typeface="Wingdings" charset="2"/>
              <a:buChar char=""/>
              <a:defRPr sz="2400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521F"/>
              </a:buClr>
              <a:buFont typeface="Wingdings" charset="2"/>
              <a:buChar char=""/>
              <a:defRPr sz="2000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521F"/>
              </a:buClr>
              <a:buFont typeface="Wingdings" charset="2"/>
              <a:buChar char=""/>
              <a:defRPr sz="2000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521F"/>
              </a:buClr>
              <a:buFont typeface="Wingdings" charset="2"/>
              <a:buChar char=""/>
              <a:defRPr sz="2000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32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What do you do when you mispronounce someone’s name?</a:t>
            </a:r>
            <a:endParaRPr lang="en-US" sz="3200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21245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181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6248400" cy="2819400"/>
          </a:xfrm>
        </p:spPr>
        <p:txBody>
          <a:bodyPr>
            <a:noAutofit/>
          </a:bodyPr>
          <a:lstStyle/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Admit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Apologize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Repeat correctly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33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7603" grpId="0" build="allAtOnce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You Are The Etiquette Expert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60525"/>
            <a:ext cx="6934200" cy="37496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 recently started a new job. When I met one of my supervisors for the first time in a meeting, I shook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his hand </a:t>
            </a: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across the table. One of my colleagues later told me I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shouldn’</a:t>
            </a:r>
            <a:r>
              <a:rPr lang="en-US" altLang="ja-JP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have done that. </a:t>
            </a:r>
          </a:p>
          <a:p>
            <a:pPr marL="0" indent="0">
              <a:buFont typeface="Wingdings" charset="0"/>
              <a:buNone/>
            </a:pPr>
            <a:endParaRPr lang="en-US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Is this true?</a:t>
            </a:r>
          </a:p>
        </p:txBody>
      </p:sp>
    </p:spTree>
    <p:extLst>
      <p:ext uri="{BB962C8B-B14F-4D97-AF65-F5344CB8AC3E}">
        <p14:creationId xmlns:p14="http://schemas.microsoft.com/office/powerpoint/2010/main" val="1269256485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Self-Introductions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010400" cy="3886200"/>
          </a:xfrm>
        </p:spPr>
        <p:txBody>
          <a:bodyPr/>
          <a:lstStyle/>
          <a:p>
            <a:pPr eaLnBrk="1" hangingPunct="1">
              <a:spcAft>
                <a:spcPts val="3125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Try to approach groups where you know one person.</a:t>
            </a:r>
          </a:p>
          <a:p>
            <a:pPr eaLnBrk="1" hangingPunct="1">
              <a:spcAft>
                <a:spcPts val="3125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Nod, wait for a break, then do your self-introduction.</a:t>
            </a:r>
          </a:p>
          <a:p>
            <a:pPr eaLnBrk="1" hangingPunct="1">
              <a:spcAft>
                <a:spcPts val="3125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Focus on each person and make reference to a connection.</a:t>
            </a:r>
          </a:p>
        </p:txBody>
      </p:sp>
    </p:spTree>
    <p:extLst>
      <p:ext uri="{BB962C8B-B14F-4D97-AF65-F5344CB8AC3E}">
        <p14:creationId xmlns:p14="http://schemas.microsoft.com/office/powerpoint/2010/main" val="1195573562"/>
      </p:ext>
    </p:extLst>
  </p:cSld>
  <p:clrMapOvr>
    <a:masterClrMapping/>
  </p:clrMapOvr>
  <p:transition xmlns:p14="http://schemas.microsoft.com/office/powerpoint/2010/main" advTm="1523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Social Kissing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70038"/>
            <a:ext cx="6934200" cy="4221162"/>
          </a:xfrm>
        </p:spPr>
        <p:txBody>
          <a:bodyPr/>
          <a:lstStyle/>
          <a:p>
            <a:pPr>
              <a:spcAft>
                <a:spcPts val="4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Unless you are positive it won’</a:t>
            </a:r>
            <a:r>
              <a:rPr lang="en-US" altLang="ja-JP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 make someone uncomfortable, offer a </a:t>
            </a:r>
            <a:r>
              <a:rPr lang="en-US" altLang="ja-JP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handshake instead.</a:t>
            </a:r>
            <a:endParaRPr lang="en-US" altLang="ja-JP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4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If you are uncomfortable with social kissing, be proactive and extend your hand when someone approaches you.</a:t>
            </a:r>
          </a:p>
        </p:txBody>
      </p:sp>
    </p:spTree>
    <p:extLst>
      <p:ext uri="{BB962C8B-B14F-4D97-AF65-F5344CB8AC3E}">
        <p14:creationId xmlns:p14="http://schemas.microsoft.com/office/powerpoint/2010/main" val="20913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096000" cy="1470025"/>
          </a:xfrm>
        </p:spPr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Business Cards</a:t>
            </a:r>
          </a:p>
        </p:txBody>
      </p:sp>
    </p:spTree>
    <p:extLst>
      <p:ext uri="{BB962C8B-B14F-4D97-AF65-F5344CB8AC3E}">
        <p14:creationId xmlns:p14="http://schemas.microsoft.com/office/powerpoint/2010/main" val="183309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Value of a Business Card</a:t>
            </a:r>
          </a:p>
        </p:txBody>
      </p:sp>
      <p:sp>
        <p:nvSpPr>
          <p:cNvPr id="140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6934200" cy="5273675"/>
          </a:xfrm>
        </p:spPr>
        <p:txBody>
          <a:bodyPr/>
          <a:lstStyle/>
          <a:p>
            <a:pPr marL="395288" indent="-395288">
              <a:lnSpc>
                <a:spcPct val="90000"/>
              </a:lnSpc>
              <a:spcAft>
                <a:spcPts val="1538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Defines who you are and your responsibilities.</a:t>
            </a:r>
          </a:p>
          <a:p>
            <a:pPr marL="395288" indent="-395288">
              <a:lnSpc>
                <a:spcPct val="90000"/>
              </a:lnSpc>
              <a:spcAft>
                <a:spcPts val="1538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Invites business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acquaintances </a:t>
            </a: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to get in touch with you.</a:t>
            </a:r>
          </a:p>
          <a:p>
            <a:pPr marL="395288" indent="-395288">
              <a:lnSpc>
                <a:spcPct val="90000"/>
              </a:lnSpc>
              <a:spcAft>
                <a:spcPts val="1538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Provides methods of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communication:</a:t>
            </a:r>
            <a:endParaRPr lang="en-US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marL="803275" lvl="1">
              <a:lnSpc>
                <a:spcPct val="90000"/>
              </a:lnSpc>
              <a:spcAft>
                <a:spcPts val="338"/>
              </a:spcAft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Address</a:t>
            </a:r>
          </a:p>
          <a:p>
            <a:pPr marL="803275" lvl="1">
              <a:lnSpc>
                <a:spcPct val="90000"/>
              </a:lnSpc>
              <a:spcAft>
                <a:spcPts val="338"/>
              </a:spcAft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Phone</a:t>
            </a:r>
            <a:endParaRPr lang="en-US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  <a:p>
            <a:pPr marL="803275" lvl="1">
              <a:lnSpc>
                <a:spcPct val="90000"/>
              </a:lnSpc>
              <a:spcAft>
                <a:spcPts val="338"/>
              </a:spcAft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Email</a:t>
            </a:r>
          </a:p>
          <a:p>
            <a:pPr marL="803275" lvl="1">
              <a:lnSpc>
                <a:spcPct val="90000"/>
              </a:lnSpc>
              <a:spcAft>
                <a:spcPts val="338"/>
              </a:spcAft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Text</a:t>
            </a:r>
          </a:p>
          <a:p>
            <a:pPr marL="803275" lvl="1">
              <a:lnSpc>
                <a:spcPct val="90000"/>
              </a:lnSpc>
              <a:spcAft>
                <a:spcPts val="338"/>
              </a:spcAft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Social Media</a:t>
            </a:r>
            <a:endParaRPr lang="en-US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2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Handing Out Business Cards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6934200" cy="5029200"/>
          </a:xfrm>
        </p:spPr>
        <p:txBody>
          <a:bodyPr/>
          <a:lstStyle/>
          <a:p>
            <a:pPr marL="395288" indent="-395288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Give and ask for one from people you expect to do business with.</a:t>
            </a:r>
          </a:p>
          <a:p>
            <a:pPr marL="803275" lvl="1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At start of meeting</a:t>
            </a:r>
          </a:p>
          <a:p>
            <a:pPr marL="803275" lvl="1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After introductions</a:t>
            </a:r>
          </a:p>
          <a:p>
            <a:pPr marL="803275" lvl="1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In response to being offered one</a:t>
            </a:r>
          </a:p>
          <a:p>
            <a:pPr marL="803275" lvl="1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At end of meeting or interaction</a:t>
            </a:r>
          </a:p>
          <a:p>
            <a:pPr marL="395288" indent="-395288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Look at it carefully.</a:t>
            </a:r>
          </a:p>
          <a:p>
            <a:pPr marL="395288" indent="-395288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Put it away carefully.</a:t>
            </a:r>
          </a:p>
          <a:p>
            <a:pPr marL="395288" indent="-395288"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Have enough for everyone.</a:t>
            </a:r>
          </a:p>
        </p:txBody>
      </p:sp>
    </p:spTree>
    <p:extLst>
      <p:ext uri="{BB962C8B-B14F-4D97-AF65-F5344CB8AC3E}">
        <p14:creationId xmlns:p14="http://schemas.microsoft.com/office/powerpoint/2010/main" val="206488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Why Introductions Matter</a:t>
            </a:r>
          </a:p>
        </p:txBody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41438"/>
            <a:ext cx="7086600" cy="4754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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First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impressions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can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make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or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break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you.</a:t>
            </a:r>
            <a:b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</a:b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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introduction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is your opportunity to make a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strong first impression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.</a:t>
            </a:r>
            <a:b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</a:b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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How you handle yourself gives strong clues about your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confidence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professionalism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4683499"/>
      </p:ext>
    </p:extLst>
  </p:cSld>
  <p:clrMapOvr>
    <a:masterClrMapping/>
  </p:clrMapOvr>
  <p:transition xmlns:p14="http://schemas.microsoft.com/office/powerpoint/2010/main" advTm="1694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1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Arial" charset="0"/>
              </a:rPr>
              <a:t>Introduction Exercise</a:t>
            </a:r>
            <a:endParaRPr lang="en-US" b="1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80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543800" cy="5105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Find a partner near you.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One moves a few steps away. </a:t>
            </a:r>
            <a:b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Other remains seated.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The standing partner introduces him/herself.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Both note what the other does well and does poorly.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Identify the </a:t>
            </a:r>
            <a:r>
              <a:rPr lang="en-US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four parts of an introduction</a:t>
            </a: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28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2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Shaking Hands</a:t>
            </a:r>
          </a:p>
        </p:txBody>
      </p:sp>
      <p:sp>
        <p:nvSpPr>
          <p:cNvPr id="1830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6934200" cy="4108450"/>
          </a:xfrm>
        </p:spPr>
        <p:txBody>
          <a:bodyPr>
            <a:noAutofit/>
          </a:bodyPr>
          <a:lstStyle/>
          <a:p>
            <a:pPr eaLnBrk="1" hangingPunct="1">
              <a:spcAft>
                <a:spcPct val="15000"/>
              </a:spcAft>
              <a:buFont typeface="Wingdings" pitchFamily="2" charset="2"/>
              <a:buChar char=""/>
              <a:defRPr/>
            </a:pP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Four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steps:</a:t>
            </a:r>
          </a:p>
          <a:p>
            <a:pPr lvl="1" eaLnBrk="1" hangingPunct="1">
              <a:buFont typeface="Wingdings" pitchFamily="2" charset="2"/>
              <a:buChar char=""/>
              <a:defRPr/>
            </a:pPr>
            <a:r>
              <a:rPr lang="en-US" sz="2800" b="1" dirty="0" smtClean="0">
                <a:solidFill>
                  <a:srgbClr val="000000"/>
                </a:solidFill>
                <a:ea typeface="+mn-ea"/>
              </a:rPr>
              <a:t>Stand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 up.</a:t>
            </a:r>
          </a:p>
          <a:p>
            <a:pPr lvl="1" eaLnBrk="1" hangingPunct="1">
              <a:buFont typeface="Wingdings" pitchFamily="2" charset="2"/>
              <a:buChar char="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</a:rPr>
              <a:t>Look the person in the </a:t>
            </a:r>
            <a:r>
              <a:rPr lang="en-US" sz="2800" b="1" dirty="0" smtClean="0">
                <a:solidFill>
                  <a:srgbClr val="000000"/>
                </a:solidFill>
                <a:ea typeface="+mn-ea"/>
              </a:rPr>
              <a:t>eye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ea typeface="+mn-ea"/>
              </a:rPr>
            </a:br>
            <a:r>
              <a:rPr lang="en-US" sz="2800" dirty="0" smtClean="0">
                <a:solidFill>
                  <a:srgbClr val="000000"/>
                </a:solidFill>
                <a:ea typeface="+mn-ea"/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  <a:ea typeface="+mn-ea"/>
              </a:rPr>
              <a:t>smile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.</a:t>
            </a:r>
          </a:p>
          <a:p>
            <a:pPr lvl="1" eaLnBrk="1" hangingPunct="1">
              <a:buFont typeface="Wingdings" pitchFamily="2" charset="2"/>
              <a:buChar char="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</a:rPr>
              <a:t>Firm </a:t>
            </a:r>
            <a:r>
              <a:rPr lang="en-US" sz="2800" b="1" dirty="0" smtClean="0">
                <a:solidFill>
                  <a:srgbClr val="000000"/>
                </a:solidFill>
                <a:ea typeface="+mn-ea"/>
              </a:rPr>
              <a:t>grip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. </a:t>
            </a:r>
          </a:p>
          <a:p>
            <a:pPr lvl="1" eaLnBrk="1" hangingPunct="1">
              <a:buFont typeface="Wingdings" pitchFamily="2" charset="2"/>
              <a:buChar char=""/>
              <a:defRPr/>
            </a:pPr>
            <a:r>
              <a:rPr lang="en-US" sz="2800" b="1" dirty="0" smtClean="0">
                <a:solidFill>
                  <a:srgbClr val="000000"/>
                </a:solidFill>
                <a:ea typeface="+mn-ea"/>
              </a:rPr>
              <a:t>Names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.</a:t>
            </a:r>
            <a:br>
              <a:rPr lang="en-US" sz="2800" dirty="0" smtClean="0">
                <a:solidFill>
                  <a:srgbClr val="000000"/>
                </a:solidFill>
                <a:ea typeface="+mn-ea"/>
              </a:rPr>
            </a:br>
            <a:endParaRPr lang="en-US" sz="2800" dirty="0" smtClean="0">
              <a:solidFill>
                <a:srgbClr val="000000"/>
              </a:solidFill>
              <a:ea typeface="+mn-ea"/>
            </a:endParaRPr>
          </a:p>
          <a:p>
            <a:pPr eaLnBrk="1" hangingPunct="1">
              <a:buFont typeface="Wingdings" pitchFamily="2" charset="2"/>
              <a:buChar char=""/>
              <a:defRPr/>
            </a:pP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Confidence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 is key.</a:t>
            </a:r>
          </a:p>
        </p:txBody>
      </p:sp>
    </p:spTree>
    <p:extLst>
      <p:ext uri="{BB962C8B-B14F-4D97-AF65-F5344CB8AC3E}">
        <p14:creationId xmlns:p14="http://schemas.microsoft.com/office/powerpoint/2010/main" val="249402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Familiarity vs. Formality 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934200" cy="3429000"/>
          </a:xfrm>
        </p:spPr>
        <p:txBody>
          <a:bodyPr/>
          <a:lstStyle/>
          <a:p>
            <a:pPr eaLnBrk="1" hangingPunct="1">
              <a:spcAft>
                <a:spcPts val="3125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When in doubt, defer to the formal: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Mr. or Ms.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Elizabeth vs. Liz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Sir and Ma’</a:t>
            </a:r>
            <a:r>
              <a:rPr lang="en-US" altLang="ja-JP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am </a:t>
            </a:r>
            <a:endParaRPr lang="en-US" sz="28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69775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2057400"/>
            <a:ext cx="5562600" cy="190500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Who do you introduce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to whom?</a:t>
            </a:r>
          </a:p>
        </p:txBody>
      </p:sp>
    </p:spTree>
    <p:extLst>
      <p:ext uri="{BB962C8B-B14F-4D97-AF65-F5344CB8AC3E}">
        <p14:creationId xmlns:p14="http://schemas.microsoft.com/office/powerpoint/2010/main" val="2075417908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181145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6781800" cy="4114800"/>
          </a:xfrm>
        </p:spPr>
        <p:txBody>
          <a:bodyPr/>
          <a:lstStyle/>
          <a:p>
            <a:pPr marL="396875" indent="-396875" eaLnBrk="1" hangingPunct="1"/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Talk </a:t>
            </a:r>
            <a:r>
              <a:rPr lang="en-US" sz="3200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first</a:t>
            </a:r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 to the person:</a:t>
            </a:r>
          </a:p>
          <a:p>
            <a:pPr marL="796925" lvl="1" indent="-396875" eaLnBrk="1" hangingPunct="1"/>
            <a:r>
              <a:rPr lang="en-US" sz="28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Who is more </a:t>
            </a:r>
            <a:r>
              <a:rPr lang="en-US" sz="2800" b="1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important</a:t>
            </a:r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</a:t>
            </a:r>
          </a:p>
          <a:p>
            <a:pPr marL="796925" lvl="1" indent="-396875" eaLnBrk="1" hangingPunct="1"/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You would like to </a:t>
            </a:r>
            <a:r>
              <a:rPr lang="en-US" sz="28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honor</a:t>
            </a:r>
            <a: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</a:t>
            </a:r>
            <a:br>
              <a:rPr lang="en-US" sz="28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</a:br>
            <a:endParaRPr lang="en-US" sz="28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Rectangle 2051"/>
          <p:cNvSpPr txBox="1">
            <a:spLocks noChangeArrowheads="1"/>
          </p:cNvSpPr>
          <p:nvPr/>
        </p:nvSpPr>
        <p:spPr bwMode="auto">
          <a:xfrm>
            <a:off x="1447800" y="3657600"/>
            <a:ext cx="6248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Font typeface="Wingdings" charset="0"/>
              <a:buNone/>
            </a:pPr>
            <a:r>
              <a:rPr lang="en-US" altLang="ja-JP" sz="4000" dirty="0">
                <a:solidFill>
                  <a:srgbClr val="000000"/>
                </a:solidFill>
                <a:latin typeface="Handwriting - Dakota" charset="0"/>
                <a:cs typeface="Handwriting - Dakota" charset="0"/>
              </a:rPr>
              <a:t>Mr. Client, I would like to introduce our senior partner, Tom Smith, to you.”</a:t>
            </a:r>
            <a:endParaRPr lang="en-US" sz="4000" dirty="0">
              <a:solidFill>
                <a:srgbClr val="000000"/>
              </a:solidFill>
              <a:latin typeface="Handwriting - Dakota" charset="0"/>
              <a:cs typeface="Handwriting - Dakot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97707"/>
      </p:ext>
    </p:extLst>
  </p:cSld>
  <p:clrMapOvr>
    <a:masterClrMapping/>
  </p:clrMapOvr>
  <p:transition xmlns:p14="http://schemas.microsoft.com/office/powerpoint/2010/main" advTm="995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1459" grpId="0" build="p" autoUpdateAnimBg="0"/>
      <p:bldP spid="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2057400"/>
            <a:ext cx="5562600" cy="236220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What do you do if you forget a person’</a:t>
            </a:r>
            <a:r>
              <a:rPr lang="en-US" altLang="ja-JP" sz="32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s name and have to introduce them?</a:t>
            </a:r>
            <a:endParaRPr lang="en-US" sz="3200" dirty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5822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Names, Names, Names</a:t>
            </a:r>
          </a:p>
        </p:txBody>
      </p:sp>
      <p:sp>
        <p:nvSpPr>
          <p:cNvPr id="181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4114800" cy="2819400"/>
          </a:xfrm>
        </p:spPr>
        <p:txBody>
          <a:bodyPr>
            <a:noAutofit/>
          </a:bodyPr>
          <a:lstStyle/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Admit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Apologize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marL="347663" indent="-347663" eaLnBrk="1" hangingPunct="1">
              <a:spcAft>
                <a:spcPct val="100000"/>
              </a:spcAft>
              <a:buFont typeface="Wingdings" pitchFamily="2" charset="2"/>
              <a:buChar char=""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Move on</a:t>
            </a:r>
            <a:r>
              <a:rPr lang="en-US" sz="36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04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760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14768</TotalTime>
  <Words>412</Words>
  <Application>Microsoft Macintosh PowerPoint</Application>
  <PresentationFormat>On-screen Show (4:3)</PresentationFormat>
  <Paragraphs>82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Presentation1</vt:lpstr>
      <vt:lpstr>Introductions</vt:lpstr>
      <vt:lpstr>Why Introductions Matter</vt:lpstr>
      <vt:lpstr>Introduction Exercise</vt:lpstr>
      <vt:lpstr>Shaking Hands</vt:lpstr>
      <vt:lpstr>Familiarity vs. Formality </vt:lpstr>
      <vt:lpstr>Names, Names, Names</vt:lpstr>
      <vt:lpstr>Names, Names, Names</vt:lpstr>
      <vt:lpstr>Names, Names, Names</vt:lpstr>
      <vt:lpstr>Names, Names, Names</vt:lpstr>
      <vt:lpstr>Names, Names, Names</vt:lpstr>
      <vt:lpstr>Names, Names, Names</vt:lpstr>
      <vt:lpstr>You Are The Etiquette Expert</vt:lpstr>
      <vt:lpstr>Self-Introductions</vt:lpstr>
      <vt:lpstr>Social Kissing</vt:lpstr>
      <vt:lpstr>Business Cards</vt:lpstr>
      <vt:lpstr>The Value of a Business Card</vt:lpstr>
      <vt:lpstr>Handing Out Business Cards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Post</dc:creator>
  <cp:keywords/>
  <cp:lastModifiedBy>Peter Post</cp:lastModifiedBy>
  <cp:revision>481</cp:revision>
  <cp:lastPrinted>2013-01-15T20:15:22Z</cp:lastPrinted>
  <dcterms:created xsi:type="dcterms:W3CDTF">2013-03-23T15:57:54Z</dcterms:created>
  <dcterms:modified xsi:type="dcterms:W3CDTF">2017-08-31T14:42:22Z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Module 07 BY</vt:lpwstr>
  </property>
  <property fmtid="{D5CDD505-2E9C-101B-9397-08002B2CF9AE}" pid="4" name="ArticulateGUID">
    <vt:lpwstr>261E0412-F4E3-4EEB-BAD3-0302C1ED6AA8</vt:lpwstr>
  </property>
  <property fmtid="{D5CDD505-2E9C-101B-9397-08002B2CF9AE}" pid="5" name="ArticulateProjectFull">
    <vt:lpwstr>C:\Leaders Guide Master Oct 2009 plp\Emily Post Business T the T\Module 07 BY revised.ppta</vt:lpwstr>
  </property>
</Properties>
</file>