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y="5143500" cx="9144000"/>
  <p:notesSz cx="6858000" cy="9144000"/>
  <p:embeddedFontLst>
    <p:embeddedFont>
      <p:font typeface="Inter"/>
      <p:regular r:id="rId27"/>
      <p:bold r:id="rId28"/>
    </p:embeddedFont>
    <p:embeddedFont>
      <p:font typeface="Open Sans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AE12879-A19E-4041-A31C-949BF7DE3933}">
  <a:tblStyle styleId="{1AE12879-A19E-4041-A31C-949BF7DE393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font" Target="fonts/Inter-bold.fntdata"/><Relationship Id="rId27" Type="http://schemas.openxmlformats.org/officeDocument/2006/relationships/font" Target="fonts/Inter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OpenSans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OpenSans-italic.fntdata"/><Relationship Id="rId30" Type="http://schemas.openxmlformats.org/officeDocument/2006/relationships/font" Target="fonts/OpenSans-bold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32" Type="http://schemas.openxmlformats.org/officeDocument/2006/relationships/font" Target="fonts/OpenSans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33faf98065_3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33faf98065_3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33faf98065_3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33faf98065_3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34ccad7eb0_4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34ccad7eb0_4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33faf98065_3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33faf98065_3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33faf98065_3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33faf98065_3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33faf98065_3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33faf98065_3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33faf98065_3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33faf98065_3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33faf98065_3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33faf98065_3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200795b274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200795b274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34ccad7eb0_4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34ccad7eb0_4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34ccad7eb0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34ccad7eb0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200795b274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200795b274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34ccad7eb0_4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34ccad7eb0_4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33faf98065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33faf98065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33faf98065_3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33faf98065_3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200795afb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200795afb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33faf98065_3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33faf98065_3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33faf98065_3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33faf98065_3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34ccad7eb0_4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34ccad7eb0_4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4132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0A03"/>
              </a:buClr>
              <a:buSzPts val="5200"/>
              <a:buNone/>
              <a:defRPr sz="5200">
                <a:solidFill>
                  <a:srgbClr val="7A0A0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4658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127338" y="2518800"/>
            <a:ext cx="2624673" cy="262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1753275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Lucida Sans"/>
              <a:buNone/>
              <a:defRPr sz="3600">
                <a:latin typeface="Lucida Sans"/>
                <a:ea typeface="Lucida Sans"/>
                <a:cs typeface="Lucida Sans"/>
                <a:sym typeface="Lucida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Font typeface="Open Sans"/>
              <a:buChar char="●"/>
              <a:defRPr sz="2400">
                <a:latin typeface="Open Sans"/>
                <a:ea typeface="Open Sans"/>
                <a:cs typeface="Open Sans"/>
                <a:sym typeface="Open Sans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○"/>
              <a:defRPr sz="2400">
                <a:solidFill>
                  <a:schemeClr val="lt1"/>
                </a:solidFill>
              </a:defRPr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■"/>
              <a:defRPr sz="2400">
                <a:solidFill>
                  <a:schemeClr val="lt1"/>
                </a:solidFill>
              </a:defRPr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 sz="2400">
                <a:solidFill>
                  <a:schemeClr val="lt1"/>
                </a:solidFill>
              </a:defRPr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○"/>
              <a:defRPr sz="2400">
                <a:solidFill>
                  <a:schemeClr val="lt1"/>
                </a:solidFill>
              </a:defRPr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■"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1" name="Google Shape;21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78750" y="3212700"/>
            <a:ext cx="2560525" cy="15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med" p14:dur="600">
        <p:push/>
      </p:transition>
    </mc:Choice>
    <mc:Fallback>
      <p:transition spd="med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8" y="413275"/>
            <a:ext cx="8520600" cy="20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Where</a:t>
            </a:r>
            <a:r>
              <a:rPr b="1" lang="en"/>
              <a:t> to Begin</a:t>
            </a:r>
            <a:r>
              <a:rPr lang="en"/>
              <a:t>: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First Steps in Mock Trial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640"/>
              <a:t>Solution</a:t>
            </a:r>
            <a:r>
              <a:rPr lang="en" sz="3640"/>
              <a:t>: Make </a:t>
            </a:r>
            <a:r>
              <a:rPr lang="en" sz="3640"/>
              <a:t>Proof Checklist</a:t>
            </a:r>
            <a:endParaRPr sz="3640"/>
          </a:p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First, look at the </a:t>
            </a:r>
            <a:r>
              <a:rPr lang="en" u="sng"/>
              <a:t>elements</a:t>
            </a:r>
            <a:r>
              <a:rPr lang="en"/>
              <a:t> of the legal charge or claim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Then, review the case file and identify how each element is </a:t>
            </a:r>
            <a:r>
              <a:rPr lang="en" u="sng"/>
              <a:t>supported or disputed</a:t>
            </a:r>
            <a:r>
              <a:rPr lang="en"/>
              <a:t> by specific testimony or evidence</a:t>
            </a:r>
            <a:endParaRPr u="sn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/>
          <p:nvPr/>
        </p:nvSpPr>
        <p:spPr>
          <a:xfrm>
            <a:off x="351750" y="2920175"/>
            <a:ext cx="2754300" cy="2010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923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40"/>
              <a:t>Proof Checklist Example</a:t>
            </a:r>
            <a:endParaRPr sz="3640"/>
          </a:p>
        </p:txBody>
      </p:sp>
      <p:graphicFrame>
        <p:nvGraphicFramePr>
          <p:cNvPr id="119" name="Google Shape;119;p23"/>
          <p:cNvGraphicFramePr/>
          <p:nvPr/>
        </p:nvGraphicFramePr>
        <p:xfrm>
          <a:off x="461700" y="8973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{1AE12879-A19E-4041-A31C-949BF7DE3933}</a:tableStyleId>
              </a:tblPr>
              <a:tblGrid>
                <a:gridCol w="2342300"/>
                <a:gridCol w="2342300"/>
              </a:tblGrid>
              <a:tr h="372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1"/>
                          </a:solidFill>
                        </a:rPr>
                        <a:t>Elements of Larceny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1"/>
                          </a:solidFill>
                        </a:rPr>
                        <a:t>Supportive Evidence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97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1. The unlawful taking and carrying away; 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A witness saw the magician take away the wallet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433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2.  Of someone else’s property;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John owned the wallet, not the magician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5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3. Without the consent of the owner and;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John never gave the magician permission to take his wallet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93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4. With the intent to permanently deprive the owner of the property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John’s wallet has not been returned to him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/>
          <p:nvPr/>
        </p:nvSpPr>
        <p:spPr>
          <a:xfrm>
            <a:off x="351750" y="2920175"/>
            <a:ext cx="2754300" cy="2010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Problems</a:t>
            </a:r>
            <a:r>
              <a:rPr lang="en"/>
              <a:t> with Mock Trial Case Files</a:t>
            </a:r>
            <a:endParaRPr/>
          </a:p>
        </p:txBody>
      </p:sp>
      <p:sp>
        <p:nvSpPr>
          <p:cNvPr id="126" name="Google Shape;126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-36957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They are long - typically 75 pages or more</a:t>
            </a:r>
            <a:endParaRPr/>
          </a:p>
          <a:p>
            <a:pPr indent="-36957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They cannot be read like a book - case story is told from at least 6 perspectives in a non-chronological order</a:t>
            </a:r>
            <a:endParaRPr/>
          </a:p>
          <a:p>
            <a:pPr indent="-36957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They are full of details - many of which are not important</a:t>
            </a:r>
            <a:endParaRPr/>
          </a:p>
          <a:p>
            <a:pPr indent="-363219" lvl="1" marL="914400" rtl="0" algn="l">
              <a:spcBef>
                <a:spcPts val="0"/>
              </a:spcBef>
              <a:spcAft>
                <a:spcPts val="0"/>
              </a:spcAft>
              <a:buClr>
                <a:srgbClr val="7A0A03"/>
              </a:buClr>
              <a:buSzPct val="100000"/>
              <a:buChar char="○"/>
            </a:pPr>
            <a:r>
              <a:rPr b="1" lang="en" sz="2291">
                <a:solidFill>
                  <a:srgbClr val="7A0A03"/>
                </a:solidFill>
              </a:rPr>
              <a:t>Judges are human - some facts feel important even if </a:t>
            </a:r>
            <a:r>
              <a:rPr b="1" lang="en" sz="2291">
                <a:solidFill>
                  <a:srgbClr val="7A0A03"/>
                </a:solidFill>
              </a:rPr>
              <a:t>t</a:t>
            </a:r>
            <a:r>
              <a:rPr b="1" lang="en" sz="2291">
                <a:solidFill>
                  <a:srgbClr val="7A0A03"/>
                </a:solidFill>
              </a:rPr>
              <a:t>hey do not obviously fit into a  legal element</a:t>
            </a:r>
            <a:endParaRPr b="1" sz="2291">
              <a:solidFill>
                <a:srgbClr val="7A0A0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title"/>
          </p:nvPr>
        </p:nvSpPr>
        <p:spPr>
          <a:xfrm>
            <a:off x="311700" y="3246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640"/>
              <a:t>Solution</a:t>
            </a:r>
            <a:r>
              <a:rPr lang="en" sz="3640"/>
              <a:t>: Make </a:t>
            </a:r>
            <a:r>
              <a:rPr lang="en" sz="3640"/>
              <a:t>Case Analysis Lists</a:t>
            </a:r>
            <a:endParaRPr sz="3640"/>
          </a:p>
        </p:txBody>
      </p:sp>
      <p:sp>
        <p:nvSpPr>
          <p:cNvPr id="132" name="Google Shape;132;p25"/>
          <p:cNvSpPr txBox="1"/>
          <p:nvPr>
            <p:ph idx="1" type="body"/>
          </p:nvPr>
        </p:nvSpPr>
        <p:spPr>
          <a:xfrm>
            <a:off x="311700" y="9632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/>
              <a:t>Re-read the case file from the perspective of each side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/>
              <a:t>List facts that feel like a strength for a particular side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/>
              <a:t>List facts that feel like a weakness for a particular side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/>
              <a:t>Switch sides and repeat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>
            <p:ph type="title"/>
          </p:nvPr>
        </p:nvSpPr>
        <p:spPr>
          <a:xfrm>
            <a:off x="311700" y="109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40"/>
              <a:t>Case Analysis Lists Example</a:t>
            </a:r>
            <a:endParaRPr sz="3640"/>
          </a:p>
        </p:txBody>
      </p:sp>
      <p:sp>
        <p:nvSpPr>
          <p:cNvPr id="138" name="Google Shape;138;p26"/>
          <p:cNvSpPr txBox="1"/>
          <p:nvPr>
            <p:ph idx="1" type="body"/>
          </p:nvPr>
        </p:nvSpPr>
        <p:spPr>
          <a:xfrm>
            <a:off x="311700" y="1152475"/>
            <a:ext cx="8520600" cy="22089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/>
              <a:t>Defendant had a non-criminal reason to be where he was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/>
              <a:t>Victim wasn’t wearing his prescription glasses that day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/>
              <a:t>The police didn’t find victim’s wallet in the defendant’s apartment</a:t>
            </a:r>
            <a:endParaRPr/>
          </a:p>
        </p:txBody>
      </p:sp>
      <p:sp>
        <p:nvSpPr>
          <p:cNvPr id="139" name="Google Shape;139;p26"/>
          <p:cNvSpPr txBox="1"/>
          <p:nvPr/>
        </p:nvSpPr>
        <p:spPr>
          <a:xfrm>
            <a:off x="311700" y="682275"/>
            <a:ext cx="4761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rgbClr val="7A0A03"/>
                </a:solidFill>
              </a:rPr>
              <a:t>Strengths for Defense</a:t>
            </a:r>
            <a:endParaRPr sz="2400" u="sng">
              <a:solidFill>
                <a:srgbClr val="7A0A03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311"/>
              <a:t>Decide on the Case Theory for each side</a:t>
            </a:r>
            <a:endParaRPr sz="3311"/>
          </a:p>
        </p:txBody>
      </p:sp>
      <p:sp>
        <p:nvSpPr>
          <p:cNvPr id="145" name="Google Shape;145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/>
              <a:t>“Theory” = </a:t>
            </a:r>
            <a:r>
              <a:rPr lang="en"/>
              <a:t>our story of the case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/>
              <a:t>“Here is what happened”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/>
              <a:t>Pick the story most </a:t>
            </a:r>
            <a:r>
              <a:rPr lang="en" u="sng"/>
              <a:t>supported</a:t>
            </a:r>
            <a:r>
              <a:rPr lang="en"/>
              <a:t> by the </a:t>
            </a:r>
            <a:r>
              <a:rPr lang="en" u="sng"/>
              <a:t>facts</a:t>
            </a:r>
            <a:endParaRPr u="sng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/>
              <a:t>You need a different theory for each side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11"/>
              <a:t>Case Theory Example</a:t>
            </a:r>
            <a:endParaRPr sz="3611"/>
          </a:p>
        </p:txBody>
      </p:sp>
      <p:sp>
        <p:nvSpPr>
          <p:cNvPr id="151" name="Google Shape;151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Defense (the magician’s) theory - John got knocked down and robbed by someone else in a magician’s costume and, because John wasn’t wearing his glasses, he assumed it was the defendant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440"/>
              <a:t>Decide on a Case </a:t>
            </a:r>
            <a:r>
              <a:rPr lang="en" sz="3440"/>
              <a:t>Theme for each side</a:t>
            </a:r>
            <a:endParaRPr sz="3440"/>
          </a:p>
        </p:txBody>
      </p:sp>
      <p:sp>
        <p:nvSpPr>
          <p:cNvPr id="157" name="Google Shape;157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/>
              <a:t>“Theme” = a phrase or saying that captures the spirit of your </a:t>
            </a:r>
            <a:r>
              <a:rPr lang="en" u="sng"/>
              <a:t>theory</a:t>
            </a:r>
            <a:endParaRPr u="sng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/>
              <a:t>Keep it </a:t>
            </a:r>
            <a:r>
              <a:rPr lang="en" u="sng"/>
              <a:t>short</a:t>
            </a:r>
            <a:endParaRPr u="sng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/>
              <a:t>Should be easy to remember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 Examples</a:t>
            </a:r>
            <a:endParaRPr/>
          </a:p>
        </p:txBody>
      </p:sp>
      <p:sp>
        <p:nvSpPr>
          <p:cNvPr id="163" name="Google Shape;163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Prosecution - “Coincidence or Common Sense”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Defense - “Illusions, not evidence”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1"/>
          <p:cNvSpPr txBox="1"/>
          <p:nvPr>
            <p:ph type="title"/>
          </p:nvPr>
        </p:nvSpPr>
        <p:spPr>
          <a:xfrm>
            <a:off x="311700" y="3038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First Steps</a:t>
            </a:r>
            <a:endParaRPr/>
          </a:p>
        </p:txBody>
      </p:sp>
      <p:sp>
        <p:nvSpPr>
          <p:cNvPr id="169" name="Google Shape;169;p31"/>
          <p:cNvSpPr txBox="1"/>
          <p:nvPr>
            <p:ph idx="1" type="body"/>
          </p:nvPr>
        </p:nvSpPr>
        <p:spPr>
          <a:xfrm>
            <a:off x="311700" y="9118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Make your trial notebook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Make a case timeline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Make proof checklist for each side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Make case analysis lists for each side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Decide on case theory for each side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Decide on case theme for each side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1538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Problems</a:t>
            </a:r>
            <a:r>
              <a:rPr lang="en"/>
              <a:t> with Mock Trial Case Files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876550"/>
            <a:ext cx="8731200" cy="22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They are long - typically 75 pages or more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They cannot be read like a book - case story is told from at least 6 perspectives in a non-chronological order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They are full of details - many of which are not important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2"/>
          <p:cNvSpPr txBox="1"/>
          <p:nvPr>
            <p:ph type="title"/>
          </p:nvPr>
        </p:nvSpPr>
        <p:spPr>
          <a:xfrm>
            <a:off x="311700" y="1753275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A0A03"/>
                </a:solidFill>
              </a:rPr>
              <a:t>See You In The Next Video!</a:t>
            </a:r>
            <a:endParaRPr>
              <a:solidFill>
                <a:srgbClr val="7A0A0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Problems</a:t>
            </a:r>
            <a:r>
              <a:rPr lang="en"/>
              <a:t> with Mock Trial Case Files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017725"/>
            <a:ext cx="8520600" cy="229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7A0A03"/>
              </a:buClr>
              <a:buSzPts val="2400"/>
              <a:buChar char="●"/>
            </a:pPr>
            <a:r>
              <a:rPr b="1" lang="en">
                <a:solidFill>
                  <a:srgbClr val="7A0A03"/>
                </a:solidFill>
              </a:rPr>
              <a:t>They are long - typically 75 pages or more</a:t>
            </a:r>
            <a:endParaRPr b="1">
              <a:solidFill>
                <a:srgbClr val="7A0A0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They cannot be read like a book - case story is told from at least 6 perspectives in a non-chronological order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They are full of details - many of which are not important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611"/>
              <a:t>Solution</a:t>
            </a:r>
            <a:r>
              <a:rPr lang="en" sz="3611"/>
              <a:t>: Make a Trial Notebook</a:t>
            </a:r>
            <a:endParaRPr sz="3611"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Black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3 Ring Binder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Plain Cover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3303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Mak</a:t>
            </a:r>
            <a:r>
              <a:rPr lang="en"/>
              <a:t>e</a:t>
            </a:r>
            <a:r>
              <a:rPr lang="en" sz="3600"/>
              <a:t> a Trial Notebook - Contents</a:t>
            </a:r>
            <a:endParaRPr sz="3600"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037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Case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Law 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Rules of Evidence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Legal Pad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Rules of Procedure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162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Problems</a:t>
            </a:r>
            <a:r>
              <a:rPr lang="en"/>
              <a:t> with Mock Trial Case Files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116700" y="819450"/>
            <a:ext cx="891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They are long - typically 75 pages or more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7A0A03"/>
              </a:buClr>
              <a:buSzPts val="2400"/>
              <a:buChar char="●"/>
            </a:pPr>
            <a:r>
              <a:rPr b="1" lang="en">
                <a:solidFill>
                  <a:srgbClr val="7A0A03"/>
                </a:solidFill>
              </a:rPr>
              <a:t>They cannot be read like a book - case story is told from at least 6 perspectives in a non-chronological order</a:t>
            </a:r>
            <a:endParaRPr b="1">
              <a:solidFill>
                <a:srgbClr val="7A0A0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They are full of details - many of which are not important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Solution</a:t>
            </a:r>
            <a:r>
              <a:rPr lang="en"/>
              <a:t>: Make a </a:t>
            </a:r>
            <a:r>
              <a:rPr lang="en" sz="3600"/>
              <a:t>Case Timeline</a:t>
            </a:r>
            <a:endParaRPr sz="3600"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Put</a:t>
            </a:r>
            <a:r>
              <a:rPr lang="en" sz="2400"/>
              <a:t> all the </a:t>
            </a:r>
            <a:r>
              <a:rPr lang="en" sz="2400" u="sng"/>
              <a:t>dates</a:t>
            </a:r>
            <a:r>
              <a:rPr lang="en" sz="2400"/>
              <a:t> and </a:t>
            </a:r>
            <a:r>
              <a:rPr lang="en" sz="2400" u="sng"/>
              <a:t>times</a:t>
            </a:r>
            <a:r>
              <a:rPr lang="en" sz="2400"/>
              <a:t> mentioned in the case in chronological order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Helps with spotting </a:t>
            </a:r>
            <a:r>
              <a:rPr lang="en" sz="2400" u="sng"/>
              <a:t>contradictions</a:t>
            </a:r>
            <a:r>
              <a:rPr lang="en" sz="2400"/>
              <a:t> in the case and writing parts</a:t>
            </a:r>
            <a:endParaRPr sz="2400"/>
          </a:p>
        </p:txBody>
      </p:sp>
      <p:sp>
        <p:nvSpPr>
          <p:cNvPr id="93" name="Google Shape;93;p19"/>
          <p:cNvSpPr txBox="1"/>
          <p:nvPr/>
        </p:nvSpPr>
        <p:spPr>
          <a:xfrm>
            <a:off x="992000" y="98575"/>
            <a:ext cx="1371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Inter"/>
              <a:ea typeface="Inter"/>
              <a:cs typeface="Inter"/>
              <a:sym typeface="Inte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/>
          <p:nvPr/>
        </p:nvSpPr>
        <p:spPr>
          <a:xfrm>
            <a:off x="351750" y="2920175"/>
            <a:ext cx="2754300" cy="2010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0"/>
          <p:cNvSpPr txBox="1"/>
          <p:nvPr>
            <p:ph type="title"/>
          </p:nvPr>
        </p:nvSpPr>
        <p:spPr>
          <a:xfrm>
            <a:off x="268700" y="1353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Case Timeline Example</a:t>
            </a:r>
            <a:endParaRPr sz="3600"/>
          </a:p>
        </p:txBody>
      </p:sp>
      <p:graphicFrame>
        <p:nvGraphicFramePr>
          <p:cNvPr id="100" name="Google Shape;100;p20"/>
          <p:cNvGraphicFramePr/>
          <p:nvPr/>
        </p:nvGraphicFramePr>
        <p:xfrm>
          <a:off x="406325" y="801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{1AE12879-A19E-4041-A31C-949BF7DE3933}</a:tableStyleId>
              </a:tblPr>
              <a:tblGrid>
                <a:gridCol w="1917275"/>
                <a:gridCol w="1917275"/>
                <a:gridCol w="1917275"/>
              </a:tblGrid>
              <a:tr h="316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Date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Time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Event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9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4/28/2022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1:30 pm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John leaves a magic show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9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4/28/2022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?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The magician signs autographs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9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4/28/2022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?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John gets pushed to the ground by someone dressed as a magician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63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?/?/2022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?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The magician’s apartment is searched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9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5/6/2002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?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The magician is arrested for larceny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7A0A0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Problems</a:t>
            </a:r>
            <a:r>
              <a:rPr lang="en"/>
              <a:t> with Mock Trial Case Files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081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They are long - typically 75 pages or more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They cannot be read like a book - case story is told from at least 6 perspectives in a non-chronological order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7A0A03"/>
              </a:buClr>
              <a:buSzPts val="2300"/>
              <a:buChar char="●"/>
            </a:pPr>
            <a:r>
              <a:rPr b="1" lang="en" sz="2300">
                <a:solidFill>
                  <a:srgbClr val="7A0A03"/>
                </a:solidFill>
              </a:rPr>
              <a:t>They are full of details - many of which are not important</a:t>
            </a:r>
            <a:endParaRPr b="1" sz="2300">
              <a:solidFill>
                <a:srgbClr val="7A0A0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