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Inter"/>
      <p:regular r:id="rId27"/>
      <p:bold r:id="rId28"/>
    </p:embeddedFont>
    <p:embeddedFont>
      <p:font typeface="Open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E12879-A19E-4041-A31C-949BF7DE3933}">
  <a:tblStyle styleId="{1AE12879-A19E-4041-A31C-949BF7DE39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Inter-bold.fntdata"/><Relationship Id="rId27" Type="http://schemas.openxmlformats.org/officeDocument/2006/relationships/font" Target="fonts/Int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OpenSans-italic.fntdata"/><Relationship Id="rId30" Type="http://schemas.openxmlformats.org/officeDocument/2006/relationships/font" Target="fonts/OpenSans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OpenSans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3faf98065_3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3faf98065_3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3faf98065_3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3faf98065_3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4ccad7eb0_4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4ccad7eb0_4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3faf98065_3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3faf98065_3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3faf98065_3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3faf98065_3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3faf98065_3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33faf98065_3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33faf98065_3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33faf98065_3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3faf98065_3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33faf98065_3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00795b27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00795b27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34ccad7eb0_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34ccad7eb0_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4ccad7eb0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4ccad7eb0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00795b27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00795b27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4ccad7eb0_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4ccad7eb0_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3faf98065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3faf9806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3faf98065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3faf98065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00795af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00795af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3faf98065_3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3faf98065_3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3faf98065_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3faf98065_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4ccad7eb0_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34ccad7eb0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4132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0A03"/>
              </a:buClr>
              <a:buSzPts val="5200"/>
              <a:buNone/>
              <a:defRPr sz="5200">
                <a:solidFill>
                  <a:srgbClr val="7A0A0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4658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27338" y="2518800"/>
            <a:ext cx="2624673" cy="26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175327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Lucida Sans"/>
              <a:buNone/>
              <a:defRPr sz="3600">
                <a:latin typeface="Lucida Sans"/>
                <a:ea typeface="Lucida Sans"/>
                <a:cs typeface="Lucida Sans"/>
                <a:sym typeface="Lucida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●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78750" y="3212700"/>
            <a:ext cx="2560525" cy="15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 p14:dur="600">
        <p:push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41327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Where</a:t>
            </a:r>
            <a:r>
              <a:rPr b="1" lang="en"/>
              <a:t> to Begin</a:t>
            </a:r>
            <a:r>
              <a:rPr lang="en"/>
              <a:t>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First Steps in Mock Trial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Solution</a:t>
            </a:r>
            <a:r>
              <a:rPr lang="en" sz="3640"/>
              <a:t>: Make </a:t>
            </a:r>
            <a:r>
              <a:rPr lang="en" sz="3640"/>
              <a:t>Proof Checklist</a:t>
            </a:r>
            <a:endParaRPr sz="3640"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First, look at the </a:t>
            </a:r>
            <a:r>
              <a:rPr lang="en" u="sng"/>
              <a:t>elements</a:t>
            </a:r>
            <a:r>
              <a:rPr lang="en"/>
              <a:t> of the legal charge or claim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Then, review the case file and identify how each element is </a:t>
            </a:r>
            <a:r>
              <a:rPr lang="en" u="sng"/>
              <a:t>supported or disputed</a:t>
            </a:r>
            <a:r>
              <a:rPr lang="en"/>
              <a:t> by specific testimony or evidence</a:t>
            </a:r>
            <a:endParaRPr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/>
          <p:nvPr/>
        </p:nvSpPr>
        <p:spPr>
          <a:xfrm>
            <a:off x="351750" y="2920175"/>
            <a:ext cx="2754300" cy="201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92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Proof Checklist Example</a:t>
            </a:r>
            <a:endParaRPr sz="3640"/>
          </a:p>
        </p:txBody>
      </p:sp>
      <p:graphicFrame>
        <p:nvGraphicFramePr>
          <p:cNvPr id="119" name="Google Shape;119;p23"/>
          <p:cNvGraphicFramePr/>
          <p:nvPr/>
        </p:nvGraphicFramePr>
        <p:xfrm>
          <a:off x="461700" y="8973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{1AE12879-A19E-4041-A31C-949BF7DE3933}</a:tableStyleId>
              </a:tblPr>
              <a:tblGrid>
                <a:gridCol w="2342300"/>
                <a:gridCol w="2342300"/>
              </a:tblGrid>
              <a:tr h="37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Elements of Larceny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Supportive Evidence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1. The unlawful taking and carrying away;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A witness saw the magician take away the wallet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3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2.  Of someone else’s property;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John owned the wallet, not the magician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3. Without the consent of the owner and;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John never gave the magician permission to take his wallet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93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4. With the intent to permanently deprive the owner of the property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John’s wallet has not been returned to him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/>
          <p:nvPr/>
        </p:nvSpPr>
        <p:spPr>
          <a:xfrm>
            <a:off x="351750" y="2920175"/>
            <a:ext cx="2754300" cy="201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Problems</a:t>
            </a:r>
            <a:r>
              <a:rPr lang="en"/>
              <a:t> with Mock Trial Case Files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are long - typically 75 pages or more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cannot be read like a book - case story is told from at least 6 perspectives in a non-chronological order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They are full of details - many of which are not important</a:t>
            </a:r>
            <a:endParaRPr/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rgbClr val="7A0A03"/>
              </a:buClr>
              <a:buSzPct val="100000"/>
              <a:buChar char="○"/>
            </a:pPr>
            <a:r>
              <a:rPr b="1" lang="en" sz="2291">
                <a:solidFill>
                  <a:srgbClr val="7A0A03"/>
                </a:solidFill>
              </a:rPr>
              <a:t>Judges are human - some facts feel important even if </a:t>
            </a:r>
            <a:r>
              <a:rPr b="1" lang="en" sz="2291">
                <a:solidFill>
                  <a:srgbClr val="7A0A03"/>
                </a:solidFill>
              </a:rPr>
              <a:t>t</a:t>
            </a:r>
            <a:r>
              <a:rPr b="1" lang="en" sz="2291">
                <a:solidFill>
                  <a:srgbClr val="7A0A03"/>
                </a:solidFill>
              </a:rPr>
              <a:t>hey do not obviously fit into a  legal element</a:t>
            </a:r>
            <a:endParaRPr b="1" sz="2291">
              <a:solidFill>
                <a:srgbClr val="7A0A0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324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Solution</a:t>
            </a:r>
            <a:r>
              <a:rPr lang="en" sz="3640"/>
              <a:t>: Make </a:t>
            </a:r>
            <a:r>
              <a:rPr lang="en" sz="3640"/>
              <a:t>Case Analysis Lists</a:t>
            </a:r>
            <a:endParaRPr sz="3640"/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963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Re-read the case file from the perspective of each side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List facts that feel like a strength for a particular side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List facts that feel like a weakness for a particular side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Switch sides and repeat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109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Case Analysis Lists Example</a:t>
            </a:r>
            <a:endParaRPr sz="3640"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2208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/>
              <a:t>Defendant had a non-criminal reason to be where he was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/>
              <a:t>Victim wasn’t wearing his prescription glasses that day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/>
              <a:t>The police didn’t find victim’s wallet in the defendant’s apartment</a:t>
            </a:r>
            <a:endParaRPr/>
          </a:p>
        </p:txBody>
      </p:sp>
      <p:sp>
        <p:nvSpPr>
          <p:cNvPr id="139" name="Google Shape;139;p26"/>
          <p:cNvSpPr txBox="1"/>
          <p:nvPr/>
        </p:nvSpPr>
        <p:spPr>
          <a:xfrm>
            <a:off x="311700" y="682275"/>
            <a:ext cx="4761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7A0A03"/>
                </a:solidFill>
              </a:rPr>
              <a:t>Strengths for Defense</a:t>
            </a:r>
            <a:endParaRPr sz="2400" u="sng">
              <a:solidFill>
                <a:srgbClr val="7A0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311"/>
              <a:t>Decide on the Case Theory for each side</a:t>
            </a:r>
            <a:endParaRPr sz="3311"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“Theory” = </a:t>
            </a:r>
            <a:r>
              <a:rPr lang="en"/>
              <a:t>our story of the case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/>
              <a:t>“Here is what happened”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Pick the story most </a:t>
            </a:r>
            <a:r>
              <a:rPr lang="en" u="sng"/>
              <a:t>supported</a:t>
            </a:r>
            <a:r>
              <a:rPr lang="en"/>
              <a:t> by the </a:t>
            </a:r>
            <a:r>
              <a:rPr lang="en" u="sng"/>
              <a:t>facts</a:t>
            </a:r>
            <a:endParaRPr u="sng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You need a different theory for each side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11"/>
              <a:t>Case Theory Example</a:t>
            </a:r>
            <a:endParaRPr sz="3611"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Defense (the magician’s) theory - John got knocked down and robbed by someone else in a magician’s costume and, because John wasn’t wearing his glasses, he assumed it was the defendant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40"/>
              <a:t>Decide on a Case </a:t>
            </a:r>
            <a:r>
              <a:rPr lang="en" sz="3440"/>
              <a:t>Theme for each side</a:t>
            </a:r>
            <a:endParaRPr sz="3440"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“Theme” = a phrase or saying that captures the spirit of your </a:t>
            </a:r>
            <a:r>
              <a:rPr lang="en" u="sng"/>
              <a:t>theory</a:t>
            </a:r>
            <a:endParaRPr u="sng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Keep it </a:t>
            </a:r>
            <a:r>
              <a:rPr lang="en" u="sng"/>
              <a:t>short</a:t>
            </a:r>
            <a:endParaRPr u="sng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/>
              <a:t>Should be easy to remember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Examples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Prosecution - “Coincidence or Common Sense”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Defense - “Illusions, not evidence”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311700" y="303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First Steps</a:t>
            </a:r>
            <a:endParaRPr/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311700" y="911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your trial notebook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a case timeline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proof checklist for each side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case analysis lists for each side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Decide on case theory for each side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Decide on case theme for each side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153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Problems</a:t>
            </a:r>
            <a:r>
              <a:rPr lang="en"/>
              <a:t> with Mock Trial Case Files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876550"/>
            <a:ext cx="8731200" cy="22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are long - typically 75 pages or more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cannot be read like a book - case story is told from at least 6 perspectives in a non-chronological order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are full of details - many of which are not important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title"/>
          </p:nvPr>
        </p:nvSpPr>
        <p:spPr>
          <a:xfrm>
            <a:off x="311700" y="175327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A0A03"/>
                </a:solidFill>
              </a:rPr>
              <a:t>See You In The Next Video!</a:t>
            </a:r>
            <a:endParaRPr>
              <a:solidFill>
                <a:srgbClr val="7A0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Problems</a:t>
            </a:r>
            <a:r>
              <a:rPr lang="en"/>
              <a:t> with Mock Trial Case Files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017725"/>
            <a:ext cx="8520600" cy="22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7A0A03"/>
              </a:buClr>
              <a:buSzPts val="2400"/>
              <a:buChar char="●"/>
            </a:pPr>
            <a:r>
              <a:rPr b="1" lang="en">
                <a:solidFill>
                  <a:srgbClr val="7A0A03"/>
                </a:solidFill>
              </a:rPr>
              <a:t>They are long - typically 75 pages or more</a:t>
            </a:r>
            <a:endParaRPr b="1">
              <a:solidFill>
                <a:srgbClr val="7A0A0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cannot be read like a book - case story is told from at least 6 perspectives in a non-chronological order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are full of details - many of which are not important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11"/>
              <a:t>Solution</a:t>
            </a:r>
            <a:r>
              <a:rPr lang="en" sz="3611"/>
              <a:t>: Make a Trial Notebook</a:t>
            </a:r>
            <a:endParaRPr sz="3611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Black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3 Ring Binder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Plain Cover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330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Mak</a:t>
            </a:r>
            <a:r>
              <a:rPr lang="en"/>
              <a:t>e</a:t>
            </a:r>
            <a:r>
              <a:rPr lang="en" sz="3600"/>
              <a:t> a Trial Notebook - Contents</a:t>
            </a:r>
            <a:endParaRPr sz="36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037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Case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Law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Rules of Evidence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Legal Pad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Rules of Procedure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162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Problems</a:t>
            </a:r>
            <a:r>
              <a:rPr lang="en"/>
              <a:t> with Mock Trial Case Files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16700" y="819450"/>
            <a:ext cx="891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are long - typically 75 pages or more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7A0A03"/>
              </a:buClr>
              <a:buSzPts val="2400"/>
              <a:buChar char="●"/>
            </a:pPr>
            <a:r>
              <a:rPr b="1" lang="en">
                <a:solidFill>
                  <a:srgbClr val="7A0A03"/>
                </a:solidFill>
              </a:rPr>
              <a:t>They cannot be read like a book - case story is told from at least 6 perspectives in a non-chronological order</a:t>
            </a:r>
            <a:endParaRPr b="1">
              <a:solidFill>
                <a:srgbClr val="7A0A0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They are full of details - many of which are not important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Solution</a:t>
            </a:r>
            <a:r>
              <a:rPr lang="en"/>
              <a:t>: Make a </a:t>
            </a:r>
            <a:r>
              <a:rPr lang="en" sz="3600"/>
              <a:t>Case Timeline</a:t>
            </a:r>
            <a:endParaRPr sz="36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Put</a:t>
            </a:r>
            <a:r>
              <a:rPr lang="en" sz="2400"/>
              <a:t> all the </a:t>
            </a:r>
            <a:r>
              <a:rPr lang="en" sz="2400" u="sng"/>
              <a:t>dates</a:t>
            </a:r>
            <a:r>
              <a:rPr lang="en" sz="2400"/>
              <a:t> and </a:t>
            </a:r>
            <a:r>
              <a:rPr lang="en" sz="2400" u="sng"/>
              <a:t>times</a:t>
            </a:r>
            <a:r>
              <a:rPr lang="en" sz="2400"/>
              <a:t> mentioned in the case in chronological order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Helps with spotting </a:t>
            </a:r>
            <a:r>
              <a:rPr lang="en" sz="2400" u="sng"/>
              <a:t>contradictions</a:t>
            </a:r>
            <a:r>
              <a:rPr lang="en" sz="2400"/>
              <a:t> in the case and writing parts</a:t>
            </a:r>
            <a:endParaRPr sz="2400"/>
          </a:p>
        </p:txBody>
      </p:sp>
      <p:sp>
        <p:nvSpPr>
          <p:cNvPr id="93" name="Google Shape;93;p19"/>
          <p:cNvSpPr txBox="1"/>
          <p:nvPr/>
        </p:nvSpPr>
        <p:spPr>
          <a:xfrm>
            <a:off x="992000" y="9857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/>
          <p:nvPr/>
        </p:nvSpPr>
        <p:spPr>
          <a:xfrm>
            <a:off x="351750" y="2920175"/>
            <a:ext cx="2754300" cy="201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type="title"/>
          </p:nvPr>
        </p:nvSpPr>
        <p:spPr>
          <a:xfrm>
            <a:off x="268700" y="135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Case Timeline Example</a:t>
            </a:r>
            <a:endParaRPr sz="3600"/>
          </a:p>
        </p:txBody>
      </p:sp>
      <p:graphicFrame>
        <p:nvGraphicFramePr>
          <p:cNvPr id="100" name="Google Shape;100;p20"/>
          <p:cNvGraphicFramePr/>
          <p:nvPr/>
        </p:nvGraphicFramePr>
        <p:xfrm>
          <a:off x="406325" y="801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{1AE12879-A19E-4041-A31C-949BF7DE3933}</a:tableStyleId>
              </a:tblPr>
              <a:tblGrid>
                <a:gridCol w="1917275"/>
                <a:gridCol w="1917275"/>
                <a:gridCol w="1917275"/>
              </a:tblGrid>
              <a:tr h="316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Date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Time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Event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4/28/2022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1:30 pm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John leaves a magic show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4/28/2022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The magician signs autographs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4/28/2022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John gets pushed to the ground by someone dressed as a magician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?/?/2022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The magician’s apartment is searched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5/6/2002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?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The magician is arrested for larceny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A0A0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Problems</a:t>
            </a:r>
            <a:r>
              <a:rPr lang="en"/>
              <a:t> with Mock Trial Case Files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081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They are long - typically 75 pages or more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They cannot be read like a book - case story is told from at least 6 perspectives in a non-chronological order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7A0A03"/>
              </a:buClr>
              <a:buSzPts val="2300"/>
              <a:buChar char="●"/>
            </a:pPr>
            <a:r>
              <a:rPr b="1" lang="en" sz="2300">
                <a:solidFill>
                  <a:srgbClr val="7A0A03"/>
                </a:solidFill>
              </a:rPr>
              <a:t>They are full of details - many of which are not important</a:t>
            </a:r>
            <a:endParaRPr b="1" sz="2300">
              <a:solidFill>
                <a:srgbClr val="7A0A0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