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89750" cy="10021875"/>
  <p:embeddedFontLs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Ll940T4gYPxL+zFIOAnxkMz1y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2597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fr-F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8975" y="4823027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00" lIns="94625" spcFirstLastPara="1" rIns="94625" wrap="square" tIns="47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Ce bootcamp de 4 jours est une occasion unique pour vous d'apprendre ce que la plateforme Salesforce peut offrir aux développeurs.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Vous verrez un grand nombre de fonctionnalités et d'outils différents, ce qui vous donnera une certaine perspective et vous aidera à aborder votre projet Salesforce actuel et futur.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Il a été réalisé avec passion et dévouement par une personne accro à Salesforce : moi !</a:t>
            </a:r>
            <a:endParaRPr/>
          </a:p>
        </p:txBody>
      </p:sp>
      <p:sp>
        <p:nvSpPr>
          <p:cNvPr id="72" name="Google Shape;72;p1:notes"/>
          <p:cNvSpPr txBox="1"/>
          <p:nvPr>
            <p:ph idx="12" type="sldNum"/>
          </p:nvPr>
        </p:nvSpPr>
        <p:spPr>
          <a:xfrm>
            <a:off x="3902597" y="9519042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7300" lIns="94625" spcFirstLastPara="1" rIns="94625" wrap="square" tIns="47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104775" y="750888"/>
            <a:ext cx="6680200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8975" y="4760391"/>
            <a:ext cx="5511900" cy="4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/>
          <p:nvPr>
            <p:ph idx="2" type="sldImg"/>
          </p:nvPr>
        </p:nvSpPr>
        <p:spPr>
          <a:xfrm>
            <a:off x="438150" y="1252538"/>
            <a:ext cx="6013450" cy="3382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 txBox="1"/>
          <p:nvPr>
            <p:ph idx="12" type="sldNum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75" lIns="96600" spcFirstLastPara="1" rIns="96600" wrap="square" tIns="4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7" name="Google Shape;57;p2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2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62" name="Google Shape;62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" name="Google Shape;65;p2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ub_normal">
  <p:cSld name="Title_Sub_normal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548783" y="824443"/>
            <a:ext cx="10975800" cy="4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​"/>
              <a:defRPr b="0" i="0" sz="18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"/>
              <a:defRPr b="0" i="0" sz="14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type="title"/>
          </p:nvPr>
        </p:nvSpPr>
        <p:spPr>
          <a:xfrm>
            <a:off x="407308" y="182880"/>
            <a:ext cx="10975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 b="0" i="0" sz="3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 b="0" i="0" sz="3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 b="0" i="0" sz="3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 b="0" i="0" sz="3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 b="0" i="0" sz="3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 b="0" i="0" sz="3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 b="0" i="0" sz="3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 b="0" i="0" sz="3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1" name="Google Shape;21;p17"/>
          <p:cNvSpPr txBox="1"/>
          <p:nvPr>
            <p:ph idx="10" type="dt"/>
          </p:nvPr>
        </p:nvSpPr>
        <p:spPr>
          <a:xfrm rot="-5400000">
            <a:off x="11447175" y="4929899"/>
            <a:ext cx="10941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1" type="ftr"/>
          </p:nvPr>
        </p:nvSpPr>
        <p:spPr>
          <a:xfrm rot="-5400000">
            <a:off x="9766716" y="2325090"/>
            <a:ext cx="4455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s - Right - Small">
  <p:cSld name="Plains - Right - Small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18"/>
          <p:cNvGrpSpPr/>
          <p:nvPr/>
        </p:nvGrpSpPr>
        <p:grpSpPr>
          <a:xfrm>
            <a:off x="1" y="1"/>
            <a:ext cx="12195654" cy="6857998"/>
            <a:chOff x="1" y="0"/>
            <a:chExt cx="12191997" cy="6857998"/>
          </a:xfrm>
        </p:grpSpPr>
        <p:pic>
          <p:nvPicPr>
            <p:cNvPr id="25" name="Google Shape;25;p18"/>
            <p:cNvPicPr preferRelativeResize="0"/>
            <p:nvPr/>
          </p:nvPicPr>
          <p:blipFill rotWithShape="1">
            <a:blip r:embed="rId2">
              <a:alphaModFix/>
            </a:blip>
            <a:srcRect b="0" l="-29" r="87220" t="-856"/>
            <a:stretch/>
          </p:blipFill>
          <p:spPr>
            <a:xfrm flipH="1">
              <a:off x="1" y="0"/>
              <a:ext cx="1402079" cy="6857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18"/>
            <p:cNvPicPr preferRelativeResize="0"/>
            <p:nvPr/>
          </p:nvPicPr>
          <p:blipFill rotWithShape="1">
            <a:blip r:embed="rId3">
              <a:alphaModFix/>
            </a:blip>
            <a:srcRect b="0" l="-30" r="0" t="-856"/>
            <a:stretch/>
          </p:blipFill>
          <p:spPr>
            <a:xfrm>
              <a:off x="1243584" y="0"/>
              <a:ext cx="10948414" cy="68579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7;p18"/>
          <p:cNvSpPr txBox="1"/>
          <p:nvPr>
            <p:ph type="title"/>
          </p:nvPr>
        </p:nvSpPr>
        <p:spPr>
          <a:xfrm>
            <a:off x="571649" y="58504"/>
            <a:ext cx="110487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571649" y="1764287"/>
            <a:ext cx="11048700" cy="3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>
                <a:solidFill>
                  <a:schemeClr val="lt2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>
                <a:solidFill>
                  <a:schemeClr val="lt2"/>
                </a:solidFill>
              </a:defRPr>
            </a:lvl3pPr>
            <a:lvl4pPr indent="-3492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900"/>
              <a:buChar char="•"/>
              <a:defRPr>
                <a:solidFill>
                  <a:schemeClr val="lt2"/>
                </a:solidFill>
              </a:defRPr>
            </a:lvl4pPr>
            <a:lvl5pPr indent="-3492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2" type="body"/>
          </p:nvPr>
        </p:nvSpPr>
        <p:spPr>
          <a:xfrm>
            <a:off x="571649" y="1097179"/>
            <a:ext cx="110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46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C55A11"/>
              </a:buClr>
              <a:buSzPts val="2300"/>
              <a:buChar char="•"/>
              <a:defRPr b="0" i="0" sz="23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578001" y="6410462"/>
            <a:ext cx="4950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pasted-image.pdf" id="31" name="Google Shape;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33446" y="565460"/>
            <a:ext cx="635900" cy="44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p2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apsynergy.com" TargetMode="External"/><Relationship Id="rId4" Type="http://schemas.openxmlformats.org/officeDocument/2006/relationships/hyperlink" Target="https://learn.salesforce.apsynergy.com/" TargetMode="External"/><Relationship Id="rId5" Type="http://schemas.openxmlformats.org/officeDocument/2006/relationships/hyperlink" Target="https://calendly.com/raphael-apsynergy" TargetMode="External"/><Relationship Id="rId6" Type="http://schemas.openxmlformats.org/officeDocument/2006/relationships/image" Target="../media/image20.jp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/>
          <p:nvPr/>
        </p:nvSpPr>
        <p:spPr>
          <a:xfrm>
            <a:off x="6096" y="-4691"/>
            <a:ext cx="5446800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 txBox="1"/>
          <p:nvPr>
            <p:ph idx="1" type="subTitle"/>
          </p:nvPr>
        </p:nvSpPr>
        <p:spPr>
          <a:xfrm>
            <a:off x="44475" y="1484825"/>
            <a:ext cx="4721700" cy="35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b="1" lang="fr-FR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Formation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b="1" lang="fr-FR" sz="2091">
                <a:solidFill>
                  <a:schemeClr val="lt1"/>
                </a:solidFill>
              </a:rPr>
              <a:t>Travailler avec les présentations de page (Page Layouts) et les pages L</a:t>
            </a:r>
            <a:r>
              <a:rPr b="1" lang="fr-FR" sz="2091">
                <a:solidFill>
                  <a:schemeClr val="lt1"/>
                </a:solidFill>
              </a:rPr>
              <a:t>ightning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9982900" y="97867"/>
            <a:ext cx="805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7471783" y="5672367"/>
            <a:ext cx="4721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fr-FR" sz="1900" u="none" cap="none" strike="noStrike">
                <a:solidFill>
                  <a:srgbClr val="3865B4"/>
                </a:solidFill>
                <a:latin typeface="Arial"/>
                <a:ea typeface="Arial"/>
                <a:cs typeface="Arial"/>
                <a:sym typeface="Arial"/>
              </a:rPr>
              <a:t>Contenu éducatif gratuit sur Salesforce </a:t>
            </a:r>
            <a:endParaRPr b="1" i="0" sz="1900" u="none" cap="none" strike="noStrike">
              <a:solidFill>
                <a:srgbClr val="386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2675" y="187500"/>
            <a:ext cx="4339901" cy="380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8550" y="37868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>
            <p:ph idx="1" type="body"/>
          </p:nvPr>
        </p:nvSpPr>
        <p:spPr>
          <a:xfrm>
            <a:off x="548775" y="824451"/>
            <a:ext cx="10975800" cy="53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Configuration &gt; Générateur d'application Lightning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Suivant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10"/>
          <p:cNvSpPr txBox="1"/>
          <p:nvPr>
            <p:ph type="title"/>
          </p:nvPr>
        </p:nvSpPr>
        <p:spPr>
          <a:xfrm>
            <a:off x="407308" y="182880"/>
            <a:ext cx="10975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56"/>
              <a:buNone/>
            </a:pPr>
            <a:r>
              <a:rPr lang="fr-FR">
                <a:solidFill>
                  <a:schemeClr val="accent1"/>
                </a:solidFill>
              </a:rPr>
              <a:t>Les pages Lightning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5" name="Google Shape;185;p10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4075" y="1264525"/>
            <a:ext cx="8719599" cy="52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>
            <p:ph idx="1" type="body"/>
          </p:nvPr>
        </p:nvSpPr>
        <p:spPr>
          <a:xfrm>
            <a:off x="548783" y="824443"/>
            <a:ext cx="10975800" cy="4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En fonction de l’Application Lightning</a:t>
            </a:r>
            <a:endParaRPr/>
          </a:p>
        </p:txBody>
      </p:sp>
      <p:sp>
        <p:nvSpPr>
          <p:cNvPr id="195" name="Google Shape;195;p12"/>
          <p:cNvSpPr txBox="1"/>
          <p:nvPr>
            <p:ph type="title"/>
          </p:nvPr>
        </p:nvSpPr>
        <p:spPr>
          <a:xfrm>
            <a:off x="407308" y="182880"/>
            <a:ext cx="10975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chemeClr val="accent1"/>
                </a:solidFill>
              </a:rPr>
              <a:t>Appliquer différentes pages Lightning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6" name="Google Shape;196;p12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3841" y="1469975"/>
            <a:ext cx="9421382" cy="45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>
            <p:ph idx="1" type="body"/>
          </p:nvPr>
        </p:nvSpPr>
        <p:spPr>
          <a:xfrm>
            <a:off x="548775" y="824450"/>
            <a:ext cx="56052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En fonction du Profil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6" name="Google Shape;206;p11"/>
          <p:cNvSpPr txBox="1"/>
          <p:nvPr>
            <p:ph type="title"/>
          </p:nvPr>
        </p:nvSpPr>
        <p:spPr>
          <a:xfrm>
            <a:off x="407308" y="182880"/>
            <a:ext cx="10975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chemeClr val="accent1"/>
                </a:solidFill>
              </a:rPr>
              <a:t>Appliquer différentes pages Lightning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7" name="Google Shape;207;p11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5250" y="1224775"/>
            <a:ext cx="9949900" cy="481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title"/>
          </p:nvPr>
        </p:nvSpPr>
        <p:spPr>
          <a:xfrm>
            <a:off x="407308" y="182880"/>
            <a:ext cx="10975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56"/>
              <a:buNone/>
            </a:pPr>
            <a:r>
              <a:rPr lang="fr-FR">
                <a:solidFill>
                  <a:schemeClr val="accent1"/>
                </a:solidFill>
              </a:rPr>
              <a:t> Les F</a:t>
            </a:r>
            <a:r>
              <a:rPr lang="fr-FR">
                <a:solidFill>
                  <a:schemeClr val="accent1"/>
                </a:solidFill>
              </a:rPr>
              <a:t>ormulaires Dynamiques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7" name="Google Shape;217;p13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888" y="803175"/>
            <a:ext cx="10486637" cy="50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3"/>
          <p:cNvSpPr/>
          <p:nvPr/>
        </p:nvSpPr>
        <p:spPr>
          <a:xfrm>
            <a:off x="734475" y="2727600"/>
            <a:ext cx="937200" cy="241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/>
          <p:nvPr>
            <p:ph idx="1" type="body"/>
          </p:nvPr>
        </p:nvSpPr>
        <p:spPr>
          <a:xfrm>
            <a:off x="508467" y="4456900"/>
            <a:ext cx="102888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fr-FR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Raphael Wulff</a:t>
            </a:r>
            <a:endParaRPr b="1" sz="1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fr-FR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Fondateur et coach salesforce</a:t>
            </a:r>
            <a:endParaRPr b="1" sz="1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www.apsynergy.com</a:t>
            </a:r>
            <a:endParaRPr sz="1600" u="sng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Apsynergy est un partenaire de Salesforce.org</a:t>
            </a:r>
            <a:endParaRPr sz="1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Apsynergy Sophia Antipolis : 535 route des Lucioles, 06560 Sophia Antipolis, France</a:t>
            </a:r>
            <a:endParaRPr sz="1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Apsynergy Switzerland : Boulevard Georges-Favon 3, 1204 Genève, Suisse</a:t>
            </a:r>
            <a:endParaRPr sz="1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174267" y="2499867"/>
            <a:ext cx="9702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Accueil </a:t>
            </a:r>
            <a:r>
              <a:rPr b="0" i="0" lang="fr-FR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Apsynergy Learning : </a:t>
            </a:r>
            <a:r>
              <a:rPr b="0" i="0" lang="fr-FR" sz="2000" u="sng" cap="none" strike="noStrike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https://learn.salesforce.apsynergy.com/</a:t>
            </a:r>
            <a:endParaRPr b="0" i="0" sz="2000" u="none" cap="none" strike="noStrike">
              <a:solidFill>
                <a:srgbClr val="B45F0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b="0" i="0" lang="fr-FR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Planifier une réunion : </a:t>
            </a:r>
            <a:r>
              <a:rPr b="0" i="0" lang="fr-FR" sz="2000" u="sng" cap="none" strike="noStrike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https://calendly.com/raphael-apsynergy</a:t>
            </a:r>
            <a:endParaRPr b="0" i="0" sz="2000" u="sng" cap="none" strike="noStrike">
              <a:solidFill>
                <a:srgbClr val="B45F0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22667" y="0"/>
            <a:ext cx="2805600" cy="28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17592" y="2342142"/>
            <a:ext cx="2925635" cy="256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-5"/>
            <a:ext cx="1579935" cy="10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22949" y="1329925"/>
            <a:ext cx="2328600" cy="4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Configuration &gt; Gestionnaire d'objets &gt; Compte &gt; Présentations</a:t>
            </a: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Compactes &gt; Editer &gt; Enregistrer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Bon à savoir : 10 champs maximum dans une présentation de page compacte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2"/>
          <p:cNvSpPr txBox="1"/>
          <p:nvPr>
            <p:ph type="title"/>
          </p:nvPr>
        </p:nvSpPr>
        <p:spPr>
          <a:xfrm>
            <a:off x="407308" y="182880"/>
            <a:ext cx="10975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48611"/>
              <a:buNone/>
            </a:pPr>
            <a:r>
              <a:rPr lang="fr-FR">
                <a:solidFill>
                  <a:schemeClr val="accent1"/>
                </a:solidFill>
              </a:rPr>
              <a:t>Où puis-je modifier les Présentations de page compactes 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8" name="Google Shape;88;p2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7374" y="1255655"/>
            <a:ext cx="9035650" cy="44331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3029075" y="2032075"/>
            <a:ext cx="4718400" cy="548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9" name="Google Shape;99;p3"/>
          <p:cNvSpPr txBox="1"/>
          <p:nvPr>
            <p:ph type="title"/>
          </p:nvPr>
        </p:nvSpPr>
        <p:spPr>
          <a:xfrm>
            <a:off x="407308" y="182880"/>
            <a:ext cx="10975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48611"/>
              <a:buNone/>
            </a:pPr>
            <a:r>
              <a:rPr lang="fr-FR">
                <a:solidFill>
                  <a:schemeClr val="accent1"/>
                </a:solidFill>
              </a:rPr>
              <a:t>Où puis-je modifier les onglets en haut de la page 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99500" y="1329925"/>
            <a:ext cx="26661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45302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38"/>
              <a:buFont typeface="Montserrat"/>
              <a:buChar char="-"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Chaque utilisateur peut modifier ses onglets en cliquant sur l'icône du crayon.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5302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38"/>
              <a:buFont typeface="Montserrat"/>
              <a:buChar char="-"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Configuration &gt; Gestionnaire d’Applications  &gt; sélectionnez l'application à modifier (cliquez sur Modifier) puis &gt; Éléments de navigation &gt; Enregistrer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610" y="2521310"/>
            <a:ext cx="6286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7374" y="1255655"/>
            <a:ext cx="9035650" cy="44331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3618875" y="1498825"/>
            <a:ext cx="7562400" cy="177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2" name="Google Shape;112;p4"/>
          <p:cNvSpPr txBox="1"/>
          <p:nvPr>
            <p:ph type="title"/>
          </p:nvPr>
        </p:nvSpPr>
        <p:spPr>
          <a:xfrm>
            <a:off x="407308" y="182880"/>
            <a:ext cx="10975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38194"/>
              <a:buFont typeface="Arial"/>
              <a:buNone/>
            </a:pPr>
            <a:r>
              <a:rPr lang="fr-FR">
                <a:solidFill>
                  <a:schemeClr val="accent1"/>
                </a:solidFill>
              </a:rPr>
              <a:t>Où puis-je modifier les onglets de la page de détail 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226500" y="1756050"/>
            <a:ext cx="2666100" cy="29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Modifier la page &gt; choisir le composant mis en évidence ici &gt; y « ajouter un onglet » et des composants &gt; Enregistrer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Choisissez l'ordre et le contenu de ces onglets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(Dans cet exemple, un flux a été ajouté à l'onglet "Apsynergy Learning").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0775" y="1271805"/>
            <a:ext cx="8994600" cy="4160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3101800" y="2694600"/>
            <a:ext cx="2399700" cy="177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407308" y="182879"/>
            <a:ext cx="10975800" cy="811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38194"/>
              <a:buFont typeface="Arial"/>
              <a:buNone/>
            </a:pPr>
            <a:r>
              <a:rPr lang="fr-FR">
                <a:solidFill>
                  <a:schemeClr val="accent1"/>
                </a:solidFill>
              </a:rPr>
              <a:t>Où puis-je modifier les onglets du composant "Activités" 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226500" y="1756050"/>
            <a:ext cx="2666100" cy="29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Configuration &gt; Gestionnaire d'objets &gt; Compte &gt; Présentation de page &gt; Actions pour Salesforce Mobile et Lightning Experience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5000" y="1364848"/>
            <a:ext cx="8994600" cy="4403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9129125" y="3025875"/>
            <a:ext cx="1777500" cy="31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6" name="Google Shape;136;p6"/>
          <p:cNvSpPr txBox="1"/>
          <p:nvPr>
            <p:ph type="title"/>
          </p:nvPr>
        </p:nvSpPr>
        <p:spPr>
          <a:xfrm>
            <a:off x="407307" y="182880"/>
            <a:ext cx="11293461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48611"/>
              <a:buNone/>
            </a:pPr>
            <a:r>
              <a:rPr lang="fr-FR">
                <a:solidFill>
                  <a:schemeClr val="accent1"/>
                </a:solidFill>
              </a:rPr>
              <a:t>Où puis-je changer les onglets dans le composant Chatter 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226500" y="1756050"/>
            <a:ext cx="2666100" cy="29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Configuration &gt; Gestionnaire d'objets &gt; Compte &gt; Présentations de pages &gt; Actions de Salesforce mobile et de Lightning Experience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9975" y="1522255"/>
            <a:ext cx="8994600" cy="4150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9032175" y="3203625"/>
            <a:ext cx="1389600" cy="31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48" name="Google Shape;148;p7"/>
          <p:cNvSpPr txBox="1"/>
          <p:nvPr>
            <p:ph type="title"/>
          </p:nvPr>
        </p:nvSpPr>
        <p:spPr>
          <a:xfrm>
            <a:off x="407300" y="182875"/>
            <a:ext cx="11632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48611"/>
              <a:buNone/>
            </a:pPr>
            <a:r>
              <a:rPr lang="fr-FR">
                <a:solidFill>
                  <a:schemeClr val="accent1"/>
                </a:solidFill>
              </a:rPr>
              <a:t>Où puis-je modifier le composant Doublons Possibles 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9" name="Google Shape;149;p7"/>
          <p:cNvSpPr txBox="1"/>
          <p:nvPr>
            <p:ph idx="1" type="body"/>
          </p:nvPr>
        </p:nvSpPr>
        <p:spPr>
          <a:xfrm>
            <a:off x="279250" y="1724275"/>
            <a:ext cx="26661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Modifier la page &gt; Ajouter ou supprimer le composant « Doublons Possibles".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5350" y="1271775"/>
            <a:ext cx="8941848" cy="412629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/>
          <p:nvPr/>
        </p:nvSpPr>
        <p:spPr>
          <a:xfrm>
            <a:off x="3061400" y="2904700"/>
            <a:ext cx="5744400" cy="31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60" name="Google Shape;160;p8"/>
          <p:cNvSpPr txBox="1"/>
          <p:nvPr>
            <p:ph type="title"/>
          </p:nvPr>
        </p:nvSpPr>
        <p:spPr>
          <a:xfrm>
            <a:off x="407308" y="182880"/>
            <a:ext cx="10975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48611"/>
              <a:buNone/>
            </a:pPr>
            <a:r>
              <a:rPr lang="fr-FR">
                <a:solidFill>
                  <a:schemeClr val="accent1"/>
                </a:solidFill>
              </a:rPr>
              <a:t>Où puis-je modifier les listes associées 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226500" y="1756050"/>
            <a:ext cx="2666100" cy="29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Configuration &gt; Gestionnaire d'objets &gt; Compte &gt; Présentations de Page&gt; (sélectionnez celle à mettre à jour) &gt; Listes Associées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8050" y="1351343"/>
            <a:ext cx="8994600" cy="415531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/>
          <p:nvPr/>
        </p:nvSpPr>
        <p:spPr>
          <a:xfrm>
            <a:off x="3061400" y="3252100"/>
            <a:ext cx="5744400" cy="2294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>
            <p:ph type="title"/>
          </p:nvPr>
        </p:nvSpPr>
        <p:spPr>
          <a:xfrm>
            <a:off x="407308" y="182880"/>
            <a:ext cx="10975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38194"/>
              <a:buFont typeface="Arial"/>
              <a:buNone/>
            </a:pPr>
            <a:r>
              <a:rPr lang="fr-FR">
                <a:solidFill>
                  <a:schemeClr val="accent1"/>
                </a:solidFill>
              </a:rPr>
              <a:t>Où puis-je changer une section dans la page 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2" name="Google Shape;172;p9"/>
          <p:cNvSpPr txBox="1"/>
          <p:nvPr>
            <p:ph idx="12" type="sldNum"/>
          </p:nvPr>
        </p:nvSpPr>
        <p:spPr>
          <a:xfrm>
            <a:off x="11839263" y="6600450"/>
            <a:ext cx="309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73" name="Google Shape;173;p9"/>
          <p:cNvSpPr txBox="1"/>
          <p:nvPr>
            <p:ph idx="1" type="body"/>
          </p:nvPr>
        </p:nvSpPr>
        <p:spPr>
          <a:xfrm>
            <a:off x="226500" y="1756050"/>
            <a:ext cx="2666100" cy="29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Configuration &gt; Gestionnaire d'objets &gt; Compte &gt; Présentations de Page&gt; (sélectionnez celle à mettre à jour) &gt; Sections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751" y="5806626"/>
            <a:ext cx="1200251" cy="10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6620"/>
            <a:ext cx="1579935" cy="10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5000" y="1263705"/>
            <a:ext cx="8994600" cy="440829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/>
          <p:nvPr/>
        </p:nvSpPr>
        <p:spPr>
          <a:xfrm>
            <a:off x="3126025" y="3640600"/>
            <a:ext cx="5849700" cy="548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