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82" r:id="rId2"/>
    <p:sldId id="283" r:id="rId3"/>
    <p:sldId id="285" r:id="rId4"/>
    <p:sldId id="286" r:id="rId5"/>
    <p:sldId id="28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8"/>
    <p:restoredTop sz="94681"/>
  </p:normalViewPr>
  <p:slideViewPr>
    <p:cSldViewPr snapToGrid="0" snapToObjects="1">
      <p:cViewPr varScale="1">
        <p:scale>
          <a:sx n="215" d="100"/>
          <a:sy n="215" d="100"/>
        </p:scale>
        <p:origin x="16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286DA2-5983-294D-8808-C8EAF5ECCA76}"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23828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86DA2-5983-294D-8808-C8EAF5ECCA76}"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157631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86DA2-5983-294D-8808-C8EAF5ECCA76}"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3124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86DA2-5983-294D-8808-C8EAF5ECCA76}"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328760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86DA2-5983-294D-8808-C8EAF5ECCA76}"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203446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286DA2-5983-294D-8808-C8EAF5ECCA76}" type="datetimeFigureOut">
              <a:rPr lang="en-US" smtClean="0"/>
              <a:t>3/8/21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244523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286DA2-5983-294D-8808-C8EAF5ECCA76}" type="datetimeFigureOut">
              <a:rPr lang="en-US" smtClean="0"/>
              <a:t>3/8/21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196841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286DA2-5983-294D-8808-C8EAF5ECCA76}" type="datetimeFigureOut">
              <a:rPr lang="en-US" smtClean="0"/>
              <a:t>3/8/21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24510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86DA2-5983-294D-8808-C8EAF5ECCA76}" type="datetimeFigureOut">
              <a:rPr lang="en-US" smtClean="0"/>
              <a:t>3/8/21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382497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86DA2-5983-294D-8808-C8EAF5ECCA76}" type="datetimeFigureOut">
              <a:rPr lang="en-US" smtClean="0"/>
              <a:t>3/8/21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55387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86DA2-5983-294D-8808-C8EAF5ECCA76}" type="datetimeFigureOut">
              <a:rPr lang="en-US" smtClean="0"/>
              <a:t>3/8/21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D8AAD-C438-B745-94B0-29BBF6B972C1}" type="slidenum">
              <a:rPr lang="en-US" smtClean="0"/>
              <a:t>‹#›</a:t>
            </a:fld>
            <a:endParaRPr lang="en-US"/>
          </a:p>
        </p:txBody>
      </p:sp>
    </p:spTree>
    <p:extLst>
      <p:ext uri="{BB962C8B-B14F-4D97-AF65-F5344CB8AC3E}">
        <p14:creationId xmlns:p14="http://schemas.microsoft.com/office/powerpoint/2010/main" val="92704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86DA2-5983-294D-8808-C8EAF5ECCA76}" type="datetimeFigureOut">
              <a:rPr lang="en-US" smtClean="0"/>
              <a:t>3/8/21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D8AAD-C438-B745-94B0-29BBF6B972C1}" type="slidenum">
              <a:rPr lang="en-US" smtClean="0"/>
              <a:t>‹#›</a:t>
            </a:fld>
            <a:endParaRPr lang="en-US"/>
          </a:p>
        </p:txBody>
      </p:sp>
    </p:spTree>
    <p:extLst>
      <p:ext uri="{BB962C8B-B14F-4D97-AF65-F5344CB8AC3E}">
        <p14:creationId xmlns:p14="http://schemas.microsoft.com/office/powerpoint/2010/main" val="4279890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56651B3B-2F8A-4E48-BEA0-5D35421C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CT Aspire Practice Tests | Wisconsin Department of Public Instruction">
            <a:extLst>
              <a:ext uri="{FF2B5EF4-FFF2-40B4-BE49-F238E27FC236}">
                <a16:creationId xmlns:a16="http://schemas.microsoft.com/office/drawing/2014/main" id="{E7E0DF67-48B8-5F4D-B8A7-361C99CE99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3169" y="1788464"/>
            <a:ext cx="4731321" cy="851638"/>
          </a:xfrm>
          <a:prstGeom prst="rect">
            <a:avLst/>
          </a:prstGeom>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y You Should Take the PSAT | The Princeton Review">
            <a:extLst>
              <a:ext uri="{FF2B5EF4-FFF2-40B4-BE49-F238E27FC236}">
                <a16:creationId xmlns:a16="http://schemas.microsoft.com/office/drawing/2014/main" id="{BB38792C-FDB0-BB48-930D-7F36C6BF23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4916" y="3011446"/>
            <a:ext cx="5861747" cy="338515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45" name="Rectangle 144">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the Jack Beqaj Sports Academy | beqajproductions">
            <a:extLst>
              <a:ext uri="{FF2B5EF4-FFF2-40B4-BE49-F238E27FC236}">
                <a16:creationId xmlns:a16="http://schemas.microsoft.com/office/drawing/2014/main" id="{A20A3203-74C0-1147-AD77-E8778F01861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59695" y="322041"/>
            <a:ext cx="3267925" cy="3218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High school student-athletes give their hearts to the game, and their souls  to the faith (September 14, 2018)">
            <a:extLst>
              <a:ext uri="{FF2B5EF4-FFF2-40B4-BE49-F238E27FC236}">
                <a16:creationId xmlns:a16="http://schemas.microsoft.com/office/drawing/2014/main" id="{C95A9D05-03B0-3244-B932-874D4A5B48C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89259" y="4275330"/>
            <a:ext cx="2863580" cy="22335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a:extLst>
              <a:ext uri="{FF2B5EF4-FFF2-40B4-BE49-F238E27FC236}">
                <a16:creationId xmlns:a16="http://schemas.microsoft.com/office/drawing/2014/main" id="{7403907E-8C85-8843-BC48-94ED83253075}"/>
              </a:ext>
            </a:extLst>
          </p:cNvPr>
          <p:cNvSpPr/>
          <p:nvPr/>
        </p:nvSpPr>
        <p:spPr>
          <a:xfrm>
            <a:off x="1047055" y="6483994"/>
            <a:ext cx="5497467" cy="286617"/>
          </a:xfrm>
          <a:prstGeom prst="rect">
            <a:avLst/>
          </a:prstGeom>
        </p:spPr>
        <p:txBody>
          <a:bodyPr wrap="none">
            <a:spAutoFit/>
          </a:bodyPr>
          <a:lstStyle/>
          <a:p>
            <a:pPr defTabSz="914400">
              <a:lnSpc>
                <a:spcPct val="90000"/>
              </a:lnSpc>
              <a:spcAft>
                <a:spcPts val="600"/>
              </a:spcAft>
            </a:pPr>
            <a:r>
              <a:rPr lang="en-US" sz="1400" b="1" dirty="0">
                <a:latin typeface="American Typewriter" panose="02090604020004020304" pitchFamily="18" charset="77"/>
              </a:rPr>
              <a:t>A Resource for Parents of College – Bound Student Athletes</a:t>
            </a:r>
          </a:p>
        </p:txBody>
      </p:sp>
      <p:sp>
        <p:nvSpPr>
          <p:cNvPr id="3" name="Rectangle 2">
            <a:extLst>
              <a:ext uri="{FF2B5EF4-FFF2-40B4-BE49-F238E27FC236}">
                <a16:creationId xmlns:a16="http://schemas.microsoft.com/office/drawing/2014/main" id="{0EE7B456-6D51-AA44-8EB9-D70B1BB94436}"/>
              </a:ext>
            </a:extLst>
          </p:cNvPr>
          <p:cNvSpPr/>
          <p:nvPr/>
        </p:nvSpPr>
        <p:spPr>
          <a:xfrm>
            <a:off x="1148684" y="225455"/>
            <a:ext cx="5640290" cy="1499706"/>
          </a:xfrm>
          <a:prstGeom prst="rect">
            <a:avLst/>
          </a:prstGeom>
        </p:spPr>
        <p:txBody>
          <a:bodyPr wrap="square">
            <a:spAutoFit/>
          </a:bodyPr>
          <a:lstStyle/>
          <a:p>
            <a:pPr algn="ctr" defTabSz="914400">
              <a:lnSpc>
                <a:spcPct val="90000"/>
              </a:lnSpc>
              <a:spcAft>
                <a:spcPts val="600"/>
              </a:spcAft>
            </a:pPr>
            <a:r>
              <a:rPr lang="en-US" sz="3200" b="1" dirty="0">
                <a:latin typeface="American Typewriter" panose="02090604020004020304" pitchFamily="18" charset="77"/>
              </a:rPr>
              <a:t>The Process of College Recruiting </a:t>
            </a:r>
          </a:p>
          <a:p>
            <a:pPr algn="ctr" defTabSz="914400">
              <a:lnSpc>
                <a:spcPct val="90000"/>
              </a:lnSpc>
              <a:spcAft>
                <a:spcPts val="600"/>
              </a:spcAft>
            </a:pPr>
            <a:r>
              <a:rPr lang="en-US" sz="3200" b="1" dirty="0">
                <a:latin typeface="American Typewriter" panose="02090604020004020304" pitchFamily="18" charset="77"/>
              </a:rPr>
              <a:t>(Part 3)</a:t>
            </a:r>
          </a:p>
        </p:txBody>
      </p:sp>
    </p:spTree>
    <p:extLst>
      <p:ext uri="{BB962C8B-B14F-4D97-AF65-F5344CB8AC3E}">
        <p14:creationId xmlns:p14="http://schemas.microsoft.com/office/powerpoint/2010/main" val="22735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0FDFD2-19AF-4124-A49A-BAC0929B1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Recruiting the best: What CPAs could learn from college coaches">
            <a:extLst>
              <a:ext uri="{FF2B5EF4-FFF2-40B4-BE49-F238E27FC236}">
                <a16:creationId xmlns:a16="http://schemas.microsoft.com/office/drawing/2014/main" id="{14E9F307-EAF0-FC4B-9955-84FBE45D10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3" r="1" b="9294"/>
          <a:stretch/>
        </p:blipFill>
        <p:spPr bwMode="auto">
          <a:xfrm>
            <a:off x="20" y="1"/>
            <a:ext cx="6088360" cy="3333749"/>
          </a:xfrm>
          <a:custGeom>
            <a:avLst/>
            <a:gdLst/>
            <a:ahLst/>
            <a:cxnLst/>
            <a:rect l="l" t="t" r="r" b="b"/>
            <a:pathLst>
              <a:path w="6088380" h="3333749">
                <a:moveTo>
                  <a:pt x="0" y="0"/>
                </a:moveTo>
                <a:lnTo>
                  <a:pt x="6088380" y="0"/>
                </a:lnTo>
                <a:lnTo>
                  <a:pt x="6088380" y="2202180"/>
                </a:lnTo>
                <a:lnTo>
                  <a:pt x="5913795" y="3333749"/>
                </a:lnTo>
                <a:lnTo>
                  <a:pt x="0" y="3333749"/>
                </a:lnTo>
                <a:close/>
              </a:path>
            </a:pathLst>
          </a:custGeom>
          <a:noFill/>
          <a:extLst>
            <a:ext uri="{909E8E84-426E-40DD-AFC4-6F175D3DCCD1}">
              <a14:hiddenFill xmlns:a14="http://schemas.microsoft.com/office/drawing/2010/main">
                <a:solidFill>
                  <a:srgbClr val="FFFFFF"/>
                </a:solidFill>
              </a14:hiddenFill>
            </a:ext>
          </a:extLst>
        </p:spPr>
      </p:pic>
      <p:pic>
        <p:nvPicPr>
          <p:cNvPr id="3" name="Picture 4" descr="How Should You Communicate With College Coaches? | SportsEngine">
            <a:extLst>
              <a:ext uri="{FF2B5EF4-FFF2-40B4-BE49-F238E27FC236}">
                <a16:creationId xmlns:a16="http://schemas.microsoft.com/office/drawing/2014/main" id="{1E3B396C-E57A-1248-A9EA-636CD2910D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424" b="-2"/>
          <a:stretch/>
        </p:blipFill>
        <p:spPr bwMode="auto">
          <a:xfrm>
            <a:off x="20" y="3524252"/>
            <a:ext cx="6088360" cy="3333748"/>
          </a:xfrm>
          <a:custGeom>
            <a:avLst/>
            <a:gdLst/>
            <a:ahLst/>
            <a:cxnLst/>
            <a:rect l="l" t="t" r="r" b="b"/>
            <a:pathLst>
              <a:path w="6088380" h="3333748">
                <a:moveTo>
                  <a:pt x="0" y="0"/>
                </a:moveTo>
                <a:lnTo>
                  <a:pt x="5884403" y="0"/>
                </a:lnTo>
                <a:lnTo>
                  <a:pt x="5882640" y="11428"/>
                </a:lnTo>
                <a:lnTo>
                  <a:pt x="5562600" y="1931668"/>
                </a:lnTo>
                <a:lnTo>
                  <a:pt x="6088380" y="3333748"/>
                </a:lnTo>
                <a:lnTo>
                  <a:pt x="0" y="3333748"/>
                </a:lnTo>
                <a:close/>
              </a:path>
            </a:pathLst>
          </a:cu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F6F6FC6-9A5F-4E14-8105-15D94914A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70" y="544"/>
            <a:ext cx="874716" cy="6857455"/>
            <a:chOff x="5395370" y="544"/>
            <a:chExt cx="874716" cy="6857455"/>
          </a:xfrm>
        </p:grpSpPr>
        <p:sp>
          <p:nvSpPr>
            <p:cNvPr id="12" name="Freeform: Shape 11">
              <a:extLst>
                <a:ext uri="{FF2B5EF4-FFF2-40B4-BE49-F238E27FC236}">
                  <a16:creationId xmlns:a16="http://schemas.microsoft.com/office/drawing/2014/main" id="{2DCFA6DA-C89C-4BD9-A659-4E35D789B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8AC5BD-C02C-4D96-813D-3C9ABB388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Rectangle 9">
            <a:extLst>
              <a:ext uri="{FF2B5EF4-FFF2-40B4-BE49-F238E27FC236}">
                <a16:creationId xmlns:a16="http://schemas.microsoft.com/office/drawing/2014/main" id="{8BA748BE-1499-BB47-9CED-5CB93BC393F9}"/>
              </a:ext>
            </a:extLst>
          </p:cNvPr>
          <p:cNvSpPr/>
          <p:nvPr/>
        </p:nvSpPr>
        <p:spPr>
          <a:xfrm>
            <a:off x="6275876" y="255956"/>
            <a:ext cx="6096000" cy="1323439"/>
          </a:xfrm>
          <a:prstGeom prst="rect">
            <a:avLst/>
          </a:prstGeom>
        </p:spPr>
        <p:txBody>
          <a:bodyPr>
            <a:spAutoFit/>
          </a:bodyPr>
          <a:lstStyle/>
          <a:p>
            <a:r>
              <a:rPr lang="en-US" sz="1600" b="1" dirty="0">
                <a:solidFill>
                  <a:schemeClr val="bg1"/>
                </a:solidFill>
                <a:latin typeface="American Typewriter" panose="02090604020004020304" pitchFamily="18" charset="77"/>
              </a:rPr>
              <a:t>When will a college coach be allowed to make your teen an official offer? </a:t>
            </a:r>
            <a:r>
              <a:rPr lang="en-US" sz="1600" dirty="0">
                <a:solidFill>
                  <a:schemeClr val="bg1"/>
                </a:solidFill>
                <a:latin typeface="American Typewriter" panose="02090604020004020304" pitchFamily="18" charset="77"/>
              </a:rPr>
              <a:t>That depends on the type of offer your teen is looking to secure. </a:t>
            </a:r>
            <a:r>
              <a:rPr lang="en-US" sz="1600" b="1" dirty="0">
                <a:solidFill>
                  <a:schemeClr val="bg1"/>
                </a:solidFill>
                <a:latin typeface="American Typewriter" panose="02090604020004020304" pitchFamily="18" charset="77"/>
              </a:rPr>
              <a:t>Verbal off</a:t>
            </a:r>
            <a:r>
              <a:rPr lang="en-US" sz="1600" dirty="0">
                <a:solidFill>
                  <a:schemeClr val="bg1"/>
                </a:solidFill>
                <a:latin typeface="American Typewriter" panose="02090604020004020304" pitchFamily="18" charset="77"/>
              </a:rPr>
              <a:t>ers, </a:t>
            </a:r>
            <a:r>
              <a:rPr lang="en-US" sz="1600" b="1" dirty="0">
                <a:solidFill>
                  <a:schemeClr val="bg1"/>
                </a:solidFill>
                <a:latin typeface="American Typewriter" panose="02090604020004020304" pitchFamily="18" charset="77"/>
              </a:rPr>
              <a:t>non-binding</a:t>
            </a:r>
            <a:r>
              <a:rPr lang="en-US" sz="1600" dirty="0">
                <a:solidFill>
                  <a:schemeClr val="bg1"/>
                </a:solidFill>
                <a:latin typeface="American Typewriter" panose="02090604020004020304" pitchFamily="18" charset="77"/>
              </a:rPr>
              <a:t>, </a:t>
            </a:r>
            <a:r>
              <a:rPr lang="en-US" sz="1600" b="1" dirty="0">
                <a:solidFill>
                  <a:schemeClr val="bg1"/>
                </a:solidFill>
                <a:latin typeface="American Typewriter" panose="02090604020004020304" pitchFamily="18" charset="77"/>
              </a:rPr>
              <a:t>handshake</a:t>
            </a:r>
            <a:r>
              <a:rPr lang="en-US" sz="1600" dirty="0">
                <a:solidFill>
                  <a:schemeClr val="bg1"/>
                </a:solidFill>
                <a:latin typeface="American Typewriter" panose="02090604020004020304" pitchFamily="18" charset="77"/>
              </a:rPr>
              <a:t> agreements between a recruit and a college coach—can happen at any time and at any age level. </a:t>
            </a:r>
            <a:endParaRPr lang="en-US" sz="1600" dirty="0"/>
          </a:p>
        </p:txBody>
      </p:sp>
      <p:sp>
        <p:nvSpPr>
          <p:cNvPr id="14" name="Rectangle 13">
            <a:extLst>
              <a:ext uri="{FF2B5EF4-FFF2-40B4-BE49-F238E27FC236}">
                <a16:creationId xmlns:a16="http://schemas.microsoft.com/office/drawing/2014/main" id="{22E89AD4-899F-BA41-B8E7-D66F7263C66F}"/>
              </a:ext>
            </a:extLst>
          </p:cNvPr>
          <p:cNvSpPr/>
          <p:nvPr/>
        </p:nvSpPr>
        <p:spPr>
          <a:xfrm>
            <a:off x="6250083" y="1579395"/>
            <a:ext cx="6096000" cy="1815882"/>
          </a:xfrm>
          <a:prstGeom prst="rect">
            <a:avLst/>
          </a:prstGeom>
        </p:spPr>
        <p:txBody>
          <a:bodyPr>
            <a:spAutoFit/>
          </a:bodyPr>
          <a:lstStyle/>
          <a:p>
            <a:r>
              <a:rPr lang="en-US" sz="1600" dirty="0">
                <a:solidFill>
                  <a:schemeClr val="bg1"/>
                </a:solidFill>
                <a:latin typeface="American Typewriter" panose="02090604020004020304" pitchFamily="18" charset="77"/>
              </a:rPr>
              <a:t>However, one of the biggest problems with </a:t>
            </a:r>
            <a:r>
              <a:rPr lang="en-US" sz="1600" b="1" dirty="0">
                <a:solidFill>
                  <a:schemeClr val="bg1"/>
                </a:solidFill>
                <a:latin typeface="American Typewriter" panose="02090604020004020304" pitchFamily="18" charset="77"/>
              </a:rPr>
              <a:t>early offers</a:t>
            </a:r>
            <a:r>
              <a:rPr lang="en-US" sz="1600" dirty="0">
                <a:solidFill>
                  <a:schemeClr val="bg1"/>
                </a:solidFill>
                <a:latin typeface="American Typewriter" panose="02090604020004020304" pitchFamily="18" charset="77"/>
              </a:rPr>
              <a:t> is that both the recruit and the coach can back out of them at any time. For example, if an athlete was given a verbal scholarship offer their freshman year of high school, that offer can still be rescinded the athlete’s senior year of high school. </a:t>
            </a:r>
            <a:r>
              <a:rPr lang="en-US" sz="1600" b="1" dirty="0">
                <a:solidFill>
                  <a:schemeClr val="bg1"/>
                </a:solidFill>
                <a:latin typeface="American Typewriter" panose="02090604020004020304" pitchFamily="18" charset="77"/>
              </a:rPr>
              <a:t>This leaves the recruit in a tough spot if they haven’t been communicating with any other schools</a:t>
            </a:r>
            <a:r>
              <a:rPr lang="en-US" sz="1600" dirty="0">
                <a:solidFill>
                  <a:schemeClr val="bg1"/>
                </a:solidFill>
                <a:latin typeface="American Typewriter" panose="02090604020004020304" pitchFamily="18" charset="77"/>
              </a:rPr>
              <a:t>. </a:t>
            </a:r>
            <a:endParaRPr lang="en-US" sz="1600" dirty="0"/>
          </a:p>
        </p:txBody>
      </p:sp>
      <p:sp>
        <p:nvSpPr>
          <p:cNvPr id="15" name="Rectangle 14">
            <a:extLst>
              <a:ext uri="{FF2B5EF4-FFF2-40B4-BE49-F238E27FC236}">
                <a16:creationId xmlns:a16="http://schemas.microsoft.com/office/drawing/2014/main" id="{AA32AC1C-D94F-F84C-BFFF-15A4DA01F5CA}"/>
              </a:ext>
            </a:extLst>
          </p:cNvPr>
          <p:cNvSpPr/>
          <p:nvPr/>
        </p:nvSpPr>
        <p:spPr>
          <a:xfrm>
            <a:off x="6173042" y="3436331"/>
            <a:ext cx="6096000" cy="830997"/>
          </a:xfrm>
          <a:prstGeom prst="rect">
            <a:avLst/>
          </a:prstGeom>
        </p:spPr>
        <p:txBody>
          <a:bodyPr>
            <a:spAutoFit/>
          </a:bodyPr>
          <a:lstStyle/>
          <a:p>
            <a:r>
              <a:rPr lang="en-US" sz="1600" dirty="0">
                <a:solidFill>
                  <a:schemeClr val="bg1"/>
                </a:solidFill>
                <a:latin typeface="American Typewriter" panose="02090604020004020304" pitchFamily="18" charset="77"/>
              </a:rPr>
              <a:t>Offers usually become official when the athlete signs their </a:t>
            </a:r>
            <a:r>
              <a:rPr lang="en-US" sz="1600" b="1" dirty="0">
                <a:solidFill>
                  <a:schemeClr val="bg1"/>
                </a:solidFill>
                <a:latin typeface="American Typewriter" panose="02090604020004020304" pitchFamily="18" charset="77"/>
              </a:rPr>
              <a:t>National Letter of Intent</a:t>
            </a:r>
            <a:r>
              <a:rPr lang="en-US" sz="1600" dirty="0">
                <a:solidFill>
                  <a:schemeClr val="bg1"/>
                </a:solidFill>
                <a:latin typeface="American Typewriter" panose="02090604020004020304" pitchFamily="18" charset="77"/>
              </a:rPr>
              <a:t>, which typically occurs their senior year of high school.</a:t>
            </a:r>
          </a:p>
        </p:txBody>
      </p:sp>
      <p:sp>
        <p:nvSpPr>
          <p:cNvPr id="16" name="Rectangle 15">
            <a:extLst>
              <a:ext uri="{FF2B5EF4-FFF2-40B4-BE49-F238E27FC236}">
                <a16:creationId xmlns:a16="http://schemas.microsoft.com/office/drawing/2014/main" id="{DF1E270D-DEF3-894E-A341-5030DB73FA76}"/>
              </a:ext>
            </a:extLst>
          </p:cNvPr>
          <p:cNvSpPr/>
          <p:nvPr/>
        </p:nvSpPr>
        <p:spPr>
          <a:xfrm>
            <a:off x="6185938" y="4238907"/>
            <a:ext cx="6096000" cy="830997"/>
          </a:xfrm>
          <a:prstGeom prst="rect">
            <a:avLst/>
          </a:prstGeom>
        </p:spPr>
        <p:txBody>
          <a:bodyPr>
            <a:spAutoFit/>
          </a:bodyPr>
          <a:lstStyle/>
          <a:p>
            <a:r>
              <a:rPr lang="en-US" sz="1600" dirty="0">
                <a:solidFill>
                  <a:schemeClr val="bg1"/>
                </a:solidFill>
                <a:latin typeface="American Typewriter" panose="02090604020004020304" pitchFamily="18" charset="77"/>
              </a:rPr>
              <a:t>After all offers are made and accepted, a recruiting class can range from 2–30 athletes, depending on the sport and division level.</a:t>
            </a:r>
          </a:p>
        </p:txBody>
      </p:sp>
      <p:sp>
        <p:nvSpPr>
          <p:cNvPr id="17" name="Rectangle 16">
            <a:extLst>
              <a:ext uri="{FF2B5EF4-FFF2-40B4-BE49-F238E27FC236}">
                <a16:creationId xmlns:a16="http://schemas.microsoft.com/office/drawing/2014/main" id="{2DFD68DF-703A-FF43-8A87-3E8D11FD156A}"/>
              </a:ext>
            </a:extLst>
          </p:cNvPr>
          <p:cNvSpPr/>
          <p:nvPr/>
        </p:nvSpPr>
        <p:spPr>
          <a:xfrm>
            <a:off x="6212534" y="5005593"/>
            <a:ext cx="6096000" cy="1815882"/>
          </a:xfrm>
          <a:prstGeom prst="rect">
            <a:avLst/>
          </a:prstGeom>
        </p:spPr>
        <p:txBody>
          <a:bodyPr>
            <a:spAutoFit/>
          </a:bodyPr>
          <a:lstStyle/>
          <a:p>
            <a:r>
              <a:rPr lang="en-US" sz="1600" b="1" dirty="0">
                <a:solidFill>
                  <a:schemeClr val="bg1"/>
                </a:solidFill>
                <a:latin typeface="American Typewriter" panose="02090604020004020304" pitchFamily="18" charset="77"/>
              </a:rPr>
              <a:t>What this means for your teen</a:t>
            </a:r>
            <a:r>
              <a:rPr lang="en-US" sz="1600" dirty="0">
                <a:solidFill>
                  <a:schemeClr val="bg1"/>
                </a:solidFill>
                <a:latin typeface="American Typewriter" panose="02090604020004020304" pitchFamily="18" charset="77"/>
              </a:rPr>
              <a:t>: If your teen made it to this point of the college recruiting process, your teen need to be ready to handle some tough conversations about scholarships, offers and financial aid. </a:t>
            </a:r>
            <a:r>
              <a:rPr lang="en-US" sz="1600" b="1" dirty="0">
                <a:solidFill>
                  <a:schemeClr val="bg1"/>
                </a:solidFill>
                <a:latin typeface="American Typewriter" panose="02090604020004020304" pitchFamily="18" charset="77"/>
              </a:rPr>
              <a:t>Talk with your teen about narrowing down some target schools and make sure to identify the schools your teen is prepared to commit to</a:t>
            </a:r>
            <a:r>
              <a:rPr lang="en-US" sz="1600" dirty="0">
                <a:solidFill>
                  <a:schemeClr val="bg1"/>
                </a:solidFill>
                <a:latin typeface="American Typewriter" panose="02090604020004020304" pitchFamily="18" charset="77"/>
              </a:rPr>
              <a:t>.</a:t>
            </a:r>
          </a:p>
        </p:txBody>
      </p:sp>
    </p:spTree>
    <p:extLst>
      <p:ext uri="{BB962C8B-B14F-4D97-AF65-F5344CB8AC3E}">
        <p14:creationId xmlns:p14="http://schemas.microsoft.com/office/powerpoint/2010/main" val="282957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w are college coaches approaching recruiting for the class of 2022?">
            <a:extLst>
              <a:ext uri="{FF2B5EF4-FFF2-40B4-BE49-F238E27FC236}">
                <a16:creationId xmlns:a16="http://schemas.microsoft.com/office/drawing/2014/main" id="{5F6F43D7-8FE5-1B42-916A-A501D6717E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56" r="1" b="46319"/>
          <a:stretch/>
        </p:blipFill>
        <p:spPr bwMode="auto">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Five Steps to Writing an Effective Email to College Coaches | SportsEngine">
            <a:extLst>
              <a:ext uri="{FF2B5EF4-FFF2-40B4-BE49-F238E27FC236}">
                <a16:creationId xmlns:a16="http://schemas.microsoft.com/office/drawing/2014/main" id="{0C9F9A69-C91D-D540-B3AB-B21F263646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95" r="-2" b="42031"/>
          <a:stretch/>
        </p:blipFill>
        <p:spPr bwMode="auto">
          <a:xfrm>
            <a:off x="20" y="4682838"/>
            <a:ext cx="8563356" cy="2175160"/>
          </a:xfrm>
          <a:custGeom>
            <a:avLst/>
            <a:gdLst/>
            <a:ahLst/>
            <a:cxnLst/>
            <a:rect l="l" t="t" r="r" b="b"/>
            <a:pathLst>
              <a:path w="8563376" h="2175160">
                <a:moveTo>
                  <a:pt x="0" y="0"/>
                </a:moveTo>
                <a:lnTo>
                  <a:pt x="8563376" y="0"/>
                </a:lnTo>
                <a:lnTo>
                  <a:pt x="7555992" y="2175160"/>
                </a:lnTo>
                <a:lnTo>
                  <a:pt x="0" y="2175160"/>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CF19D09-2605-AF40-9F45-66740C812D0E}"/>
              </a:ext>
            </a:extLst>
          </p:cNvPr>
          <p:cNvSpPr/>
          <p:nvPr/>
        </p:nvSpPr>
        <p:spPr>
          <a:xfrm>
            <a:off x="85107" y="1009404"/>
            <a:ext cx="4017818" cy="923330"/>
          </a:xfrm>
          <a:prstGeom prst="rect">
            <a:avLst/>
          </a:prstGeom>
        </p:spPr>
        <p:txBody>
          <a:bodyPr wrap="square">
            <a:spAutoFit/>
          </a:bodyPr>
          <a:lstStyle/>
          <a:p>
            <a:r>
              <a:rPr lang="en-US" b="1" dirty="0">
                <a:solidFill>
                  <a:schemeClr val="bg1"/>
                </a:solidFill>
                <a:latin typeface="American Typewriter" panose="02090604020004020304" pitchFamily="18" charset="77"/>
              </a:rPr>
              <a:t>Step 5: College coaches sign athletes and ensure academic eligibility</a:t>
            </a:r>
            <a:endParaRPr lang="en-US" b="1" i="0" dirty="0">
              <a:solidFill>
                <a:schemeClr val="bg1"/>
              </a:solidFill>
              <a:effectLst/>
              <a:latin typeface="American Typewriter" panose="02090604020004020304" pitchFamily="18" charset="77"/>
            </a:endParaRPr>
          </a:p>
        </p:txBody>
      </p:sp>
      <p:sp>
        <p:nvSpPr>
          <p:cNvPr id="5" name="Rectangle 4">
            <a:extLst>
              <a:ext uri="{FF2B5EF4-FFF2-40B4-BE49-F238E27FC236}">
                <a16:creationId xmlns:a16="http://schemas.microsoft.com/office/drawing/2014/main" id="{EB5DA576-5CA2-A14D-AA3D-04ECF2B258A8}"/>
              </a:ext>
            </a:extLst>
          </p:cNvPr>
          <p:cNvSpPr/>
          <p:nvPr/>
        </p:nvSpPr>
        <p:spPr>
          <a:xfrm>
            <a:off x="85106" y="3866888"/>
            <a:ext cx="12164291" cy="830997"/>
          </a:xfrm>
          <a:prstGeom prst="rect">
            <a:avLst/>
          </a:prstGeom>
        </p:spPr>
        <p:txBody>
          <a:bodyPr wrap="square">
            <a:spAutoFit/>
          </a:bodyPr>
          <a:lstStyle/>
          <a:p>
            <a:r>
              <a:rPr lang="en-US" sz="1600" b="1" dirty="0">
                <a:latin typeface="American Typewriter" panose="02090604020004020304" pitchFamily="18" charset="77"/>
              </a:rPr>
              <a:t>Now as an official committed student – athlete </a:t>
            </a:r>
            <a:r>
              <a:rPr lang="en-US" sz="1600" dirty="0">
                <a:latin typeface="American Typewriter" panose="02090604020004020304" pitchFamily="18" charset="77"/>
              </a:rPr>
              <a:t>your teen will need to continues to meet eligibility requirements by taking all the necessary core courses and receiving the required GPA and college admissions test scores. </a:t>
            </a:r>
            <a:r>
              <a:rPr lang="en-US" sz="1600" b="1" dirty="0">
                <a:latin typeface="American Typewriter" panose="02090604020004020304" pitchFamily="18" charset="77"/>
              </a:rPr>
              <a:t>Your job as a parent is not over</a:t>
            </a:r>
            <a:r>
              <a:rPr lang="en-US" sz="1600" dirty="0">
                <a:latin typeface="American Typewriter" panose="02090604020004020304" pitchFamily="18" charset="77"/>
              </a:rPr>
              <a:t>.</a:t>
            </a:r>
            <a:endParaRPr lang="en-US" sz="1600" b="0" i="0" dirty="0">
              <a:effectLst/>
              <a:latin typeface="American Typewriter" panose="02090604020004020304" pitchFamily="18" charset="77"/>
            </a:endParaRPr>
          </a:p>
        </p:txBody>
      </p:sp>
      <p:sp>
        <p:nvSpPr>
          <p:cNvPr id="6" name="Rectangle 5">
            <a:extLst>
              <a:ext uri="{FF2B5EF4-FFF2-40B4-BE49-F238E27FC236}">
                <a16:creationId xmlns:a16="http://schemas.microsoft.com/office/drawing/2014/main" id="{E48FAF98-40DC-DC42-9929-2A69660DC716}"/>
              </a:ext>
            </a:extLst>
          </p:cNvPr>
          <p:cNvSpPr/>
          <p:nvPr/>
        </p:nvSpPr>
        <p:spPr>
          <a:xfrm>
            <a:off x="85107" y="2109525"/>
            <a:ext cx="12106893" cy="584775"/>
          </a:xfrm>
          <a:prstGeom prst="rect">
            <a:avLst/>
          </a:prstGeom>
        </p:spPr>
        <p:txBody>
          <a:bodyPr wrap="square">
            <a:spAutoFit/>
          </a:bodyPr>
          <a:lstStyle/>
          <a:p>
            <a:r>
              <a:rPr lang="en-US" sz="1600" dirty="0">
                <a:latin typeface="American Typewriter" panose="02090604020004020304" pitchFamily="18" charset="77"/>
              </a:rPr>
              <a:t>The last step for college coaches is ensuring that each recruit signs with their program and meets </a:t>
            </a:r>
            <a:r>
              <a:rPr lang="en-US" sz="1600" b="1" dirty="0">
                <a:latin typeface="American Typewriter" panose="02090604020004020304" pitchFamily="18" charset="77"/>
              </a:rPr>
              <a:t>eligibility requirements</a:t>
            </a:r>
            <a:r>
              <a:rPr lang="en-US" sz="1600" dirty="0">
                <a:latin typeface="American Typewriter" panose="02090604020004020304" pitchFamily="18" charset="77"/>
              </a:rPr>
              <a:t>.</a:t>
            </a:r>
            <a:endParaRPr lang="en-US" sz="1600" dirty="0"/>
          </a:p>
        </p:txBody>
      </p:sp>
      <p:sp>
        <p:nvSpPr>
          <p:cNvPr id="7" name="Rectangle 6">
            <a:extLst>
              <a:ext uri="{FF2B5EF4-FFF2-40B4-BE49-F238E27FC236}">
                <a16:creationId xmlns:a16="http://schemas.microsoft.com/office/drawing/2014/main" id="{1ADD5250-3612-574A-A5F3-E80068AF1314}"/>
              </a:ext>
            </a:extLst>
          </p:cNvPr>
          <p:cNvSpPr/>
          <p:nvPr/>
        </p:nvSpPr>
        <p:spPr>
          <a:xfrm>
            <a:off x="85106" y="2636268"/>
            <a:ext cx="10875819" cy="338554"/>
          </a:xfrm>
          <a:prstGeom prst="rect">
            <a:avLst/>
          </a:prstGeom>
        </p:spPr>
        <p:txBody>
          <a:bodyPr wrap="square">
            <a:spAutoFit/>
          </a:bodyPr>
          <a:lstStyle/>
          <a:p>
            <a:r>
              <a:rPr lang="en-US" sz="1600" b="1" dirty="0">
                <a:latin typeface="American Typewriter" panose="02090604020004020304" pitchFamily="18" charset="77"/>
              </a:rPr>
              <a:t>Here’s how the committing and signing timeline works in most cases:</a:t>
            </a:r>
          </a:p>
        </p:txBody>
      </p:sp>
      <p:sp>
        <p:nvSpPr>
          <p:cNvPr id="8" name="Rectangle 7">
            <a:extLst>
              <a:ext uri="{FF2B5EF4-FFF2-40B4-BE49-F238E27FC236}">
                <a16:creationId xmlns:a16="http://schemas.microsoft.com/office/drawing/2014/main" id="{FC3C1262-BAD8-2C4E-B88E-CA655CEA2ED2}"/>
              </a:ext>
            </a:extLst>
          </p:cNvPr>
          <p:cNvSpPr/>
          <p:nvPr/>
        </p:nvSpPr>
        <p:spPr>
          <a:xfrm>
            <a:off x="430702" y="2957664"/>
            <a:ext cx="7344446" cy="338554"/>
          </a:xfrm>
          <a:prstGeom prst="rect">
            <a:avLst/>
          </a:prstGeom>
        </p:spPr>
        <p:txBody>
          <a:bodyPr wrap="none">
            <a:spAutoFit/>
          </a:bodyPr>
          <a:lstStyle/>
          <a:p>
            <a:pPr marL="285750" indent="-285750">
              <a:buFont typeface="Arial" panose="020B0604020202020204" pitchFamily="34" charset="0"/>
              <a:buChar char="•"/>
            </a:pPr>
            <a:r>
              <a:rPr lang="en-US" sz="1600" dirty="0">
                <a:latin typeface="American Typewriter" panose="02090604020004020304" pitchFamily="18" charset="77"/>
              </a:rPr>
              <a:t>The student - athlete makes a verbal commitment to attend the school</a:t>
            </a:r>
          </a:p>
        </p:txBody>
      </p:sp>
      <p:sp>
        <p:nvSpPr>
          <p:cNvPr id="9" name="Rectangle 8">
            <a:extLst>
              <a:ext uri="{FF2B5EF4-FFF2-40B4-BE49-F238E27FC236}">
                <a16:creationId xmlns:a16="http://schemas.microsoft.com/office/drawing/2014/main" id="{D149C639-C6AA-F948-8B19-000B9B01E27A}"/>
              </a:ext>
            </a:extLst>
          </p:cNvPr>
          <p:cNvSpPr/>
          <p:nvPr/>
        </p:nvSpPr>
        <p:spPr>
          <a:xfrm>
            <a:off x="427207" y="3268190"/>
            <a:ext cx="6648615" cy="338554"/>
          </a:xfrm>
          <a:prstGeom prst="rect">
            <a:avLst/>
          </a:prstGeom>
        </p:spPr>
        <p:txBody>
          <a:bodyPr wrap="none">
            <a:spAutoFit/>
          </a:bodyPr>
          <a:lstStyle/>
          <a:p>
            <a:pPr marL="285750" indent="-285750">
              <a:buFont typeface="Arial" panose="020B0604020202020204" pitchFamily="34" charset="0"/>
              <a:buChar char="•"/>
            </a:pPr>
            <a:r>
              <a:rPr lang="en-US" sz="1600" dirty="0">
                <a:latin typeface="American Typewriter" panose="02090604020004020304" pitchFamily="18" charset="77"/>
              </a:rPr>
              <a:t>The head coach extends an official offer to the student - athlete</a:t>
            </a:r>
          </a:p>
        </p:txBody>
      </p:sp>
      <p:sp>
        <p:nvSpPr>
          <p:cNvPr id="10" name="Rectangle 9">
            <a:extLst>
              <a:ext uri="{FF2B5EF4-FFF2-40B4-BE49-F238E27FC236}">
                <a16:creationId xmlns:a16="http://schemas.microsoft.com/office/drawing/2014/main" id="{2C8945F3-304B-6E4C-A593-C2CDCC1B0417}"/>
              </a:ext>
            </a:extLst>
          </p:cNvPr>
          <p:cNvSpPr/>
          <p:nvPr/>
        </p:nvSpPr>
        <p:spPr>
          <a:xfrm>
            <a:off x="427207" y="3559582"/>
            <a:ext cx="4833887" cy="338554"/>
          </a:xfrm>
          <a:prstGeom prst="rect">
            <a:avLst/>
          </a:prstGeom>
        </p:spPr>
        <p:txBody>
          <a:bodyPr wrap="none">
            <a:spAutoFit/>
          </a:bodyPr>
          <a:lstStyle/>
          <a:p>
            <a:pPr marL="285750" indent="-285750">
              <a:buFont typeface="Arial" panose="020B0604020202020204" pitchFamily="34" charset="0"/>
              <a:buChar char="•"/>
            </a:pPr>
            <a:r>
              <a:rPr lang="en-US" sz="1600" dirty="0">
                <a:latin typeface="American Typewriter" panose="02090604020004020304" pitchFamily="18" charset="77"/>
              </a:rPr>
              <a:t>The student - athlete signs the official offer.</a:t>
            </a:r>
          </a:p>
        </p:txBody>
      </p:sp>
    </p:spTree>
    <p:extLst>
      <p:ext uri="{BB962C8B-B14F-4D97-AF65-F5344CB8AC3E}">
        <p14:creationId xmlns:p14="http://schemas.microsoft.com/office/powerpoint/2010/main" val="224977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WF Eligibility Systems to Sunset Fall 2019; HETS Access Required">
            <a:extLst>
              <a:ext uri="{FF2B5EF4-FFF2-40B4-BE49-F238E27FC236}">
                <a16:creationId xmlns:a16="http://schemas.microsoft.com/office/drawing/2014/main" id="{EC641FFF-056A-9546-88C5-AA4824F03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447" y="2927268"/>
            <a:ext cx="5217734" cy="38819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1CD3F6B-0E99-8E45-8421-E1BAC49EC89B}"/>
              </a:ext>
            </a:extLst>
          </p:cNvPr>
          <p:cNvSpPr/>
          <p:nvPr/>
        </p:nvSpPr>
        <p:spPr>
          <a:xfrm>
            <a:off x="577931" y="1503977"/>
            <a:ext cx="11541249" cy="1477328"/>
          </a:xfrm>
          <a:prstGeom prst="rect">
            <a:avLst/>
          </a:prstGeom>
        </p:spPr>
        <p:txBody>
          <a:bodyPr wrap="square">
            <a:spAutoFit/>
          </a:bodyPr>
          <a:lstStyle/>
          <a:p>
            <a:r>
              <a:rPr lang="en-US" b="1" dirty="0">
                <a:latin typeface="American Typewriter" panose="02090604020004020304" pitchFamily="18" charset="77"/>
              </a:rPr>
              <a:t>I have seen unfortunately, every year, there are athletes who have signed with a college but end their senior year ineligible to compete at the college level</a:t>
            </a:r>
            <a:r>
              <a:rPr lang="en-US" dirty="0">
                <a:latin typeface="American Typewriter" panose="02090604020004020304" pitchFamily="18" charset="77"/>
              </a:rPr>
              <a:t>. This leaves both the athlete and the coach in a tough spot. The coach will need to go back to their list of top prospects and see if the athlete who ranked number two in that spot is still available, interested and academically eligible. </a:t>
            </a:r>
            <a:r>
              <a:rPr lang="en-US" b="1" dirty="0">
                <a:latin typeface="American Typewriter" panose="02090604020004020304" pitchFamily="18" charset="77"/>
              </a:rPr>
              <a:t>The former recruit will likely need to compete for a year or two at a junior college to gain academic eligibility</a:t>
            </a:r>
            <a:r>
              <a:rPr lang="en-US" dirty="0">
                <a:latin typeface="American Typewriter" panose="02090604020004020304" pitchFamily="18" charset="77"/>
              </a:rPr>
              <a:t>.</a:t>
            </a:r>
          </a:p>
        </p:txBody>
      </p:sp>
      <p:sp>
        <p:nvSpPr>
          <p:cNvPr id="3" name="Rectangle 2">
            <a:extLst>
              <a:ext uri="{FF2B5EF4-FFF2-40B4-BE49-F238E27FC236}">
                <a16:creationId xmlns:a16="http://schemas.microsoft.com/office/drawing/2014/main" id="{66F29101-98FC-D847-9931-1D91657C61F4}"/>
              </a:ext>
            </a:extLst>
          </p:cNvPr>
          <p:cNvSpPr/>
          <p:nvPr/>
        </p:nvSpPr>
        <p:spPr>
          <a:xfrm>
            <a:off x="577931" y="3078356"/>
            <a:ext cx="6511637" cy="2862322"/>
          </a:xfrm>
          <a:prstGeom prst="rect">
            <a:avLst/>
          </a:prstGeom>
        </p:spPr>
        <p:txBody>
          <a:bodyPr wrap="square">
            <a:spAutoFit/>
          </a:bodyPr>
          <a:lstStyle/>
          <a:p>
            <a:r>
              <a:rPr lang="en-US" b="1" dirty="0">
                <a:latin typeface="American Typewriter" panose="02090604020004020304" pitchFamily="18" charset="77"/>
              </a:rPr>
              <a:t>What this means for your teen</a:t>
            </a:r>
            <a:r>
              <a:rPr lang="en-US" dirty="0">
                <a:latin typeface="American Typewriter" panose="02090604020004020304" pitchFamily="18" charset="77"/>
              </a:rPr>
              <a:t>: While it’s easy for a parents to get caught up in the rush of athletic recruiting and someday hoping their teen signs with national ranked college sports school, you still need to make sure that your teen stay academically eligible. If you’re concerned that your teen may not be able to meet the </a:t>
            </a:r>
            <a:r>
              <a:rPr lang="en-US" b="1" dirty="0">
                <a:latin typeface="American Typewriter" panose="02090604020004020304" pitchFamily="18" charset="77"/>
              </a:rPr>
              <a:t>NCAA requirements</a:t>
            </a:r>
            <a:r>
              <a:rPr lang="en-US" dirty="0">
                <a:latin typeface="American Typewriter" panose="02090604020004020304" pitchFamily="18" charset="77"/>
              </a:rPr>
              <a:t>, meet with your teen’s teachers and school counselor to go over what grades your teen will need to have in those required core courses and strategize a way to get there.</a:t>
            </a:r>
          </a:p>
        </p:txBody>
      </p:sp>
    </p:spTree>
    <p:extLst>
      <p:ext uri="{BB962C8B-B14F-4D97-AF65-F5344CB8AC3E}">
        <p14:creationId xmlns:p14="http://schemas.microsoft.com/office/powerpoint/2010/main" val="6948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Oval 79">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5 Reasons College Coaches Love to Recruit Multi-Sport Athletes | STACK">
            <a:extLst>
              <a:ext uri="{FF2B5EF4-FFF2-40B4-BE49-F238E27FC236}">
                <a16:creationId xmlns:a16="http://schemas.microsoft.com/office/drawing/2014/main" id="{B0D04E45-D310-5747-8AC0-5A06E6449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76" r="25972" b="-5"/>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82" name="Freeform: Shape 81">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DOTS District Office of Transition Services / Completing High School">
            <a:extLst>
              <a:ext uri="{FF2B5EF4-FFF2-40B4-BE49-F238E27FC236}">
                <a16:creationId xmlns:a16="http://schemas.microsoft.com/office/drawing/2014/main" id="{383C620A-7154-7746-8AC6-5D8791D7E3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16" r="21433" b="-2"/>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Agra Public Schools">
            <a:extLst>
              <a:ext uri="{FF2B5EF4-FFF2-40B4-BE49-F238E27FC236}">
                <a16:creationId xmlns:a16="http://schemas.microsoft.com/office/drawing/2014/main" id="{C2E6C6E2-6478-D940-BECC-F041D21AF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2" r="7437" b="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86" name="Freeform: Shape 85">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Attention 10th Graders- College and Career Prep Program Application- NOW  OPEN! - Champions For Learning™">
            <a:extLst>
              <a:ext uri="{FF2B5EF4-FFF2-40B4-BE49-F238E27FC236}">
                <a16:creationId xmlns:a16="http://schemas.microsoft.com/office/drawing/2014/main" id="{819CD7C0-56F4-3942-B397-D113F845C4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66" r="14380" b="1"/>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88" name="Freeform: Shape 87">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2" name="Picture 8" descr="4 Things You Don't Know About College Admissions – Tameka L. Williamson">
            <a:extLst>
              <a:ext uri="{FF2B5EF4-FFF2-40B4-BE49-F238E27FC236}">
                <a16:creationId xmlns:a16="http://schemas.microsoft.com/office/drawing/2014/main" id="{D5C1CAB2-7D45-D642-B25D-7198558369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871" r="7542" b="2"/>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195165-F7E0-4843-8850-778F93BD5899}"/>
              </a:ext>
            </a:extLst>
          </p:cNvPr>
          <p:cNvSpPr txBox="1"/>
          <p:nvPr/>
        </p:nvSpPr>
        <p:spPr>
          <a:xfrm>
            <a:off x="-638986" y="2331739"/>
            <a:ext cx="7787742" cy="1514261"/>
          </a:xfrm>
          <a:prstGeom prst="rect">
            <a:avLst/>
          </a:prstGeom>
          <a:noFill/>
        </p:spPr>
        <p:txBody>
          <a:bodyPr wrap="square" rtlCol="0">
            <a:spAutoFit/>
          </a:bodyPr>
          <a:lstStyle/>
          <a:p>
            <a:pPr algn="ctr" defTabSz="914400">
              <a:lnSpc>
                <a:spcPct val="90000"/>
              </a:lnSpc>
              <a:spcAft>
                <a:spcPts val="600"/>
              </a:spcAft>
            </a:pPr>
            <a:r>
              <a:rPr lang="en-US" sz="2800" b="1" dirty="0">
                <a:latin typeface="American Typewriter" panose="02090604020004020304" pitchFamily="18" charset="77"/>
              </a:rPr>
              <a:t>The Process of College Recruiting </a:t>
            </a:r>
          </a:p>
          <a:p>
            <a:pPr algn="ctr" defTabSz="914400">
              <a:lnSpc>
                <a:spcPct val="90000"/>
              </a:lnSpc>
              <a:spcAft>
                <a:spcPts val="600"/>
              </a:spcAft>
            </a:pPr>
            <a:r>
              <a:rPr lang="en-US" sz="2800" b="1" dirty="0">
                <a:latin typeface="American Typewriter" panose="02090604020004020304" pitchFamily="18" charset="77"/>
              </a:rPr>
              <a:t>(Part 3)</a:t>
            </a:r>
          </a:p>
          <a:p>
            <a:r>
              <a:rPr lang="en-US" sz="3200" b="1" dirty="0">
                <a:latin typeface="American Typewriter" panose="02090604020004020304" pitchFamily="18" charset="77"/>
              </a:rPr>
              <a:t> </a:t>
            </a:r>
          </a:p>
        </p:txBody>
      </p:sp>
    </p:spTree>
    <p:extLst>
      <p:ext uri="{BB962C8B-B14F-4D97-AF65-F5344CB8AC3E}">
        <p14:creationId xmlns:p14="http://schemas.microsoft.com/office/powerpoint/2010/main" val="33566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1369</TotalTime>
  <Words>593</Words>
  <Application>Microsoft Macintosh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American Typewriter</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 Wright</dc:creator>
  <cp:lastModifiedBy>Cass Wright</cp:lastModifiedBy>
  <cp:revision>142</cp:revision>
  <dcterms:created xsi:type="dcterms:W3CDTF">2020-06-30T11:02:14Z</dcterms:created>
  <dcterms:modified xsi:type="dcterms:W3CDTF">2021-03-08T11:39:20Z</dcterms:modified>
</cp:coreProperties>
</file>