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Verdana"/>
                <a:ea typeface="Verdana"/>
                <a:cs typeface="Verdana"/>
                <a:sym typeface="Verdana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Verdana"/>
                <a:ea typeface="Verdana"/>
                <a:cs typeface="Verdana"/>
                <a:sym typeface="Verdana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Verdana"/>
                <a:ea typeface="Verdana"/>
                <a:cs typeface="Verdana"/>
                <a:sym typeface="Verdana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Verdana"/>
                <a:ea typeface="Verdana"/>
                <a:cs typeface="Verdana"/>
                <a:sym typeface="Verdana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NTENT…"/>
          <p:cNvSpPr txBox="1"/>
          <p:nvPr>
            <p:ph type="title"/>
          </p:nvPr>
        </p:nvSpPr>
        <p:spPr>
          <a:xfrm>
            <a:off x="2180727" y="3676963"/>
            <a:ext cx="20022546" cy="6362074"/>
          </a:xfrm>
          <a:prstGeom prst="rect">
            <a:avLst/>
          </a:prstGeom>
        </p:spPr>
        <p:txBody>
          <a:bodyPr/>
          <a:lstStyle/>
          <a:p>
            <a:pPr lvl="3" algn="l">
              <a:defRPr i="1" sz="1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CONTENT</a:t>
            </a:r>
          </a:p>
          <a:p>
            <a:pPr lvl="3" algn="l">
              <a:defRPr i="1" sz="1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MARKETING</a:t>
            </a:r>
          </a:p>
          <a:p>
            <a:pPr lvl="3" algn="l">
              <a:defRPr i="1" sz="1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MASTERY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Y DO YOU NEED TO CREATE USER PERSONAS?"/>
          <p:cNvSpPr txBox="1"/>
          <p:nvPr>
            <p:ph type="title"/>
          </p:nvPr>
        </p:nvSpPr>
        <p:spPr>
          <a:xfrm>
            <a:off x="1213512" y="728760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indent="678941" algn="l" defTabSz="578358">
              <a:defRPr i="1" sz="7128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WHY DO YOU NEED TO CREATE USER PERSONAS?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Helps you understand your existing and prospective customers.…"/>
          <p:cNvSpPr txBox="1"/>
          <p:nvPr/>
        </p:nvSpPr>
        <p:spPr>
          <a:xfrm>
            <a:off x="1213512" y="2697511"/>
            <a:ext cx="20041185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Helps you understand your existing and prospective customers.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Helps you create better communication &amp; content.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Understand specific needs, problems &amp; concerns.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Helps in creating conversational content.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UT, HOW TO CREATE USER PERSONAS?"/>
          <p:cNvSpPr txBox="1"/>
          <p:nvPr>
            <p:ph type="title"/>
          </p:nvPr>
        </p:nvSpPr>
        <p:spPr>
          <a:xfrm>
            <a:off x="2180727" y="3676963"/>
            <a:ext cx="21596558" cy="6362074"/>
          </a:xfrm>
          <a:prstGeom prst="rect">
            <a:avLst/>
          </a:prstGeom>
        </p:spPr>
        <p:txBody>
          <a:bodyPr/>
          <a:lstStyle/>
          <a:p>
            <a:pPr lvl="3" algn="l">
              <a:defRPr i="1" sz="1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BUT, HOW TO CREATE USER PERSONAS?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KEY ELEMENTS IN USER PERSONAS"/>
          <p:cNvSpPr txBox="1"/>
          <p:nvPr>
            <p:ph type="title"/>
          </p:nvPr>
        </p:nvSpPr>
        <p:spPr>
          <a:xfrm>
            <a:off x="1213512" y="728760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KEY ELEMENTS IN USER PERSONAS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ocation - Where is the persona from?…"/>
          <p:cNvSpPr txBox="1"/>
          <p:nvPr/>
        </p:nvSpPr>
        <p:spPr>
          <a:xfrm>
            <a:off x="1737273" y="3366762"/>
            <a:ext cx="20041186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Location - Where is the persona from?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Age - How old is this persona?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Gender - What gender is the persona?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Education level - What level of education?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Job Title - What position does he hold?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Income level - All his sources of income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KEY ELEMENTS IN USER PERSONAS"/>
          <p:cNvSpPr txBox="1"/>
          <p:nvPr>
            <p:ph type="title"/>
          </p:nvPr>
        </p:nvSpPr>
        <p:spPr>
          <a:xfrm>
            <a:off x="1213512" y="728760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KEY ELEMENTS IN USER PERSONAS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lationship - Current relationship status…"/>
          <p:cNvSpPr txBox="1"/>
          <p:nvPr/>
        </p:nvSpPr>
        <p:spPr>
          <a:xfrm>
            <a:off x="1737273" y="3366762"/>
            <a:ext cx="20041186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Relationship - Current relationship status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Language - All the languages spoken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Interests - Things that they like to do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Favourite Websites - All the websites they frequently visit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Buying Motivation - What is the 1 factor that motivates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Buying Concerns - What are the factors that is concerning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OW TO COLLECT THIS INFORMATION?"/>
          <p:cNvSpPr txBox="1"/>
          <p:nvPr>
            <p:ph type="title"/>
          </p:nvPr>
        </p:nvSpPr>
        <p:spPr>
          <a:xfrm>
            <a:off x="1213512" y="728760"/>
            <a:ext cx="20704752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HOW TO COLLECT THIS INFORMATION?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an be fictitious…"/>
          <p:cNvSpPr txBox="1"/>
          <p:nvPr/>
        </p:nvSpPr>
        <p:spPr>
          <a:xfrm>
            <a:off x="1545295" y="3657740"/>
            <a:ext cx="20041186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Can be fictitious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Profile your existing audience/customers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Facebook Audience Insights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Google Analytics Audience Reports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Keep it dynamic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Also build negative personas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25370" y="4566423"/>
            <a:ext cx="7521328" cy="7521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ank you!"/>
          <p:cNvSpPr txBox="1"/>
          <p:nvPr>
            <p:ph type="title"/>
          </p:nvPr>
        </p:nvSpPr>
        <p:spPr>
          <a:xfrm>
            <a:off x="2180727" y="3676963"/>
            <a:ext cx="21596558" cy="6362074"/>
          </a:xfrm>
          <a:prstGeom prst="rect">
            <a:avLst/>
          </a:prstGeom>
        </p:spPr>
        <p:txBody>
          <a:bodyPr/>
          <a:lstStyle/>
          <a:p>
            <a:pPr lvl="3" algn="l">
              <a:defRPr i="1" sz="1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Thank you!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www.sanjayshenoy.com…"/>
          <p:cNvSpPr txBox="1"/>
          <p:nvPr/>
        </p:nvSpPr>
        <p:spPr>
          <a:xfrm>
            <a:off x="2423659" y="8648673"/>
            <a:ext cx="7408522" cy="179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3" algn="l">
              <a:lnSpc>
                <a:spcPct val="150000"/>
              </a:lnSpc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www.sanjayshenoy.com</a:t>
            </a:r>
          </a:p>
          <a:p>
            <a:pPr lvl="3" algn="l">
              <a:lnSpc>
                <a:spcPct val="150000"/>
              </a:lnSpc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sanjay@pixeltrack.in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AP"/>
          <p:cNvSpPr txBox="1"/>
          <p:nvPr>
            <p:ph type="title"/>
          </p:nvPr>
        </p:nvSpPr>
        <p:spPr>
          <a:xfrm>
            <a:off x="1213512" y="350488"/>
            <a:ext cx="18064692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RECAP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What kind of content asset are you going to create?…"/>
          <p:cNvSpPr txBox="1"/>
          <p:nvPr/>
        </p:nvSpPr>
        <p:spPr>
          <a:xfrm>
            <a:off x="1213512" y="2697511"/>
            <a:ext cx="19057087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What kind of content asset are you going to create? 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The “WHY?” behind your content asset.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The traits of effective goals.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Creating effective goals for your content marketing strategy.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Y AM I CREATING CONTENT?"/>
          <p:cNvSpPr txBox="1"/>
          <p:nvPr>
            <p:ph type="title"/>
          </p:nvPr>
        </p:nvSpPr>
        <p:spPr>
          <a:xfrm>
            <a:off x="1213512" y="350488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WHY AM I CREATING CONTENT?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I want to create a personal brand…"/>
          <p:cNvSpPr txBox="1"/>
          <p:nvPr/>
        </p:nvSpPr>
        <p:spPr>
          <a:xfrm>
            <a:off x="1213512" y="2697511"/>
            <a:ext cx="19057087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181092" indent="-181092" algn="l" defTabSz="457200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want to create a personal brand </a:t>
            </a:r>
          </a:p>
          <a:p>
            <a:pPr marL="181092" indent="-181092" algn="l" defTabSz="457200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want to build credibility and thought leadership</a:t>
            </a:r>
          </a:p>
          <a:p>
            <a:pPr marL="181092" indent="-181092" algn="l" defTabSz="457200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want to connect with my audience </a:t>
            </a:r>
          </a:p>
          <a:p>
            <a:pPr marL="181092" indent="-181092" algn="l" defTabSz="457200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want to build an email list 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XAMPLES OF EFFECTIVE GOALS"/>
          <p:cNvSpPr txBox="1"/>
          <p:nvPr>
            <p:ph type="title"/>
          </p:nvPr>
        </p:nvSpPr>
        <p:spPr>
          <a:xfrm>
            <a:off x="1213512" y="350488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EXAMPLES OF EFFECTIVE GOALS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reation Goals…"/>
          <p:cNvSpPr txBox="1"/>
          <p:nvPr/>
        </p:nvSpPr>
        <p:spPr>
          <a:xfrm>
            <a:off x="1213512" y="2697511"/>
            <a:ext cx="19057087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Creation Goals</a:t>
            </a:r>
          </a:p>
          <a:p>
            <a:pPr lvl="5" marL="2403592" indent="-181092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am going to write 1 blog by Friday with at least 2000 words </a:t>
            </a:r>
            <a:br/>
          </a:p>
          <a:p>
            <a:pPr lvl="5" marL="2403592" indent="-181092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am going to record 5 videos for the content marketing free series by the end of this month</a:t>
            </a:r>
            <a:br/>
          </a:p>
          <a:p>
            <a:pPr lvl="5" marL="2741083" indent="-518583" algn="l" defTabSz="457200">
              <a:buSzPct val="75000"/>
              <a:buChar char="•"/>
              <a:defRPr sz="14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200">
                <a:latin typeface="Montserrat Regular"/>
                <a:ea typeface="Montserrat Regular"/>
                <a:cs typeface="Montserrat Regular"/>
                <a:sym typeface="Montserrat Regular"/>
              </a:rPr>
              <a:t>I am going to interview 3 content marketing experts by February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XAMPLES OF EFFECTIVE GOALS"/>
          <p:cNvSpPr txBox="1"/>
          <p:nvPr>
            <p:ph type="title"/>
          </p:nvPr>
        </p:nvSpPr>
        <p:spPr>
          <a:xfrm>
            <a:off x="1213512" y="350488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EXAMPLES OF EFFECTIVE GOALS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Performance Goals…"/>
          <p:cNvSpPr txBox="1"/>
          <p:nvPr/>
        </p:nvSpPr>
        <p:spPr>
          <a:xfrm>
            <a:off x="1213512" y="2697511"/>
            <a:ext cx="19057087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Performance Goals</a:t>
            </a:r>
          </a:p>
          <a:p>
            <a:pPr lvl="5" marL="2741083" indent="-518583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 want to hit 4000 sessions by the end of this month </a:t>
            </a:r>
            <a:b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lvl="5" marL="2741083" indent="-518583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want to add 1 lead magnet by the end of this month </a:t>
            </a:r>
            <a:br/>
          </a:p>
          <a:p>
            <a:pPr lvl="5" marL="2741083" indent="-518583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ontserrat Regular"/>
                <a:ea typeface="Montserrat Regular"/>
                <a:cs typeface="Montserrat Regular"/>
                <a:sym typeface="Montserrat Regular"/>
              </a:rPr>
              <a:t>I want to build a list of 1000 subscribers by February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XAMPLES OF EFFECTIVE GOALS"/>
          <p:cNvSpPr txBox="1"/>
          <p:nvPr>
            <p:ph type="title"/>
          </p:nvPr>
        </p:nvSpPr>
        <p:spPr>
          <a:xfrm>
            <a:off x="1213512" y="350488"/>
            <a:ext cx="19057087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EXAMPLES OF EFFECTIVE GOALS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Optimization Goals…"/>
          <p:cNvSpPr txBox="1"/>
          <p:nvPr/>
        </p:nvSpPr>
        <p:spPr>
          <a:xfrm>
            <a:off x="1213512" y="2697511"/>
            <a:ext cx="19057087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Optimization Goals</a:t>
            </a:r>
          </a:p>
          <a:p>
            <a:pPr lvl="5" marL="2741083" indent="-518583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am going to reduce page load time speed by 1 sec by the end of this week </a:t>
            </a:r>
            <a:br/>
          </a:p>
          <a:p>
            <a:pPr lvl="5" marL="2741083" indent="-518583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am going to set up new theme by end of this month </a:t>
            </a:r>
            <a:br/>
          </a:p>
          <a:p>
            <a:pPr lvl="5" marL="2741083" indent="-518583" algn="l" defTabSz="457200"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 am going to set up at least 10 goals &amp; metrics by the end of February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UNDERSTANDING…"/>
          <p:cNvSpPr txBox="1"/>
          <p:nvPr>
            <p:ph type="title"/>
          </p:nvPr>
        </p:nvSpPr>
        <p:spPr>
          <a:xfrm>
            <a:off x="2180727" y="3676963"/>
            <a:ext cx="20022546" cy="6362074"/>
          </a:xfrm>
          <a:prstGeom prst="rect">
            <a:avLst/>
          </a:prstGeom>
        </p:spPr>
        <p:txBody>
          <a:bodyPr lIns="76200" tIns="76200" rIns="76200" bIns="76200"/>
          <a:lstStyle/>
          <a:p>
            <a:pPr lvl="3" algn="l" defTabSz="12700000">
              <a:defRPr sz="12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UNDERSTANDING</a:t>
            </a:r>
          </a:p>
          <a:p>
            <a:pPr lvl="3" algn="l" defTabSz="12700000">
              <a:defRPr sz="12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YOUR AUDIENCE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N THIS VIDEO.."/>
          <p:cNvSpPr txBox="1"/>
          <p:nvPr>
            <p:ph type="title"/>
          </p:nvPr>
        </p:nvSpPr>
        <p:spPr>
          <a:xfrm>
            <a:off x="1213512" y="350488"/>
            <a:ext cx="18064692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IN THIS VIDEO..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What are user personas?…"/>
          <p:cNvSpPr txBox="1"/>
          <p:nvPr/>
        </p:nvSpPr>
        <p:spPr>
          <a:xfrm>
            <a:off x="1213512" y="2697511"/>
            <a:ext cx="19057087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What are user personas?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Why you should be creating user personas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Key Elements of a user persona</a:t>
            </a:r>
          </a:p>
          <a:p>
            <a:pPr lvl="3" marL="2222500" indent="-889000" algn="l">
              <a:lnSpc>
                <a:spcPct val="200000"/>
              </a:lnSpc>
              <a:buSzPct val="75000"/>
              <a:buChar char="•"/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Downloadable template of a user persona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082B"/>
            </a:gs>
            <a:gs pos="100000">
              <a:srgbClr val="BD0A36"/>
            </a:gs>
          </a:gsLst>
          <a:lin ang="1892263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HAT ARE USER PERSONAS?"/>
          <p:cNvSpPr txBox="1"/>
          <p:nvPr>
            <p:ph type="title"/>
          </p:nvPr>
        </p:nvSpPr>
        <p:spPr>
          <a:xfrm>
            <a:off x="1213512" y="350488"/>
            <a:ext cx="18064692" cy="2347024"/>
          </a:xfrm>
          <a:prstGeom prst="rect">
            <a:avLst/>
          </a:prstGeom>
        </p:spPr>
        <p:txBody>
          <a:bodyPr/>
          <a:lstStyle/>
          <a:p>
            <a:pPr lvl="3" algn="l">
              <a:defRPr i="1" sz="7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WHAT ARE USER PERSONAS?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278203" y="11782278"/>
            <a:ext cx="5105926" cy="287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User Personas are fictional or real, generalised representations of your ideal customers/target audience.…"/>
          <p:cNvSpPr txBox="1"/>
          <p:nvPr/>
        </p:nvSpPr>
        <p:spPr>
          <a:xfrm>
            <a:off x="1213512" y="2697511"/>
            <a:ext cx="14837898" cy="933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lvl="3" algn="l">
              <a:lnSpc>
                <a:spcPct val="150000"/>
              </a:lnSpc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User Personas are fictional or real, generalised representations of your ideal customers/target audience.</a:t>
            </a:r>
          </a:p>
          <a:p>
            <a:pPr lvl="3" algn="l">
              <a:lnSpc>
                <a:spcPct val="150000"/>
              </a:lnSpc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lvl="3" algn="l">
              <a:lnSpc>
                <a:spcPct val="150000"/>
              </a:lnSpc>
              <a:defRPr sz="4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Also called as customer avatars and buyer personas. 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66288" y="4294505"/>
            <a:ext cx="6144705" cy="614470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1778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