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3" r:id="rId3"/>
    <p:sldId id="271" r:id="rId4"/>
    <p:sldId id="261" r:id="rId5"/>
    <p:sldId id="262" r:id="rId6"/>
    <p:sldId id="264" r:id="rId7"/>
    <p:sldId id="273" r:id="rId8"/>
    <p:sldId id="265" r:id="rId9"/>
    <p:sldId id="274" r:id="rId10"/>
    <p:sldId id="270" r:id="rId11"/>
    <p:sldId id="275" r:id="rId12"/>
    <p:sldId id="269" r:id="rId13"/>
    <p:sldId id="276" r:id="rId14"/>
    <p:sldId id="267" r:id="rId15"/>
    <p:sldId id="277" r:id="rId16"/>
    <p:sldId id="268" r:id="rId17"/>
    <p:sldId id="278" r:id="rId18"/>
    <p:sldId id="272" r:id="rId19"/>
    <p:sldId id="279" r:id="rId20"/>
    <p:sldId id="259" r:id="rId21"/>
    <p:sldId id="260" r:id="rId22"/>
  </p:sldIdLst>
  <p:sldSz cx="9144000" cy="5715000" type="screen16x1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2514"/>
    <a:srgbClr val="592F15"/>
    <a:srgbClr val="5D8C2C"/>
    <a:srgbClr val="D01D30"/>
    <a:srgbClr val="095184"/>
    <a:srgbClr val="004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49" autoAdjust="0"/>
  </p:normalViewPr>
  <p:slideViewPr>
    <p:cSldViewPr snapToGrid="0" snapToObjects="1">
      <p:cViewPr varScale="1">
        <p:scale>
          <a:sx n="138" d="100"/>
          <a:sy n="138" d="100"/>
        </p:scale>
        <p:origin x="-112" y="-17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18FE8-F4CD-FE4E-967B-10964919B0A8}" type="datetimeFigureOut">
              <a:rPr lang="fr-FR" smtClean="0"/>
              <a:t>21/12/2016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D6434-017C-DF4C-9D67-06DEB9CA6C1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949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D6434-017C-DF4C-9D67-06DEB9CA6C1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828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D6434-017C-DF4C-9D67-06DEB9CA6C1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794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D6434-017C-DF4C-9D67-06DEB9CA6C1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794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D6434-017C-DF4C-9D67-06DEB9CA6C1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794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D6434-017C-DF4C-9D67-06DEB9CA6C1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794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D6434-017C-DF4C-9D67-06DEB9CA6C1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523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D6434-017C-DF4C-9D67-06DEB9CA6C1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523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D6434-017C-DF4C-9D67-06DEB9CA6C1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164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D6434-017C-DF4C-9D67-06DEB9CA6C1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164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D6434-017C-DF4C-9D67-06DEB9CA6C1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164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D6434-017C-DF4C-9D67-06DEB9CA6C1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164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D6434-017C-DF4C-9D67-06DEB9CA6C1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686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D6434-017C-DF4C-9D67-06DEB9CA6C1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7970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D6434-017C-DF4C-9D67-06DEB9CA6C1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03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D6434-017C-DF4C-9D67-06DEB9CA6C1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797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D6434-017C-DF4C-9D67-06DEB9CA6C1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715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D6434-017C-DF4C-9D67-06DEB9CA6C1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715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D6434-017C-DF4C-9D67-06DEB9CA6C1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64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D6434-017C-DF4C-9D67-06DEB9CA6C1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64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D6434-017C-DF4C-9D67-06DEB9CA6C1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794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D6434-017C-DF4C-9D67-06DEB9CA6C1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794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mailto:maxime@lepotagerdidees.fr" TargetMode="External"/><Relationship Id="rId4" Type="http://schemas.openxmlformats.org/officeDocument/2006/relationships/hyperlink" Target="https://calendly.com/maximedobremel" TargetMode="External"/><Relationship Id="rId5" Type="http://schemas.openxmlformats.org/officeDocument/2006/relationships/hyperlink" Target="http://www.lepotagerdidees.fr" TargetMode="External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è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 PPT_16 10_BD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571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8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5B10-68A3-EE47-B434-C32258B0B65D}" type="datetimeFigureOut">
              <a:rPr lang="fr-FR" smtClean="0"/>
              <a:t>21/12/2016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A07C-38DA-404F-81EB-9936F834AD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61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5B10-68A3-EE47-B434-C32258B0B65D}" type="datetimeFigureOut">
              <a:rPr lang="fr-FR" smtClean="0"/>
              <a:t>21/12/2016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A07C-38DA-404F-81EB-9936F834AD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18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5B10-68A3-EE47-B434-C32258B0B65D}" type="datetimeFigureOut">
              <a:rPr lang="fr-FR" smtClean="0"/>
              <a:t>21/12/2016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A07C-38DA-404F-81EB-9936F834AD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12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 PPT 3_16 1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5711952"/>
          </a:xfrm>
          <a:prstGeom prst="rect">
            <a:avLst/>
          </a:prstGeom>
        </p:spPr>
      </p:pic>
      <p:grpSp>
        <p:nvGrpSpPr>
          <p:cNvPr id="6" name="Grouper 5"/>
          <p:cNvGrpSpPr/>
          <p:nvPr userDrawn="1"/>
        </p:nvGrpSpPr>
        <p:grpSpPr>
          <a:xfrm>
            <a:off x="7422763" y="4766647"/>
            <a:ext cx="1063806" cy="844637"/>
            <a:chOff x="0" y="0"/>
            <a:chExt cx="7201790" cy="5718048"/>
          </a:xfrm>
        </p:grpSpPr>
        <p:pic>
          <p:nvPicPr>
            <p:cNvPr id="3" name="Image 2" descr="POT1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048"/>
              <a:ext cx="2194272" cy="5715000"/>
            </a:xfrm>
            <a:prstGeom prst="rect">
              <a:avLst/>
            </a:prstGeom>
          </p:spPr>
        </p:pic>
        <p:pic>
          <p:nvPicPr>
            <p:cNvPr id="4" name="Image 3" descr="POT2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3759" y="0"/>
              <a:ext cx="2194272" cy="5715000"/>
            </a:xfrm>
            <a:prstGeom prst="rect">
              <a:avLst/>
            </a:prstGeom>
          </p:spPr>
        </p:pic>
        <p:pic>
          <p:nvPicPr>
            <p:cNvPr id="5" name="Image 4" descr="POT3.pn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7518" y="0"/>
              <a:ext cx="2194272" cy="5715000"/>
            </a:xfrm>
            <a:prstGeom prst="rect">
              <a:avLst/>
            </a:prstGeom>
          </p:spPr>
        </p:pic>
      </p:grpSp>
      <p:sp>
        <p:nvSpPr>
          <p:cNvPr id="10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993085" y="133331"/>
            <a:ext cx="7167356" cy="353311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rgbClr val="004479"/>
                </a:solidFill>
                <a:latin typeface="Comfortaa"/>
                <a:cs typeface="Comforta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TITRE SLIDE</a:t>
            </a:r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1416034" y="632634"/>
            <a:ext cx="6321056" cy="0"/>
          </a:xfrm>
          <a:prstGeom prst="line">
            <a:avLst/>
          </a:prstGeom>
          <a:ln>
            <a:solidFill>
              <a:srgbClr val="D01D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>
            <a:off x="1932699" y="5576143"/>
            <a:ext cx="5269091" cy="0"/>
          </a:xfrm>
          <a:prstGeom prst="line">
            <a:avLst/>
          </a:prstGeom>
          <a:ln>
            <a:solidFill>
              <a:srgbClr val="D01D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Image 18" descr="Copyright bleu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44" y="5500045"/>
            <a:ext cx="933040" cy="111240"/>
          </a:xfrm>
          <a:prstGeom prst="rect">
            <a:avLst/>
          </a:prstGeom>
        </p:spPr>
      </p:pic>
      <p:sp>
        <p:nvSpPr>
          <p:cNvPr id="20" name="Espace réservé du texte 14"/>
          <p:cNvSpPr>
            <a:spLocks noGrp="1"/>
          </p:cNvSpPr>
          <p:nvPr>
            <p:ph type="body" sz="quarter" idx="11"/>
          </p:nvPr>
        </p:nvSpPr>
        <p:spPr>
          <a:xfrm>
            <a:off x="466725" y="1145173"/>
            <a:ext cx="8189913" cy="1897131"/>
          </a:xfrm>
        </p:spPr>
        <p:txBody>
          <a:bodyPr/>
          <a:lstStyle>
            <a:lvl1pPr marL="342900" indent="-342900">
              <a:lnSpc>
                <a:spcPct val="120000"/>
              </a:lnSpc>
              <a:buSzPct val="100000"/>
              <a:buFont typeface="Arial"/>
              <a:buChar char="•"/>
              <a:defRPr sz="2000">
                <a:latin typeface="Calibri"/>
                <a:cs typeface="Calibri"/>
              </a:defRPr>
            </a:lvl1pPr>
            <a:lvl2pPr marL="742950" indent="-285750">
              <a:lnSpc>
                <a:spcPct val="120000"/>
              </a:lnSpc>
              <a:buSzPct val="100000"/>
              <a:buFont typeface="Courier New"/>
              <a:buChar char="o"/>
              <a:defRPr sz="1800">
                <a:latin typeface="Calibri"/>
                <a:cs typeface="Calibri"/>
              </a:defRPr>
            </a:lvl2pPr>
            <a:lvl3pPr marL="1143000" indent="-228600">
              <a:lnSpc>
                <a:spcPct val="120000"/>
              </a:lnSpc>
              <a:buFont typeface="Wingdings" charset="2"/>
              <a:buChar char="§"/>
              <a:defRPr sz="1600">
                <a:latin typeface="Calibri"/>
                <a:cs typeface="Calibri"/>
              </a:defRPr>
            </a:lvl3pPr>
            <a:lvl4pPr marL="1600200" indent="-228600">
              <a:lnSpc>
                <a:spcPct val="120000"/>
              </a:lnSpc>
              <a:buFont typeface="Arial"/>
              <a:buChar char="•"/>
              <a:defRPr sz="1400">
                <a:latin typeface="Calibri"/>
                <a:cs typeface="Calibri"/>
              </a:defRPr>
            </a:lvl4pPr>
            <a:lvl5pPr marL="2057400" indent="-228600">
              <a:lnSpc>
                <a:spcPct val="120000"/>
              </a:lnSpc>
              <a:buFont typeface="Wingdings" charset="2"/>
              <a:buChar char="ü"/>
              <a:defRPr sz="1400">
                <a:latin typeface="Calibri"/>
                <a:cs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69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Slide PPT 3_16 1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5711952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>
            <a:off x="1932699" y="5576143"/>
            <a:ext cx="5269091" cy="0"/>
          </a:xfrm>
          <a:prstGeom prst="line">
            <a:avLst/>
          </a:prstGeom>
          <a:ln>
            <a:solidFill>
              <a:srgbClr val="D01D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age 15" descr="Copyright ble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44" y="5500045"/>
            <a:ext cx="933040" cy="111240"/>
          </a:xfrm>
          <a:prstGeom prst="rect">
            <a:avLst/>
          </a:prstGeom>
        </p:spPr>
      </p:pic>
      <p:grpSp>
        <p:nvGrpSpPr>
          <p:cNvPr id="8" name="Grouper 7"/>
          <p:cNvGrpSpPr/>
          <p:nvPr userDrawn="1"/>
        </p:nvGrpSpPr>
        <p:grpSpPr>
          <a:xfrm>
            <a:off x="7422763" y="4766647"/>
            <a:ext cx="1063806" cy="844637"/>
            <a:chOff x="0" y="0"/>
            <a:chExt cx="7201790" cy="5718048"/>
          </a:xfrm>
        </p:grpSpPr>
        <p:pic>
          <p:nvPicPr>
            <p:cNvPr id="9" name="Image 8" descr="POT1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048"/>
              <a:ext cx="2194272" cy="5715000"/>
            </a:xfrm>
            <a:prstGeom prst="rect">
              <a:avLst/>
            </a:prstGeom>
          </p:spPr>
        </p:pic>
        <p:pic>
          <p:nvPicPr>
            <p:cNvPr id="13" name="Image 12" descr="POT2.pn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3759" y="0"/>
              <a:ext cx="2194272" cy="5715000"/>
            </a:xfrm>
            <a:prstGeom prst="rect">
              <a:avLst/>
            </a:prstGeom>
          </p:spPr>
        </p:pic>
        <p:pic>
          <p:nvPicPr>
            <p:cNvPr id="17" name="Image 16" descr="POT3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7518" y="0"/>
              <a:ext cx="2194272" cy="571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696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 PPT 4_16 10_B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1952"/>
          </a:xfrm>
          <a:prstGeom prst="rect">
            <a:avLst/>
          </a:prstGeom>
        </p:spPr>
      </p:pic>
      <p:sp>
        <p:nvSpPr>
          <p:cNvPr id="3" name="ZoneTexte 2"/>
          <p:cNvSpPr txBox="1"/>
          <p:nvPr userDrawn="1"/>
        </p:nvSpPr>
        <p:spPr>
          <a:xfrm>
            <a:off x="2577176" y="1106377"/>
            <a:ext cx="4030162" cy="3110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2000" dirty="0" smtClean="0">
                <a:solidFill>
                  <a:schemeClr val="tx1"/>
                </a:solidFill>
                <a:latin typeface="Comfortaa"/>
                <a:cs typeface="Comfortaa"/>
              </a:rPr>
              <a:t>Votre Contact</a:t>
            </a:r>
            <a:r>
              <a:rPr lang="fr-FR" sz="2000" baseline="0" dirty="0" smtClean="0">
                <a:solidFill>
                  <a:schemeClr val="tx1"/>
                </a:solidFill>
                <a:latin typeface="Comfortaa"/>
                <a:cs typeface="Comfortaa"/>
              </a:rPr>
              <a:t> au Potager</a:t>
            </a:r>
          </a:p>
          <a:p>
            <a:pPr>
              <a:lnSpc>
                <a:spcPct val="120000"/>
              </a:lnSpc>
            </a:pPr>
            <a:endParaRPr lang="fr-FR" sz="2000" baseline="0" dirty="0" smtClean="0"/>
          </a:p>
          <a:p>
            <a:pPr algn="ctr">
              <a:lnSpc>
                <a:spcPct val="120000"/>
              </a:lnSpc>
            </a:pPr>
            <a:r>
              <a:rPr lang="fr-FR" sz="2400" baseline="0" dirty="0" smtClean="0">
                <a:solidFill>
                  <a:srgbClr val="095184"/>
                </a:solidFill>
              </a:rPr>
              <a:t>Maxime DOBREMEL</a:t>
            </a:r>
          </a:p>
          <a:p>
            <a:pPr algn="ctr">
              <a:lnSpc>
                <a:spcPct val="120000"/>
              </a:lnSpc>
            </a:pPr>
            <a:r>
              <a:rPr lang="fr-FR" sz="2000" baseline="0" dirty="0" smtClean="0">
                <a:solidFill>
                  <a:srgbClr val="592F15"/>
                </a:solidFill>
              </a:rPr>
              <a:t>Jardinier Formateur </a:t>
            </a:r>
            <a:r>
              <a:rPr lang="fr-FR" sz="2000" baseline="0" dirty="0" smtClean="0">
                <a:hlinkClick r:id="rId3"/>
              </a:rPr>
              <a:t>maxime@lepotagerdidees.fr</a:t>
            </a:r>
            <a:endParaRPr lang="fr-FR" sz="2000" baseline="0" dirty="0" smtClean="0"/>
          </a:p>
          <a:p>
            <a:pPr algn="ctr">
              <a:lnSpc>
                <a:spcPct val="120000"/>
              </a:lnSpc>
            </a:pPr>
            <a:r>
              <a:rPr lang="fr-FR" sz="2000" baseline="0" dirty="0" smtClean="0">
                <a:solidFill>
                  <a:srgbClr val="D01D30"/>
                </a:solidFill>
              </a:rPr>
              <a:t>&gt; </a:t>
            </a:r>
            <a:r>
              <a:rPr lang="fr-FR" sz="2000" baseline="0" dirty="0" smtClean="0">
                <a:solidFill>
                  <a:srgbClr val="D01D30"/>
                </a:solidFill>
                <a:hlinkClick r:id="rId4"/>
              </a:rPr>
              <a:t>Planifier un échange</a:t>
            </a:r>
            <a:r>
              <a:rPr lang="fr-FR" sz="2000" baseline="0" dirty="0" smtClean="0">
                <a:solidFill>
                  <a:srgbClr val="D01D30"/>
                </a:solidFill>
              </a:rPr>
              <a:t> &lt;</a:t>
            </a:r>
          </a:p>
          <a:p>
            <a:pPr algn="ctr">
              <a:lnSpc>
                <a:spcPct val="120000"/>
              </a:lnSpc>
            </a:pPr>
            <a:endParaRPr lang="fr-FR" sz="2000" baseline="0" dirty="0" smtClean="0"/>
          </a:p>
          <a:p>
            <a:pPr algn="ctr">
              <a:lnSpc>
                <a:spcPct val="120000"/>
              </a:lnSpc>
            </a:pPr>
            <a:r>
              <a:rPr lang="fr-FR" sz="2000" baseline="0" dirty="0" smtClean="0">
                <a:hlinkClick r:id="rId5"/>
              </a:rPr>
              <a:t>www.lepotagerdidees.fr</a:t>
            </a:r>
            <a:endParaRPr lang="fr-FR" sz="2000" dirty="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802558" y="4401364"/>
            <a:ext cx="2589558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fr-FR" sz="2000" dirty="0" smtClean="0">
                <a:solidFill>
                  <a:srgbClr val="5D8C2C"/>
                </a:solidFill>
                <a:latin typeface="Calibri"/>
                <a:cs typeface="Calibri"/>
              </a:rPr>
              <a:t>Le Potager d’Idées</a:t>
            </a:r>
            <a:endParaRPr lang="fr-FR" sz="2000" dirty="0">
              <a:solidFill>
                <a:srgbClr val="5D8C2C"/>
              </a:solidFill>
              <a:latin typeface="Calibri"/>
              <a:cs typeface="Calibri"/>
            </a:endParaRPr>
          </a:p>
        </p:txBody>
      </p:sp>
      <p:pic>
        <p:nvPicPr>
          <p:cNvPr id="12" name="Image 11" descr="Copyright blanc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958" y="5379767"/>
            <a:ext cx="1486636" cy="177241"/>
          </a:xfrm>
          <a:prstGeom prst="rect">
            <a:avLst/>
          </a:prstGeom>
        </p:spPr>
      </p:pic>
      <p:pic>
        <p:nvPicPr>
          <p:cNvPr id="10" name="Image 9" descr="facebook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224" y="4489522"/>
            <a:ext cx="268588" cy="27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5B10-68A3-EE47-B434-C32258B0B65D}" type="datetimeFigureOut">
              <a:rPr lang="fr-FR" smtClean="0"/>
              <a:t>21/12/2016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A07C-38DA-404F-81EB-9936F834AD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3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5B10-68A3-EE47-B434-C32258B0B65D}" type="datetimeFigureOut">
              <a:rPr lang="fr-FR" smtClean="0"/>
              <a:t>21/12/2016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A07C-38DA-404F-81EB-9936F834AD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52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5B10-68A3-EE47-B434-C32258B0B65D}" type="datetimeFigureOut">
              <a:rPr lang="fr-FR" smtClean="0"/>
              <a:t>21/12/2016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A07C-38DA-404F-81EB-9936F834AD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08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5B10-68A3-EE47-B434-C32258B0B65D}" type="datetimeFigureOut">
              <a:rPr lang="fr-FR" smtClean="0"/>
              <a:t>21/12/2016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A07C-38DA-404F-81EB-9936F834AD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97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5B10-68A3-EE47-B434-C32258B0B65D}" type="datetimeFigureOut">
              <a:rPr lang="fr-FR" smtClean="0"/>
              <a:t>21/12/2016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A07C-38DA-404F-81EB-9936F834AD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4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75B10-68A3-EE47-B434-C32258B0B65D}" type="datetimeFigureOut">
              <a:rPr lang="fr-FR" smtClean="0"/>
              <a:t>21/12/2016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AA07C-38DA-404F-81EB-9936F834AD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38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64" r:id="rId3"/>
    <p:sldLayoutId id="2147483662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lepotagerdidees.fr/ressource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26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ANALYSE </a:t>
            </a:r>
            <a:r>
              <a:rPr lang="fr-FR" dirty="0" smtClean="0"/>
              <a:t>DE LA PRÉSENCE INTERNET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466725" y="816725"/>
            <a:ext cx="8189913" cy="3721202"/>
          </a:xfrm>
        </p:spPr>
        <p:txBody>
          <a:bodyPr/>
          <a:lstStyle/>
          <a:p>
            <a:r>
              <a:rPr lang="fr-FR" dirty="0" smtClean="0"/>
              <a:t>Où êtes-vous présent sur internet et quels sont vos résultats ?</a:t>
            </a:r>
          </a:p>
          <a:p>
            <a:pPr lvl="1"/>
            <a:r>
              <a:rPr lang="fr-FR" i="1" dirty="0" smtClean="0">
                <a:solidFill>
                  <a:srgbClr val="5D8C2C"/>
                </a:solidFill>
              </a:rPr>
              <a:t>Site 1 + score</a:t>
            </a:r>
          </a:p>
          <a:p>
            <a:pPr lvl="1"/>
            <a:r>
              <a:rPr lang="fr-FR" i="1" dirty="0" smtClean="0">
                <a:solidFill>
                  <a:srgbClr val="5D8C2C"/>
                </a:solidFill>
              </a:rPr>
              <a:t>Site 2 + score</a:t>
            </a:r>
          </a:p>
          <a:p>
            <a:pPr lvl="1"/>
            <a:r>
              <a:rPr lang="fr-FR" i="1" dirty="0" smtClean="0">
                <a:solidFill>
                  <a:srgbClr val="5D8C2C"/>
                </a:solidFill>
              </a:rPr>
              <a:t>…</a:t>
            </a:r>
            <a:endParaRPr lang="fr-FR" i="1" dirty="0">
              <a:solidFill>
                <a:srgbClr val="5D8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9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ANALYSE </a:t>
            </a:r>
            <a:r>
              <a:rPr lang="fr-FR" dirty="0" smtClean="0"/>
              <a:t>DE LA PRÉSENCE INTERNET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466725" y="816725"/>
            <a:ext cx="8189913" cy="4656796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Où êtes-vous présent sur internet et quels sont vos résultats ?</a:t>
            </a:r>
          </a:p>
          <a:p>
            <a:pPr lvl="1"/>
            <a:r>
              <a:rPr lang="fr-FR" i="1" dirty="0">
                <a:solidFill>
                  <a:srgbClr val="5D8C2C"/>
                </a:solidFill>
              </a:rPr>
              <a:t>Page Facebook : 290 « j’aime »</a:t>
            </a:r>
          </a:p>
          <a:p>
            <a:pPr lvl="1"/>
            <a:r>
              <a:rPr lang="fr-FR" i="1" dirty="0">
                <a:solidFill>
                  <a:srgbClr val="5D8C2C"/>
                </a:solidFill>
              </a:rPr>
              <a:t>Trip Advisor : </a:t>
            </a:r>
          </a:p>
          <a:p>
            <a:pPr lvl="2"/>
            <a:r>
              <a:rPr lang="fr-FR" i="1" dirty="0">
                <a:solidFill>
                  <a:srgbClr val="5D8C2C"/>
                </a:solidFill>
              </a:rPr>
              <a:t>71 avis : </a:t>
            </a:r>
          </a:p>
          <a:p>
            <a:pPr lvl="3"/>
            <a:r>
              <a:rPr lang="fr-FR" i="1" dirty="0">
                <a:solidFill>
                  <a:srgbClr val="5D8C2C"/>
                </a:solidFill>
              </a:rPr>
              <a:t>25 Excellents : charmant, agréable, qualité des repas, raffiné, culture, bons musiciens, …</a:t>
            </a:r>
          </a:p>
          <a:p>
            <a:pPr lvl="3"/>
            <a:r>
              <a:rPr lang="fr-FR" i="1" dirty="0">
                <a:solidFill>
                  <a:srgbClr val="5D8C2C"/>
                </a:solidFill>
              </a:rPr>
              <a:t>23 Très bon : accueil chaleureux, terrasse agréable, très bon, cosy, large choix thés, …</a:t>
            </a:r>
          </a:p>
          <a:p>
            <a:pPr lvl="3"/>
            <a:r>
              <a:rPr lang="fr-FR" i="1" dirty="0">
                <a:solidFill>
                  <a:srgbClr val="5D8C2C"/>
                </a:solidFill>
              </a:rPr>
              <a:t>3 Moyen : temps d’attente, …</a:t>
            </a:r>
          </a:p>
          <a:p>
            <a:pPr lvl="3"/>
            <a:r>
              <a:rPr lang="fr-FR" i="1" dirty="0">
                <a:solidFill>
                  <a:srgbClr val="5D8C2C"/>
                </a:solidFill>
              </a:rPr>
              <a:t>7 Médiocres : temps d’attente, …</a:t>
            </a:r>
          </a:p>
          <a:p>
            <a:pPr lvl="3"/>
            <a:r>
              <a:rPr lang="fr-FR" i="1" dirty="0">
                <a:solidFill>
                  <a:srgbClr val="5D8C2C"/>
                </a:solidFill>
              </a:rPr>
              <a:t>4 Horribles : attentes, attitudes désagréables (samedi soir), certaines tables pas débarrassées, …</a:t>
            </a:r>
          </a:p>
          <a:p>
            <a:pPr lvl="2"/>
            <a:r>
              <a:rPr lang="fr-FR" i="1" dirty="0">
                <a:solidFill>
                  <a:srgbClr val="5D8C2C"/>
                </a:solidFill>
              </a:rPr>
              <a:t>N°14 sur 42 </a:t>
            </a:r>
            <a:r>
              <a:rPr lang="fr-FR" i="1" dirty="0" smtClean="0">
                <a:solidFill>
                  <a:srgbClr val="5D8C2C"/>
                </a:solidFill>
              </a:rPr>
              <a:t>restaurants dans notre ville</a:t>
            </a:r>
            <a:endParaRPr lang="fr-FR" i="1" dirty="0">
              <a:solidFill>
                <a:srgbClr val="5D8C2C"/>
              </a:solidFill>
            </a:endParaRPr>
          </a:p>
          <a:p>
            <a:pPr lvl="2"/>
            <a:r>
              <a:rPr lang="fr-FR" i="1" dirty="0">
                <a:solidFill>
                  <a:srgbClr val="5D8C2C"/>
                </a:solidFill>
              </a:rPr>
              <a:t>31 photos</a:t>
            </a:r>
          </a:p>
          <a:p>
            <a:pPr lvl="2"/>
            <a:r>
              <a:rPr lang="fr-FR" i="1" dirty="0">
                <a:solidFill>
                  <a:srgbClr val="5D8C2C"/>
                </a:solidFill>
              </a:rPr>
              <a:t>Catégorie : Française</a:t>
            </a:r>
          </a:p>
          <a:p>
            <a:pPr lvl="2"/>
            <a:r>
              <a:rPr lang="fr-FR" i="1" dirty="0">
                <a:solidFill>
                  <a:srgbClr val="5D8C2C"/>
                </a:solidFill>
              </a:rPr>
              <a:t>2 sigles €</a:t>
            </a:r>
          </a:p>
          <a:p>
            <a:pPr lvl="2"/>
            <a:r>
              <a:rPr lang="fr-FR" i="1" dirty="0">
                <a:solidFill>
                  <a:srgbClr val="5D8C2C"/>
                </a:solidFill>
              </a:rPr>
              <a:t>Retours de la part du restaurant aux commentaires toujours neutre et réfléchis </a:t>
            </a:r>
          </a:p>
          <a:p>
            <a:pPr lvl="1"/>
            <a:r>
              <a:rPr lang="fr-FR" i="1" dirty="0">
                <a:solidFill>
                  <a:srgbClr val="5D8C2C"/>
                </a:solidFill>
              </a:rPr>
              <a:t>Google : pas à </a:t>
            </a:r>
            <a:r>
              <a:rPr lang="fr-FR" i="1" dirty="0" smtClean="0">
                <a:solidFill>
                  <a:srgbClr val="5D8C2C"/>
                </a:solidFill>
              </a:rPr>
              <a:t>jour</a:t>
            </a:r>
          </a:p>
          <a:p>
            <a:pPr lvl="1"/>
            <a:r>
              <a:rPr lang="fr-FR" i="1" dirty="0" smtClean="0">
                <a:solidFill>
                  <a:srgbClr val="5D8C2C"/>
                </a:solidFill>
              </a:rPr>
              <a:t>Mappy </a:t>
            </a:r>
            <a:r>
              <a:rPr lang="fr-FR" i="1" dirty="0">
                <a:solidFill>
                  <a:srgbClr val="5D8C2C"/>
                </a:solidFill>
              </a:rPr>
              <a:t>: OK</a:t>
            </a:r>
          </a:p>
          <a:p>
            <a:pPr lvl="1"/>
            <a:r>
              <a:rPr lang="fr-FR" i="1" dirty="0">
                <a:solidFill>
                  <a:srgbClr val="5D8C2C"/>
                </a:solidFill>
              </a:rPr>
              <a:t>Pages Jaunes : OK</a:t>
            </a:r>
          </a:p>
          <a:p>
            <a:pPr lvl="1"/>
            <a:r>
              <a:rPr lang="fr-FR" i="1" dirty="0">
                <a:solidFill>
                  <a:srgbClr val="5D8C2C"/>
                </a:solidFill>
              </a:rPr>
              <a:t>Le Club des Bons vivants : à mettre à jour</a:t>
            </a:r>
          </a:p>
          <a:p>
            <a:pPr lvl="1"/>
            <a:r>
              <a:rPr lang="fr-FR" i="1" dirty="0" smtClean="0">
                <a:solidFill>
                  <a:srgbClr val="5D8C2C"/>
                </a:solidFill>
              </a:rPr>
              <a:t>Office </a:t>
            </a:r>
            <a:r>
              <a:rPr lang="fr-FR" i="1" dirty="0">
                <a:solidFill>
                  <a:srgbClr val="5D8C2C"/>
                </a:solidFill>
              </a:rPr>
              <a:t>du Tourisme: </a:t>
            </a:r>
          </a:p>
          <a:p>
            <a:pPr lvl="2"/>
            <a:r>
              <a:rPr lang="fr-FR" i="1" dirty="0">
                <a:solidFill>
                  <a:srgbClr val="5D8C2C"/>
                </a:solidFill>
              </a:rPr>
              <a:t>Catégorie : cuisine traditionnelle, française, salon de thé</a:t>
            </a:r>
          </a:p>
          <a:p>
            <a:pPr lvl="1"/>
            <a:r>
              <a:rPr lang="fr-FR" i="1" dirty="0" err="1">
                <a:solidFill>
                  <a:srgbClr val="5D8C2C"/>
                </a:solidFill>
              </a:rPr>
              <a:t>Instagram</a:t>
            </a:r>
            <a:r>
              <a:rPr lang="fr-FR" i="1" dirty="0">
                <a:solidFill>
                  <a:srgbClr val="5D8C2C"/>
                </a:solidFill>
              </a:rPr>
              <a:t> </a:t>
            </a:r>
            <a:r>
              <a:rPr lang="fr-FR" i="1" dirty="0" smtClean="0">
                <a:solidFill>
                  <a:srgbClr val="5D8C2C"/>
                </a:solidFill>
              </a:rPr>
              <a:t>: </a:t>
            </a:r>
            <a:r>
              <a:rPr lang="fr-FR" i="1" dirty="0">
                <a:solidFill>
                  <a:srgbClr val="5D8C2C"/>
                </a:solidFill>
              </a:rPr>
              <a:t>42 abonnés</a:t>
            </a:r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>
          <a:xfrm rot="18039914">
            <a:off x="-194609" y="434574"/>
            <a:ext cx="1679394" cy="586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SzPct val="15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SzPct val="13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Courier New"/>
              <a:buChar char="o"/>
              <a:defRPr sz="1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Wingdings" charset="2"/>
              <a:buChar char="ü"/>
              <a:defRPr sz="1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fr-FR" sz="2400" b="1" i="1" dirty="0" smtClean="0">
                <a:solidFill>
                  <a:srgbClr val="5D8C2C"/>
                </a:solidFill>
              </a:rPr>
              <a:t>EXEMPLE</a:t>
            </a:r>
            <a:endParaRPr lang="fr-FR" sz="1600" b="1" i="1" dirty="0">
              <a:solidFill>
                <a:srgbClr val="5D8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7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ANALYSE DES </a:t>
            </a:r>
            <a:r>
              <a:rPr lang="fr-FR" dirty="0" smtClean="0"/>
              <a:t>COMMENTAIRES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466725" y="816725"/>
            <a:ext cx="8189913" cy="3752177"/>
          </a:xfrm>
        </p:spPr>
        <p:txBody>
          <a:bodyPr/>
          <a:lstStyle/>
          <a:p>
            <a:r>
              <a:rPr lang="fr-FR" dirty="0" smtClean="0"/>
              <a:t>Les commentaires laissés sur votre restaurant :</a:t>
            </a:r>
          </a:p>
          <a:p>
            <a:pPr lvl="1"/>
            <a:r>
              <a:rPr lang="fr-FR" i="1" dirty="0" smtClean="0">
                <a:solidFill>
                  <a:srgbClr val="5D8C2C"/>
                </a:solidFill>
              </a:rPr>
              <a:t>Mots Clé 1</a:t>
            </a:r>
          </a:p>
          <a:p>
            <a:pPr lvl="1"/>
            <a:r>
              <a:rPr lang="fr-FR" i="1" dirty="0" smtClean="0">
                <a:solidFill>
                  <a:srgbClr val="5D8C2C"/>
                </a:solidFill>
              </a:rPr>
              <a:t>Mots Clé 2</a:t>
            </a:r>
          </a:p>
          <a:p>
            <a:pPr lvl="1"/>
            <a:r>
              <a:rPr lang="fr-FR" i="1" dirty="0" smtClean="0">
                <a:solidFill>
                  <a:srgbClr val="5D8C2C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9866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ANALYSE DES </a:t>
            </a:r>
            <a:r>
              <a:rPr lang="fr-FR" dirty="0" smtClean="0"/>
              <a:t>COMMENTAIRES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466725" y="816725"/>
            <a:ext cx="8189913" cy="3752177"/>
          </a:xfrm>
        </p:spPr>
        <p:txBody>
          <a:bodyPr>
            <a:normAutofit/>
          </a:bodyPr>
          <a:lstStyle/>
          <a:p>
            <a:r>
              <a:rPr lang="fr-FR" dirty="0" smtClean="0"/>
              <a:t>Les commentaires laissés sur votre restaurant :</a:t>
            </a:r>
          </a:p>
          <a:p>
            <a:pPr lvl="1"/>
            <a:r>
              <a:rPr lang="fr-FR" i="1" dirty="0" smtClean="0">
                <a:solidFill>
                  <a:srgbClr val="5D8C2C"/>
                </a:solidFill>
              </a:rPr>
              <a:t>Charmant, agréable, chaleureux</a:t>
            </a:r>
          </a:p>
          <a:p>
            <a:pPr lvl="1"/>
            <a:r>
              <a:rPr lang="fr-FR" i="1" dirty="0" smtClean="0">
                <a:solidFill>
                  <a:srgbClr val="5D8C2C"/>
                </a:solidFill>
              </a:rPr>
              <a:t>Terrasse agréable</a:t>
            </a:r>
          </a:p>
          <a:p>
            <a:pPr lvl="1"/>
            <a:r>
              <a:rPr lang="fr-FR" i="1" dirty="0" smtClean="0">
                <a:solidFill>
                  <a:srgbClr val="5D8C2C"/>
                </a:solidFill>
              </a:rPr>
              <a:t>Cosy</a:t>
            </a:r>
          </a:p>
          <a:p>
            <a:pPr lvl="1"/>
            <a:r>
              <a:rPr lang="fr-FR" i="1" dirty="0" smtClean="0">
                <a:solidFill>
                  <a:srgbClr val="5D8C2C"/>
                </a:solidFill>
              </a:rPr>
              <a:t>Large choix</a:t>
            </a:r>
          </a:p>
          <a:p>
            <a:pPr lvl="1"/>
            <a:r>
              <a:rPr lang="fr-FR" i="1" dirty="0" smtClean="0">
                <a:solidFill>
                  <a:srgbClr val="5D8C2C"/>
                </a:solidFill>
              </a:rPr>
              <a:t>Bon</a:t>
            </a:r>
          </a:p>
          <a:p>
            <a:pPr lvl="1"/>
            <a:r>
              <a:rPr lang="fr-FR" i="1" dirty="0" smtClean="0">
                <a:solidFill>
                  <a:srgbClr val="5D8C2C"/>
                </a:solidFill>
              </a:rPr>
              <a:t>Raffiné</a:t>
            </a:r>
          </a:p>
          <a:p>
            <a:pPr lvl="1"/>
            <a:r>
              <a:rPr lang="fr-FR" i="1" dirty="0" smtClean="0">
                <a:solidFill>
                  <a:srgbClr val="5D8C2C"/>
                </a:solidFill>
              </a:rPr>
              <a:t>Temps d’attente long</a:t>
            </a:r>
          </a:p>
          <a:p>
            <a:pPr lvl="1"/>
            <a:r>
              <a:rPr lang="fr-FR" i="1" dirty="0" smtClean="0">
                <a:solidFill>
                  <a:srgbClr val="5D8C2C"/>
                </a:solidFill>
              </a:rPr>
              <a:t>Manque de rigueur (rapidité de débarrassage)</a:t>
            </a:r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>
          <a:xfrm rot="18039914">
            <a:off x="-194609" y="434574"/>
            <a:ext cx="1679394" cy="586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SzPct val="15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SzPct val="13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Courier New"/>
              <a:buChar char="o"/>
              <a:defRPr sz="1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Wingdings" charset="2"/>
              <a:buChar char="ü"/>
              <a:defRPr sz="1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fr-FR" sz="2400" b="1" i="1" dirty="0" smtClean="0">
                <a:solidFill>
                  <a:srgbClr val="5D8C2C"/>
                </a:solidFill>
              </a:rPr>
              <a:t>EXEMPLE</a:t>
            </a:r>
            <a:endParaRPr lang="fr-FR" sz="1600" b="1" i="1" dirty="0">
              <a:solidFill>
                <a:srgbClr val="5D8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5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ANALYSE </a:t>
            </a:r>
            <a:r>
              <a:rPr lang="fr-FR" smtClean="0"/>
              <a:t>DE LA GESTION </a:t>
            </a:r>
            <a:r>
              <a:rPr lang="fr-FR" dirty="0" smtClean="0"/>
              <a:t>DE SERVICE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466725" y="816725"/>
            <a:ext cx="8189913" cy="4061934"/>
          </a:xfrm>
        </p:spPr>
        <p:txBody>
          <a:bodyPr/>
          <a:lstStyle/>
          <a:p>
            <a:r>
              <a:rPr lang="fr-FR" dirty="0"/>
              <a:t>Outils utilisés pour gérer le service client en restaurant :</a:t>
            </a:r>
          </a:p>
          <a:p>
            <a:pPr lvl="1"/>
            <a:r>
              <a:rPr lang="fr-FR" dirty="0"/>
              <a:t>Vos horaires et jours d’ouverture : </a:t>
            </a:r>
            <a:r>
              <a:rPr lang="fr-FR" i="1" dirty="0" smtClean="0">
                <a:solidFill>
                  <a:srgbClr val="5D8C2C"/>
                </a:solidFill>
              </a:rPr>
              <a:t>compléter</a:t>
            </a:r>
          </a:p>
          <a:p>
            <a:pPr lvl="1"/>
            <a:r>
              <a:rPr lang="fr-FR" dirty="0"/>
              <a:t>Composition de l’équipe : </a:t>
            </a:r>
            <a:r>
              <a:rPr lang="fr-FR" i="1" dirty="0">
                <a:solidFill>
                  <a:srgbClr val="5D8C2C"/>
                </a:solidFill>
              </a:rPr>
              <a:t>compléter</a:t>
            </a:r>
            <a:r>
              <a:rPr lang="fr-FR" dirty="0"/>
              <a:t> </a:t>
            </a:r>
            <a:r>
              <a:rPr lang="fr-FR" i="1" dirty="0" smtClean="0">
                <a:solidFill>
                  <a:srgbClr val="5D8C2C"/>
                </a:solidFill>
              </a:rPr>
              <a:t>(en salle et en cuisine)</a:t>
            </a:r>
          </a:p>
          <a:p>
            <a:pPr lvl="1"/>
            <a:r>
              <a:rPr lang="fr-FR" dirty="0"/>
              <a:t>Capacité d’accueil client : </a:t>
            </a:r>
            <a:r>
              <a:rPr lang="fr-FR" i="1" dirty="0" smtClean="0">
                <a:solidFill>
                  <a:srgbClr val="5D8C2C"/>
                </a:solidFill>
              </a:rPr>
              <a:t>compléter</a:t>
            </a:r>
          </a:p>
          <a:p>
            <a:pPr lvl="1"/>
            <a:r>
              <a:rPr lang="fr-FR" dirty="0"/>
              <a:t>Temps moyen de prise en charge client période calme : </a:t>
            </a:r>
            <a:r>
              <a:rPr lang="fr-FR" i="1" dirty="0">
                <a:solidFill>
                  <a:srgbClr val="5D8C2C"/>
                </a:solidFill>
              </a:rPr>
              <a:t>compléter</a:t>
            </a:r>
            <a:endParaRPr lang="fr-FR" dirty="0">
              <a:solidFill>
                <a:srgbClr val="000000"/>
              </a:solidFill>
            </a:endParaRPr>
          </a:p>
          <a:p>
            <a:pPr lvl="1"/>
            <a:r>
              <a:rPr lang="fr-FR" dirty="0"/>
              <a:t>Temps moyen de prise en charge client période coup de feu : </a:t>
            </a:r>
            <a:r>
              <a:rPr lang="fr-FR" i="1" dirty="0" smtClean="0">
                <a:solidFill>
                  <a:srgbClr val="5D8C2C"/>
                </a:solidFill>
              </a:rPr>
              <a:t>compléter</a:t>
            </a:r>
            <a:endParaRPr lang="fr-FR" dirty="0" smtClean="0">
              <a:solidFill>
                <a:srgbClr val="000000"/>
              </a:solidFill>
            </a:endParaRPr>
          </a:p>
          <a:p>
            <a:pPr lvl="1"/>
            <a:r>
              <a:rPr lang="fr-FR" dirty="0" smtClean="0"/>
              <a:t>Temps moyen de service période calme : </a:t>
            </a:r>
            <a:r>
              <a:rPr lang="fr-FR" i="1" dirty="0">
                <a:solidFill>
                  <a:srgbClr val="5D8C2C"/>
                </a:solidFill>
              </a:rPr>
              <a:t>compléter</a:t>
            </a:r>
            <a:endParaRPr lang="fr-FR" dirty="0" smtClean="0"/>
          </a:p>
          <a:p>
            <a:pPr lvl="1"/>
            <a:r>
              <a:rPr lang="fr-FR" dirty="0" smtClean="0"/>
              <a:t>Temps </a:t>
            </a:r>
            <a:r>
              <a:rPr lang="fr-FR" dirty="0"/>
              <a:t>moyen de service période coup de feu : </a:t>
            </a:r>
            <a:r>
              <a:rPr lang="fr-FR" i="1" dirty="0" smtClean="0">
                <a:solidFill>
                  <a:srgbClr val="5D8C2C"/>
                </a:solidFill>
              </a:rPr>
              <a:t>compléter</a:t>
            </a:r>
          </a:p>
          <a:p>
            <a:pPr lvl="1"/>
            <a:r>
              <a:rPr lang="fr-FR" dirty="0"/>
              <a:t>Outils utilisés pour prendre les commandes / encaisser : </a:t>
            </a:r>
            <a:r>
              <a:rPr lang="fr-FR" i="1" dirty="0">
                <a:solidFill>
                  <a:srgbClr val="5D8C2C"/>
                </a:solidFill>
              </a:rPr>
              <a:t>compléter</a:t>
            </a:r>
          </a:p>
          <a:p>
            <a:pPr lvl="1"/>
            <a:endParaRPr lang="fr-FR" i="1" dirty="0" smtClean="0">
              <a:solidFill>
                <a:srgbClr val="5D8C2C"/>
              </a:solidFill>
            </a:endParaRPr>
          </a:p>
          <a:p>
            <a:pPr lvl="1"/>
            <a:endParaRPr lang="fr-FR" i="1" dirty="0" smtClean="0">
              <a:solidFill>
                <a:srgbClr val="5D8C2C"/>
              </a:solidFill>
            </a:endParaRPr>
          </a:p>
          <a:p>
            <a:pPr lvl="1"/>
            <a:endParaRPr lang="fr-FR" i="1" dirty="0">
              <a:solidFill>
                <a:srgbClr val="5D8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2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ANALYSE </a:t>
            </a:r>
            <a:r>
              <a:rPr lang="fr-FR" smtClean="0"/>
              <a:t>DE LA GESTION </a:t>
            </a:r>
            <a:r>
              <a:rPr lang="fr-FR" dirty="0" smtClean="0"/>
              <a:t>DE SERVICE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466725" y="816725"/>
            <a:ext cx="8189913" cy="4061934"/>
          </a:xfrm>
        </p:spPr>
        <p:txBody>
          <a:bodyPr/>
          <a:lstStyle/>
          <a:p>
            <a:r>
              <a:rPr lang="fr-FR" dirty="0"/>
              <a:t>Outils utilisés pour gérer le service client en restaurant :</a:t>
            </a:r>
          </a:p>
          <a:p>
            <a:pPr lvl="1"/>
            <a:r>
              <a:rPr lang="fr-FR" dirty="0" smtClean="0"/>
              <a:t>Vos horaires et jours d’ouverture : </a:t>
            </a:r>
            <a:r>
              <a:rPr lang="fr-FR" i="1" dirty="0" smtClean="0">
                <a:solidFill>
                  <a:srgbClr val="5D8C2C"/>
                </a:solidFill>
              </a:rPr>
              <a:t>semaine 8h30-16h30 / </a:t>
            </a:r>
            <a:r>
              <a:rPr lang="fr-FR" i="1" dirty="0" err="1" smtClean="0">
                <a:solidFill>
                  <a:srgbClr val="5D8C2C"/>
                </a:solidFill>
              </a:rPr>
              <a:t>we</a:t>
            </a:r>
            <a:r>
              <a:rPr lang="fr-FR" i="1" dirty="0" smtClean="0">
                <a:solidFill>
                  <a:srgbClr val="5D8C2C"/>
                </a:solidFill>
              </a:rPr>
              <a:t> 8h30-17h30</a:t>
            </a:r>
          </a:p>
          <a:p>
            <a:pPr lvl="1"/>
            <a:r>
              <a:rPr lang="fr-FR" dirty="0" smtClean="0"/>
              <a:t>Composition de l’équipe : </a:t>
            </a:r>
            <a:r>
              <a:rPr lang="fr-FR" i="1" dirty="0" smtClean="0">
                <a:solidFill>
                  <a:srgbClr val="5D8C2C"/>
                </a:solidFill>
              </a:rPr>
              <a:t>3</a:t>
            </a:r>
          </a:p>
          <a:p>
            <a:pPr lvl="1"/>
            <a:r>
              <a:rPr lang="fr-FR" dirty="0" smtClean="0"/>
              <a:t>Capacité d’accueil client : </a:t>
            </a:r>
            <a:r>
              <a:rPr lang="fr-FR" i="1" dirty="0" smtClean="0">
                <a:solidFill>
                  <a:srgbClr val="5D8C2C"/>
                </a:solidFill>
              </a:rPr>
              <a:t>75 (35 intérieur / 40 </a:t>
            </a:r>
            <a:r>
              <a:rPr lang="fr-FR" i="1" dirty="0" smtClean="0">
                <a:solidFill>
                  <a:srgbClr val="5D8C2C"/>
                </a:solidFill>
              </a:rPr>
              <a:t>extérieur)</a:t>
            </a:r>
            <a:endParaRPr lang="fr-FR" i="1" dirty="0" smtClean="0">
              <a:solidFill>
                <a:srgbClr val="5D8C2C"/>
              </a:solidFill>
            </a:endParaRPr>
          </a:p>
          <a:p>
            <a:pPr lvl="1"/>
            <a:r>
              <a:rPr lang="fr-FR" dirty="0" smtClean="0"/>
              <a:t>Temps moyen de prise en charge client période calme : </a:t>
            </a:r>
            <a:r>
              <a:rPr lang="fr-FR" i="1" dirty="0" smtClean="0">
                <a:solidFill>
                  <a:srgbClr val="5D8C2C"/>
                </a:solidFill>
              </a:rPr>
              <a:t>immédiat</a:t>
            </a:r>
            <a:endParaRPr lang="fr-FR" dirty="0" smtClean="0">
              <a:solidFill>
                <a:srgbClr val="000000"/>
              </a:solidFill>
            </a:endParaRPr>
          </a:p>
          <a:p>
            <a:pPr lvl="1"/>
            <a:r>
              <a:rPr lang="fr-FR" dirty="0" smtClean="0"/>
              <a:t>Temps moyen de prise en charge client période coup de feu : </a:t>
            </a:r>
            <a:r>
              <a:rPr lang="fr-FR" i="1" dirty="0" smtClean="0">
                <a:solidFill>
                  <a:srgbClr val="5D8C2C"/>
                </a:solidFill>
              </a:rPr>
              <a:t>5-10 mm</a:t>
            </a:r>
            <a:endParaRPr lang="fr-FR" dirty="0" smtClean="0">
              <a:solidFill>
                <a:srgbClr val="000000"/>
              </a:solidFill>
            </a:endParaRPr>
          </a:p>
          <a:p>
            <a:pPr lvl="1"/>
            <a:r>
              <a:rPr lang="fr-FR" dirty="0" smtClean="0"/>
              <a:t>Temps moyen de service période calme : </a:t>
            </a:r>
            <a:r>
              <a:rPr lang="fr-FR" i="1" dirty="0" smtClean="0">
                <a:solidFill>
                  <a:srgbClr val="5D8C2C"/>
                </a:solidFill>
              </a:rPr>
              <a:t>45 mm</a:t>
            </a:r>
            <a:endParaRPr lang="fr-FR" dirty="0" smtClean="0"/>
          </a:p>
          <a:p>
            <a:pPr lvl="1"/>
            <a:r>
              <a:rPr lang="fr-FR" dirty="0" smtClean="0"/>
              <a:t>Temps moyen de service période coup de feu : </a:t>
            </a:r>
            <a:r>
              <a:rPr lang="fr-FR" i="1" dirty="0" smtClean="0">
                <a:solidFill>
                  <a:srgbClr val="5D8C2C"/>
                </a:solidFill>
              </a:rPr>
              <a:t>1 h</a:t>
            </a:r>
          </a:p>
          <a:p>
            <a:pPr lvl="1"/>
            <a:r>
              <a:rPr lang="fr-FR" dirty="0" smtClean="0"/>
              <a:t>Outils utilisés pour prendre les commandes / encaisser : </a:t>
            </a:r>
            <a:r>
              <a:rPr lang="fr-FR" i="1" dirty="0" smtClean="0">
                <a:solidFill>
                  <a:srgbClr val="5D8C2C"/>
                </a:solidFill>
              </a:rPr>
              <a:t>manuel</a:t>
            </a:r>
          </a:p>
          <a:p>
            <a:pPr lvl="1"/>
            <a:endParaRPr lang="fr-FR" i="1" dirty="0" smtClean="0">
              <a:solidFill>
                <a:srgbClr val="5D8C2C"/>
              </a:solidFill>
            </a:endParaRPr>
          </a:p>
          <a:p>
            <a:pPr lvl="1"/>
            <a:endParaRPr lang="fr-FR" i="1" dirty="0" smtClean="0">
              <a:solidFill>
                <a:srgbClr val="5D8C2C"/>
              </a:solidFill>
            </a:endParaRPr>
          </a:p>
          <a:p>
            <a:pPr lvl="1"/>
            <a:endParaRPr lang="fr-FR" i="1" dirty="0">
              <a:solidFill>
                <a:srgbClr val="5D8C2C"/>
              </a:solidFill>
            </a:endParaRPr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>
          <a:xfrm rot="18039914">
            <a:off x="-194609" y="434574"/>
            <a:ext cx="1679394" cy="586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SzPct val="15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SzPct val="13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Courier New"/>
              <a:buChar char="o"/>
              <a:defRPr sz="1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Wingdings" charset="2"/>
              <a:buChar char="ü"/>
              <a:defRPr sz="1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fr-FR" sz="2400" b="1" i="1" dirty="0" smtClean="0">
                <a:solidFill>
                  <a:srgbClr val="5D8C2C"/>
                </a:solidFill>
              </a:rPr>
              <a:t>EXEMPLE</a:t>
            </a:r>
            <a:endParaRPr lang="fr-FR" sz="1600" b="1" i="1" dirty="0">
              <a:solidFill>
                <a:srgbClr val="5D8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07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ANALYSE DES </a:t>
            </a:r>
            <a:r>
              <a:rPr lang="fr-FR" dirty="0" smtClean="0"/>
              <a:t>OUTILS DE FIDÉLISATION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466725" y="816725"/>
            <a:ext cx="8189913" cy="1897131"/>
          </a:xfrm>
        </p:spPr>
        <p:txBody>
          <a:bodyPr/>
          <a:lstStyle/>
          <a:p>
            <a:r>
              <a:rPr lang="fr-FR" dirty="0"/>
              <a:t>Outils utilisés pour </a:t>
            </a:r>
            <a:r>
              <a:rPr lang="fr-FR" dirty="0" smtClean="0"/>
              <a:t>fidéliser vos clients :</a:t>
            </a:r>
            <a:endParaRPr lang="fr-FR" dirty="0"/>
          </a:p>
          <a:p>
            <a:pPr lvl="1"/>
            <a:r>
              <a:rPr lang="fr-FR" i="1" dirty="0" smtClean="0">
                <a:solidFill>
                  <a:srgbClr val="5D8C2C"/>
                </a:solidFill>
              </a:rPr>
              <a:t>Compléter</a:t>
            </a:r>
            <a:endParaRPr lang="fr-FR" i="1" dirty="0">
              <a:solidFill>
                <a:srgbClr val="5D8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ANALYSE DES </a:t>
            </a:r>
            <a:r>
              <a:rPr lang="fr-FR" dirty="0" smtClean="0"/>
              <a:t>OUTILS DE FIDÉLISATION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466725" y="816725"/>
            <a:ext cx="8189913" cy="1897131"/>
          </a:xfrm>
        </p:spPr>
        <p:txBody>
          <a:bodyPr/>
          <a:lstStyle/>
          <a:p>
            <a:r>
              <a:rPr lang="fr-FR" dirty="0"/>
              <a:t>Outils utilisés pour </a:t>
            </a:r>
            <a:r>
              <a:rPr lang="fr-FR" dirty="0" smtClean="0"/>
              <a:t>fidéliser vos clients :</a:t>
            </a:r>
            <a:endParaRPr lang="fr-FR" dirty="0"/>
          </a:p>
          <a:p>
            <a:pPr lvl="1"/>
            <a:r>
              <a:rPr lang="fr-FR" i="1" dirty="0">
                <a:solidFill>
                  <a:srgbClr val="5D8C2C"/>
                </a:solidFill>
              </a:rPr>
              <a:t>Aucun programme de </a:t>
            </a:r>
            <a:r>
              <a:rPr lang="fr-FR" i="1" dirty="0" smtClean="0">
                <a:solidFill>
                  <a:srgbClr val="5D8C2C"/>
                </a:solidFill>
              </a:rPr>
              <a:t>fidélit</a:t>
            </a:r>
            <a:r>
              <a:rPr lang="fr-FR" i="1" dirty="0">
                <a:solidFill>
                  <a:srgbClr val="5D8C2C"/>
                </a:solidFill>
              </a:rPr>
              <a:t>é</a:t>
            </a:r>
            <a:r>
              <a:rPr lang="fr-FR" i="1" dirty="0" smtClean="0">
                <a:solidFill>
                  <a:srgbClr val="5D8C2C"/>
                </a:solidFill>
              </a:rPr>
              <a:t> </a:t>
            </a:r>
            <a:r>
              <a:rPr lang="fr-FR" i="1" dirty="0">
                <a:solidFill>
                  <a:srgbClr val="5D8C2C"/>
                </a:solidFill>
              </a:rPr>
              <a:t>automatique</a:t>
            </a:r>
          </a:p>
          <a:p>
            <a:pPr lvl="1"/>
            <a:r>
              <a:rPr lang="fr-FR" i="1" dirty="0">
                <a:solidFill>
                  <a:srgbClr val="5D8C2C"/>
                </a:solidFill>
              </a:rPr>
              <a:t>Développement d'un fichier client avec cumul des consommations pour réduction </a:t>
            </a:r>
          </a:p>
          <a:p>
            <a:pPr lvl="1"/>
            <a:endParaRPr lang="fr-FR" i="1" dirty="0">
              <a:solidFill>
                <a:srgbClr val="5D8C2C"/>
              </a:solidFill>
            </a:endParaRPr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>
          <a:xfrm rot="18039914">
            <a:off x="-194609" y="434574"/>
            <a:ext cx="1679394" cy="586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SzPct val="15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SzPct val="13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Courier New"/>
              <a:buChar char="o"/>
              <a:defRPr sz="1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Wingdings" charset="2"/>
              <a:buChar char="ü"/>
              <a:defRPr sz="1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fr-FR" sz="2400" b="1" i="1" dirty="0" smtClean="0">
                <a:solidFill>
                  <a:srgbClr val="5D8C2C"/>
                </a:solidFill>
              </a:rPr>
              <a:t>EXEMPLE</a:t>
            </a:r>
            <a:endParaRPr lang="fr-FR" sz="1600" b="1" i="1" dirty="0">
              <a:solidFill>
                <a:srgbClr val="5D8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2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ANALYSE </a:t>
            </a:r>
            <a:r>
              <a:rPr lang="fr-FR" dirty="0" smtClean="0"/>
              <a:t>DE LA STRUCTURE DE COÛTS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419321"/>
              </p:ext>
            </p:extLst>
          </p:nvPr>
        </p:nvGraphicFramePr>
        <p:xfrm>
          <a:off x="218354" y="1860282"/>
          <a:ext cx="868866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166"/>
                <a:gridCol w="2172166"/>
                <a:gridCol w="2172166"/>
                <a:gridCol w="217216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rgbClr val="0951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Par mois</a:t>
                      </a:r>
                      <a:endParaRPr lang="fr-FR" dirty="0"/>
                    </a:p>
                  </a:txBody>
                  <a:tcPr>
                    <a:solidFill>
                      <a:srgbClr val="0951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% du CA</a:t>
                      </a:r>
                      <a:endParaRPr lang="fr-FR" dirty="0"/>
                    </a:p>
                  </a:txBody>
                  <a:tcPr>
                    <a:solidFill>
                      <a:srgbClr val="0951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% recommandé</a:t>
                      </a:r>
                      <a:endParaRPr lang="fr-FR" dirty="0"/>
                    </a:p>
                  </a:txBody>
                  <a:tcPr>
                    <a:solidFill>
                      <a:srgbClr val="09518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Chiffre</a:t>
                      </a:r>
                      <a:r>
                        <a:rPr lang="fr-FR" baseline="0" dirty="0" smtClean="0"/>
                        <a:t> d’Affaire</a:t>
                      </a:r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solidFill>
                            <a:srgbClr val="5D8C2C"/>
                          </a:solidFill>
                        </a:rPr>
                        <a:t>Compléter</a:t>
                      </a:r>
                      <a:endParaRPr lang="fr-FR" i="1" dirty="0">
                        <a:solidFill>
                          <a:srgbClr val="5D8C2C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100%</a:t>
                      </a:r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100%</a:t>
                      </a:r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Coûts Achats</a:t>
                      </a:r>
                      <a:endParaRPr lang="fr-F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solidFill>
                            <a:srgbClr val="5D8C2C"/>
                          </a:solidFill>
                        </a:rPr>
                        <a:t>Compléter</a:t>
                      </a:r>
                      <a:endParaRPr lang="fr-F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solidFill>
                            <a:srgbClr val="5D8C2C"/>
                          </a:solidFill>
                        </a:rPr>
                        <a:t>Compléter</a:t>
                      </a:r>
                      <a:endParaRPr lang="fr-F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30%</a:t>
                      </a:r>
                      <a:endParaRPr lang="fr-F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Coûts Humains</a:t>
                      </a:r>
                      <a:endParaRPr lang="fr-FR" dirty="0"/>
                    </a:p>
                  </a:txBody>
                  <a:tcP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solidFill>
                            <a:srgbClr val="5D8C2C"/>
                          </a:solidFill>
                        </a:rPr>
                        <a:t>Compléter</a:t>
                      </a:r>
                      <a:endParaRPr lang="fr-FR" dirty="0"/>
                    </a:p>
                  </a:txBody>
                  <a:tcP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solidFill>
                            <a:srgbClr val="5D8C2C"/>
                          </a:solidFill>
                        </a:rPr>
                        <a:t>Compléter</a:t>
                      </a:r>
                      <a:endParaRPr lang="fr-FR" dirty="0"/>
                    </a:p>
                  </a:txBody>
                  <a:tcP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35%</a:t>
                      </a:r>
                      <a:endParaRPr lang="fr-FR" dirty="0"/>
                    </a:p>
                  </a:txBody>
                  <a:tcPr>
                    <a:solidFill>
                      <a:srgbClr val="B9CDE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Autres Coûts</a:t>
                      </a:r>
                      <a:endParaRPr lang="fr-FR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solidFill>
                            <a:srgbClr val="5D8C2C"/>
                          </a:solidFill>
                        </a:rPr>
                        <a:t>Compléter</a:t>
                      </a:r>
                      <a:endParaRPr lang="fr-FR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solidFill>
                            <a:srgbClr val="5D8C2C"/>
                          </a:solidFill>
                        </a:rPr>
                        <a:t>Compléter</a:t>
                      </a:r>
                      <a:endParaRPr lang="fr-FR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20%</a:t>
                      </a:r>
                      <a:endParaRPr lang="fr-FR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Résultat </a:t>
                      </a:r>
                      <a:r>
                        <a:rPr lang="fr-FR" sz="1400" dirty="0" smtClean="0"/>
                        <a:t>(profit</a:t>
                      </a:r>
                      <a:r>
                        <a:rPr lang="fr-FR" sz="1400" baseline="0" dirty="0" smtClean="0"/>
                        <a:t> ou perte)</a:t>
                      </a:r>
                      <a:endParaRPr lang="fr-FR" sz="1400" dirty="0"/>
                    </a:p>
                  </a:txBody>
                  <a:tcP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solidFill>
                            <a:srgbClr val="5D8C2C"/>
                          </a:solidFill>
                        </a:rPr>
                        <a:t>Compléter</a:t>
                      </a:r>
                      <a:endParaRPr lang="fr-FR" dirty="0"/>
                    </a:p>
                  </a:txBody>
                  <a:tcP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solidFill>
                            <a:srgbClr val="5D8C2C"/>
                          </a:solidFill>
                        </a:rPr>
                        <a:t>Compléter</a:t>
                      </a:r>
                      <a:endParaRPr lang="fr-FR" dirty="0"/>
                    </a:p>
                  </a:txBody>
                  <a:tcP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15%</a:t>
                      </a:r>
                      <a:endParaRPr lang="fr-FR" dirty="0"/>
                    </a:p>
                  </a:txBody>
                  <a:tcPr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  <p:sp>
        <p:nvSpPr>
          <p:cNvPr id="7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466725" y="816725"/>
            <a:ext cx="8189913" cy="1043557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/>
              <a:t>Prenez les chiffres de votre dernier exercice et divisez le par 12 pour avoir des chiffres par mois.</a:t>
            </a:r>
            <a:endParaRPr lang="fr-FR" i="1" dirty="0">
              <a:solidFill>
                <a:srgbClr val="5D8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17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ANALYSE </a:t>
            </a:r>
            <a:r>
              <a:rPr lang="fr-FR" dirty="0" smtClean="0"/>
              <a:t>DE LA STRUCTURE DE COÛTS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001361"/>
              </p:ext>
            </p:extLst>
          </p:nvPr>
        </p:nvGraphicFramePr>
        <p:xfrm>
          <a:off x="218354" y="1860282"/>
          <a:ext cx="868866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166"/>
                <a:gridCol w="2172166"/>
                <a:gridCol w="2172166"/>
                <a:gridCol w="217216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rgbClr val="0951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Par mois</a:t>
                      </a:r>
                      <a:endParaRPr lang="fr-FR" dirty="0"/>
                    </a:p>
                  </a:txBody>
                  <a:tcPr>
                    <a:solidFill>
                      <a:srgbClr val="0951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% du CA</a:t>
                      </a:r>
                      <a:endParaRPr lang="fr-FR" dirty="0"/>
                    </a:p>
                  </a:txBody>
                  <a:tcPr>
                    <a:solidFill>
                      <a:srgbClr val="0951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% recommandé</a:t>
                      </a:r>
                      <a:endParaRPr lang="fr-FR" dirty="0"/>
                    </a:p>
                  </a:txBody>
                  <a:tcPr>
                    <a:solidFill>
                      <a:srgbClr val="09518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Chiffre</a:t>
                      </a:r>
                      <a:r>
                        <a:rPr lang="fr-FR" baseline="0" dirty="0" smtClean="0"/>
                        <a:t> d’Affaire</a:t>
                      </a:r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solidFill>
                            <a:srgbClr val="5D8C2C"/>
                          </a:solidFill>
                        </a:rPr>
                        <a:t>12</a:t>
                      </a:r>
                      <a:r>
                        <a:rPr lang="fr-FR" i="1" baseline="0" dirty="0" smtClean="0">
                          <a:solidFill>
                            <a:srgbClr val="5D8C2C"/>
                          </a:solidFill>
                        </a:rPr>
                        <a:t> 000 €</a:t>
                      </a:r>
                      <a:endParaRPr lang="fr-FR" i="1" dirty="0">
                        <a:solidFill>
                          <a:srgbClr val="5D8C2C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100%</a:t>
                      </a:r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100%</a:t>
                      </a:r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Coûts Achats</a:t>
                      </a:r>
                      <a:endParaRPr lang="fr-F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solidFill>
                            <a:srgbClr val="5D8C2C"/>
                          </a:solidFill>
                        </a:rPr>
                        <a:t>4</a:t>
                      </a:r>
                      <a:r>
                        <a:rPr lang="fr-FR" i="1" baseline="0" dirty="0" smtClean="0">
                          <a:solidFill>
                            <a:srgbClr val="5D8C2C"/>
                          </a:solidFill>
                        </a:rPr>
                        <a:t> 00</a:t>
                      </a:r>
                      <a:r>
                        <a:rPr lang="fr-FR" i="1" dirty="0" smtClean="0">
                          <a:solidFill>
                            <a:srgbClr val="5D8C2C"/>
                          </a:solidFill>
                        </a:rPr>
                        <a:t>0 €</a:t>
                      </a:r>
                      <a:endParaRPr lang="fr-F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solidFill>
                            <a:srgbClr val="5D8C2C"/>
                          </a:solidFill>
                        </a:rPr>
                        <a:t>33 %</a:t>
                      </a:r>
                      <a:endParaRPr lang="fr-F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30%</a:t>
                      </a:r>
                      <a:endParaRPr lang="fr-F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Coûts Humains</a:t>
                      </a:r>
                      <a:endParaRPr lang="fr-FR" dirty="0"/>
                    </a:p>
                  </a:txBody>
                  <a:tcP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solidFill>
                            <a:srgbClr val="5D8C2C"/>
                          </a:solidFill>
                        </a:rPr>
                        <a:t>5 000 €</a:t>
                      </a:r>
                      <a:endParaRPr lang="fr-FR" dirty="0"/>
                    </a:p>
                  </a:txBody>
                  <a:tcP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solidFill>
                            <a:srgbClr val="5D8C2C"/>
                          </a:solidFill>
                        </a:rPr>
                        <a:t>42</a:t>
                      </a:r>
                      <a:r>
                        <a:rPr lang="fr-FR" i="1" baseline="0" dirty="0" smtClean="0">
                          <a:solidFill>
                            <a:srgbClr val="5D8C2C"/>
                          </a:solidFill>
                        </a:rPr>
                        <a:t> </a:t>
                      </a:r>
                      <a:r>
                        <a:rPr lang="fr-FR" i="1" dirty="0" smtClean="0">
                          <a:solidFill>
                            <a:srgbClr val="5D8C2C"/>
                          </a:solidFill>
                        </a:rPr>
                        <a:t>%</a:t>
                      </a:r>
                      <a:endParaRPr lang="fr-FR" dirty="0"/>
                    </a:p>
                  </a:txBody>
                  <a:tcP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35%</a:t>
                      </a:r>
                      <a:endParaRPr lang="fr-FR" dirty="0"/>
                    </a:p>
                  </a:txBody>
                  <a:tcPr>
                    <a:solidFill>
                      <a:srgbClr val="B9CDE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Autres Coûts</a:t>
                      </a:r>
                      <a:endParaRPr lang="fr-FR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solidFill>
                            <a:srgbClr val="5D8C2C"/>
                          </a:solidFill>
                        </a:rPr>
                        <a:t>2</a:t>
                      </a:r>
                      <a:r>
                        <a:rPr lang="fr-FR" i="1" baseline="0" dirty="0" smtClean="0">
                          <a:solidFill>
                            <a:srgbClr val="5D8C2C"/>
                          </a:solidFill>
                        </a:rPr>
                        <a:t> 7</a:t>
                      </a:r>
                      <a:r>
                        <a:rPr lang="fr-FR" i="1" dirty="0" smtClean="0">
                          <a:solidFill>
                            <a:srgbClr val="5D8C2C"/>
                          </a:solidFill>
                        </a:rPr>
                        <a:t>00 €</a:t>
                      </a:r>
                      <a:endParaRPr lang="fr-FR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baseline="0" dirty="0" smtClean="0">
                          <a:solidFill>
                            <a:srgbClr val="5D8C2C"/>
                          </a:solidFill>
                        </a:rPr>
                        <a:t>22.5 %</a:t>
                      </a:r>
                      <a:endParaRPr lang="fr-FR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20%</a:t>
                      </a:r>
                      <a:endParaRPr lang="fr-FR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Résultat </a:t>
                      </a:r>
                      <a:r>
                        <a:rPr lang="fr-FR" sz="1400" dirty="0" smtClean="0"/>
                        <a:t>(profit</a:t>
                      </a:r>
                      <a:r>
                        <a:rPr lang="fr-FR" sz="1400" baseline="0" dirty="0" smtClean="0"/>
                        <a:t> ou perte)</a:t>
                      </a:r>
                      <a:endParaRPr lang="fr-FR" sz="1400" dirty="0"/>
                    </a:p>
                  </a:txBody>
                  <a:tcP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solidFill>
                            <a:srgbClr val="5D8C2C"/>
                          </a:solidFill>
                        </a:rPr>
                        <a:t>300 €</a:t>
                      </a:r>
                      <a:endParaRPr lang="fr-FR" dirty="0"/>
                    </a:p>
                  </a:txBody>
                  <a:tcP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solidFill>
                            <a:srgbClr val="5D8C2C"/>
                          </a:solidFill>
                        </a:rPr>
                        <a:t>2.5 %</a:t>
                      </a:r>
                      <a:endParaRPr lang="fr-FR" dirty="0"/>
                    </a:p>
                  </a:txBody>
                  <a:tcP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15%</a:t>
                      </a:r>
                      <a:endParaRPr lang="fr-FR" dirty="0"/>
                    </a:p>
                  </a:txBody>
                  <a:tcPr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  <p:sp>
        <p:nvSpPr>
          <p:cNvPr id="7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466725" y="816725"/>
            <a:ext cx="8189913" cy="1043557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/>
              <a:t>Prenez les chiffres de votre dernier exercice et divisez le par 12 pour avoir des chiffres par mois.</a:t>
            </a:r>
            <a:endParaRPr lang="fr-FR" i="1" dirty="0">
              <a:solidFill>
                <a:srgbClr val="5D8C2C"/>
              </a:solidFill>
            </a:endParaRPr>
          </a:p>
        </p:txBody>
      </p:sp>
      <p:sp>
        <p:nvSpPr>
          <p:cNvPr id="6" name="Espace réservé du texte 3"/>
          <p:cNvSpPr txBox="1">
            <a:spLocks/>
          </p:cNvSpPr>
          <p:nvPr/>
        </p:nvSpPr>
        <p:spPr>
          <a:xfrm rot="18039914">
            <a:off x="-194609" y="434574"/>
            <a:ext cx="1679394" cy="586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SzPct val="15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SzPct val="13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Courier New"/>
              <a:buChar char="o"/>
              <a:defRPr sz="1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Wingdings" charset="2"/>
              <a:buChar char="ü"/>
              <a:defRPr sz="1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fr-FR" sz="2400" b="1" i="1" dirty="0" smtClean="0">
                <a:solidFill>
                  <a:srgbClr val="5D8C2C"/>
                </a:solidFill>
              </a:rPr>
              <a:t>EXEMPLE</a:t>
            </a:r>
            <a:endParaRPr lang="fr-FR" sz="1600" b="1" i="1" dirty="0">
              <a:solidFill>
                <a:srgbClr val="5D8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47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écran 2016-12-20 à 19.02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6-12-20 à 19.04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5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537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6-12-20 à 19.03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3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605786" y="1403349"/>
            <a:ext cx="7817424" cy="234826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dirty="0" smtClean="0"/>
              <a:t>ÊTES-VOUS ENCORE MAÎTRE DE VOTRE IMAGE ?</a:t>
            </a:r>
            <a:endParaRPr lang="fr-FR" dirty="0"/>
          </a:p>
        </p:txBody>
      </p:sp>
      <p:sp>
        <p:nvSpPr>
          <p:cNvPr id="47" name="Espace réservé du texte 1"/>
          <p:cNvSpPr txBox="1">
            <a:spLocks/>
          </p:cNvSpPr>
          <p:nvPr/>
        </p:nvSpPr>
        <p:spPr>
          <a:xfrm>
            <a:off x="605786" y="4387594"/>
            <a:ext cx="7817424" cy="366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sz="1800" dirty="0" smtClean="0">
                <a:hlinkClick r:id="rId3"/>
              </a:rPr>
              <a:t>Page « Ressources » pour retrouver les articles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39286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6-12-20 à 19.03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ANALYSE DES SERVICES ACTUELS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466725" y="819929"/>
            <a:ext cx="8189913" cy="3934827"/>
          </a:xfrm>
        </p:spPr>
        <p:txBody>
          <a:bodyPr/>
          <a:lstStyle/>
          <a:p>
            <a:r>
              <a:rPr lang="fr-FR" dirty="0" smtClean="0"/>
              <a:t>Vos services actuels :</a:t>
            </a:r>
          </a:p>
          <a:p>
            <a:pPr lvl="1"/>
            <a:r>
              <a:rPr lang="fr-FR" i="1" dirty="0" smtClean="0">
                <a:solidFill>
                  <a:srgbClr val="5D8C2C"/>
                </a:solidFill>
              </a:rPr>
              <a:t>Service 1</a:t>
            </a:r>
          </a:p>
          <a:p>
            <a:pPr lvl="1"/>
            <a:r>
              <a:rPr lang="fr-FR" i="1" dirty="0" smtClean="0">
                <a:solidFill>
                  <a:srgbClr val="5D8C2C"/>
                </a:solidFill>
              </a:rPr>
              <a:t>Service 2</a:t>
            </a:r>
          </a:p>
          <a:p>
            <a:pPr lvl="1"/>
            <a:r>
              <a:rPr lang="fr-FR" i="1" dirty="0" smtClean="0">
                <a:solidFill>
                  <a:srgbClr val="5D8C2C"/>
                </a:solidFill>
              </a:rPr>
              <a:t>…</a:t>
            </a:r>
            <a:endParaRPr lang="fr-FR" i="1" dirty="0">
              <a:solidFill>
                <a:srgbClr val="5D8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8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ANALYSE DES SERVICES ACTUELS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466725" y="819929"/>
            <a:ext cx="8189913" cy="4188522"/>
          </a:xfrm>
        </p:spPr>
        <p:txBody>
          <a:bodyPr>
            <a:normAutofit/>
          </a:bodyPr>
          <a:lstStyle/>
          <a:p>
            <a:r>
              <a:rPr lang="fr-FR" dirty="0" smtClean="0"/>
              <a:t>Vos services actuels :</a:t>
            </a:r>
          </a:p>
          <a:p>
            <a:pPr lvl="1"/>
            <a:r>
              <a:rPr lang="fr-FR" i="1" dirty="0">
                <a:solidFill>
                  <a:srgbClr val="5D8C2C"/>
                </a:solidFill>
              </a:rPr>
              <a:t>Restaurant :</a:t>
            </a:r>
          </a:p>
          <a:p>
            <a:pPr lvl="2"/>
            <a:r>
              <a:rPr lang="fr-FR" i="1" dirty="0">
                <a:solidFill>
                  <a:srgbClr val="5D8C2C"/>
                </a:solidFill>
              </a:rPr>
              <a:t>Formules midi (fait maison – rapide)</a:t>
            </a:r>
          </a:p>
          <a:p>
            <a:pPr lvl="2"/>
            <a:r>
              <a:rPr lang="fr-FR" i="1" dirty="0">
                <a:solidFill>
                  <a:srgbClr val="5D8C2C"/>
                </a:solidFill>
              </a:rPr>
              <a:t>À la carte (fait maison – complet)</a:t>
            </a:r>
          </a:p>
          <a:p>
            <a:pPr lvl="2"/>
            <a:r>
              <a:rPr lang="fr-FR" i="1" dirty="0" smtClean="0">
                <a:solidFill>
                  <a:srgbClr val="5D8C2C"/>
                </a:solidFill>
              </a:rPr>
              <a:t>Événements de dégustation de produits sains</a:t>
            </a:r>
            <a:endParaRPr lang="fr-FR" i="1" dirty="0">
              <a:solidFill>
                <a:srgbClr val="5D8C2C"/>
              </a:solidFill>
            </a:endParaRPr>
          </a:p>
          <a:p>
            <a:pPr lvl="1"/>
            <a:r>
              <a:rPr lang="fr-FR" i="1" dirty="0">
                <a:solidFill>
                  <a:srgbClr val="5D8C2C"/>
                </a:solidFill>
              </a:rPr>
              <a:t>Salon de thé :</a:t>
            </a:r>
          </a:p>
          <a:p>
            <a:pPr lvl="2"/>
            <a:r>
              <a:rPr lang="fr-FR" i="1" dirty="0">
                <a:solidFill>
                  <a:srgbClr val="5D8C2C"/>
                </a:solidFill>
              </a:rPr>
              <a:t>Carte élaborée de thés, cafés, chocolats, desserts, pâtisseries</a:t>
            </a:r>
            <a:endParaRPr lang="fr-FR" sz="2400" i="1" dirty="0">
              <a:solidFill>
                <a:srgbClr val="5D8C2C"/>
              </a:solidFill>
            </a:endParaRPr>
          </a:p>
          <a:p>
            <a:pPr lvl="1"/>
            <a:r>
              <a:rPr lang="fr-FR" i="1" dirty="0">
                <a:solidFill>
                  <a:srgbClr val="5D8C2C"/>
                </a:solidFill>
              </a:rPr>
              <a:t>Epicerie fine : </a:t>
            </a:r>
          </a:p>
          <a:p>
            <a:pPr marL="1155700" lvl="2"/>
            <a:r>
              <a:rPr lang="fr-FR" i="1" dirty="0">
                <a:solidFill>
                  <a:srgbClr val="5D8C2C"/>
                </a:solidFill>
              </a:rPr>
              <a:t>Thé en vrac </a:t>
            </a:r>
          </a:p>
          <a:p>
            <a:pPr marL="1155700" lvl="2"/>
            <a:r>
              <a:rPr lang="fr-FR" i="1" dirty="0" smtClean="0">
                <a:solidFill>
                  <a:srgbClr val="5D8C2C"/>
                </a:solidFill>
              </a:rPr>
              <a:t>Café </a:t>
            </a:r>
            <a:r>
              <a:rPr lang="fr-FR" i="1" dirty="0">
                <a:solidFill>
                  <a:srgbClr val="5D8C2C"/>
                </a:solidFill>
              </a:rPr>
              <a:t>au détail </a:t>
            </a:r>
            <a:endParaRPr lang="fr-FR" i="1" dirty="0" smtClean="0">
              <a:solidFill>
                <a:srgbClr val="5D8C2C"/>
              </a:solidFill>
            </a:endParaRPr>
          </a:p>
          <a:p>
            <a:pPr marL="1155700" lvl="2"/>
            <a:r>
              <a:rPr lang="fr-FR" i="1" dirty="0" smtClean="0">
                <a:solidFill>
                  <a:srgbClr val="5D8C2C"/>
                </a:solidFill>
              </a:rPr>
              <a:t>Confitures </a:t>
            </a:r>
            <a:r>
              <a:rPr lang="fr-FR" i="1" dirty="0">
                <a:solidFill>
                  <a:srgbClr val="5D8C2C"/>
                </a:solidFill>
              </a:rPr>
              <a:t>bio artisanales</a:t>
            </a:r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>
          <a:xfrm rot="18039914">
            <a:off x="-194609" y="434574"/>
            <a:ext cx="1679394" cy="586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SzPct val="15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SzPct val="13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Courier New"/>
              <a:buChar char="o"/>
              <a:defRPr sz="1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Wingdings" charset="2"/>
              <a:buChar char="ü"/>
              <a:defRPr sz="1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fr-FR" sz="2400" b="1" i="1" dirty="0" smtClean="0">
                <a:solidFill>
                  <a:srgbClr val="5D8C2C"/>
                </a:solidFill>
              </a:rPr>
              <a:t>EXEMPLE</a:t>
            </a:r>
            <a:endParaRPr lang="fr-FR" sz="1600" b="1" i="1" dirty="0">
              <a:solidFill>
                <a:srgbClr val="5D8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0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ANALYSE DES </a:t>
            </a:r>
            <a:r>
              <a:rPr lang="fr-FR" dirty="0" smtClean="0"/>
              <a:t>OUTILS DE COMMUNICATION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466725" y="816725"/>
            <a:ext cx="8189913" cy="3876080"/>
          </a:xfrm>
        </p:spPr>
        <p:txBody>
          <a:bodyPr/>
          <a:lstStyle/>
          <a:p>
            <a:r>
              <a:rPr lang="fr-FR" dirty="0" smtClean="0"/>
              <a:t>Vos outils de communication :</a:t>
            </a:r>
          </a:p>
          <a:p>
            <a:pPr lvl="1"/>
            <a:r>
              <a:rPr lang="fr-FR" i="1" dirty="0" smtClean="0">
                <a:solidFill>
                  <a:srgbClr val="5D8C2C"/>
                </a:solidFill>
              </a:rPr>
              <a:t>Outil 1 + Objectif</a:t>
            </a:r>
          </a:p>
          <a:p>
            <a:pPr lvl="1"/>
            <a:r>
              <a:rPr lang="fr-FR" i="1" dirty="0">
                <a:solidFill>
                  <a:srgbClr val="5D8C2C"/>
                </a:solidFill>
              </a:rPr>
              <a:t>Outil </a:t>
            </a:r>
            <a:r>
              <a:rPr lang="fr-FR" i="1" dirty="0" smtClean="0">
                <a:solidFill>
                  <a:srgbClr val="5D8C2C"/>
                </a:solidFill>
              </a:rPr>
              <a:t>2 </a:t>
            </a:r>
            <a:r>
              <a:rPr lang="fr-FR" i="1" dirty="0">
                <a:solidFill>
                  <a:srgbClr val="5D8C2C"/>
                </a:solidFill>
              </a:rPr>
              <a:t>+ </a:t>
            </a:r>
            <a:r>
              <a:rPr lang="fr-FR" i="1" dirty="0" smtClean="0">
                <a:solidFill>
                  <a:srgbClr val="5D8C2C"/>
                </a:solidFill>
              </a:rPr>
              <a:t>Objectif</a:t>
            </a:r>
          </a:p>
          <a:p>
            <a:pPr lvl="1"/>
            <a:r>
              <a:rPr lang="fr-FR" i="1" dirty="0" smtClean="0">
                <a:solidFill>
                  <a:srgbClr val="5D8C2C"/>
                </a:solidFill>
              </a:rPr>
              <a:t>…</a:t>
            </a:r>
            <a:endParaRPr lang="fr-FR" i="1" dirty="0">
              <a:solidFill>
                <a:srgbClr val="5D8C2C"/>
              </a:solidFill>
            </a:endParaRPr>
          </a:p>
          <a:p>
            <a:pPr lvl="1"/>
            <a:endParaRPr lang="fr-FR" i="1" dirty="0">
              <a:solidFill>
                <a:srgbClr val="5D8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6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ANALYSE DES </a:t>
            </a:r>
            <a:r>
              <a:rPr lang="fr-FR" dirty="0" smtClean="0"/>
              <a:t>OUTILS DE COMMUNICATION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466725" y="816725"/>
            <a:ext cx="8189913" cy="3876080"/>
          </a:xfrm>
        </p:spPr>
        <p:txBody>
          <a:bodyPr/>
          <a:lstStyle/>
          <a:p>
            <a:r>
              <a:rPr lang="fr-FR" dirty="0" smtClean="0"/>
              <a:t>Vos outils de communication :</a:t>
            </a:r>
          </a:p>
          <a:p>
            <a:pPr lvl="1"/>
            <a:r>
              <a:rPr lang="fr-FR" i="1" dirty="0">
                <a:solidFill>
                  <a:srgbClr val="5D8C2C"/>
                </a:solidFill>
              </a:rPr>
              <a:t>Vitrine (devanture, poster + logo suspendu)</a:t>
            </a:r>
          </a:p>
          <a:p>
            <a:pPr lvl="1"/>
            <a:r>
              <a:rPr lang="fr-FR" i="1" dirty="0">
                <a:solidFill>
                  <a:srgbClr val="5D8C2C"/>
                </a:solidFill>
              </a:rPr>
              <a:t>Flyer de présentation</a:t>
            </a:r>
          </a:p>
          <a:p>
            <a:pPr lvl="1"/>
            <a:r>
              <a:rPr lang="fr-FR" i="1" dirty="0">
                <a:solidFill>
                  <a:srgbClr val="5D8C2C"/>
                </a:solidFill>
              </a:rPr>
              <a:t>Carte de visite</a:t>
            </a:r>
          </a:p>
          <a:p>
            <a:pPr lvl="1"/>
            <a:r>
              <a:rPr lang="fr-FR" i="1" dirty="0">
                <a:solidFill>
                  <a:srgbClr val="5D8C2C"/>
                </a:solidFill>
              </a:rPr>
              <a:t>Page Facebook (relai des événements)</a:t>
            </a:r>
          </a:p>
          <a:p>
            <a:pPr lvl="1"/>
            <a:r>
              <a:rPr lang="fr-FR" i="1" dirty="0" err="1">
                <a:solidFill>
                  <a:srgbClr val="5D8C2C"/>
                </a:solidFill>
              </a:rPr>
              <a:t>Instagram</a:t>
            </a:r>
            <a:r>
              <a:rPr lang="fr-FR" i="1" dirty="0">
                <a:solidFill>
                  <a:srgbClr val="5D8C2C"/>
                </a:solidFill>
              </a:rPr>
              <a:t> (relai des photos des plats + des événements)</a:t>
            </a:r>
          </a:p>
          <a:p>
            <a:pPr lvl="1"/>
            <a:r>
              <a:rPr lang="fr-FR" i="1" dirty="0">
                <a:solidFill>
                  <a:srgbClr val="5D8C2C"/>
                </a:solidFill>
              </a:rPr>
              <a:t>Site internet </a:t>
            </a:r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>
          <a:xfrm rot="18039914">
            <a:off x="-194609" y="434574"/>
            <a:ext cx="1679394" cy="586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SzPct val="15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SzPct val="13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Courier New"/>
              <a:buChar char="o"/>
              <a:defRPr sz="1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Wingdings" charset="2"/>
              <a:buChar char="ü"/>
              <a:defRPr sz="1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fr-FR" sz="2400" b="1" i="1" dirty="0" smtClean="0">
                <a:solidFill>
                  <a:srgbClr val="5D8C2C"/>
                </a:solidFill>
              </a:rPr>
              <a:t>EXEMPLE</a:t>
            </a:r>
            <a:endParaRPr lang="fr-FR" sz="1600" b="1" i="1" dirty="0">
              <a:solidFill>
                <a:srgbClr val="5D8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74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6974</TotalTime>
  <Words>661</Words>
  <Application>Microsoft Macintosh PowerPoint</Application>
  <PresentationFormat>Présentation à l'écran (16:10)</PresentationFormat>
  <Paragraphs>181</Paragraphs>
  <Slides>21</Slides>
  <Notes>21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ISCPA Paris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Maxime Dobremel</dc:creator>
  <cp:lastModifiedBy>Maxime Dobremel</cp:lastModifiedBy>
  <cp:revision>843</cp:revision>
  <dcterms:created xsi:type="dcterms:W3CDTF">2015-01-24T14:11:40Z</dcterms:created>
  <dcterms:modified xsi:type="dcterms:W3CDTF">2016-12-21T18:38:57Z</dcterms:modified>
</cp:coreProperties>
</file>