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71" r:id="rId7"/>
    <p:sldId id="272" r:id="rId8"/>
    <p:sldId id="27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s-CO"/>
    </a:defPPr>
    <a:lvl1pPr marL="0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2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4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6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8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08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0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2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ANTONIO JIMENEZ YEPES" initials="IAJY" lastIdx="1" clrIdx="0">
    <p:extLst>
      <p:ext uri="{19B8F6BF-5375-455C-9EA6-DF929625EA0E}">
        <p15:presenceInfo xmlns:p15="http://schemas.microsoft.com/office/powerpoint/2012/main" userId="5bb387276ee2557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9DB"/>
    <a:srgbClr val="FF0000"/>
    <a:srgbClr val="D2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00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800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920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867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799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391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874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14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82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73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482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97000"/>
                <a:lumOff val="3000"/>
              </a:schemeClr>
            </a:gs>
            <a:gs pos="100000">
              <a:srgbClr val="D2828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85F3-6F79-4E03-97DC-7CAC0F5C83A3}" type="datetimeFigureOut">
              <a:rPr lang="es-CO" smtClean="0"/>
              <a:t>14/mar.2017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2941-72E8-47B2-8A4D-A44B139006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9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2364" y="142504"/>
            <a:ext cx="9832436" cy="3680660"/>
          </a:xfrm>
        </p:spPr>
        <p:txBody>
          <a:bodyPr>
            <a:noAutofit/>
          </a:bodyPr>
          <a:lstStyle/>
          <a:p>
            <a:pPr algn="l"/>
            <a:r>
              <a:rPr lang="es-CO" sz="8000" b="1" dirty="0">
                <a:solidFill>
                  <a:srgbClr val="C00000"/>
                </a:solidFill>
              </a:rPr>
              <a:t>MÓDULO I</a:t>
            </a:r>
            <a:r>
              <a:rPr lang="es-CO" sz="7200" b="1" dirty="0"/>
              <a:t>	</a:t>
            </a:r>
            <a:br>
              <a:rPr lang="es-CO" sz="7200" b="1" dirty="0"/>
            </a:br>
            <a:r>
              <a:rPr lang="es-CO" sz="7200" b="1" dirty="0">
                <a:solidFill>
                  <a:schemeClr val="accent2">
                    <a:lumMod val="50000"/>
                  </a:schemeClr>
                </a:solidFill>
              </a:rPr>
              <a:t>NORMAS</a:t>
            </a:r>
            <a:r>
              <a:rPr lang="es-CO" sz="7200" b="1" dirty="0" smtClean="0">
                <a:solidFill>
                  <a:schemeClr val="accent2">
                    <a:lumMod val="50000"/>
                  </a:schemeClr>
                </a:solidFill>
              </a:rPr>
              <a:t>, SANCIONES </a:t>
            </a:r>
            <a:r>
              <a:rPr lang="es-CO" sz="72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O" sz="7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O" sz="7200" b="1" dirty="0">
                <a:solidFill>
                  <a:schemeClr val="accent2">
                    <a:lumMod val="50000"/>
                  </a:schemeClr>
                </a:solidFill>
              </a:rPr>
              <a:t>Y PLAZOS</a:t>
            </a:r>
            <a:endParaRPr lang="es-CO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93127" y="321280"/>
            <a:ext cx="1131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>
                <a:solidFill>
                  <a:srgbClr val="C00000"/>
                </a:solidFill>
                <a:latin typeface="+mj-lt"/>
              </a:rPr>
              <a:t>RESOLUCIÓN No. 11774, </a:t>
            </a:r>
          </a:p>
          <a:p>
            <a:r>
              <a:rPr lang="es-CO" sz="3200" b="1" dirty="0">
                <a:solidFill>
                  <a:srgbClr val="C00000"/>
                </a:solidFill>
                <a:latin typeface="+mj-lt"/>
              </a:rPr>
              <a:t>de 7 Diciembre del 2005.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12243" y="1999310"/>
            <a:ext cx="10898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CAPITULO 1. GRADÚA LA SANCIÓN CUANDO EXISTE BASE PARA IMPONERLA.</a:t>
            </a:r>
            <a:endParaRPr lang="es-CO" sz="3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12243" y="3554230"/>
            <a:ext cx="82888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CAPITULO 2. GRADÚA LA SANCIÓN CUANDO NO EXISTE BASE PARA IMPONERLA.</a:t>
            </a:r>
            <a:endParaRPr lang="es-CO" sz="3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3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4075" y="287663"/>
            <a:ext cx="97736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800" b="1" dirty="0">
                <a:solidFill>
                  <a:srgbClr val="C00000"/>
                </a:solidFill>
                <a:latin typeface="+mj-lt"/>
              </a:rPr>
              <a:t>PROCEDIMIENTO SANCIONATORIO 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62163" y="1305568"/>
            <a:ext cx="11648604" cy="1077218"/>
            <a:chOff x="362163" y="1305568"/>
            <a:chExt cx="11648604" cy="1077218"/>
          </a:xfrm>
        </p:grpSpPr>
        <p:sp>
          <p:nvSpPr>
            <p:cNvPr id="3" name="Rectángulo 2"/>
            <p:cNvSpPr/>
            <p:nvPr/>
          </p:nvSpPr>
          <p:spPr>
            <a:xfrm>
              <a:off x="850403" y="1305568"/>
              <a:ext cx="1116036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O" sz="3200" b="1" dirty="0" smtClean="0">
                  <a:solidFill>
                    <a:schemeClr val="accent2">
                      <a:lumMod val="50000"/>
                    </a:schemeClr>
                  </a:solidFill>
                </a:rPr>
                <a:t>CUANDO LA SANCIÓN POR NO INFORMAR SE IMPONE MEDIANTE RESOLUCIÓN INDEPENDIENTE.</a:t>
              </a:r>
              <a:endParaRPr lang="es-CO" sz="32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362163" y="1425818"/>
              <a:ext cx="488243" cy="48824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3200" dirty="0">
                  <a:ln w="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1</a:t>
              </a:r>
              <a:endParaRPr lang="es-ES" sz="3200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62163" y="2826027"/>
            <a:ext cx="8023304" cy="2062103"/>
            <a:chOff x="362163" y="2826027"/>
            <a:chExt cx="8023304" cy="2062103"/>
          </a:xfrm>
        </p:grpSpPr>
        <p:sp>
          <p:nvSpPr>
            <p:cNvPr id="4" name="Rectángulo 3"/>
            <p:cNvSpPr/>
            <p:nvPr/>
          </p:nvSpPr>
          <p:spPr>
            <a:xfrm>
              <a:off x="850406" y="2826027"/>
              <a:ext cx="7535061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O" sz="3200" b="1" dirty="0" smtClean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LA ADMINISTRACIÓN DEBERÁ ENVIAR PREVIAMENTE, PLIEGO DE CARGOS, INDICANDO LOS MOTIVOS PARA APLICAR LA SANCIÓN.</a:t>
              </a:r>
              <a:endParaRPr lang="es-CO" sz="3200" b="1" dirty="0">
                <a:solidFill>
                  <a:schemeClr val="accent2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" name="Elipse 12"/>
            <p:cNvSpPr/>
            <p:nvPr/>
          </p:nvSpPr>
          <p:spPr>
            <a:xfrm>
              <a:off x="362163" y="2891790"/>
              <a:ext cx="488243" cy="48824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3200" dirty="0">
                  <a:ln w="0">
                    <a:solidFill>
                      <a:srgbClr val="C00000"/>
                    </a:solidFill>
                  </a:ln>
                  <a:solidFill>
                    <a:srgbClr val="C00000"/>
                  </a:solidFill>
                </a:rPr>
                <a:t>2</a:t>
              </a:r>
              <a:endParaRPr lang="es-ES" sz="32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362163" y="5261311"/>
            <a:ext cx="8023304" cy="1077218"/>
            <a:chOff x="362163" y="5261311"/>
            <a:chExt cx="8023304" cy="1077218"/>
          </a:xfrm>
        </p:grpSpPr>
        <p:sp>
          <p:nvSpPr>
            <p:cNvPr id="6" name="Rectángulo 5"/>
            <p:cNvSpPr/>
            <p:nvPr/>
          </p:nvSpPr>
          <p:spPr>
            <a:xfrm>
              <a:off x="850406" y="5261311"/>
              <a:ext cx="753506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O" sz="3200" b="1" dirty="0" smtClean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OTORGANDO EL TÉRMINO DE (1) MES PARA RESPONDER.</a:t>
              </a:r>
              <a:endParaRPr lang="es-CO" sz="3200" b="1" dirty="0">
                <a:solidFill>
                  <a:schemeClr val="accent2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4" name="Elipse 13"/>
            <p:cNvSpPr/>
            <p:nvPr/>
          </p:nvSpPr>
          <p:spPr>
            <a:xfrm>
              <a:off x="362163" y="5352149"/>
              <a:ext cx="488243" cy="48824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3200" dirty="0">
                  <a:ln w="0">
                    <a:solidFill>
                      <a:srgbClr val="C00000"/>
                    </a:solidFill>
                  </a:ln>
                  <a:solidFill>
                    <a:srgbClr val="C00000"/>
                  </a:solidFill>
                </a:rPr>
                <a:t>3</a:t>
              </a:r>
              <a:endParaRPr lang="es-ES" sz="32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</a:endParaRP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37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1386291" y="171118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5400" b="1" dirty="0">
                <a:solidFill>
                  <a:srgbClr val="C00000"/>
                </a:solidFill>
                <a:latin typeface="+mj-lt"/>
              </a:rPr>
              <a:t>REDUCCIÓN DE LA SANCIÓN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381091" y="1156123"/>
            <a:ext cx="8646795" cy="523220"/>
            <a:chOff x="381091" y="1156123"/>
            <a:chExt cx="8646795" cy="523220"/>
          </a:xfrm>
        </p:grpSpPr>
        <p:sp>
          <p:nvSpPr>
            <p:cNvPr id="3" name="Rectángulo 2"/>
            <p:cNvSpPr/>
            <p:nvPr/>
          </p:nvSpPr>
          <p:spPr>
            <a:xfrm>
              <a:off x="642551" y="1156123"/>
              <a:ext cx="838533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O" sz="2800" b="1" dirty="0" smtClean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SE REDUCIRÁ AL 10% DE LA SUMA DETERMINADA</a:t>
              </a:r>
              <a:endParaRPr lang="es-CO" sz="2800" b="1" dirty="0">
                <a:solidFill>
                  <a:schemeClr val="accent2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7" name="Elipse 6"/>
            <p:cNvSpPr/>
            <p:nvPr/>
          </p:nvSpPr>
          <p:spPr>
            <a:xfrm>
              <a:off x="381091" y="1322815"/>
              <a:ext cx="238991" cy="2389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381092" y="1907567"/>
            <a:ext cx="8153309" cy="954107"/>
            <a:chOff x="381092" y="1907567"/>
            <a:chExt cx="8153309" cy="954107"/>
          </a:xfrm>
        </p:grpSpPr>
        <p:sp>
          <p:nvSpPr>
            <p:cNvPr id="4" name="Rectángulo 3"/>
            <p:cNvSpPr/>
            <p:nvPr/>
          </p:nvSpPr>
          <p:spPr>
            <a:xfrm>
              <a:off x="642552" y="1907567"/>
              <a:ext cx="789184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CO" sz="2800" b="1" dirty="0" smtClean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SI LA OMISIÓN ES SUBSANADA ANTES DE QUE SE NOTIFIQUE LA IMPOSICIÓN DE LA SANCIÓN</a:t>
              </a:r>
              <a:endParaRPr lang="es-CO" sz="2800" b="1" dirty="0">
                <a:solidFill>
                  <a:schemeClr val="accent2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8" name="Elipse 7"/>
            <p:cNvSpPr/>
            <p:nvPr/>
          </p:nvSpPr>
          <p:spPr>
            <a:xfrm>
              <a:off x="381092" y="2068996"/>
              <a:ext cx="238991" cy="2389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381092" y="2959016"/>
            <a:ext cx="8153309" cy="1815882"/>
            <a:chOff x="381092" y="3249301"/>
            <a:chExt cx="8153309" cy="1815882"/>
          </a:xfrm>
        </p:grpSpPr>
        <p:sp>
          <p:nvSpPr>
            <p:cNvPr id="5" name="Rectángulo 4"/>
            <p:cNvSpPr/>
            <p:nvPr/>
          </p:nvSpPr>
          <p:spPr>
            <a:xfrm>
              <a:off x="642553" y="3249301"/>
              <a:ext cx="789184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CO" sz="2800" b="1" dirty="0" smtClean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SE DEBERÁ PRESENTAR UN MEMORIAL DE ACEPTACIÓN DE LA SANCIÓN REDUCIDA EN EL CUAL SE ACREDITE QUE LA OMISIÓN FUE SUBSANADA</a:t>
              </a:r>
              <a:endParaRPr lang="es-CO" sz="2800" b="1" dirty="0">
                <a:solidFill>
                  <a:schemeClr val="accent2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381092" y="3404221"/>
              <a:ext cx="238991" cy="2389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381091" y="4785325"/>
            <a:ext cx="8153310" cy="1077218"/>
            <a:chOff x="381091" y="5380410"/>
            <a:chExt cx="8153310" cy="1077218"/>
          </a:xfrm>
        </p:grpSpPr>
        <p:sp>
          <p:nvSpPr>
            <p:cNvPr id="6" name="Rectángulo 5"/>
            <p:cNvSpPr/>
            <p:nvPr/>
          </p:nvSpPr>
          <p:spPr>
            <a:xfrm>
              <a:off x="642554" y="5380410"/>
              <a:ext cx="7891847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O" sz="3200" b="1" dirty="0" smtClean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ASÍ COMO EL PAGO O ACUERDO DE PAGO DE LA MISMA.</a:t>
              </a:r>
              <a:endParaRPr lang="es-CO" sz="3200" b="1" dirty="0">
                <a:solidFill>
                  <a:schemeClr val="accent2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0" name="Elipse 9"/>
            <p:cNvSpPr/>
            <p:nvPr/>
          </p:nvSpPr>
          <p:spPr>
            <a:xfrm>
              <a:off x="381091" y="5592308"/>
              <a:ext cx="238991" cy="2389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/>
            </a:p>
          </p:txBody>
        </p:sp>
      </p:grp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9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381091" y="1132651"/>
            <a:ext cx="11328652" cy="523220"/>
            <a:chOff x="381091" y="1103623"/>
            <a:chExt cx="11328652" cy="523220"/>
          </a:xfrm>
        </p:grpSpPr>
        <p:sp>
          <p:nvSpPr>
            <p:cNvPr id="2" name="Rectángulo 1"/>
            <p:cNvSpPr/>
            <p:nvPr/>
          </p:nvSpPr>
          <p:spPr>
            <a:xfrm>
              <a:off x="658683" y="1103623"/>
              <a:ext cx="110510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O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SE REDUCIRÁ AL 20% DE LA SUMA DETERMINADA</a:t>
              </a:r>
              <a:endParaRPr lang="es-CO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5" name="Elipse 14"/>
            <p:cNvSpPr/>
            <p:nvPr/>
          </p:nvSpPr>
          <p:spPr>
            <a:xfrm>
              <a:off x="381091" y="1275848"/>
              <a:ext cx="238991" cy="2389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b="1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381091" y="1925735"/>
            <a:ext cx="9590223" cy="1384995"/>
            <a:chOff x="381091" y="1925735"/>
            <a:chExt cx="9590223" cy="1384995"/>
          </a:xfrm>
        </p:grpSpPr>
        <p:sp>
          <p:nvSpPr>
            <p:cNvPr id="4" name="Rectángulo 3"/>
            <p:cNvSpPr/>
            <p:nvPr/>
          </p:nvSpPr>
          <p:spPr>
            <a:xfrm>
              <a:off x="658685" y="1925735"/>
              <a:ext cx="931262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CO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SI LA OMISIÓN ES SUBSANADA DENTRO DE LOS DOS (2) MESES SIGUIENTES A LA FECHA EN QUE SE NOTIFIQUE LA RESOLUCIÓN QUE IMPONE LA SANCIÓN</a:t>
              </a:r>
              <a:endParaRPr lang="es-CO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6" name="Elipse 15"/>
            <p:cNvSpPr/>
            <p:nvPr/>
          </p:nvSpPr>
          <p:spPr>
            <a:xfrm>
              <a:off x="381091" y="2043689"/>
              <a:ext cx="238991" cy="2389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381091" y="3442456"/>
            <a:ext cx="7110754" cy="1815882"/>
            <a:chOff x="381091" y="3529540"/>
            <a:chExt cx="7110754" cy="1815882"/>
          </a:xfrm>
        </p:grpSpPr>
        <p:sp>
          <p:nvSpPr>
            <p:cNvPr id="5" name="Rectángulo 4"/>
            <p:cNvSpPr/>
            <p:nvPr/>
          </p:nvSpPr>
          <p:spPr>
            <a:xfrm>
              <a:off x="658683" y="3529540"/>
              <a:ext cx="6833162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CO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SE DEBERÁ PRESENTAR UN MEMORIAL DE ACEPTACIÓN DE LA SANCIÓN REDUCIDA EN EL CUAL SE ACREDITE QUE LA OMISIÓN FUE SUBSANADA</a:t>
              </a:r>
              <a:endParaRPr lang="es-CO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7" name="Elipse 16"/>
            <p:cNvSpPr/>
            <p:nvPr/>
          </p:nvSpPr>
          <p:spPr>
            <a:xfrm>
              <a:off x="381091" y="3728928"/>
              <a:ext cx="238991" cy="2389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b="1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81091" y="5495152"/>
            <a:ext cx="7110753" cy="954107"/>
            <a:chOff x="381091" y="5727381"/>
            <a:chExt cx="7110753" cy="954107"/>
          </a:xfrm>
        </p:grpSpPr>
        <p:sp>
          <p:nvSpPr>
            <p:cNvPr id="6" name="Rectángulo 5"/>
            <p:cNvSpPr/>
            <p:nvPr/>
          </p:nvSpPr>
          <p:spPr>
            <a:xfrm>
              <a:off x="562731" y="5727381"/>
              <a:ext cx="692911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CO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ASÍ COMO EL PAGO O ACUERDO DE PAGO DE LA MISMA</a:t>
              </a:r>
              <a:endParaRPr lang="es-CO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8" name="Elipse 17"/>
            <p:cNvSpPr/>
            <p:nvPr/>
          </p:nvSpPr>
          <p:spPr>
            <a:xfrm>
              <a:off x="381091" y="5935209"/>
              <a:ext cx="238991" cy="2389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-1386291" y="171118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5400" b="1" dirty="0">
                <a:solidFill>
                  <a:srgbClr val="C00000"/>
                </a:solidFill>
                <a:latin typeface="+mj-lt"/>
              </a:rPr>
              <a:t>REDUCCIÓN DE LA SANCIÓN</a:t>
            </a:r>
          </a:p>
        </p:txBody>
      </p:sp>
    </p:spTree>
    <p:extLst>
      <p:ext uri="{BB962C8B-B14F-4D97-AF65-F5344CB8AC3E}">
        <p14:creationId xmlns:p14="http://schemas.microsoft.com/office/powerpoint/2010/main" val="20590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42" y="356393"/>
            <a:ext cx="110716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rgbClr val="C00000"/>
                </a:solidFill>
                <a:latin typeface="+mj-lt"/>
              </a:rPr>
              <a:t>CÓDIGO CONTENCIOSO ADMINISTRATIVO</a:t>
            </a:r>
          </a:p>
          <a:p>
            <a:r>
              <a:rPr lang="es-CO" sz="3200" b="1" dirty="0">
                <a:solidFill>
                  <a:srgbClr val="C00000"/>
                </a:solidFill>
              </a:rPr>
              <a:t>Artículo 38 </a:t>
            </a:r>
            <a:r>
              <a:rPr lang="es-CO" sz="3200" b="1" dirty="0" smtClean="0">
                <a:solidFill>
                  <a:srgbClr val="C00000"/>
                </a:solidFill>
              </a:rPr>
              <a:t>: Caducidad </a:t>
            </a:r>
            <a:r>
              <a:rPr lang="es-CO" sz="3200" b="1" dirty="0">
                <a:solidFill>
                  <a:srgbClr val="C00000"/>
                </a:solidFill>
              </a:rPr>
              <a:t>respecto de las sanciones.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33933" y="1871002"/>
            <a:ext cx="81730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b="1" dirty="0" smtClean="0">
                <a:solidFill>
                  <a:schemeClr val="accent2">
                    <a:lumMod val="50000"/>
                  </a:schemeClr>
                </a:solidFill>
              </a:rPr>
              <a:t>SALVO DISPOSICIÓN ESPECIAL EN CONTRARIO, LA FACULTAD QUE TIENEN LAS AUTORIDADES ADMINISTRATIVAS PARA IMPONER SANCIONES CADUCA A LOS TRES (3) AÑOS DE PRODUCIDO EL ACTO QUE PUEDA OCASIONARLAS”</a:t>
            </a:r>
            <a:endParaRPr lang="es-CO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036806" y="235847"/>
            <a:ext cx="653576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6600" b="1" dirty="0">
                <a:solidFill>
                  <a:srgbClr val="C00000"/>
                </a:solidFill>
                <a:latin typeface="+mj-lt"/>
              </a:rPr>
              <a:t>Decreto 624 </a:t>
            </a:r>
          </a:p>
          <a:p>
            <a:pPr algn="ctr"/>
            <a:r>
              <a:rPr lang="es-CO" sz="4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30 de marzo de </a:t>
            </a:r>
            <a:r>
              <a:rPr lang="es-CO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1989</a:t>
            </a:r>
            <a:endParaRPr lang="es-CO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212608" y="1792221"/>
            <a:ext cx="4184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5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Artículo 631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54" y="1275620"/>
            <a:ext cx="3677852" cy="49421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4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15" y="265015"/>
            <a:ext cx="6357256" cy="5526728"/>
          </a:xfrm>
          <a:prstGeom prst="rect">
            <a:avLst/>
          </a:prstGeom>
        </p:spPr>
      </p:pic>
      <p:sp>
        <p:nvSpPr>
          <p:cNvPr id="8" name="Flecha derecha 7"/>
          <p:cNvSpPr/>
          <p:nvPr/>
        </p:nvSpPr>
        <p:spPr>
          <a:xfrm>
            <a:off x="2818155" y="4989240"/>
            <a:ext cx="875457" cy="58451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Flecha derecha 8"/>
          <p:cNvSpPr/>
          <p:nvPr/>
        </p:nvSpPr>
        <p:spPr>
          <a:xfrm>
            <a:off x="2900284" y="5326744"/>
            <a:ext cx="918935" cy="61354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609601" y="5940291"/>
            <a:ext cx="5789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solidFill>
                  <a:srgbClr val="C00000"/>
                </a:solidFill>
              </a:rPr>
              <a:t>http</a:t>
            </a:r>
            <a:r>
              <a:rPr lang="es-CO" sz="2800" dirty="0">
                <a:solidFill>
                  <a:srgbClr val="C00000"/>
                </a:solidFill>
              </a:rPr>
              <a:t>://bit.ly/LineaTiempoExogena</a:t>
            </a:r>
          </a:p>
        </p:txBody>
      </p:sp>
    </p:spTree>
    <p:extLst>
      <p:ext uri="{BB962C8B-B14F-4D97-AF65-F5344CB8AC3E}">
        <p14:creationId xmlns:p14="http://schemas.microsoft.com/office/powerpoint/2010/main" val="399936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8382" y="1999469"/>
            <a:ext cx="50847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OBLIGADOS PERSONAS O ENTIDADES, CONTRIBUYENTES Y NO  CONTRIBUYENTES</a:t>
            </a:r>
            <a:endParaRPr lang="es-CO" sz="4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48382" y="1003309"/>
            <a:ext cx="6490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5400" b="1" dirty="0" smtClean="0">
                <a:solidFill>
                  <a:srgbClr val="C00000"/>
                </a:solidFill>
                <a:latin typeface="+mj-lt"/>
              </a:rPr>
              <a:t>ARTÍCULO 631  E.T.</a:t>
            </a:r>
            <a:endParaRPr lang="es-CO" sz="5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4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86022" y="752879"/>
            <a:ext cx="61059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600" b="1" dirty="0" smtClean="0">
                <a:solidFill>
                  <a:srgbClr val="C00000"/>
                </a:solidFill>
                <a:latin typeface="+mj-lt"/>
              </a:rPr>
              <a:t>EXÓGENA 2016</a:t>
            </a:r>
            <a:endParaRPr lang="es-CO" sz="6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12891" y="2549196"/>
            <a:ext cx="568617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5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RESOLUCIÓN 112</a:t>
            </a:r>
          </a:p>
          <a:p>
            <a:pPr algn="ctr"/>
            <a:r>
              <a:rPr lang="es-CO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DEL 29 DE OCTUBRE DEL 2015</a:t>
            </a:r>
            <a:endParaRPr lang="es-CO" sz="3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Abrir llave 17"/>
          <p:cNvSpPr/>
          <p:nvPr/>
        </p:nvSpPr>
        <p:spPr>
          <a:xfrm rot="5400000">
            <a:off x="3324157" y="-599151"/>
            <a:ext cx="463639" cy="5833055"/>
          </a:xfrm>
          <a:prstGeom prst="leftBrace">
            <a:avLst>
              <a:gd name="adj1" fmla="val 42583"/>
              <a:gd name="adj2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C0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  <p:sp>
        <p:nvSpPr>
          <p:cNvPr id="6" name="Abrir llave 5"/>
          <p:cNvSpPr/>
          <p:nvPr/>
        </p:nvSpPr>
        <p:spPr>
          <a:xfrm rot="5400000">
            <a:off x="3324157" y="1556221"/>
            <a:ext cx="463639" cy="5833055"/>
          </a:xfrm>
          <a:prstGeom prst="leftBrace">
            <a:avLst>
              <a:gd name="adj1" fmla="val 42583"/>
              <a:gd name="adj2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C0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23100" y="4704568"/>
            <a:ext cx="541263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5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RESOLUCIÓN </a:t>
            </a:r>
            <a:r>
              <a:rPr lang="es-CO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84</a:t>
            </a:r>
            <a:endParaRPr lang="es-CO" sz="5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s-CO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DEL </a:t>
            </a:r>
            <a:r>
              <a:rPr lang="es-CO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30 </a:t>
            </a:r>
            <a:r>
              <a:rPr lang="es-CO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DE </a:t>
            </a:r>
            <a:r>
              <a:rPr lang="es-CO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DICIEMBRE </a:t>
            </a:r>
            <a:r>
              <a:rPr lang="es-CO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DEL </a:t>
            </a:r>
            <a:r>
              <a:rPr lang="es-CO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2016</a:t>
            </a:r>
            <a:endParaRPr lang="es-CO" sz="3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221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493465"/>
            <a:ext cx="103453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000" b="1" dirty="0" smtClean="0">
                <a:solidFill>
                  <a:srgbClr val="C00000"/>
                </a:solidFill>
                <a:latin typeface="+mj-lt"/>
              </a:rPr>
              <a:t>CALENDARIO EXÓGENA 2016</a:t>
            </a:r>
            <a:endParaRPr lang="es-CO" sz="6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5" y="1509128"/>
            <a:ext cx="8050924" cy="458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2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23377" y="555520"/>
            <a:ext cx="103453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000" b="1" dirty="0" smtClean="0">
                <a:solidFill>
                  <a:srgbClr val="C00000"/>
                </a:solidFill>
                <a:latin typeface="+mj-lt"/>
              </a:rPr>
              <a:t>CALENDARIO EXÓGENA 2016</a:t>
            </a:r>
            <a:endParaRPr lang="es-CO" sz="6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84109" y="2053390"/>
            <a:ext cx="8974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PROYECTO DE RESOLUCION</a:t>
            </a:r>
          </a:p>
          <a:p>
            <a:endParaRPr lang="es-CO" sz="4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s-CO" sz="4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CORRE FECHAS DESDE </a:t>
            </a:r>
          </a:p>
          <a:p>
            <a:endParaRPr lang="es-CO" sz="4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s-CO" sz="4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3 MAYO DEL 2017</a:t>
            </a:r>
          </a:p>
          <a:p>
            <a:endParaRPr lang="es-CO" sz="4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0" y="1458648"/>
            <a:ext cx="4569438" cy="497513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23377" y="6488668"/>
            <a:ext cx="4721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C00000"/>
                </a:solidFill>
              </a:rPr>
              <a:t>http://bit.ly/Amplian_plazo_exogena_2016</a:t>
            </a:r>
          </a:p>
        </p:txBody>
      </p:sp>
    </p:spTree>
    <p:extLst>
      <p:ext uri="{BB962C8B-B14F-4D97-AF65-F5344CB8AC3E}">
        <p14:creationId xmlns:p14="http://schemas.microsoft.com/office/powerpoint/2010/main" val="383463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4966" y="259549"/>
            <a:ext cx="59620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5400" b="1" dirty="0" smtClean="0">
                <a:solidFill>
                  <a:srgbClr val="C00000"/>
                </a:solidFill>
                <a:latin typeface="+mj-lt"/>
              </a:rPr>
              <a:t>COMO PRESENTAR</a:t>
            </a:r>
          </a:p>
          <a:p>
            <a:pPr algn="ctr"/>
            <a:r>
              <a:rPr lang="es-CO" sz="5400" b="1" dirty="0" smtClean="0">
                <a:solidFill>
                  <a:srgbClr val="C00000"/>
                </a:solidFill>
                <a:latin typeface="+mj-lt"/>
              </a:rPr>
              <a:t>LA EXÓGENA</a:t>
            </a:r>
            <a:endParaRPr lang="es-CO" sz="5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12892" y="2549196"/>
            <a:ext cx="568617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5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RESOLUCIÓN </a:t>
            </a:r>
            <a:r>
              <a:rPr lang="es-CO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050</a:t>
            </a:r>
            <a:endParaRPr lang="es-CO" sz="5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s-CO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DEL </a:t>
            </a:r>
            <a:r>
              <a:rPr lang="es-CO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16 JUNIO DEL 2016</a:t>
            </a:r>
            <a:endParaRPr lang="es-CO" sz="3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Abrir llave 17"/>
          <p:cNvSpPr/>
          <p:nvPr/>
        </p:nvSpPr>
        <p:spPr>
          <a:xfrm rot="5400000">
            <a:off x="3324157" y="-599151"/>
            <a:ext cx="463639" cy="5833055"/>
          </a:xfrm>
          <a:prstGeom prst="leftBrace">
            <a:avLst>
              <a:gd name="adj1" fmla="val 42583"/>
              <a:gd name="adj2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C0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88420" y="4036910"/>
            <a:ext cx="41351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 smtClean="0">
                <a:solidFill>
                  <a:srgbClr val="C00000"/>
                </a:solidFill>
                <a:latin typeface="+mj-lt"/>
              </a:rPr>
              <a:t>SACAR FIRMA ELECTRÓNICA</a:t>
            </a:r>
            <a:endParaRPr lang="es-CO" sz="28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961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3907" y="192229"/>
            <a:ext cx="6497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0" b="1" dirty="0">
                <a:solidFill>
                  <a:srgbClr val="C00000"/>
                </a:solidFill>
                <a:latin typeface="+mj-lt"/>
              </a:rPr>
              <a:t>SANCIONES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676315" y="1668111"/>
            <a:ext cx="5359488" cy="707886"/>
            <a:chOff x="676315" y="1232682"/>
            <a:chExt cx="5359488" cy="707886"/>
          </a:xfrm>
        </p:grpSpPr>
        <p:sp>
          <p:nvSpPr>
            <p:cNvPr id="5" name="CuadroTexto 4"/>
            <p:cNvSpPr txBox="1"/>
            <p:nvPr/>
          </p:nvSpPr>
          <p:spPr>
            <a:xfrm>
              <a:off x="1164558" y="1232682"/>
              <a:ext cx="48712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4000" b="1" dirty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POR </a:t>
              </a:r>
              <a:r>
                <a:rPr lang="es-CO" sz="4000" b="1" dirty="0" smtClean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NO </a:t>
              </a:r>
              <a:r>
                <a:rPr lang="es-CO" sz="4000" b="1" dirty="0" smtClean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INFORMAR.</a:t>
              </a:r>
              <a:endParaRPr lang="es-CO" sz="4000" b="1" dirty="0">
                <a:solidFill>
                  <a:schemeClr val="accent2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" name="Elipse 2"/>
            <p:cNvSpPr/>
            <p:nvPr/>
          </p:nvSpPr>
          <p:spPr>
            <a:xfrm>
              <a:off x="676315" y="1342506"/>
              <a:ext cx="488243" cy="48824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3200" dirty="0">
                  <a:ln w="0">
                    <a:solidFill>
                      <a:srgbClr val="C00000"/>
                    </a:solidFill>
                  </a:ln>
                  <a:solidFill>
                    <a:srgbClr val="FF0000"/>
                  </a:solidFill>
                </a:rPr>
                <a:t>1</a:t>
              </a:r>
              <a:endParaRPr lang="es-ES" sz="3200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676315" y="2377115"/>
            <a:ext cx="10066998" cy="707886"/>
            <a:chOff x="676315" y="1941686"/>
            <a:chExt cx="10066998" cy="707886"/>
          </a:xfrm>
        </p:grpSpPr>
        <p:sp>
          <p:nvSpPr>
            <p:cNvPr id="6" name="CuadroTexto 5"/>
            <p:cNvSpPr txBox="1"/>
            <p:nvPr/>
          </p:nvSpPr>
          <p:spPr>
            <a:xfrm>
              <a:off x="1164557" y="1941686"/>
              <a:ext cx="95787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4000" b="1" dirty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POR INFORMAR FUERA DE PLAZO.</a:t>
              </a:r>
            </a:p>
          </p:txBody>
        </p:sp>
        <p:sp>
          <p:nvSpPr>
            <p:cNvPr id="16" name="Elipse 15"/>
            <p:cNvSpPr/>
            <p:nvPr/>
          </p:nvSpPr>
          <p:spPr>
            <a:xfrm>
              <a:off x="676315" y="2019567"/>
              <a:ext cx="488243" cy="48824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3200" b="1" dirty="0">
                  <a:ln w="0">
                    <a:solidFill>
                      <a:srgbClr val="C00000"/>
                    </a:solidFill>
                  </a:ln>
                  <a:solidFill>
                    <a:srgbClr val="C00000"/>
                  </a:solidFill>
                </a:rPr>
                <a:t>2</a:t>
              </a:r>
              <a:endParaRPr lang="es-ES" sz="3200" b="1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676315" y="3086121"/>
            <a:ext cx="9735380" cy="1323439"/>
            <a:chOff x="676315" y="2650692"/>
            <a:chExt cx="9735380" cy="1323439"/>
          </a:xfrm>
        </p:grpSpPr>
        <p:sp>
          <p:nvSpPr>
            <p:cNvPr id="7" name="CuadroTexto 6"/>
            <p:cNvSpPr txBox="1"/>
            <p:nvPr/>
          </p:nvSpPr>
          <p:spPr>
            <a:xfrm>
              <a:off x="1164560" y="2650692"/>
              <a:ext cx="924713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4000" b="1" dirty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POR NO CUMPLIR CON LAS ESPECIFICACIONES.</a:t>
              </a:r>
            </a:p>
          </p:txBody>
        </p:sp>
        <p:sp>
          <p:nvSpPr>
            <p:cNvPr id="17" name="Elipse 16"/>
            <p:cNvSpPr/>
            <p:nvPr/>
          </p:nvSpPr>
          <p:spPr>
            <a:xfrm>
              <a:off x="676315" y="2770077"/>
              <a:ext cx="488243" cy="48824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3200" dirty="0">
                  <a:ln w="0">
                    <a:solidFill>
                      <a:srgbClr val="C00000"/>
                    </a:solidFill>
                  </a:ln>
                  <a:solidFill>
                    <a:srgbClr val="C00000"/>
                  </a:solidFill>
                </a:rPr>
                <a:t>3</a:t>
              </a:r>
              <a:endParaRPr lang="es-ES" sz="32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676315" y="4340260"/>
            <a:ext cx="9527227" cy="1323439"/>
            <a:chOff x="676315" y="4130402"/>
            <a:chExt cx="9462545" cy="1323439"/>
          </a:xfrm>
        </p:grpSpPr>
        <p:sp>
          <p:nvSpPr>
            <p:cNvPr id="8" name="CuadroTexto 7"/>
            <p:cNvSpPr txBox="1"/>
            <p:nvPr/>
          </p:nvSpPr>
          <p:spPr>
            <a:xfrm>
              <a:off x="1164556" y="4130402"/>
              <a:ext cx="89743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4000" b="1" dirty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POR ERRORES </a:t>
              </a:r>
              <a:endParaRPr lang="es-CO" sz="4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endParaRPr>
            </a:p>
            <a:p>
              <a:r>
                <a:rPr lang="es-CO" sz="4000" b="1" dirty="0" smtClean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DE </a:t>
              </a:r>
              <a:r>
                <a:rPr lang="es-CO" sz="4000" b="1" dirty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CONTENIDO.</a:t>
              </a:r>
            </a:p>
          </p:txBody>
        </p:sp>
        <p:sp>
          <p:nvSpPr>
            <p:cNvPr id="18" name="Elipse 17"/>
            <p:cNvSpPr/>
            <p:nvPr/>
          </p:nvSpPr>
          <p:spPr>
            <a:xfrm>
              <a:off x="676315" y="4240226"/>
              <a:ext cx="488243" cy="48824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3200" b="1" dirty="0">
                  <a:ln w="0">
                    <a:solidFill>
                      <a:srgbClr val="C00000"/>
                    </a:solidFill>
                  </a:ln>
                  <a:solidFill>
                    <a:srgbClr val="C00000"/>
                  </a:solidFill>
                </a:rPr>
                <a:t>4</a:t>
              </a:r>
              <a:endParaRPr lang="es-ES" sz="3200" b="1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</a:endParaRPr>
            </a:p>
          </p:txBody>
        </p:sp>
      </p:grp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5" y="265015"/>
            <a:ext cx="4426528" cy="3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6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2315</TotalTime>
  <Words>364</Words>
  <Application>Microsoft Office PowerPoint</Application>
  <PresentationFormat>Panorámica</PresentationFormat>
  <Paragraphs>59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Tema de Office</vt:lpstr>
      <vt:lpstr>MÓDULO I  NORMAS, SANCIONES  Y PLAZOS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I  NORMAS DE LA INFORMACION EXOGENA Y SUS SANCIONES</dc:title>
  <dc:creator>IVAN ANTONIO JIMENEZ YEPES</dc:creator>
  <cp:lastModifiedBy>IVAN ANTONIO JIMENEZ YEPES</cp:lastModifiedBy>
  <cp:revision>60</cp:revision>
  <dcterms:created xsi:type="dcterms:W3CDTF">2016-02-27T00:23:24Z</dcterms:created>
  <dcterms:modified xsi:type="dcterms:W3CDTF">2017-03-14T22:26:35Z</dcterms:modified>
</cp:coreProperties>
</file>