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463" r:id="rId3"/>
    <p:sldId id="464" r:id="rId4"/>
    <p:sldId id="452" r:id="rId5"/>
    <p:sldId id="332" r:id="rId6"/>
    <p:sldId id="333" r:id="rId7"/>
    <p:sldId id="260" r:id="rId8"/>
    <p:sldId id="338" r:id="rId9"/>
    <p:sldId id="374" r:id="rId10"/>
    <p:sldId id="373" r:id="rId11"/>
    <p:sldId id="462" r:id="rId12"/>
    <p:sldId id="465" r:id="rId13"/>
    <p:sldId id="466" r:id="rId14"/>
    <p:sldId id="4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D2284C-7C24-4BBE-8455-DD07A244FDEE}" v="51" dt="2020-03-31T17:27:25.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54" autoAdjust="0"/>
    <p:restoredTop sz="94660"/>
  </p:normalViewPr>
  <p:slideViewPr>
    <p:cSldViewPr snapToGrid="0">
      <p:cViewPr varScale="1">
        <p:scale>
          <a:sx n="86" d="100"/>
          <a:sy n="86" d="100"/>
        </p:scale>
        <p:origin x="113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 Brockmeyer" userId="f516b034be9b5423" providerId="LiveId" clId="{BCD2284C-7C24-4BBE-8455-DD07A244FDEE}"/>
    <pc:docChg chg="custSel addSld delSld modSld sldOrd">
      <pc:chgData name="Ren Brockmeyer" userId="f516b034be9b5423" providerId="LiveId" clId="{BCD2284C-7C24-4BBE-8455-DD07A244FDEE}" dt="2020-03-31T17:36:23.420" v="1439" actId="20577"/>
      <pc:docMkLst>
        <pc:docMk/>
      </pc:docMkLst>
      <pc:sldChg chg="del">
        <pc:chgData name="Ren Brockmeyer" userId="f516b034be9b5423" providerId="LiveId" clId="{BCD2284C-7C24-4BBE-8455-DD07A244FDEE}" dt="2020-03-31T17:31:14.557" v="1432" actId="2696"/>
        <pc:sldMkLst>
          <pc:docMk/>
          <pc:sldMk cId="885506977" sldId="256"/>
        </pc:sldMkLst>
      </pc:sldChg>
      <pc:sldChg chg="del">
        <pc:chgData name="Ren Brockmeyer" userId="f516b034be9b5423" providerId="LiveId" clId="{BCD2284C-7C24-4BBE-8455-DD07A244FDEE}" dt="2020-03-31T17:31:16.807" v="1433" actId="2696"/>
        <pc:sldMkLst>
          <pc:docMk/>
          <pc:sldMk cId="4013856982" sldId="257"/>
        </pc:sldMkLst>
      </pc:sldChg>
      <pc:sldChg chg="modSp">
        <pc:chgData name="Ren Brockmeyer" userId="f516b034be9b5423" providerId="LiveId" clId="{BCD2284C-7C24-4BBE-8455-DD07A244FDEE}" dt="2020-03-31T17:34:13.739" v="1435" actId="1076"/>
        <pc:sldMkLst>
          <pc:docMk/>
          <pc:sldMk cId="0" sldId="258"/>
        </pc:sldMkLst>
        <pc:spChg chg="mod">
          <ac:chgData name="Ren Brockmeyer" userId="f516b034be9b5423" providerId="LiveId" clId="{BCD2284C-7C24-4BBE-8455-DD07A244FDEE}" dt="2020-03-31T17:34:13.739" v="1435" actId="1076"/>
          <ac:spMkLst>
            <pc:docMk/>
            <pc:sldMk cId="0" sldId="258"/>
            <ac:spMk id="12" creationId="{00000000-0000-0000-0000-000000000000}"/>
          </ac:spMkLst>
        </pc:spChg>
        <pc:picChg chg="mod">
          <ac:chgData name="Ren Brockmeyer" userId="f516b034be9b5423" providerId="LiveId" clId="{BCD2284C-7C24-4BBE-8455-DD07A244FDEE}" dt="2020-03-31T17:34:05.027" v="1434" actId="1076"/>
          <ac:picMkLst>
            <pc:docMk/>
            <pc:sldMk cId="0" sldId="258"/>
            <ac:picMk id="5" creationId="{00000000-0000-0000-0000-000000000000}"/>
          </ac:picMkLst>
        </pc:picChg>
      </pc:sldChg>
      <pc:sldChg chg="modSp">
        <pc:chgData name="Ren Brockmeyer" userId="f516b034be9b5423" providerId="LiveId" clId="{BCD2284C-7C24-4BBE-8455-DD07A244FDEE}" dt="2020-03-31T17:18:05.247" v="46" actId="1076"/>
        <pc:sldMkLst>
          <pc:docMk/>
          <pc:sldMk cId="1627874216" sldId="260"/>
        </pc:sldMkLst>
        <pc:spChg chg="mod">
          <ac:chgData name="Ren Brockmeyer" userId="f516b034be9b5423" providerId="LiveId" clId="{BCD2284C-7C24-4BBE-8455-DD07A244FDEE}" dt="2020-03-31T17:18:05.247" v="46" actId="1076"/>
          <ac:spMkLst>
            <pc:docMk/>
            <pc:sldMk cId="1627874216" sldId="260"/>
            <ac:spMk id="3" creationId="{00000000-0000-0000-0000-000000000000}"/>
          </ac:spMkLst>
        </pc:spChg>
      </pc:sldChg>
      <pc:sldChg chg="modSp">
        <pc:chgData name="Ren Brockmeyer" userId="f516b034be9b5423" providerId="LiveId" clId="{BCD2284C-7C24-4BBE-8455-DD07A244FDEE}" dt="2020-03-31T17:17:07.957" v="9" actId="20577"/>
        <pc:sldMkLst>
          <pc:docMk/>
          <pc:sldMk cId="3318629918" sldId="333"/>
        </pc:sldMkLst>
        <pc:spChg chg="mod">
          <ac:chgData name="Ren Brockmeyer" userId="f516b034be9b5423" providerId="LiveId" clId="{BCD2284C-7C24-4BBE-8455-DD07A244FDEE}" dt="2020-03-31T17:17:07.957" v="9" actId="20577"/>
          <ac:spMkLst>
            <pc:docMk/>
            <pc:sldMk cId="3318629918" sldId="333"/>
            <ac:spMk id="4" creationId="{00000000-0000-0000-0000-000000000000}"/>
          </ac:spMkLst>
        </pc:spChg>
      </pc:sldChg>
      <pc:sldChg chg="modSp modAnim">
        <pc:chgData name="Ren Brockmeyer" userId="f516b034be9b5423" providerId="LiveId" clId="{BCD2284C-7C24-4BBE-8455-DD07A244FDEE}" dt="2020-03-31T17:18:55.703" v="89" actId="20577"/>
        <pc:sldMkLst>
          <pc:docMk/>
          <pc:sldMk cId="1648817025" sldId="338"/>
        </pc:sldMkLst>
        <pc:spChg chg="mod">
          <ac:chgData name="Ren Brockmeyer" userId="f516b034be9b5423" providerId="LiveId" clId="{BCD2284C-7C24-4BBE-8455-DD07A244FDEE}" dt="2020-03-31T17:18:55.703" v="89" actId="20577"/>
          <ac:spMkLst>
            <pc:docMk/>
            <pc:sldMk cId="1648817025" sldId="338"/>
            <ac:spMk id="4" creationId="{00000000-0000-0000-0000-000000000000}"/>
          </ac:spMkLst>
        </pc:spChg>
      </pc:sldChg>
      <pc:sldChg chg="modSp">
        <pc:chgData name="Ren Brockmeyer" userId="f516b034be9b5423" providerId="LiveId" clId="{BCD2284C-7C24-4BBE-8455-DD07A244FDEE}" dt="2020-03-31T17:19:18.228" v="93" actId="5793"/>
        <pc:sldMkLst>
          <pc:docMk/>
          <pc:sldMk cId="870213842" sldId="373"/>
        </pc:sldMkLst>
        <pc:spChg chg="mod">
          <ac:chgData name="Ren Brockmeyer" userId="f516b034be9b5423" providerId="LiveId" clId="{BCD2284C-7C24-4BBE-8455-DD07A244FDEE}" dt="2020-03-31T17:19:18.228" v="93" actId="5793"/>
          <ac:spMkLst>
            <pc:docMk/>
            <pc:sldMk cId="870213842" sldId="373"/>
            <ac:spMk id="4" creationId="{00000000-0000-0000-0000-000000000000}"/>
          </ac:spMkLst>
        </pc:spChg>
      </pc:sldChg>
      <pc:sldChg chg="modSp ord">
        <pc:chgData name="Ren Brockmeyer" userId="f516b034be9b5423" providerId="LiveId" clId="{BCD2284C-7C24-4BBE-8455-DD07A244FDEE}" dt="2020-03-31T17:19:52.001" v="96" actId="255"/>
        <pc:sldMkLst>
          <pc:docMk/>
          <pc:sldMk cId="3949717996" sldId="374"/>
        </pc:sldMkLst>
        <pc:spChg chg="mod">
          <ac:chgData name="Ren Brockmeyer" userId="f516b034be9b5423" providerId="LiveId" clId="{BCD2284C-7C24-4BBE-8455-DD07A244FDEE}" dt="2020-03-31T17:19:52.001" v="96" actId="255"/>
          <ac:spMkLst>
            <pc:docMk/>
            <pc:sldMk cId="3949717996" sldId="374"/>
            <ac:spMk id="4" creationId="{00000000-0000-0000-0000-000000000000}"/>
          </ac:spMkLst>
        </pc:spChg>
      </pc:sldChg>
      <pc:sldChg chg="modSp">
        <pc:chgData name="Ren Brockmeyer" userId="f516b034be9b5423" providerId="LiveId" clId="{BCD2284C-7C24-4BBE-8455-DD07A244FDEE}" dt="2020-03-31T17:16:25.403" v="1" actId="6549"/>
        <pc:sldMkLst>
          <pc:docMk/>
          <pc:sldMk cId="309763007" sldId="452"/>
        </pc:sldMkLst>
        <pc:spChg chg="mod">
          <ac:chgData name="Ren Brockmeyer" userId="f516b034be9b5423" providerId="LiveId" clId="{BCD2284C-7C24-4BBE-8455-DD07A244FDEE}" dt="2020-03-31T17:16:25.403" v="1" actId="6549"/>
          <ac:spMkLst>
            <pc:docMk/>
            <pc:sldMk cId="309763007" sldId="452"/>
            <ac:spMk id="4" creationId="{00000000-0000-0000-0000-000000000000}"/>
          </ac:spMkLst>
        </pc:spChg>
      </pc:sldChg>
      <pc:sldChg chg="modSp">
        <pc:chgData name="Ren Brockmeyer" userId="f516b034be9b5423" providerId="LiveId" clId="{BCD2284C-7C24-4BBE-8455-DD07A244FDEE}" dt="2020-03-31T17:22:07.070" v="290" actId="20577"/>
        <pc:sldMkLst>
          <pc:docMk/>
          <pc:sldMk cId="345930844" sldId="462"/>
        </pc:sldMkLst>
        <pc:spChg chg="mod">
          <ac:chgData name="Ren Brockmeyer" userId="f516b034be9b5423" providerId="LiveId" clId="{BCD2284C-7C24-4BBE-8455-DD07A244FDEE}" dt="2020-03-31T17:21:31.612" v="264" actId="20577"/>
          <ac:spMkLst>
            <pc:docMk/>
            <pc:sldMk cId="345930844" sldId="462"/>
            <ac:spMk id="2" creationId="{00000000-0000-0000-0000-000000000000}"/>
          </ac:spMkLst>
        </pc:spChg>
        <pc:spChg chg="mod">
          <ac:chgData name="Ren Brockmeyer" userId="f516b034be9b5423" providerId="LiveId" clId="{BCD2284C-7C24-4BBE-8455-DD07A244FDEE}" dt="2020-03-31T17:22:07.070" v="290" actId="20577"/>
          <ac:spMkLst>
            <pc:docMk/>
            <pc:sldMk cId="345930844" sldId="462"/>
            <ac:spMk id="4" creationId="{00000000-0000-0000-0000-000000000000}"/>
          </ac:spMkLst>
        </pc:spChg>
      </pc:sldChg>
      <pc:sldChg chg="modSp">
        <pc:chgData name="Ren Brockmeyer" userId="f516b034be9b5423" providerId="LiveId" clId="{BCD2284C-7C24-4BBE-8455-DD07A244FDEE}" dt="2020-03-31T17:36:23.420" v="1439" actId="20577"/>
        <pc:sldMkLst>
          <pc:docMk/>
          <pc:sldMk cId="3391013263" sldId="463"/>
        </pc:sldMkLst>
        <pc:spChg chg="mod">
          <ac:chgData name="Ren Brockmeyer" userId="f516b034be9b5423" providerId="LiveId" clId="{BCD2284C-7C24-4BBE-8455-DD07A244FDEE}" dt="2020-03-31T17:36:23.420" v="1439" actId="20577"/>
          <ac:spMkLst>
            <pc:docMk/>
            <pc:sldMk cId="3391013263" sldId="463"/>
            <ac:spMk id="4" creationId="{5FAFE209-7018-4754-9D2F-C538767D5EBB}"/>
          </ac:spMkLst>
        </pc:spChg>
      </pc:sldChg>
      <pc:sldChg chg="addSp delSp modSp add">
        <pc:chgData name="Ren Brockmeyer" userId="f516b034be9b5423" providerId="LiveId" clId="{BCD2284C-7C24-4BBE-8455-DD07A244FDEE}" dt="2020-03-31T17:25:02.918" v="518" actId="5793"/>
        <pc:sldMkLst>
          <pc:docMk/>
          <pc:sldMk cId="465048755" sldId="465"/>
        </pc:sldMkLst>
        <pc:spChg chg="add mod">
          <ac:chgData name="Ren Brockmeyer" userId="f516b034be9b5423" providerId="LiveId" clId="{BCD2284C-7C24-4BBE-8455-DD07A244FDEE}" dt="2020-03-31T17:23:36.970" v="374" actId="20577"/>
          <ac:spMkLst>
            <pc:docMk/>
            <pc:sldMk cId="465048755" sldId="465"/>
            <ac:spMk id="3" creationId="{5A802E04-DB73-47EA-963F-392E225E3347}"/>
          </ac:spMkLst>
        </pc:spChg>
        <pc:spChg chg="add del mod">
          <ac:chgData name="Ren Brockmeyer" userId="f516b034be9b5423" providerId="LiveId" clId="{BCD2284C-7C24-4BBE-8455-DD07A244FDEE}" dt="2020-03-31T17:23:56.402" v="383" actId="478"/>
          <ac:spMkLst>
            <pc:docMk/>
            <pc:sldMk cId="465048755" sldId="465"/>
            <ac:spMk id="4" creationId="{BDB5C50C-E28F-4EB5-848F-0FD2E1A85C8F}"/>
          </ac:spMkLst>
        </pc:spChg>
        <pc:spChg chg="add mod">
          <ac:chgData name="Ren Brockmeyer" userId="f516b034be9b5423" providerId="LiveId" clId="{BCD2284C-7C24-4BBE-8455-DD07A244FDEE}" dt="2020-03-31T17:25:02.918" v="518" actId="5793"/>
          <ac:spMkLst>
            <pc:docMk/>
            <pc:sldMk cId="465048755" sldId="465"/>
            <ac:spMk id="5" creationId="{F2EC8D0E-7931-4B10-A7CA-43548C0D180A}"/>
          </ac:spMkLst>
        </pc:spChg>
        <pc:picChg chg="add del mod">
          <ac:chgData name="Ren Brockmeyer" userId="f516b034be9b5423" providerId="LiveId" clId="{BCD2284C-7C24-4BBE-8455-DD07A244FDEE}" dt="2020-03-31T17:22:59.266" v="295" actId="478"/>
          <ac:picMkLst>
            <pc:docMk/>
            <pc:sldMk cId="465048755" sldId="465"/>
            <ac:picMk id="2" creationId="{D69AB2E1-63BC-4CFC-A737-AFC4708B01FF}"/>
          </ac:picMkLst>
        </pc:picChg>
      </pc:sldChg>
      <pc:sldChg chg="del">
        <pc:chgData name="Ren Brockmeyer" userId="f516b034be9b5423" providerId="LiveId" clId="{BCD2284C-7C24-4BBE-8455-DD07A244FDEE}" dt="2020-03-31T17:16:35.950" v="2" actId="2696"/>
        <pc:sldMkLst>
          <pc:docMk/>
          <pc:sldMk cId="4157420417" sldId="465"/>
        </pc:sldMkLst>
      </pc:sldChg>
      <pc:sldChg chg="modSp add">
        <pc:chgData name="Ren Brockmeyer" userId="f516b034be9b5423" providerId="LiveId" clId="{BCD2284C-7C24-4BBE-8455-DD07A244FDEE}" dt="2020-03-31T17:27:20.464" v="864" actId="1076"/>
        <pc:sldMkLst>
          <pc:docMk/>
          <pc:sldMk cId="2868378049" sldId="466"/>
        </pc:sldMkLst>
        <pc:spChg chg="mod">
          <ac:chgData name="Ren Brockmeyer" userId="f516b034be9b5423" providerId="LiveId" clId="{BCD2284C-7C24-4BBE-8455-DD07A244FDEE}" dt="2020-03-31T17:27:20.464" v="864" actId="1076"/>
          <ac:spMkLst>
            <pc:docMk/>
            <pc:sldMk cId="2868378049" sldId="466"/>
            <ac:spMk id="3" creationId="{5A802E04-DB73-47EA-963F-392E225E3347}"/>
          </ac:spMkLst>
        </pc:spChg>
        <pc:spChg chg="mod">
          <ac:chgData name="Ren Brockmeyer" userId="f516b034be9b5423" providerId="LiveId" clId="{BCD2284C-7C24-4BBE-8455-DD07A244FDEE}" dt="2020-03-31T17:27:11.397" v="862" actId="20577"/>
          <ac:spMkLst>
            <pc:docMk/>
            <pc:sldMk cId="2868378049" sldId="466"/>
            <ac:spMk id="5" creationId="{F2EC8D0E-7931-4B10-A7CA-43548C0D180A}"/>
          </ac:spMkLst>
        </pc:spChg>
      </pc:sldChg>
      <pc:sldChg chg="modSp add">
        <pc:chgData name="Ren Brockmeyer" userId="f516b034be9b5423" providerId="LiveId" clId="{BCD2284C-7C24-4BBE-8455-DD07A244FDEE}" dt="2020-03-31T17:30:54.902" v="1431" actId="20577"/>
        <pc:sldMkLst>
          <pc:docMk/>
          <pc:sldMk cId="514764531" sldId="467"/>
        </pc:sldMkLst>
        <pc:spChg chg="mod">
          <ac:chgData name="Ren Brockmeyer" userId="f516b034be9b5423" providerId="LiveId" clId="{BCD2284C-7C24-4BBE-8455-DD07A244FDEE}" dt="2020-03-31T17:30:54.902" v="1431" actId="20577"/>
          <ac:spMkLst>
            <pc:docMk/>
            <pc:sldMk cId="514764531" sldId="467"/>
            <ac:spMk id="3" creationId="{5A802E04-DB73-47EA-963F-392E225E3347}"/>
          </ac:spMkLst>
        </pc:spChg>
        <pc:spChg chg="mod">
          <ac:chgData name="Ren Brockmeyer" userId="f516b034be9b5423" providerId="LiveId" clId="{BCD2284C-7C24-4BBE-8455-DD07A244FDEE}" dt="2020-03-31T17:30:36.670" v="1429" actId="15"/>
          <ac:spMkLst>
            <pc:docMk/>
            <pc:sldMk cId="514764531" sldId="467"/>
            <ac:spMk id="5" creationId="{F2EC8D0E-7931-4B10-A7CA-43548C0D180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EC33A-DF1B-458D-BD1A-79B10E10FEAD}" type="datetimeFigureOut">
              <a:rPr lang="en-US" smtClean="0"/>
              <a:t>3/31/2020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3B6A0-5B09-4B05-8F29-462642D67AED}" type="slidenum">
              <a:rPr lang="en-US" smtClean="0"/>
              <a:t>‹#›</a:t>
            </a:fld>
            <a:endParaRPr lang="en-US"/>
          </a:p>
        </p:txBody>
      </p:sp>
    </p:spTree>
    <p:extLst>
      <p:ext uri="{BB962C8B-B14F-4D97-AF65-F5344CB8AC3E}">
        <p14:creationId xmlns:p14="http://schemas.microsoft.com/office/powerpoint/2010/main" val="35359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CRI/</a:t>
            </a:r>
            <a:r>
              <a:rPr lang="en-US" baseline="0" dirty="0"/>
              <a:t> STRIVE-Hartford Future Leaders!</a:t>
            </a:r>
          </a:p>
          <a:p>
            <a:r>
              <a:rPr lang="en-US" baseline="0" dirty="0"/>
              <a:t>(Introduce Self)</a:t>
            </a:r>
          </a:p>
          <a:p>
            <a:r>
              <a:rPr lang="en-US" baseline="0" dirty="0"/>
              <a:t>We are here today for the Simpson Waverly Professional Development/ Train the Trainer Workshop</a:t>
            </a:r>
          </a:p>
          <a:p>
            <a:r>
              <a:rPr lang="en-US" baseline="0" dirty="0"/>
              <a:t>This training is provided through STRIVE Connecticut, a workforce development organization through Career Resources </a:t>
            </a:r>
          </a:p>
          <a:p>
            <a:r>
              <a:rPr lang="en-US" baseline="0" dirty="0"/>
              <a:t>(Next Slide)</a:t>
            </a:r>
            <a:endParaRPr lang="en-US" dirty="0"/>
          </a:p>
        </p:txBody>
      </p:sp>
      <p:sp>
        <p:nvSpPr>
          <p:cNvPr id="4" name="Slide Number Placeholder 3"/>
          <p:cNvSpPr>
            <a:spLocks noGrp="1"/>
          </p:cNvSpPr>
          <p:nvPr>
            <p:ph type="sldNum" sz="quarter" idx="10"/>
          </p:nvPr>
        </p:nvSpPr>
        <p:spPr/>
        <p:txBody>
          <a:bodyPr/>
          <a:lstStyle/>
          <a:p>
            <a:fld id="{13A57D38-4DEE-43BB-93D6-3D1C779F8511}" type="slidenum">
              <a:rPr lang="en-US" smtClean="0"/>
              <a:t>1</a:t>
            </a:fld>
            <a:endParaRPr lang="en-US" dirty="0"/>
          </a:p>
        </p:txBody>
      </p:sp>
    </p:spTree>
    <p:extLst>
      <p:ext uri="{BB962C8B-B14F-4D97-AF65-F5344CB8AC3E}">
        <p14:creationId xmlns:p14="http://schemas.microsoft.com/office/powerpoint/2010/main" val="49888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solidFill>
                  <a:schemeClr val="tx1"/>
                </a:solidFill>
              </a:rPr>
              <a:t>“STRIVE is a workforce development organization.”</a:t>
            </a:r>
            <a:endParaRPr lang="en-US" dirty="0"/>
          </a:p>
        </p:txBody>
      </p:sp>
      <p:sp>
        <p:nvSpPr>
          <p:cNvPr id="4" name="Slide Number Placeholder 3"/>
          <p:cNvSpPr>
            <a:spLocks noGrp="1"/>
          </p:cNvSpPr>
          <p:nvPr>
            <p:ph type="sldNum" sz="quarter" idx="10"/>
          </p:nvPr>
        </p:nvSpPr>
        <p:spPr/>
        <p:txBody>
          <a:bodyPr/>
          <a:lstStyle/>
          <a:p>
            <a:fld id="{C8382315-4B55-407D-A5DB-64524BF102DA}" type="slidenum">
              <a:rPr lang="en-US" smtClean="0"/>
              <a:pPr/>
              <a:t>4</a:t>
            </a:fld>
            <a:endParaRPr lang="en-US" dirty="0"/>
          </a:p>
        </p:txBody>
      </p:sp>
    </p:spTree>
    <p:extLst>
      <p:ext uri="{BB962C8B-B14F-4D97-AF65-F5344CB8AC3E}">
        <p14:creationId xmlns:p14="http://schemas.microsoft.com/office/powerpoint/2010/main" val="207208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“STRIVE offers a variety of services…”</a:t>
            </a:r>
            <a:endParaRPr lang="en-US" dirty="0"/>
          </a:p>
        </p:txBody>
      </p:sp>
      <p:sp>
        <p:nvSpPr>
          <p:cNvPr id="4" name="Slide Number Placeholder 3"/>
          <p:cNvSpPr>
            <a:spLocks noGrp="1"/>
          </p:cNvSpPr>
          <p:nvPr>
            <p:ph type="sldNum" sz="quarter" idx="10"/>
          </p:nvPr>
        </p:nvSpPr>
        <p:spPr/>
        <p:txBody>
          <a:bodyPr/>
          <a:lstStyle/>
          <a:p>
            <a:fld id="{C8382315-4B55-407D-A5DB-64524BF102DA}" type="slidenum">
              <a:rPr lang="en-US" smtClean="0"/>
              <a:pPr/>
              <a:t>5</a:t>
            </a:fld>
            <a:endParaRPr lang="en-US" dirty="0"/>
          </a:p>
        </p:txBody>
      </p:sp>
    </p:spTree>
    <p:extLst>
      <p:ext uri="{BB962C8B-B14F-4D97-AF65-F5344CB8AC3E}">
        <p14:creationId xmlns:p14="http://schemas.microsoft.com/office/powerpoint/2010/main" val="3591723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“…To a variety of people.”</a:t>
            </a:r>
            <a:endParaRPr lang="en-US" dirty="0"/>
          </a:p>
        </p:txBody>
      </p:sp>
      <p:sp>
        <p:nvSpPr>
          <p:cNvPr id="4" name="Slide Number Placeholder 3"/>
          <p:cNvSpPr>
            <a:spLocks noGrp="1"/>
          </p:cNvSpPr>
          <p:nvPr>
            <p:ph type="sldNum" sz="quarter" idx="10"/>
          </p:nvPr>
        </p:nvSpPr>
        <p:spPr/>
        <p:txBody>
          <a:bodyPr/>
          <a:lstStyle/>
          <a:p>
            <a:fld id="{C8382315-4B55-407D-A5DB-64524BF102DA}" type="slidenum">
              <a:rPr lang="en-US" smtClean="0"/>
              <a:pPr/>
              <a:t>6</a:t>
            </a:fld>
            <a:endParaRPr lang="en-US" dirty="0"/>
          </a:p>
        </p:txBody>
      </p:sp>
    </p:spTree>
    <p:extLst>
      <p:ext uri="{BB962C8B-B14F-4D97-AF65-F5344CB8AC3E}">
        <p14:creationId xmlns:p14="http://schemas.microsoft.com/office/powerpoint/2010/main" val="4025011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an overview</a:t>
            </a:r>
            <a:r>
              <a:rPr lang="en-US" baseline="0" dirty="0"/>
              <a:t> of the topics that will be covered throughout the training</a:t>
            </a:r>
          </a:p>
          <a:p>
            <a:r>
              <a:rPr lang="en-US" baseline="0" dirty="0"/>
              <a:t>Know that there are some topics that may not be on the list</a:t>
            </a:r>
            <a:endParaRPr lang="en-US" dirty="0"/>
          </a:p>
        </p:txBody>
      </p:sp>
      <p:sp>
        <p:nvSpPr>
          <p:cNvPr id="4" name="Slide Number Placeholder 3"/>
          <p:cNvSpPr>
            <a:spLocks noGrp="1"/>
          </p:cNvSpPr>
          <p:nvPr>
            <p:ph type="sldNum" sz="quarter" idx="10"/>
          </p:nvPr>
        </p:nvSpPr>
        <p:spPr/>
        <p:txBody>
          <a:bodyPr/>
          <a:lstStyle/>
          <a:p>
            <a:fld id="{13A57D38-4DEE-43BB-93D6-3D1C779F8511}" type="slidenum">
              <a:rPr lang="en-US" smtClean="0"/>
              <a:t>7</a:t>
            </a:fld>
            <a:endParaRPr lang="en-US" dirty="0"/>
          </a:p>
        </p:txBody>
      </p:sp>
    </p:spTree>
    <p:extLst>
      <p:ext uri="{BB962C8B-B14F-4D97-AF65-F5344CB8AC3E}">
        <p14:creationId xmlns:p14="http://schemas.microsoft.com/office/powerpoint/2010/main" val="3855570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issue of lateness will be addressed every day, but because this is the “first day of work” special emphasis needs to be given to this topic on the first day.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Explain to the class why punctuality is so important on any job. </a:t>
            </a:r>
          </a:p>
          <a:p>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Brent </a:t>
            </a:r>
            <a:r>
              <a:rPr lang="en-US" sz="1200" b="0" i="0" u="none" strike="noStrike" kern="1200" baseline="0" dirty="0" err="1">
                <a:solidFill>
                  <a:schemeClr val="tx1"/>
                </a:solidFill>
                <a:latin typeface="+mn-lt"/>
                <a:ea typeface="+mn-ea"/>
                <a:cs typeface="+mn-cs"/>
              </a:rPr>
              <a:t>Beshore</a:t>
            </a:r>
            <a:r>
              <a:rPr lang="en-US" sz="1200" b="0" i="0" u="none" strike="noStrike" kern="1200" baseline="0" dirty="0">
                <a:solidFill>
                  <a:schemeClr val="tx1"/>
                </a:solidFill>
                <a:latin typeface="+mn-lt"/>
                <a:ea typeface="+mn-ea"/>
                <a:cs typeface="+mn-cs"/>
              </a:rPr>
              <a:t>. (2015). “5 Minutes Early is On Time; On Time is Late; Late is Unacceptable.” </a:t>
            </a:r>
            <a:r>
              <a:rPr lang="en-US" sz="1200" b="0" i="1" u="none" strike="noStrike" kern="1200" baseline="0" dirty="0">
                <a:solidFill>
                  <a:schemeClr val="tx1"/>
                </a:solidFill>
                <a:latin typeface="+mn-lt"/>
                <a:ea typeface="+mn-ea"/>
                <a:cs typeface="+mn-cs"/>
              </a:rPr>
              <a:t>Forbes. </a:t>
            </a:r>
            <a:r>
              <a:rPr lang="en-US" sz="1200" b="0" i="0" u="none" strike="noStrike" kern="1200" baseline="0" dirty="0">
                <a:solidFill>
                  <a:schemeClr val="tx1"/>
                </a:solidFill>
                <a:latin typeface="+mn-lt"/>
                <a:ea typeface="+mn-ea"/>
                <a:cs typeface="+mn-cs"/>
              </a:rPr>
              <a:t>Retrieved from </a:t>
            </a:r>
            <a:r>
              <a:rPr lang="en-US" dirty="0"/>
              <a:t>https://www.forbes.com/sites/brentbeshore/2015/08/02/5-minutes-early-is-on-time-on-time-is-late-late-is-unacceptable/#788a306f1b2a</a:t>
            </a:r>
          </a:p>
          <a:p>
            <a:endParaRPr lang="en-US" i="0" dirty="0"/>
          </a:p>
          <a:p>
            <a:r>
              <a:rPr lang="en-US" i="0" dirty="0"/>
              <a:t>The</a:t>
            </a:r>
            <a:r>
              <a:rPr lang="en-US" i="0" baseline="0" dirty="0"/>
              <a:t> list is just s</a:t>
            </a:r>
            <a:r>
              <a:rPr lang="en-US" dirty="0"/>
              <a:t>uggestions for lateness discussion </a:t>
            </a:r>
            <a:r>
              <a:rPr lang="en-US" baseline="0" dirty="0"/>
              <a:t>(animations on the slide to give students time to guess why lateness is bad/ reasons will appear after second click)</a:t>
            </a:r>
            <a:endParaRPr lang="en-US" dirty="0"/>
          </a:p>
        </p:txBody>
      </p:sp>
      <p:sp>
        <p:nvSpPr>
          <p:cNvPr id="4" name="Slide Number Placeholder 3"/>
          <p:cNvSpPr>
            <a:spLocks noGrp="1"/>
          </p:cNvSpPr>
          <p:nvPr>
            <p:ph type="sldNum" sz="quarter" idx="10"/>
          </p:nvPr>
        </p:nvSpPr>
        <p:spPr/>
        <p:txBody>
          <a:bodyPr/>
          <a:lstStyle/>
          <a:p>
            <a:fld id="{13A57D38-4DEE-43BB-93D6-3D1C779F8511}" type="slidenum">
              <a:rPr lang="en-US" smtClean="0"/>
              <a:t>8</a:t>
            </a:fld>
            <a:endParaRPr lang="en-US"/>
          </a:p>
        </p:txBody>
      </p:sp>
    </p:spTree>
    <p:extLst>
      <p:ext uri="{BB962C8B-B14F-4D97-AF65-F5344CB8AC3E}">
        <p14:creationId xmlns:p14="http://schemas.microsoft.com/office/powerpoint/2010/main" val="265597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57D38-4DEE-43BB-93D6-3D1C779F8511}" type="slidenum">
              <a:rPr lang="en-US" smtClean="0"/>
              <a:t>9</a:t>
            </a:fld>
            <a:endParaRPr lang="en-US"/>
          </a:p>
        </p:txBody>
      </p:sp>
    </p:spTree>
    <p:extLst>
      <p:ext uri="{BB962C8B-B14F-4D97-AF65-F5344CB8AC3E}">
        <p14:creationId xmlns:p14="http://schemas.microsoft.com/office/powerpoint/2010/main" val="88919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Trainer stresses the importance of reporting to work on time and begins to strongly encourage participants to discuss how they could have done things differently and gotten to work on time.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3A57D38-4DEE-43BB-93D6-3D1C779F8511}" type="slidenum">
              <a:rPr lang="en-US" smtClean="0"/>
              <a:t>10</a:t>
            </a:fld>
            <a:endParaRPr lang="en-US"/>
          </a:p>
        </p:txBody>
      </p:sp>
    </p:spTree>
    <p:extLst>
      <p:ext uri="{BB962C8B-B14F-4D97-AF65-F5344CB8AC3E}">
        <p14:creationId xmlns:p14="http://schemas.microsoft.com/office/powerpoint/2010/main" val="178867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57D38-4DEE-43BB-93D6-3D1C779F8511}" type="slidenum">
              <a:rPr lang="en-US" smtClean="0"/>
              <a:t>11</a:t>
            </a:fld>
            <a:endParaRPr lang="en-US"/>
          </a:p>
        </p:txBody>
      </p:sp>
    </p:spTree>
    <p:extLst>
      <p:ext uri="{BB962C8B-B14F-4D97-AF65-F5344CB8AC3E}">
        <p14:creationId xmlns:p14="http://schemas.microsoft.com/office/powerpoint/2010/main" val="3730582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48883-8244-41D6-B081-174CBF3156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6D1931-C2D3-4DD1-BFBA-5B63E02300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4DAA30-ECA9-477A-A75E-E88B8C20D8B8}"/>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5" name="Footer Placeholder 4">
            <a:extLst>
              <a:ext uri="{FF2B5EF4-FFF2-40B4-BE49-F238E27FC236}">
                <a16:creationId xmlns:a16="http://schemas.microsoft.com/office/drawing/2014/main" id="{8A0C2C5A-D46C-4490-8F8C-A698A8EE50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D20FC-2FEC-453D-80FD-3F1618949F24}"/>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307698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5026-6394-456F-961E-3853BC27F2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6DA9F8-5183-47CC-87C4-63F4A7BF93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84D5A-4FF0-4140-9972-5D307B296718}"/>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5" name="Footer Placeholder 4">
            <a:extLst>
              <a:ext uri="{FF2B5EF4-FFF2-40B4-BE49-F238E27FC236}">
                <a16:creationId xmlns:a16="http://schemas.microsoft.com/office/drawing/2014/main" id="{2A969D53-FFC3-4984-AA61-636A91B75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43041-632C-4E7F-BDE4-A0C5EE6C2235}"/>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326219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8B0DA9-0D43-4991-8D9B-2F7379606D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B62CC7-1725-4D53-A9D2-1F3EE4E532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499877-22FC-4E59-8158-11EB56906E4E}"/>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5" name="Footer Placeholder 4">
            <a:extLst>
              <a:ext uri="{FF2B5EF4-FFF2-40B4-BE49-F238E27FC236}">
                <a16:creationId xmlns:a16="http://schemas.microsoft.com/office/drawing/2014/main" id="{D3894D7B-FF8B-4507-AA84-5AB45C3D2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FB75B-8BF8-4235-B2AC-E7DC75B69B92}"/>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307296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84B4D-ED12-4F62-8AAA-2B7DDB00C3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CD3F0-DB05-464E-88FA-09474CE9DB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23EE2-056D-4AF7-A991-AB9C5B61CEA3}"/>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5" name="Footer Placeholder 4">
            <a:extLst>
              <a:ext uri="{FF2B5EF4-FFF2-40B4-BE49-F238E27FC236}">
                <a16:creationId xmlns:a16="http://schemas.microsoft.com/office/drawing/2014/main" id="{3C9A3D1A-56B0-46FB-A281-EFFA36B00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6C6F7-FC82-4A64-9E3C-F7695ADFC516}"/>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228675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B859-7E65-4DDC-8B37-794D9CA157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A6B232-5853-48C1-8D6E-6E9BBB4692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3A4E41-A53F-4608-8D10-B985E8AFDD96}"/>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5" name="Footer Placeholder 4">
            <a:extLst>
              <a:ext uri="{FF2B5EF4-FFF2-40B4-BE49-F238E27FC236}">
                <a16:creationId xmlns:a16="http://schemas.microsoft.com/office/drawing/2014/main" id="{493179E0-6F92-405B-B190-BCA88C049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80410-E8FB-4EC3-B50B-4476AB3CCC1D}"/>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384332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E7F8-A5F6-48BC-8CE0-F20918018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546BA-D012-441A-AD3F-C1282B1F7D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C7BB10-35C5-4881-A2DB-C47E514515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23681F-4D2B-401B-8171-24478647B3CA}"/>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6" name="Footer Placeholder 5">
            <a:extLst>
              <a:ext uri="{FF2B5EF4-FFF2-40B4-BE49-F238E27FC236}">
                <a16:creationId xmlns:a16="http://schemas.microsoft.com/office/drawing/2014/main" id="{999C5DE0-79E6-46FC-9419-0D0F68551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5C1FA-0A44-4211-BCDD-F4F552EE510A}"/>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346822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27A4-A87F-4708-9E74-431D5E2FCB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39F6A6-066D-4CA6-9F9B-A8BAEECE7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DA1520-69E0-4BAC-AED1-DC29DA994C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18A35-8BC1-4DDC-AE69-C9B0EBF8ED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75AFDD-AC74-406B-9B9E-689D52F57B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FB6D3F-BC3C-4917-9204-CD460F407F5E}"/>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8" name="Footer Placeholder 7">
            <a:extLst>
              <a:ext uri="{FF2B5EF4-FFF2-40B4-BE49-F238E27FC236}">
                <a16:creationId xmlns:a16="http://schemas.microsoft.com/office/drawing/2014/main" id="{D5611601-995A-472C-A6C0-D6A1CDDF57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84BF31-B3E2-4473-9FE1-9EF8E2E63EB1}"/>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233491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0DA6-C702-4B54-8D55-3B9483C7D8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10E08F-B82D-4A70-AE5C-D58315FE431F}"/>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4" name="Footer Placeholder 3">
            <a:extLst>
              <a:ext uri="{FF2B5EF4-FFF2-40B4-BE49-F238E27FC236}">
                <a16:creationId xmlns:a16="http://schemas.microsoft.com/office/drawing/2014/main" id="{F25D738B-8F04-4885-ABF4-8DADC145FC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7CC038-B195-49B9-8DA9-581311723F4B}"/>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35228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29848-AE93-4CED-A957-C4E1B992CBA7}"/>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3" name="Footer Placeholder 2">
            <a:extLst>
              <a:ext uri="{FF2B5EF4-FFF2-40B4-BE49-F238E27FC236}">
                <a16:creationId xmlns:a16="http://schemas.microsoft.com/office/drawing/2014/main" id="{77C7F8D0-02A1-422B-9F84-2FF4DD1D30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A8BEAC-C78D-4C77-AB96-4B80CC9D88A1}"/>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197416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F91E-C5D7-47CA-AC26-F17D68288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BE1A2C-BECB-4323-A39B-0BE49BF81D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73AD05-39B5-411E-A2E9-812DB21BA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FEE79-D3D4-4741-A393-DECAA9EAA0E5}"/>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6" name="Footer Placeholder 5">
            <a:extLst>
              <a:ext uri="{FF2B5EF4-FFF2-40B4-BE49-F238E27FC236}">
                <a16:creationId xmlns:a16="http://schemas.microsoft.com/office/drawing/2014/main" id="{9F9E8BF0-C027-4B8F-BDB7-964898DF2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9DD16-EE6A-4E20-AEDB-4C192DF1FF60}"/>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40086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50FC-0568-4928-BF72-306012F3E0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6BEA69-6F8E-4E9A-9DB2-2875B58BA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62F659-2B3A-4052-85D6-23B4FEA07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DAC4F-221E-4E8F-B3DC-FC779351B96B}"/>
              </a:ext>
            </a:extLst>
          </p:cNvPr>
          <p:cNvSpPr>
            <a:spLocks noGrp="1"/>
          </p:cNvSpPr>
          <p:nvPr>
            <p:ph type="dt" sz="half" idx="10"/>
          </p:nvPr>
        </p:nvSpPr>
        <p:spPr/>
        <p:txBody>
          <a:bodyPr/>
          <a:lstStyle/>
          <a:p>
            <a:fld id="{A4392927-F063-413D-BC16-CA539F276896}" type="datetimeFigureOut">
              <a:rPr lang="en-US" smtClean="0"/>
              <a:t>3/31/2020</a:t>
            </a:fld>
            <a:endParaRPr lang="en-US"/>
          </a:p>
        </p:txBody>
      </p:sp>
      <p:sp>
        <p:nvSpPr>
          <p:cNvPr id="6" name="Footer Placeholder 5">
            <a:extLst>
              <a:ext uri="{FF2B5EF4-FFF2-40B4-BE49-F238E27FC236}">
                <a16:creationId xmlns:a16="http://schemas.microsoft.com/office/drawing/2014/main" id="{2A4F5136-0D6D-438E-953D-757106D5E3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95DBB1-7FD1-4E57-B5B5-F7F9FC7AC9E2}"/>
              </a:ext>
            </a:extLst>
          </p:cNvPr>
          <p:cNvSpPr>
            <a:spLocks noGrp="1"/>
          </p:cNvSpPr>
          <p:nvPr>
            <p:ph type="sldNum" sz="quarter" idx="12"/>
          </p:nvPr>
        </p:nvSpPr>
        <p:spPr/>
        <p:txBody>
          <a:bodyPr/>
          <a:lstStyle/>
          <a:p>
            <a:fld id="{B43AEAA0-5CA9-494C-82D7-FA36051FB72C}" type="slidenum">
              <a:rPr lang="en-US" smtClean="0"/>
              <a:t>‹#›</a:t>
            </a:fld>
            <a:endParaRPr lang="en-US"/>
          </a:p>
        </p:txBody>
      </p:sp>
    </p:spTree>
    <p:extLst>
      <p:ext uri="{BB962C8B-B14F-4D97-AF65-F5344CB8AC3E}">
        <p14:creationId xmlns:p14="http://schemas.microsoft.com/office/powerpoint/2010/main" val="1466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871698-9140-432F-99F1-07E7BAE27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752DAD-33BF-4DB8-89DA-4CDE8837CB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2BA1C-62B8-4BEE-A689-C365C5612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92927-F063-413D-BC16-CA539F276896}" type="datetimeFigureOut">
              <a:rPr lang="en-US" smtClean="0"/>
              <a:t>3/31/2020</a:t>
            </a:fld>
            <a:endParaRPr lang="en-US"/>
          </a:p>
        </p:txBody>
      </p:sp>
      <p:sp>
        <p:nvSpPr>
          <p:cNvPr id="5" name="Footer Placeholder 4">
            <a:extLst>
              <a:ext uri="{FF2B5EF4-FFF2-40B4-BE49-F238E27FC236}">
                <a16:creationId xmlns:a16="http://schemas.microsoft.com/office/drawing/2014/main" id="{E508E42D-2422-4F2E-92A4-F662D3CF8B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3E9B35-8A7F-46DA-916D-59D14E3A6E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AEAA0-5CA9-494C-82D7-FA36051FB72C}" type="slidenum">
              <a:rPr lang="en-US" smtClean="0"/>
              <a:t>‹#›</a:t>
            </a:fld>
            <a:endParaRPr lang="en-US"/>
          </a:p>
        </p:txBody>
      </p:sp>
    </p:spTree>
    <p:extLst>
      <p:ext uri="{BB962C8B-B14F-4D97-AF65-F5344CB8AC3E}">
        <p14:creationId xmlns:p14="http://schemas.microsoft.com/office/powerpoint/2010/main" val="3761739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99" y="-19571"/>
            <a:ext cx="12112101" cy="6877571"/>
          </a:xfrm>
          <a:prstGeom prst="rect">
            <a:avLst/>
          </a:prstGeom>
        </p:spPr>
      </p:pic>
      <p:sp>
        <p:nvSpPr>
          <p:cNvPr id="4" name="Slide Number Placeholder 3"/>
          <p:cNvSpPr>
            <a:spLocks noGrp="1"/>
          </p:cNvSpPr>
          <p:nvPr>
            <p:ph type="sldNum" sz="quarter" idx="12"/>
          </p:nvPr>
        </p:nvSpPr>
        <p:spPr/>
        <p:txBody>
          <a:bodyPr>
            <a:normAutofit/>
          </a:bodyPr>
          <a:lstStyle/>
          <a:p>
            <a:fld id="{B53ECC32-92A6-48E3-8D75-EB3393CBB9AE}" type="slidenum">
              <a:rPr lang="en-US" smtClean="0">
                <a:solidFill>
                  <a:srgbClr val="DBF5F9"/>
                </a:solidFill>
              </a:rPr>
              <a:pPr/>
              <a:t>1</a:t>
            </a:fld>
            <a:endParaRPr lang="en-US" dirty="0">
              <a:solidFill>
                <a:srgbClr val="DBF5F9"/>
              </a:solidFill>
            </a:endParaRPr>
          </a:p>
        </p:txBody>
      </p:sp>
      <p:grpSp>
        <p:nvGrpSpPr>
          <p:cNvPr id="6" name="Group 5"/>
          <p:cNvGrpSpPr/>
          <p:nvPr/>
        </p:nvGrpSpPr>
        <p:grpSpPr>
          <a:xfrm>
            <a:off x="1490513" y="3739951"/>
            <a:ext cx="2114550" cy="2144195"/>
            <a:chOff x="5029200" y="1123950"/>
            <a:chExt cx="3048000" cy="3124200"/>
          </a:xfrm>
          <a:solidFill>
            <a:srgbClr val="004990"/>
          </a:solidFill>
        </p:grpSpPr>
        <p:sp>
          <p:nvSpPr>
            <p:cNvPr id="7" name="Rectangle 6"/>
            <p:cNvSpPr/>
            <p:nvPr/>
          </p:nvSpPr>
          <p:spPr>
            <a:xfrm>
              <a:off x="5029200" y="1123950"/>
              <a:ext cx="3048000" cy="3124200"/>
            </a:xfrm>
            <a:prstGeom prst="rect">
              <a:avLst/>
            </a:prstGeom>
            <a:solidFill>
              <a:schemeClr val="accent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descr="STRIVE (white).png"/>
            <p:cNvPicPr>
              <a:picLocks noChangeAspect="1"/>
            </p:cNvPicPr>
            <p:nvPr/>
          </p:nvPicPr>
          <p:blipFill>
            <a:blip r:embed="rId4" cstate="print"/>
            <a:stretch>
              <a:fillRect/>
            </a:stretch>
          </p:blipFill>
          <p:spPr>
            <a:xfrm>
              <a:off x="5257800" y="1276350"/>
              <a:ext cx="2600169" cy="2865368"/>
            </a:xfrm>
            <a:prstGeom prst="rect">
              <a:avLst/>
            </a:prstGeom>
            <a:noFill/>
          </p:spPr>
        </p:pic>
      </p:grpSp>
      <p:pic>
        <p:nvPicPr>
          <p:cNvPr id="9" name="Picture 8" descr="CRlogo.jpg"/>
          <p:cNvPicPr/>
          <p:nvPr/>
        </p:nvPicPr>
        <p:blipFill>
          <a:blip r:embed="rId5" cstate="print"/>
          <a:stretch>
            <a:fillRect/>
          </a:stretch>
        </p:blipFill>
        <p:spPr>
          <a:xfrm>
            <a:off x="1577903" y="5975339"/>
            <a:ext cx="1894402" cy="768858"/>
          </a:xfrm>
          <a:prstGeom prst="rect">
            <a:avLst/>
          </a:prstGeom>
        </p:spPr>
      </p:pic>
      <p:sp>
        <p:nvSpPr>
          <p:cNvPr id="12" name="Title 1"/>
          <p:cNvSpPr txBox="1">
            <a:spLocks/>
          </p:cNvSpPr>
          <p:nvPr/>
        </p:nvSpPr>
        <p:spPr>
          <a:xfrm>
            <a:off x="1490513" y="2421771"/>
            <a:ext cx="7772400" cy="177165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3200" dirty="0">
                <a:solidFill>
                  <a:schemeClr val="tx1"/>
                </a:solidFill>
                <a:latin typeface="Aharoni" pitchFamily="2" charset="-79"/>
                <a:cs typeface="Aharoni" pitchFamily="2" charset="-79"/>
              </a:rPr>
              <a:t>Welcome STRIVE Participants</a:t>
            </a:r>
            <a:br>
              <a:rPr lang="en-US" sz="3200" dirty="0">
                <a:latin typeface="Aharoni" pitchFamily="2" charset="-79"/>
                <a:cs typeface="Aharoni" pitchFamily="2" charset="-79"/>
              </a:rPr>
            </a:br>
            <a:endParaRPr lang="en-US" sz="3200" i="1" dirty="0">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566" y="521234"/>
            <a:ext cx="8153400" cy="990600"/>
          </a:xfrm>
        </p:spPr>
        <p:txBody>
          <a:bodyPr>
            <a:noAutofit/>
          </a:bodyPr>
          <a:lstStyle/>
          <a:p>
            <a:r>
              <a:rPr lang="en-US" dirty="0"/>
              <a:t>Punctuality and Attendance</a:t>
            </a:r>
            <a:br>
              <a:rPr lang="en-US" dirty="0"/>
            </a:br>
            <a:endParaRPr lang="en-US" dirty="0"/>
          </a:p>
        </p:txBody>
      </p:sp>
      <p:sp>
        <p:nvSpPr>
          <p:cNvPr id="3" name="Slide Number Placeholder 2"/>
          <p:cNvSpPr>
            <a:spLocks noGrp="1"/>
          </p:cNvSpPr>
          <p:nvPr>
            <p:ph type="sldNum" sz="quarter" idx="12"/>
          </p:nvPr>
        </p:nvSpPr>
        <p:spPr/>
        <p:txBody>
          <a:bodyPr>
            <a:normAutofit/>
          </a:bodyPr>
          <a:lstStyle/>
          <a:p>
            <a:fld id="{B53ECC32-92A6-48E3-8D75-EB3393CBB9AE}" type="slidenum">
              <a:rPr lang="en-US" smtClean="0"/>
              <a:pPr/>
              <a:t>10</a:t>
            </a:fld>
            <a:endParaRPr lang="en-US" dirty="0"/>
          </a:p>
        </p:txBody>
      </p:sp>
      <p:sp>
        <p:nvSpPr>
          <p:cNvPr id="4" name="Content Placeholder 3"/>
          <p:cNvSpPr>
            <a:spLocks noGrp="1"/>
          </p:cNvSpPr>
          <p:nvPr>
            <p:ph sz="quarter" idx="1"/>
          </p:nvPr>
        </p:nvSpPr>
        <p:spPr>
          <a:xfrm>
            <a:off x="2209800" y="1999007"/>
            <a:ext cx="8156448" cy="4352544"/>
          </a:xfrm>
        </p:spPr>
        <p:txBody>
          <a:bodyPr>
            <a:normAutofit/>
          </a:bodyPr>
          <a:lstStyle/>
          <a:p>
            <a:pPr>
              <a:buFont typeface="Wingdings" panose="05000000000000000000" pitchFamily="2" charset="2"/>
              <a:buChar char="§"/>
            </a:pPr>
            <a:r>
              <a:rPr lang="en-US" dirty="0"/>
              <a:t>Each day starts promptly at 9:00 AM</a:t>
            </a:r>
          </a:p>
          <a:p>
            <a:pPr marL="0" indent="0">
              <a:buNone/>
            </a:pPr>
            <a:endParaRPr lang="en-US" dirty="0"/>
          </a:p>
          <a:p>
            <a:pPr>
              <a:buFont typeface="Wingdings" panose="05000000000000000000" pitchFamily="2" charset="2"/>
              <a:buChar char="§"/>
            </a:pPr>
            <a:r>
              <a:rPr lang="en-US" dirty="0"/>
              <a:t>Arrive and zoom in 5 – 10 minutes early to accommodate technology issues</a:t>
            </a:r>
          </a:p>
          <a:p>
            <a:pPr marL="0" indent="0">
              <a:buNone/>
            </a:pPr>
            <a:endParaRPr lang="en-US" dirty="0"/>
          </a:p>
          <a:p>
            <a:pPr>
              <a:buFont typeface="Wingdings" panose="05000000000000000000" pitchFamily="2" charset="2"/>
              <a:buChar char="§"/>
            </a:pPr>
            <a:r>
              <a:rPr lang="en-US" dirty="0"/>
              <a:t>Attendance will be taken during the Homework Breakout session with your Site Facilitator</a:t>
            </a:r>
          </a:p>
          <a:p>
            <a:pPr marL="0" indent="0">
              <a:buNone/>
            </a:pPr>
            <a:endParaRPr lang="en-US" dirty="0"/>
          </a:p>
        </p:txBody>
      </p:sp>
    </p:spTree>
    <p:extLst>
      <p:ext uri="{BB962C8B-B14F-4D97-AF65-F5344CB8AC3E}">
        <p14:creationId xmlns:p14="http://schemas.microsoft.com/office/powerpoint/2010/main" val="87021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appearance and behavior matters</a:t>
            </a:r>
          </a:p>
        </p:txBody>
      </p:sp>
      <p:sp>
        <p:nvSpPr>
          <p:cNvPr id="3" name="Slide Number Placeholder 2"/>
          <p:cNvSpPr>
            <a:spLocks noGrp="1"/>
          </p:cNvSpPr>
          <p:nvPr>
            <p:ph type="sldNum" sz="quarter" idx="12"/>
          </p:nvPr>
        </p:nvSpPr>
        <p:spPr/>
        <p:txBody>
          <a:bodyPr>
            <a:normAutofit/>
          </a:bodyPr>
          <a:lstStyle/>
          <a:p>
            <a:fld id="{B53ECC32-92A6-48E3-8D75-EB3393CBB9AE}" type="slidenum">
              <a:rPr lang="en-US" smtClean="0"/>
              <a:pPr/>
              <a:t>11</a:t>
            </a:fld>
            <a:endParaRPr lang="en-US" dirty="0"/>
          </a:p>
        </p:txBody>
      </p:sp>
      <p:sp>
        <p:nvSpPr>
          <p:cNvPr id="4" name="Content Placeholder 3"/>
          <p:cNvSpPr>
            <a:spLocks noGrp="1"/>
          </p:cNvSpPr>
          <p:nvPr>
            <p:ph sz="quarter" idx="1"/>
          </p:nvPr>
        </p:nvSpPr>
        <p:spPr/>
        <p:txBody>
          <a:bodyPr>
            <a:normAutofit/>
          </a:bodyPr>
          <a:lstStyle/>
          <a:p>
            <a:pPr>
              <a:buFont typeface="Arial" panose="020B0604020202020204" pitchFamily="34" charset="0"/>
              <a:buChar char="•"/>
            </a:pPr>
            <a:endParaRPr lang="en-US" dirty="0"/>
          </a:p>
          <a:p>
            <a:pPr>
              <a:buFont typeface="Arial" panose="020B0604020202020204" pitchFamily="34" charset="0"/>
              <a:buChar char="•"/>
            </a:pPr>
            <a:r>
              <a:rPr lang="en-US" dirty="0"/>
              <a:t>Please present a clean and neat appearance: washed, hair combed, and shaving if needed</a:t>
            </a:r>
          </a:p>
          <a:p>
            <a:pPr marL="0" indent="0">
              <a:buNone/>
            </a:pPr>
            <a:endParaRPr lang="en-US" dirty="0"/>
          </a:p>
          <a:p>
            <a:pPr>
              <a:buFont typeface="Arial" panose="020B0604020202020204" pitchFamily="34" charset="0"/>
              <a:buChar char="•"/>
            </a:pPr>
            <a:r>
              <a:rPr lang="en-US" dirty="0"/>
              <a:t>No gum or eating during the zoom sessions</a:t>
            </a:r>
          </a:p>
          <a:p>
            <a:pPr>
              <a:buFont typeface="Arial" panose="020B0604020202020204" pitchFamily="34" charset="0"/>
              <a:buChar char="•"/>
            </a:pPr>
            <a:endParaRPr lang="en-US" dirty="0"/>
          </a:p>
          <a:p>
            <a:pPr>
              <a:buFont typeface="Arial" panose="020B0604020202020204" pitchFamily="34" charset="0"/>
              <a:buChar char="•"/>
            </a:pPr>
            <a:r>
              <a:rPr lang="en-US" dirty="0"/>
              <a:t>You will have a break at 10:30 and the workshop finishes at 12:00</a:t>
            </a:r>
          </a:p>
          <a:p>
            <a:pPr marL="0" indent="0">
              <a:buNone/>
            </a:pPr>
            <a:endParaRPr lang="en-US" dirty="0"/>
          </a:p>
        </p:txBody>
      </p:sp>
    </p:spTree>
    <p:extLst>
      <p:ext uri="{BB962C8B-B14F-4D97-AF65-F5344CB8AC3E}">
        <p14:creationId xmlns:p14="http://schemas.microsoft.com/office/powerpoint/2010/main" val="34593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802E04-DB73-47EA-963F-392E225E3347}"/>
              </a:ext>
            </a:extLst>
          </p:cNvPr>
          <p:cNvSpPr txBox="1"/>
          <p:nvPr/>
        </p:nvSpPr>
        <p:spPr>
          <a:xfrm>
            <a:off x="1428750" y="1171575"/>
            <a:ext cx="3981924" cy="523220"/>
          </a:xfrm>
          <a:prstGeom prst="rect">
            <a:avLst/>
          </a:prstGeom>
          <a:noFill/>
        </p:spPr>
        <p:txBody>
          <a:bodyPr wrap="none" rtlCol="0">
            <a:spAutoFit/>
          </a:bodyPr>
          <a:lstStyle/>
          <a:p>
            <a:r>
              <a:rPr lang="en-US" sz="2800" dirty="0"/>
              <a:t>STRIVE Workshop Format:</a:t>
            </a:r>
          </a:p>
        </p:txBody>
      </p:sp>
      <p:sp>
        <p:nvSpPr>
          <p:cNvPr id="5" name="TextBox 4">
            <a:extLst>
              <a:ext uri="{FF2B5EF4-FFF2-40B4-BE49-F238E27FC236}">
                <a16:creationId xmlns:a16="http://schemas.microsoft.com/office/drawing/2014/main" id="{F2EC8D0E-7931-4B10-A7CA-43548C0D180A}"/>
              </a:ext>
            </a:extLst>
          </p:cNvPr>
          <p:cNvSpPr txBox="1"/>
          <p:nvPr/>
        </p:nvSpPr>
        <p:spPr>
          <a:xfrm>
            <a:off x="1552575" y="2581275"/>
            <a:ext cx="8698663"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a:t>The program lasts for three weeks</a:t>
            </a:r>
          </a:p>
          <a:p>
            <a:endParaRPr lang="en-US" sz="3200" dirty="0"/>
          </a:p>
          <a:p>
            <a:pPr marL="457200" indent="-457200">
              <a:buFont typeface="Arial" panose="020B0604020202020204" pitchFamily="34" charset="0"/>
              <a:buChar char="•"/>
            </a:pPr>
            <a:r>
              <a:rPr lang="en-US" sz="3200" dirty="0"/>
              <a:t>We meet five days a week, from 9:00 – 12:00PM</a:t>
            </a:r>
          </a:p>
          <a:p>
            <a:endParaRPr lang="en-US" sz="3200" dirty="0"/>
          </a:p>
          <a:p>
            <a:pPr marL="457200" indent="-457200">
              <a:buFont typeface="Arial" panose="020B0604020202020204" pitchFamily="34" charset="0"/>
              <a:buChar char="•"/>
            </a:pPr>
            <a:r>
              <a:rPr lang="en-US" sz="3200" dirty="0"/>
              <a:t>You will have homework each day</a:t>
            </a:r>
          </a:p>
          <a:p>
            <a:endParaRPr lang="en-US" sz="3200" dirty="0"/>
          </a:p>
        </p:txBody>
      </p:sp>
    </p:spTree>
    <p:extLst>
      <p:ext uri="{BB962C8B-B14F-4D97-AF65-F5344CB8AC3E}">
        <p14:creationId xmlns:p14="http://schemas.microsoft.com/office/powerpoint/2010/main" val="46504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802E04-DB73-47EA-963F-392E225E3347}"/>
              </a:ext>
            </a:extLst>
          </p:cNvPr>
          <p:cNvSpPr txBox="1"/>
          <p:nvPr/>
        </p:nvSpPr>
        <p:spPr>
          <a:xfrm>
            <a:off x="1362075" y="504825"/>
            <a:ext cx="4529189" cy="584775"/>
          </a:xfrm>
          <a:prstGeom prst="rect">
            <a:avLst/>
          </a:prstGeom>
          <a:noFill/>
        </p:spPr>
        <p:txBody>
          <a:bodyPr wrap="none" rtlCol="0">
            <a:spAutoFit/>
          </a:bodyPr>
          <a:lstStyle/>
          <a:p>
            <a:r>
              <a:rPr lang="en-US" sz="3200" dirty="0"/>
              <a:t>STRIVE Workshop Format:</a:t>
            </a:r>
          </a:p>
        </p:txBody>
      </p:sp>
      <p:sp>
        <p:nvSpPr>
          <p:cNvPr id="5" name="TextBox 4">
            <a:extLst>
              <a:ext uri="{FF2B5EF4-FFF2-40B4-BE49-F238E27FC236}">
                <a16:creationId xmlns:a16="http://schemas.microsoft.com/office/drawing/2014/main" id="{F2EC8D0E-7931-4B10-A7CA-43548C0D180A}"/>
              </a:ext>
            </a:extLst>
          </p:cNvPr>
          <p:cNvSpPr txBox="1"/>
          <p:nvPr/>
        </p:nvSpPr>
        <p:spPr>
          <a:xfrm>
            <a:off x="1362075" y="1905506"/>
            <a:ext cx="10538911" cy="4524315"/>
          </a:xfrm>
          <a:prstGeom prst="rect">
            <a:avLst/>
          </a:prstGeom>
          <a:noFill/>
        </p:spPr>
        <p:txBody>
          <a:bodyPr wrap="none" rtlCol="0">
            <a:spAutoFit/>
          </a:bodyPr>
          <a:lstStyle/>
          <a:p>
            <a:pPr marL="457200" indent="-457200">
              <a:buFont typeface="Arial" panose="020B0604020202020204" pitchFamily="34" charset="0"/>
              <a:buChar char="•"/>
            </a:pPr>
            <a:r>
              <a:rPr lang="en-US" sz="3200" dirty="0"/>
              <a:t>Each day will consist of a check-in, Homework </a:t>
            </a:r>
          </a:p>
          <a:p>
            <a:r>
              <a:rPr lang="en-US" sz="3200" dirty="0"/>
              <a:t>Breakout Review, Introduction to Topics and Discussion, and </a:t>
            </a:r>
          </a:p>
          <a:p>
            <a:r>
              <a:rPr lang="en-US" sz="3200" dirty="0"/>
              <a:t>Activity Breakouts</a:t>
            </a:r>
          </a:p>
          <a:p>
            <a:endParaRPr lang="en-US" sz="3200" dirty="0"/>
          </a:p>
          <a:p>
            <a:pPr marL="457200" indent="-457200">
              <a:buFont typeface="Arial" panose="020B0604020202020204" pitchFamily="34" charset="0"/>
              <a:buChar char="•"/>
            </a:pPr>
            <a:r>
              <a:rPr lang="en-US" sz="3200" dirty="0"/>
              <a:t>All breakouts will be facilitated by the Site Facilitator/Case</a:t>
            </a:r>
          </a:p>
          <a:p>
            <a:r>
              <a:rPr lang="en-US" sz="3200" dirty="0"/>
              <a:t>	Manager</a:t>
            </a:r>
          </a:p>
          <a:p>
            <a:endParaRPr lang="en-US" sz="3200" dirty="0"/>
          </a:p>
          <a:p>
            <a:pPr marL="457200" indent="-457200">
              <a:buFont typeface="Arial" panose="020B0604020202020204" pitchFamily="34" charset="0"/>
              <a:buChar char="•"/>
            </a:pPr>
            <a:r>
              <a:rPr lang="en-US" sz="3200" dirty="0"/>
              <a:t>Breakouts are an opportunity for greater clarity of the topic</a:t>
            </a:r>
          </a:p>
          <a:p>
            <a:r>
              <a:rPr lang="en-US" sz="3200" dirty="0"/>
              <a:t>and how it applies to you</a:t>
            </a:r>
          </a:p>
        </p:txBody>
      </p:sp>
    </p:spTree>
    <p:extLst>
      <p:ext uri="{BB962C8B-B14F-4D97-AF65-F5344CB8AC3E}">
        <p14:creationId xmlns:p14="http://schemas.microsoft.com/office/powerpoint/2010/main" val="2868378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802E04-DB73-47EA-963F-392E225E3347}"/>
              </a:ext>
            </a:extLst>
          </p:cNvPr>
          <p:cNvSpPr txBox="1"/>
          <p:nvPr/>
        </p:nvSpPr>
        <p:spPr>
          <a:xfrm>
            <a:off x="1362075" y="504825"/>
            <a:ext cx="9077550" cy="1077218"/>
          </a:xfrm>
          <a:prstGeom prst="rect">
            <a:avLst/>
          </a:prstGeom>
          <a:noFill/>
        </p:spPr>
        <p:txBody>
          <a:bodyPr wrap="none" rtlCol="0">
            <a:spAutoFit/>
          </a:bodyPr>
          <a:lstStyle/>
          <a:p>
            <a:r>
              <a:rPr lang="en-US" sz="3200" dirty="0"/>
              <a:t>What happens after you complete and graduate from</a:t>
            </a:r>
          </a:p>
          <a:p>
            <a:r>
              <a:rPr lang="en-US" sz="3200" dirty="0"/>
              <a:t>STRIVE?</a:t>
            </a:r>
          </a:p>
        </p:txBody>
      </p:sp>
      <p:sp>
        <p:nvSpPr>
          <p:cNvPr id="5" name="TextBox 4">
            <a:extLst>
              <a:ext uri="{FF2B5EF4-FFF2-40B4-BE49-F238E27FC236}">
                <a16:creationId xmlns:a16="http://schemas.microsoft.com/office/drawing/2014/main" id="{F2EC8D0E-7931-4B10-A7CA-43548C0D180A}"/>
              </a:ext>
            </a:extLst>
          </p:cNvPr>
          <p:cNvSpPr txBox="1"/>
          <p:nvPr/>
        </p:nvSpPr>
        <p:spPr>
          <a:xfrm>
            <a:off x="1362075" y="1934081"/>
            <a:ext cx="11075661" cy="4524315"/>
          </a:xfrm>
          <a:prstGeom prst="rect">
            <a:avLst/>
          </a:prstGeom>
          <a:noFill/>
        </p:spPr>
        <p:txBody>
          <a:bodyPr wrap="none" rtlCol="0">
            <a:spAutoFit/>
          </a:bodyPr>
          <a:lstStyle/>
          <a:p>
            <a:pPr marL="457200" indent="-457200">
              <a:buFont typeface="Arial" panose="020B0604020202020204" pitchFamily="34" charset="0"/>
              <a:buChar char="•"/>
            </a:pPr>
            <a:r>
              <a:rPr lang="en-US" sz="3200" dirty="0"/>
              <a:t>Upon successful graduation, participants are eligible for</a:t>
            </a:r>
          </a:p>
          <a:p>
            <a:r>
              <a:rPr lang="en-US" sz="3200" dirty="0"/>
              <a:t>	online training for certificates in such areas as Customer</a:t>
            </a:r>
          </a:p>
          <a:p>
            <a:r>
              <a:rPr lang="en-US" sz="3200" dirty="0"/>
              <a:t>	Service, </a:t>
            </a:r>
            <a:r>
              <a:rPr lang="en-US" sz="3200" dirty="0" err="1"/>
              <a:t>ServSafe</a:t>
            </a:r>
            <a:r>
              <a:rPr lang="en-US" sz="3200" dirty="0"/>
              <a:t>, OSHA, HAZMAT, among others.</a:t>
            </a:r>
          </a:p>
          <a:p>
            <a:pPr marL="457200" indent="-457200">
              <a:buFont typeface="Arial" panose="020B0604020202020204" pitchFamily="34" charset="0"/>
              <a:buChar char="•"/>
            </a:pPr>
            <a:r>
              <a:rPr lang="en-US" sz="3200" dirty="0"/>
              <a:t>These are at no cost to you.</a:t>
            </a:r>
          </a:p>
          <a:p>
            <a:pPr marL="457200" indent="-457200">
              <a:buFont typeface="Arial" panose="020B0604020202020204" pitchFamily="34" charset="0"/>
              <a:buChar char="•"/>
            </a:pPr>
            <a:r>
              <a:rPr lang="en-US" sz="3200" dirty="0"/>
              <a:t>You are eligible to attend a weekly job club to further </a:t>
            </a:r>
          </a:p>
          <a:p>
            <a:r>
              <a:rPr lang="en-US" sz="3200" dirty="0"/>
              <a:t>	investigate your career interests, opportunities, and how to </a:t>
            </a:r>
          </a:p>
          <a:p>
            <a:r>
              <a:rPr lang="en-US" sz="3200" dirty="0"/>
              <a:t>	prepare yourself through education and training</a:t>
            </a:r>
          </a:p>
          <a:p>
            <a:pPr marL="457200" indent="-457200">
              <a:buFont typeface="Arial" panose="020B0604020202020204" pitchFamily="34" charset="0"/>
              <a:buChar char="•"/>
            </a:pPr>
            <a:r>
              <a:rPr lang="en-US" sz="3200" dirty="0"/>
              <a:t>Job Club helps you to continually upgrade your resume and </a:t>
            </a:r>
          </a:p>
          <a:p>
            <a:pPr lvl="1"/>
            <a:r>
              <a:rPr lang="en-US" sz="3200" dirty="0"/>
              <a:t>Job search skills as needed.</a:t>
            </a:r>
          </a:p>
        </p:txBody>
      </p:sp>
    </p:spTree>
    <p:extLst>
      <p:ext uri="{BB962C8B-B14F-4D97-AF65-F5344CB8AC3E}">
        <p14:creationId xmlns:p14="http://schemas.microsoft.com/office/powerpoint/2010/main" val="51476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98678-51E8-438A-8A45-C5FFED5764D5}"/>
              </a:ext>
            </a:extLst>
          </p:cNvPr>
          <p:cNvSpPr>
            <a:spLocks noGrp="1"/>
          </p:cNvSpPr>
          <p:nvPr>
            <p:ph type="title"/>
          </p:nvPr>
        </p:nvSpPr>
        <p:spPr>
          <a:xfrm>
            <a:off x="2136648" y="526098"/>
            <a:ext cx="8153400" cy="990600"/>
          </a:xfrm>
        </p:spPr>
        <p:txBody>
          <a:bodyPr>
            <a:normAutofit fontScale="90000"/>
          </a:bodyPr>
          <a:lstStyle/>
          <a:p>
            <a:r>
              <a:rPr lang="en-US" dirty="0"/>
              <a:t>Introduction and STRIVE Overview</a:t>
            </a:r>
            <a:br>
              <a:rPr lang="en-US" dirty="0"/>
            </a:br>
            <a:endParaRPr lang="en-US" dirty="0"/>
          </a:p>
        </p:txBody>
      </p:sp>
      <p:sp>
        <p:nvSpPr>
          <p:cNvPr id="3" name="Slide Number Placeholder 2">
            <a:extLst>
              <a:ext uri="{FF2B5EF4-FFF2-40B4-BE49-F238E27FC236}">
                <a16:creationId xmlns:a16="http://schemas.microsoft.com/office/drawing/2014/main" id="{62BCFFE7-8C95-4A5C-B1EF-CA1DD7A69E09}"/>
              </a:ext>
            </a:extLst>
          </p:cNvPr>
          <p:cNvSpPr>
            <a:spLocks noGrp="1"/>
          </p:cNvSpPr>
          <p:nvPr>
            <p:ph type="sldNum" sz="quarter" idx="12"/>
          </p:nvPr>
        </p:nvSpPr>
        <p:spPr/>
        <p:txBody>
          <a:bodyPr>
            <a:normAutofit/>
          </a:bodyPr>
          <a:lstStyle/>
          <a:p>
            <a:fld id="{B53ECC32-92A6-48E3-8D75-EB3393CBB9AE}" type="slidenum">
              <a:rPr lang="en-US" smtClean="0"/>
              <a:pPr/>
              <a:t>2</a:t>
            </a:fld>
            <a:endParaRPr lang="en-US" dirty="0"/>
          </a:p>
        </p:txBody>
      </p:sp>
      <p:sp>
        <p:nvSpPr>
          <p:cNvPr id="4" name="Content Placeholder 3">
            <a:extLst>
              <a:ext uri="{FF2B5EF4-FFF2-40B4-BE49-F238E27FC236}">
                <a16:creationId xmlns:a16="http://schemas.microsoft.com/office/drawing/2014/main" id="{5FAFE209-7018-4754-9D2F-C538767D5EBB}"/>
              </a:ext>
            </a:extLst>
          </p:cNvPr>
          <p:cNvSpPr>
            <a:spLocks noGrp="1"/>
          </p:cNvSpPr>
          <p:nvPr>
            <p:ph sz="quarter" idx="1"/>
          </p:nvPr>
        </p:nvSpPr>
        <p:spPr/>
        <p:txBody>
          <a:bodyPr>
            <a:normAutofit/>
          </a:bodyPr>
          <a:lstStyle/>
          <a:p>
            <a:pPr marL="0" indent="0">
              <a:buNone/>
            </a:pPr>
            <a:r>
              <a:rPr lang="en-US" dirty="0"/>
              <a:t>STRIVE CORE is organized into three phases of competency based modules</a:t>
            </a:r>
          </a:p>
          <a:p>
            <a:pPr>
              <a:buFont typeface="Arial" panose="020B0604020202020204" pitchFamily="34" charset="0"/>
              <a:buChar char="•"/>
            </a:pPr>
            <a:endParaRPr lang="en-US" dirty="0"/>
          </a:p>
          <a:p>
            <a:pPr>
              <a:buFont typeface="Arial" panose="020B0604020202020204" pitchFamily="34" charset="0"/>
              <a:buChar char="•"/>
            </a:pPr>
            <a:r>
              <a:rPr lang="en-US" dirty="0"/>
              <a:t>Phase 1:  Attitudinal Training</a:t>
            </a:r>
          </a:p>
          <a:p>
            <a:pPr>
              <a:buFont typeface="Arial" panose="020B0604020202020204" pitchFamily="34" charset="0"/>
              <a:buChar char="•"/>
            </a:pPr>
            <a:endParaRPr lang="en-US" dirty="0"/>
          </a:p>
          <a:p>
            <a:pPr>
              <a:buFont typeface="Arial" panose="020B0604020202020204" pitchFamily="34" charset="0"/>
              <a:buChar char="•"/>
            </a:pPr>
            <a:r>
              <a:rPr lang="en-US" dirty="0"/>
              <a:t>Phase 2:  Professional Skills Training</a:t>
            </a:r>
          </a:p>
          <a:p>
            <a:pPr>
              <a:buFont typeface="Arial" panose="020B0604020202020204" pitchFamily="34" charset="0"/>
              <a:buChar char="•"/>
            </a:pPr>
            <a:endParaRPr lang="en-US" dirty="0"/>
          </a:p>
          <a:p>
            <a:pPr>
              <a:buFont typeface="Arial" panose="020B0604020202020204" pitchFamily="34" charset="0"/>
              <a:buChar char="•"/>
            </a:pPr>
            <a:r>
              <a:rPr lang="en-US" dirty="0"/>
              <a:t>Phase 3:  Work Readiness</a:t>
            </a:r>
          </a:p>
          <a:p>
            <a:pPr marL="0" indent="0">
              <a:buNone/>
            </a:pPr>
            <a:endParaRPr lang="en-US" dirty="0"/>
          </a:p>
        </p:txBody>
      </p:sp>
    </p:spTree>
    <p:extLst>
      <p:ext uri="{BB962C8B-B14F-4D97-AF65-F5344CB8AC3E}">
        <p14:creationId xmlns:p14="http://schemas.microsoft.com/office/powerpoint/2010/main" val="339101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98678-51E8-438A-8A45-C5FFED5764D5}"/>
              </a:ext>
            </a:extLst>
          </p:cNvPr>
          <p:cNvSpPr>
            <a:spLocks noGrp="1"/>
          </p:cNvSpPr>
          <p:nvPr>
            <p:ph type="title"/>
          </p:nvPr>
        </p:nvSpPr>
        <p:spPr>
          <a:xfrm>
            <a:off x="2136648" y="526098"/>
            <a:ext cx="8153400" cy="990600"/>
          </a:xfrm>
        </p:spPr>
        <p:txBody>
          <a:bodyPr>
            <a:normAutofit fontScale="90000"/>
          </a:bodyPr>
          <a:lstStyle/>
          <a:p>
            <a:r>
              <a:rPr lang="en-US" dirty="0"/>
              <a:t>Introduction and STRIVE Overview</a:t>
            </a:r>
            <a:br>
              <a:rPr lang="en-US" dirty="0"/>
            </a:br>
            <a:endParaRPr lang="en-US" dirty="0"/>
          </a:p>
        </p:txBody>
      </p:sp>
      <p:sp>
        <p:nvSpPr>
          <p:cNvPr id="3" name="Slide Number Placeholder 2">
            <a:extLst>
              <a:ext uri="{FF2B5EF4-FFF2-40B4-BE49-F238E27FC236}">
                <a16:creationId xmlns:a16="http://schemas.microsoft.com/office/drawing/2014/main" id="{62BCFFE7-8C95-4A5C-B1EF-CA1DD7A69E09}"/>
              </a:ext>
            </a:extLst>
          </p:cNvPr>
          <p:cNvSpPr>
            <a:spLocks noGrp="1"/>
          </p:cNvSpPr>
          <p:nvPr>
            <p:ph type="sldNum" sz="quarter" idx="12"/>
          </p:nvPr>
        </p:nvSpPr>
        <p:spPr/>
        <p:txBody>
          <a:bodyPr>
            <a:normAutofit/>
          </a:bodyPr>
          <a:lstStyle/>
          <a:p>
            <a:fld id="{B53ECC32-92A6-48E3-8D75-EB3393CBB9AE}" type="slidenum">
              <a:rPr lang="en-US" smtClean="0"/>
              <a:pPr/>
              <a:t>3</a:t>
            </a:fld>
            <a:endParaRPr lang="en-US" dirty="0"/>
          </a:p>
        </p:txBody>
      </p:sp>
      <p:sp>
        <p:nvSpPr>
          <p:cNvPr id="4" name="Content Placeholder 3">
            <a:extLst>
              <a:ext uri="{FF2B5EF4-FFF2-40B4-BE49-F238E27FC236}">
                <a16:creationId xmlns:a16="http://schemas.microsoft.com/office/drawing/2014/main" id="{5FAFE209-7018-4754-9D2F-C538767D5EBB}"/>
              </a:ext>
            </a:extLst>
          </p:cNvPr>
          <p:cNvSpPr>
            <a:spLocks noGrp="1"/>
          </p:cNvSpPr>
          <p:nvPr>
            <p:ph sz="quarter" idx="1"/>
          </p:nvPr>
        </p:nvSpPr>
        <p:spPr/>
        <p:txBody>
          <a:bodyPr>
            <a:normAutofit/>
          </a:bodyPr>
          <a:lstStyle/>
          <a:p>
            <a:pPr marL="0" indent="0">
              <a:buNone/>
            </a:pPr>
            <a:r>
              <a:rPr lang="en-US" dirty="0"/>
              <a:t>By the final phase of the program, participants will:</a:t>
            </a:r>
          </a:p>
          <a:p>
            <a:pPr marL="0" indent="0">
              <a:buNone/>
            </a:pPr>
            <a:endParaRPr lang="en-US" dirty="0"/>
          </a:p>
          <a:p>
            <a:r>
              <a:rPr lang="en-US" dirty="0"/>
              <a:t>Align their behaviors to meet the high expectations of the workplace</a:t>
            </a:r>
          </a:p>
          <a:p>
            <a:pPr marL="0" indent="0">
              <a:buNone/>
            </a:pPr>
            <a:endParaRPr lang="en-US" dirty="0"/>
          </a:p>
          <a:p>
            <a:r>
              <a:rPr lang="en-US" dirty="0"/>
              <a:t>Develop high value for professional attitudes</a:t>
            </a:r>
          </a:p>
          <a:p>
            <a:pPr marL="0" indent="0">
              <a:buNone/>
            </a:pPr>
            <a:endParaRPr lang="en-US" dirty="0"/>
          </a:p>
          <a:p>
            <a:r>
              <a:rPr lang="en-US" dirty="0"/>
              <a:t>Internalized their own identity</a:t>
            </a:r>
          </a:p>
        </p:txBody>
      </p:sp>
    </p:spTree>
    <p:extLst>
      <p:ext uri="{BB962C8B-B14F-4D97-AF65-F5344CB8AC3E}">
        <p14:creationId xmlns:p14="http://schemas.microsoft.com/office/powerpoint/2010/main" val="274653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STRIVE is workforce development program.</a:t>
            </a:r>
          </a:p>
        </p:txBody>
      </p:sp>
      <p:sp>
        <p:nvSpPr>
          <p:cNvPr id="3" name="Slide Number Placeholder 2"/>
          <p:cNvSpPr>
            <a:spLocks noGrp="1"/>
          </p:cNvSpPr>
          <p:nvPr>
            <p:ph type="sldNum" sz="quarter" idx="12"/>
          </p:nvPr>
        </p:nvSpPr>
        <p:spPr/>
        <p:txBody>
          <a:bodyPr>
            <a:normAutofit/>
          </a:bodyPr>
          <a:lstStyle/>
          <a:p>
            <a:fld id="{B53ECC32-92A6-48E3-8D75-EB3393CBB9AE}" type="slidenum">
              <a:rPr lang="en-US" smtClean="0"/>
              <a:pPr/>
              <a:t>4</a:t>
            </a:fld>
            <a:endParaRPr lang="en-US" dirty="0"/>
          </a:p>
        </p:txBody>
      </p:sp>
      <p:sp>
        <p:nvSpPr>
          <p:cNvPr id="4" name="Content Placeholder 3"/>
          <p:cNvSpPr>
            <a:spLocks noGrp="1"/>
          </p:cNvSpPr>
          <p:nvPr>
            <p:ph sz="quarter" idx="1"/>
          </p:nvPr>
        </p:nvSpPr>
        <p:spPr>
          <a:xfrm>
            <a:off x="1958696" y="1600200"/>
            <a:ext cx="8156448" cy="4352544"/>
          </a:xfrm>
        </p:spPr>
        <p:txBody>
          <a:bodyPr>
            <a:normAutofit/>
          </a:bodyPr>
          <a:lstStyle/>
          <a:p>
            <a:pPr marL="0" indent="0">
              <a:buNone/>
            </a:pPr>
            <a:r>
              <a:rPr lang="en-US" u="sng" dirty="0"/>
              <a:t>About STRIVE</a:t>
            </a:r>
          </a:p>
          <a:p>
            <a:pPr marL="0" indent="0">
              <a:buNone/>
            </a:pPr>
            <a:r>
              <a:rPr lang="en-US" i="1" dirty="0"/>
              <a:t>STRIVE </a:t>
            </a:r>
            <a:r>
              <a:rPr lang="en-US" dirty="0"/>
              <a:t>is</a:t>
            </a:r>
            <a:r>
              <a:rPr lang="en-US" i="1" dirty="0"/>
              <a:t> </a:t>
            </a:r>
            <a:r>
              <a:rPr lang="en-US" dirty="0"/>
              <a:t>an experiential job readiness program for job seekers to help them: </a:t>
            </a:r>
          </a:p>
          <a:p>
            <a:pPr lvl="0"/>
            <a:r>
              <a:rPr lang="en-US" dirty="0"/>
              <a:t>Acquire the life-changing skills and attitudes needed to overcome challenging circumstances,</a:t>
            </a:r>
          </a:p>
          <a:p>
            <a:pPr lvl="0"/>
            <a:r>
              <a:rPr lang="en-US" dirty="0"/>
              <a:t>Find sustained employment, and</a:t>
            </a:r>
          </a:p>
          <a:p>
            <a:pPr lvl="0"/>
            <a:r>
              <a:rPr lang="en-US" dirty="0"/>
              <a:t>Become valuable contributors to their families, their employers, and their communities.</a:t>
            </a:r>
          </a:p>
          <a:p>
            <a:pPr lvl="0"/>
            <a:endParaRPr lang="en-US" dirty="0"/>
          </a:p>
          <a:p>
            <a:pPr marL="0" indent="0">
              <a:buNone/>
            </a:pPr>
            <a:endParaRPr lang="en-US" dirty="0"/>
          </a:p>
        </p:txBody>
      </p:sp>
    </p:spTree>
    <p:extLst>
      <p:ext uri="{BB962C8B-B14F-4D97-AF65-F5344CB8AC3E}">
        <p14:creationId xmlns:p14="http://schemas.microsoft.com/office/powerpoint/2010/main" val="30976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702" y="216729"/>
            <a:ext cx="8153400" cy="990600"/>
          </a:xfrm>
        </p:spPr>
        <p:txBody>
          <a:bodyPr>
            <a:noAutofit/>
          </a:bodyPr>
          <a:lstStyle/>
          <a:p>
            <a:r>
              <a:rPr lang="en-US" sz="2800" dirty="0"/>
              <a:t>STRIVE Connecticut works with Career Resources, Inc. to offer a variety of services and serve a variety of people.</a:t>
            </a:r>
          </a:p>
        </p:txBody>
      </p:sp>
      <p:sp>
        <p:nvSpPr>
          <p:cNvPr id="3" name="Slide Number Placeholder 2"/>
          <p:cNvSpPr>
            <a:spLocks noGrp="1"/>
          </p:cNvSpPr>
          <p:nvPr>
            <p:ph type="sldNum" sz="quarter" idx="12"/>
          </p:nvPr>
        </p:nvSpPr>
        <p:spPr/>
        <p:txBody>
          <a:bodyPr>
            <a:normAutofit/>
          </a:bodyPr>
          <a:lstStyle/>
          <a:p>
            <a:r>
              <a:rPr lang="en-US" dirty="0"/>
              <a:t>3</a:t>
            </a:r>
          </a:p>
        </p:txBody>
      </p:sp>
      <p:sp>
        <p:nvSpPr>
          <p:cNvPr id="4" name="Content Placeholder 3"/>
          <p:cNvSpPr>
            <a:spLocks noGrp="1"/>
          </p:cNvSpPr>
          <p:nvPr>
            <p:ph sz="quarter" idx="1"/>
          </p:nvPr>
        </p:nvSpPr>
        <p:spPr>
          <a:xfrm>
            <a:off x="1944624" y="1519941"/>
            <a:ext cx="8537448" cy="4352544"/>
          </a:xfrm>
        </p:spPr>
        <p:txBody>
          <a:bodyPr vert="horz" numCol="2" anchor="t">
            <a:noAutofit/>
          </a:bodyPr>
          <a:lstStyle/>
          <a:p>
            <a:pPr marL="0" indent="0">
              <a:buNone/>
            </a:pPr>
            <a:r>
              <a:rPr lang="en-US" sz="2200" u="sng" dirty="0"/>
              <a:t>What STRIVE Offers</a:t>
            </a:r>
          </a:p>
          <a:p>
            <a:pPr marL="285750" indent="-285750"/>
            <a:r>
              <a:rPr lang="en-US" sz="2200" dirty="0"/>
              <a:t>Job readiness training and certificates</a:t>
            </a:r>
          </a:p>
          <a:p>
            <a:pPr marL="285750" indent="-285750"/>
            <a:r>
              <a:rPr lang="en-US" sz="2200" dirty="0"/>
              <a:t>Job placement assistance </a:t>
            </a:r>
          </a:p>
          <a:p>
            <a:pPr marL="285750" indent="-285750"/>
            <a:r>
              <a:rPr lang="en-US" sz="2200" dirty="0"/>
              <a:t>Stackable employability credentials </a:t>
            </a:r>
          </a:p>
          <a:p>
            <a:pPr marL="285750" indent="-285750"/>
            <a:r>
              <a:rPr lang="en-US" sz="2200" dirty="0"/>
              <a:t>Customer service and professional development preparation </a:t>
            </a:r>
          </a:p>
          <a:p>
            <a:pPr marL="285750" indent="-285750"/>
            <a:r>
              <a:rPr lang="en-US" sz="2200" dirty="0"/>
              <a:t>Mentorship and continued education guidance </a:t>
            </a:r>
          </a:p>
          <a:p>
            <a:pPr marL="285750" indent="-285750"/>
            <a:r>
              <a:rPr lang="en-US" sz="2200" dirty="0"/>
              <a:t> Wrap around support services </a:t>
            </a:r>
          </a:p>
          <a:p>
            <a:pPr marL="0" indent="0">
              <a:buNone/>
            </a:pPr>
            <a:endParaRPr lang="en-US" sz="2200" u="sng" dirty="0"/>
          </a:p>
          <a:p>
            <a:pPr marL="0" indent="0">
              <a:buNone/>
            </a:pPr>
            <a:endParaRPr lang="en-US" sz="2200" u="sng" dirty="0"/>
          </a:p>
          <a:p>
            <a:pPr marL="0" indent="0">
              <a:buNone/>
            </a:pPr>
            <a:endParaRPr lang="en-US" sz="2200" u="sng" dirty="0"/>
          </a:p>
          <a:p>
            <a:pPr marL="0" indent="0">
              <a:buNone/>
            </a:pPr>
            <a:r>
              <a:rPr lang="en-US" sz="2200" u="sng" dirty="0"/>
              <a:t>Who STRIVE Serves</a:t>
            </a:r>
          </a:p>
          <a:p>
            <a:r>
              <a:rPr lang="en-US" sz="2200" dirty="0"/>
              <a:t>Youth and young adults</a:t>
            </a:r>
          </a:p>
          <a:p>
            <a:r>
              <a:rPr lang="en-US" sz="2200" dirty="0"/>
              <a:t>Adults</a:t>
            </a:r>
          </a:p>
          <a:p>
            <a:r>
              <a:rPr lang="en-US" sz="2200" dirty="0"/>
              <a:t>Formerly incarcerated </a:t>
            </a:r>
          </a:p>
          <a:p>
            <a:r>
              <a:rPr lang="en-US" sz="2200" dirty="0"/>
              <a:t>Individuals who have been disconnected from the workforce – whether through lay-offs or incarceration, military service or personal troubles </a:t>
            </a:r>
          </a:p>
          <a:p>
            <a:r>
              <a:rPr lang="en-US" sz="2200" dirty="0"/>
              <a:t>Anyone with the right attitude towards learning and personal change</a:t>
            </a:r>
          </a:p>
          <a:p>
            <a:pPr marL="285750" indent="-285750"/>
            <a:endParaRPr lang="en-US" sz="2400" dirty="0"/>
          </a:p>
          <a:p>
            <a:pPr marL="0" indent="0">
              <a:buNone/>
            </a:pPr>
            <a:endParaRPr lang="en-US" sz="2400" dirty="0"/>
          </a:p>
        </p:txBody>
      </p:sp>
    </p:spTree>
    <p:extLst>
      <p:ext uri="{BB962C8B-B14F-4D97-AF65-F5344CB8AC3E}">
        <p14:creationId xmlns:p14="http://schemas.microsoft.com/office/powerpoint/2010/main" val="225797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This training is an opportunity to experience STRIVE’s transformational impact.</a:t>
            </a:r>
          </a:p>
        </p:txBody>
      </p:sp>
      <p:sp>
        <p:nvSpPr>
          <p:cNvPr id="3" name="Slide Number Placeholder 2"/>
          <p:cNvSpPr>
            <a:spLocks noGrp="1"/>
          </p:cNvSpPr>
          <p:nvPr>
            <p:ph type="sldNum" sz="quarter" idx="12"/>
          </p:nvPr>
        </p:nvSpPr>
        <p:spPr/>
        <p:txBody>
          <a:bodyPr>
            <a:normAutofit/>
          </a:bodyPr>
          <a:lstStyle/>
          <a:p>
            <a:fld id="{B53ECC32-92A6-48E3-8D75-EB3393CBB9AE}" type="slidenum">
              <a:rPr lang="en-US" smtClean="0"/>
              <a:pPr/>
              <a:t>6</a:t>
            </a:fld>
            <a:endParaRPr lang="en-US" dirty="0"/>
          </a:p>
        </p:txBody>
      </p:sp>
      <p:sp>
        <p:nvSpPr>
          <p:cNvPr id="4" name="Content Placeholder 3"/>
          <p:cNvSpPr>
            <a:spLocks noGrp="1"/>
          </p:cNvSpPr>
          <p:nvPr>
            <p:ph sz="quarter" idx="1"/>
          </p:nvPr>
        </p:nvSpPr>
        <p:spPr/>
        <p:txBody>
          <a:bodyPr>
            <a:normAutofit/>
          </a:bodyPr>
          <a:lstStyle/>
          <a:p>
            <a:pPr marL="0" indent="0">
              <a:buNone/>
            </a:pPr>
            <a:r>
              <a:rPr lang="en-US" u="sng" dirty="0"/>
              <a:t>STRIVE’s Impact</a:t>
            </a:r>
          </a:p>
          <a:p>
            <a:pPr marL="0" indent="0">
              <a:buNone/>
            </a:pPr>
            <a:endParaRPr lang="en-US" u="sng" dirty="0"/>
          </a:p>
          <a:p>
            <a:r>
              <a:rPr lang="en-US" dirty="0"/>
              <a:t>STRIVE training equips jobseekers with skills that transform their personal and professional lives</a:t>
            </a:r>
          </a:p>
          <a:p>
            <a:endParaRPr lang="en-US" dirty="0"/>
          </a:p>
          <a:p>
            <a:r>
              <a:rPr lang="en-US" dirty="0"/>
              <a:t>To date, STRIVE Connecticut has served nearly 4500 people in Hartford, Bridgeport, New Haven, Waterbury.</a:t>
            </a:r>
          </a:p>
        </p:txBody>
      </p:sp>
    </p:spTree>
    <p:extLst>
      <p:ext uri="{BB962C8B-B14F-4D97-AF65-F5344CB8AC3E}">
        <p14:creationId xmlns:p14="http://schemas.microsoft.com/office/powerpoint/2010/main" val="331862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805" y="100935"/>
            <a:ext cx="8410433" cy="1066800"/>
          </a:xfrm>
        </p:spPr>
        <p:txBody>
          <a:bodyPr>
            <a:noAutofit/>
          </a:bodyPr>
          <a:lstStyle/>
          <a:p>
            <a:r>
              <a:rPr lang="en-US" sz="3200" dirty="0">
                <a:latin typeface="+mn-lt"/>
              </a:rPr>
              <a:t>Throughout this training, we will cover essential attitudinal and professional development lessons.</a:t>
            </a:r>
          </a:p>
        </p:txBody>
      </p:sp>
      <p:sp>
        <p:nvSpPr>
          <p:cNvPr id="3" name="Content Placeholder 2"/>
          <p:cNvSpPr>
            <a:spLocks noGrp="1"/>
          </p:cNvSpPr>
          <p:nvPr>
            <p:ph sz="quarter" idx="1"/>
          </p:nvPr>
        </p:nvSpPr>
        <p:spPr>
          <a:xfrm>
            <a:off x="1981200" y="2568310"/>
            <a:ext cx="8229600" cy="4800600"/>
          </a:xfrm>
        </p:spPr>
        <p:txBody>
          <a:bodyPr numCol="3">
            <a:noAutofit/>
          </a:bodyPr>
          <a:lstStyle/>
          <a:p>
            <a:pPr marL="109728" indent="0">
              <a:buNone/>
            </a:pPr>
            <a:r>
              <a:rPr lang="en-US" sz="2000" dirty="0"/>
              <a:t>Punctuality</a:t>
            </a:r>
          </a:p>
          <a:p>
            <a:pPr marL="109728" indent="0">
              <a:buNone/>
            </a:pPr>
            <a:r>
              <a:rPr lang="en-US" sz="2000" dirty="0"/>
              <a:t>Selling Yourself </a:t>
            </a:r>
          </a:p>
          <a:p>
            <a:pPr marL="109728" indent="0">
              <a:buNone/>
            </a:pPr>
            <a:r>
              <a:rPr lang="en-US" sz="2000" dirty="0"/>
              <a:t>Knowing Your Skills and Abilities</a:t>
            </a:r>
          </a:p>
          <a:p>
            <a:pPr marL="109728" indent="0">
              <a:buNone/>
            </a:pPr>
            <a:r>
              <a:rPr lang="en-US" sz="2000" dirty="0"/>
              <a:t>S.M.A.R.T. Goals</a:t>
            </a:r>
          </a:p>
          <a:p>
            <a:pPr marL="109728" indent="0">
              <a:buNone/>
            </a:pPr>
            <a:r>
              <a:rPr lang="en-US" sz="2000" dirty="0"/>
              <a:t>SWOT</a:t>
            </a:r>
          </a:p>
          <a:p>
            <a:pPr marL="109728" indent="0">
              <a:buNone/>
            </a:pPr>
            <a:r>
              <a:rPr lang="en-US" sz="2000" dirty="0"/>
              <a:t>Self-Defeating Attitudes</a:t>
            </a:r>
          </a:p>
          <a:p>
            <a:pPr marL="109728" indent="0">
              <a:buNone/>
            </a:pPr>
            <a:r>
              <a:rPr lang="en-US" sz="2000" dirty="0"/>
              <a:t>Hard and Soft Skills</a:t>
            </a:r>
          </a:p>
          <a:p>
            <a:pPr marL="109728" indent="0">
              <a:buNone/>
            </a:pPr>
            <a:endParaRPr lang="en-US" sz="2000" dirty="0"/>
          </a:p>
          <a:p>
            <a:pPr marL="109728" indent="0">
              <a:buNone/>
            </a:pPr>
            <a:endParaRPr lang="en-US" sz="2000" dirty="0"/>
          </a:p>
          <a:p>
            <a:pPr marL="109728" indent="0">
              <a:buNone/>
            </a:pPr>
            <a:endParaRPr lang="en-US" sz="2000" dirty="0"/>
          </a:p>
          <a:p>
            <a:pPr marL="109728" indent="0">
              <a:buNone/>
            </a:pPr>
            <a:endParaRPr lang="en-US" sz="2000" dirty="0"/>
          </a:p>
          <a:p>
            <a:pPr marL="109728" indent="0">
              <a:buNone/>
            </a:pPr>
            <a:r>
              <a:rPr lang="en-US" sz="2000" dirty="0"/>
              <a:t>Conflict Resolution</a:t>
            </a:r>
          </a:p>
          <a:p>
            <a:pPr marL="109728" indent="0">
              <a:buNone/>
            </a:pPr>
            <a:r>
              <a:rPr lang="en-US" sz="2000" dirty="0"/>
              <a:t>Self-Reflection</a:t>
            </a:r>
          </a:p>
          <a:p>
            <a:pPr marL="109728" indent="0">
              <a:buNone/>
            </a:pPr>
            <a:r>
              <a:rPr lang="en-US" sz="2000" dirty="0"/>
              <a:t>Understanding Job Descriptions</a:t>
            </a:r>
          </a:p>
          <a:p>
            <a:pPr marL="109728" indent="0">
              <a:buNone/>
            </a:pPr>
            <a:r>
              <a:rPr lang="en-US" sz="2000" dirty="0"/>
              <a:t>What Employers Want from Employees</a:t>
            </a:r>
          </a:p>
          <a:p>
            <a:pPr marL="109728" indent="0">
              <a:buNone/>
            </a:pPr>
            <a:r>
              <a:rPr lang="en-US" sz="2000" dirty="0"/>
              <a:t>Preparing for the Interview		</a:t>
            </a:r>
          </a:p>
          <a:p>
            <a:pPr marL="109728" indent="0">
              <a:buNone/>
            </a:pPr>
            <a:endParaRPr lang="en-US" sz="2000" dirty="0"/>
          </a:p>
          <a:p>
            <a:pPr marL="109728" indent="0">
              <a:buNone/>
            </a:pPr>
            <a:endParaRPr lang="en-US" sz="2000" dirty="0"/>
          </a:p>
          <a:p>
            <a:pPr marL="109728" indent="0">
              <a:buNone/>
            </a:pPr>
            <a:endParaRPr lang="en-US" sz="2000" dirty="0"/>
          </a:p>
          <a:p>
            <a:pPr marL="109728" indent="0">
              <a:buNone/>
            </a:pPr>
            <a:endParaRPr lang="en-US" sz="2000" dirty="0"/>
          </a:p>
          <a:p>
            <a:pPr marL="109728" indent="0">
              <a:buNone/>
            </a:pPr>
            <a:r>
              <a:rPr lang="en-US" sz="2000" dirty="0"/>
              <a:t>Knowing Your Employee Rights</a:t>
            </a:r>
          </a:p>
          <a:p>
            <a:pPr marL="109728" indent="0">
              <a:buNone/>
            </a:pPr>
            <a:r>
              <a:rPr lang="en-US" sz="2000" dirty="0"/>
              <a:t>Job Applications</a:t>
            </a:r>
          </a:p>
          <a:p>
            <a:pPr marL="109728" indent="0">
              <a:buNone/>
            </a:pPr>
            <a:r>
              <a:rPr lang="en-US" sz="2000" dirty="0"/>
              <a:t>Cover Letters </a:t>
            </a:r>
          </a:p>
          <a:p>
            <a:pPr marL="109728" indent="0">
              <a:buNone/>
            </a:pPr>
            <a:r>
              <a:rPr lang="en-US" sz="2000" dirty="0"/>
              <a:t>Resumes</a:t>
            </a:r>
          </a:p>
          <a:p>
            <a:pPr marL="109728" indent="0">
              <a:buNone/>
            </a:pPr>
            <a:r>
              <a:rPr lang="en-US" sz="2000" dirty="0"/>
              <a:t>Thank You Letters</a:t>
            </a:r>
          </a:p>
          <a:p>
            <a:pPr marL="109728" indent="0">
              <a:buNone/>
            </a:pPr>
            <a:r>
              <a:rPr lang="en-US" sz="2000" dirty="0"/>
              <a:t>References</a:t>
            </a:r>
          </a:p>
          <a:p>
            <a:pPr marL="109728" indent="0">
              <a:buNone/>
            </a:pPr>
            <a:r>
              <a:rPr lang="en-US" sz="2000" dirty="0"/>
              <a:t>Knowing your employee rights</a:t>
            </a:r>
          </a:p>
          <a:p>
            <a:pPr marL="109728" indent="0">
              <a:buNone/>
            </a:pPr>
            <a:endParaRPr lang="en-US" sz="2000" dirty="0"/>
          </a:p>
          <a:p>
            <a:pPr marL="109728" indent="0">
              <a:buNone/>
            </a:pPr>
            <a:endParaRPr lang="en-US" sz="1400" dirty="0"/>
          </a:p>
        </p:txBody>
      </p:sp>
      <p:sp>
        <p:nvSpPr>
          <p:cNvPr id="4" name="Slide Number Placeholder 3"/>
          <p:cNvSpPr>
            <a:spLocks noGrp="1"/>
          </p:cNvSpPr>
          <p:nvPr>
            <p:ph type="sldNum" sz="quarter" idx="12"/>
          </p:nvPr>
        </p:nvSpPr>
        <p:spPr/>
        <p:txBody>
          <a:bodyPr>
            <a:normAutofit/>
          </a:bodyPr>
          <a:lstStyle/>
          <a:p>
            <a:fld id="{B53ECC32-92A6-48E3-8D75-EB3393CBB9AE}" type="slidenum">
              <a:rPr lang="en-US" smtClean="0"/>
              <a:pPr/>
              <a:t>7</a:t>
            </a:fld>
            <a:endParaRPr lang="en-US" dirty="0"/>
          </a:p>
        </p:txBody>
      </p:sp>
      <p:sp>
        <p:nvSpPr>
          <p:cNvPr id="6" name="Content Placeholder 2"/>
          <p:cNvSpPr txBox="1">
            <a:spLocks/>
          </p:cNvSpPr>
          <p:nvPr/>
        </p:nvSpPr>
        <p:spPr>
          <a:xfrm>
            <a:off x="1901757" y="1564938"/>
            <a:ext cx="8877300" cy="516811"/>
          </a:xfrm>
          <a:prstGeom prst="rect">
            <a:avLst/>
          </a:prstGeom>
        </p:spPr>
        <p:txBody>
          <a:bodyPr vert="horz" numCol="3">
            <a:noAutofit/>
          </a:bodyPr>
          <a:lstStyle>
            <a:lvl1pPr marL="320040" indent="-320040" algn="l" rtl="0" eaLnBrk="1" latinLnBrk="0" hangingPunct="1">
              <a:spcBef>
                <a:spcPts val="700"/>
              </a:spcBef>
              <a:buClr>
                <a:schemeClr val="accent2"/>
              </a:buClr>
              <a:buSzPct val="60000"/>
              <a:buFont typeface="Wingdings"/>
              <a:buChar char=""/>
              <a:defRPr kumimoji="0" sz="32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8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4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109728" indent="0">
              <a:buNone/>
            </a:pPr>
            <a:r>
              <a:rPr lang="en-US" sz="2400" u="sng" dirty="0"/>
              <a:t>Topics and Lessons</a:t>
            </a:r>
          </a:p>
          <a:p>
            <a:pPr marL="109728" indent="0">
              <a:buNone/>
            </a:pPr>
            <a:endParaRPr lang="en-US" sz="2400" dirty="0"/>
          </a:p>
          <a:p>
            <a:pPr marL="566928" indent="-457200"/>
            <a:endParaRPr lang="en-US" sz="1600" dirty="0"/>
          </a:p>
        </p:txBody>
      </p:sp>
    </p:spTree>
    <p:extLst>
      <p:ext uri="{BB962C8B-B14F-4D97-AF65-F5344CB8AC3E}">
        <p14:creationId xmlns:p14="http://schemas.microsoft.com/office/powerpoint/2010/main" val="162787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let’s talk about lateness.</a:t>
            </a:r>
          </a:p>
        </p:txBody>
      </p:sp>
      <p:sp>
        <p:nvSpPr>
          <p:cNvPr id="3" name="Slide Number Placeholder 2"/>
          <p:cNvSpPr>
            <a:spLocks noGrp="1"/>
          </p:cNvSpPr>
          <p:nvPr>
            <p:ph type="sldNum" sz="quarter" idx="12"/>
          </p:nvPr>
        </p:nvSpPr>
        <p:spPr/>
        <p:txBody>
          <a:bodyPr>
            <a:normAutofit/>
          </a:bodyPr>
          <a:lstStyle/>
          <a:p>
            <a:fld id="{B53ECC32-92A6-48E3-8D75-EB3393CBB9AE}" type="slidenum">
              <a:rPr lang="en-US" smtClean="0"/>
              <a:pPr/>
              <a:t>8</a:t>
            </a:fld>
            <a:endParaRPr lang="en-US" dirty="0"/>
          </a:p>
        </p:txBody>
      </p:sp>
      <p:sp>
        <p:nvSpPr>
          <p:cNvPr id="4" name="Content Placeholder 3"/>
          <p:cNvSpPr>
            <a:spLocks noGrp="1"/>
          </p:cNvSpPr>
          <p:nvPr>
            <p:ph sz="quarter" idx="1"/>
          </p:nvPr>
        </p:nvSpPr>
        <p:spPr>
          <a:xfrm>
            <a:off x="2136648" y="1516697"/>
            <a:ext cx="8156448" cy="4759815"/>
          </a:xfrm>
        </p:spPr>
        <p:txBody>
          <a:bodyPr numCol="2">
            <a:noAutofit/>
          </a:bodyPr>
          <a:lstStyle/>
          <a:p>
            <a:pPr marL="0" indent="0">
              <a:buNone/>
            </a:pPr>
            <a:r>
              <a:rPr lang="en-US" u="sng" dirty="0"/>
              <a:t>Why is punctuality so important on the job?</a:t>
            </a:r>
          </a:p>
          <a:p>
            <a:endParaRPr lang="en-US" dirty="0"/>
          </a:p>
          <a:p>
            <a:r>
              <a:rPr lang="en-US" dirty="0"/>
              <a:t>Disrespectful</a:t>
            </a:r>
          </a:p>
          <a:p>
            <a:r>
              <a:rPr lang="en-US" dirty="0"/>
              <a:t>Inconsiderate </a:t>
            </a:r>
          </a:p>
          <a:p>
            <a:r>
              <a:rPr lang="en-US" dirty="0"/>
              <a:t>Big-Timing</a:t>
            </a:r>
          </a:p>
          <a:p>
            <a:r>
              <a:rPr lang="en-US" dirty="0"/>
              <a:t>Incredible</a:t>
            </a:r>
          </a:p>
          <a:p>
            <a:r>
              <a:rPr lang="en-US" dirty="0"/>
              <a:t>Unprofitable</a:t>
            </a:r>
          </a:p>
          <a:p>
            <a:r>
              <a:rPr lang="en-US" dirty="0"/>
              <a:t>Disorganized</a:t>
            </a:r>
          </a:p>
          <a:p>
            <a:endParaRPr lang="en-US" dirty="0"/>
          </a:p>
          <a:p>
            <a:endParaRPr lang="en-US" dirty="0"/>
          </a:p>
          <a:p>
            <a:endParaRPr lang="en-US" dirty="0"/>
          </a:p>
          <a:p>
            <a:r>
              <a:rPr lang="en-US" dirty="0"/>
              <a:t>Overly busy</a:t>
            </a:r>
          </a:p>
          <a:p>
            <a:r>
              <a:rPr lang="en-US" dirty="0"/>
              <a:t>Flaky</a:t>
            </a:r>
          </a:p>
          <a:p>
            <a:r>
              <a:rPr lang="en-US" dirty="0"/>
              <a:t>Megalomaniacal (thinking you are the center of the universe)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6689" y="1828801"/>
            <a:ext cx="1622282" cy="1713301"/>
          </a:xfrm>
          <a:prstGeom prst="rect">
            <a:avLst/>
          </a:prstGeom>
        </p:spPr>
      </p:pic>
    </p:spTree>
    <p:extLst>
      <p:ext uri="{BB962C8B-B14F-4D97-AF65-F5344CB8AC3E}">
        <p14:creationId xmlns:p14="http://schemas.microsoft.com/office/powerpoint/2010/main" val="164881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500"/>
                                        <p:tgtEl>
                                          <p:spTgt spid="4">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fade">
                                      <p:cBhvr>
                                        <p:cTn id="25" dur="500"/>
                                        <p:tgtEl>
                                          <p:spTgt spid="4">
                                            <p:txEl>
                                              <p:pRg st="11" end="1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12" end="12"/>
                                            </p:txEl>
                                          </p:spTgt>
                                        </p:tgtEl>
                                        <p:attrNameLst>
                                          <p:attrName>style.visibility</p:attrName>
                                        </p:attrNameLst>
                                      </p:cBhvr>
                                      <p:to>
                                        <p:strVal val="visible"/>
                                      </p:to>
                                    </p:set>
                                    <p:animEffect transition="in" filter="fade">
                                      <p:cBhvr>
                                        <p:cTn id="28" dur="500"/>
                                        <p:tgtEl>
                                          <p:spTgt spid="4">
                                            <p:txEl>
                                              <p:pRg st="12" end="1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Effect transition="in" filter="fade">
                                      <p:cBhvr>
                                        <p:cTn id="31"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Lateness will not be tolerated at work.</a:t>
            </a:r>
          </a:p>
        </p:txBody>
      </p:sp>
      <p:sp>
        <p:nvSpPr>
          <p:cNvPr id="3" name="Slide Number Placeholder 2"/>
          <p:cNvSpPr>
            <a:spLocks noGrp="1"/>
          </p:cNvSpPr>
          <p:nvPr>
            <p:ph type="sldNum" sz="quarter" idx="12"/>
          </p:nvPr>
        </p:nvSpPr>
        <p:spPr/>
        <p:txBody>
          <a:bodyPr>
            <a:normAutofit/>
          </a:bodyPr>
          <a:lstStyle/>
          <a:p>
            <a:fld id="{B53ECC32-92A6-48E3-8D75-EB3393CBB9AE}" type="slidenum">
              <a:rPr lang="en-US" smtClean="0"/>
              <a:pPr/>
              <a:t>9</a:t>
            </a:fld>
            <a:endParaRPr lang="en-US" dirty="0"/>
          </a:p>
        </p:txBody>
      </p:sp>
      <p:sp>
        <p:nvSpPr>
          <p:cNvPr id="4" name="Content Placeholder 3"/>
          <p:cNvSpPr>
            <a:spLocks noGrp="1"/>
          </p:cNvSpPr>
          <p:nvPr>
            <p:ph sz="quarter" idx="1"/>
          </p:nvPr>
        </p:nvSpPr>
        <p:spPr/>
        <p:txBody>
          <a:bodyPr>
            <a:normAutofit/>
          </a:bodyPr>
          <a:lstStyle/>
          <a:p>
            <a:pPr marL="0" indent="0">
              <a:buNone/>
            </a:pPr>
            <a:r>
              <a:rPr lang="en-US" u="sng" dirty="0"/>
              <a:t>Takeaways</a:t>
            </a:r>
            <a:endParaRPr lang="en-US" dirty="0"/>
          </a:p>
          <a:p>
            <a:r>
              <a:rPr lang="en-US" dirty="0"/>
              <a:t>Five minutes early is on time, on time is late, and late is unacceptable</a:t>
            </a:r>
          </a:p>
          <a:p>
            <a:endParaRPr lang="en-US" dirty="0"/>
          </a:p>
          <a:p>
            <a:r>
              <a:rPr lang="en-US" dirty="0"/>
              <a:t>Being on time sometimes means doing things differently</a:t>
            </a:r>
          </a:p>
          <a:p>
            <a:pPr lvl="1"/>
            <a:r>
              <a:rPr lang="en-US" sz="2800" dirty="0"/>
              <a:t>Waking up earlier, catching an earlier bus, calling ahead, etc</a:t>
            </a:r>
            <a:r>
              <a:rPr lang="en-US" dirty="0"/>
              <a:t>.</a:t>
            </a:r>
          </a:p>
        </p:txBody>
      </p:sp>
    </p:spTree>
    <p:extLst>
      <p:ext uri="{BB962C8B-B14F-4D97-AF65-F5344CB8AC3E}">
        <p14:creationId xmlns:p14="http://schemas.microsoft.com/office/powerpoint/2010/main" val="3949717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833</Words>
  <Application>Microsoft Office PowerPoint</Application>
  <PresentationFormat>Widescreen</PresentationFormat>
  <Paragraphs>174</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Calibri</vt:lpstr>
      <vt:lpstr>Calibri Light</vt:lpstr>
      <vt:lpstr>Wingdings</vt:lpstr>
      <vt:lpstr>Office Theme</vt:lpstr>
      <vt:lpstr>PowerPoint Presentation</vt:lpstr>
      <vt:lpstr>Introduction and STRIVE Overview </vt:lpstr>
      <vt:lpstr>Introduction and STRIVE Overview </vt:lpstr>
      <vt:lpstr>STRIVE is workforce development program.</vt:lpstr>
      <vt:lpstr>STRIVE Connecticut works with Career Resources, Inc. to offer a variety of services and serve a variety of people.</vt:lpstr>
      <vt:lpstr>This training is an opportunity to experience STRIVE’s transformational impact.</vt:lpstr>
      <vt:lpstr>Throughout this training, we will cover essential attitudinal and professional development lessons.</vt:lpstr>
      <vt:lpstr>First, let’s talk about lateness.</vt:lpstr>
      <vt:lpstr>Lateness will not be tolerated at work.</vt:lpstr>
      <vt:lpstr>Punctuality and Attendance </vt:lpstr>
      <vt:lpstr>Your appearance and behavior matters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 Brockmeyer</dc:creator>
  <cp:lastModifiedBy>Ren Brockmeyer</cp:lastModifiedBy>
  <cp:revision>2</cp:revision>
  <dcterms:created xsi:type="dcterms:W3CDTF">2020-03-31T17:13:35Z</dcterms:created>
  <dcterms:modified xsi:type="dcterms:W3CDTF">2020-03-31T17:36:27Z</dcterms:modified>
</cp:coreProperties>
</file>