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99"/>
    <p:sldId id="257" r:id="rId100"/>
    <p:sldId id="258" r:id="rId101"/>
    <p:sldId id="259" r:id="rId102"/>
    <p:sldId id="260" r:id="rId103"/>
    <p:sldId id="261" r:id="rId104"/>
    <p:sldId id="262" r:id="rId105"/>
    <p:sldId id="263" r:id="rId106"/>
    <p:sldId id="264" r:id="rId107"/>
    <p:sldId id="265" r:id="rId108"/>
    <p:sldId id="266" r:id="rId109"/>
    <p:sldId id="267" r:id="rId110"/>
  </p:sldIdLst>
  <p:sldSz cx="7556500" cy="10693400"/>
  <p:notesSz cx="6858000" cy="9144000"/>
  <p:embeddedFontLst>
    <p:embeddedFont>
      <p:font typeface="Source Sans Pro" charset="1" panose="020B0503030403020204"/>
      <p:regular r:id="rId6"/>
    </p:embeddedFont>
    <p:embeddedFont>
      <p:font typeface="Source Sans Pro Bold" charset="1" panose="020B0703030403020204"/>
      <p:regular r:id="rId7"/>
    </p:embeddedFont>
    <p:embeddedFont>
      <p:font typeface="Source Sans Pro Italics" charset="1" panose="020B0503030403090204"/>
      <p:regular r:id="rId8"/>
    </p:embeddedFont>
    <p:embeddedFont>
      <p:font typeface="Source Sans Pro Bold Italics" charset="1" panose="020B0703030403090204"/>
      <p:regular r:id="rId9"/>
    </p:embeddedFont>
    <p:embeddedFont>
      <p:font typeface="Aileron Thin" charset="1" panose="00000300000000000000"/>
      <p:regular r:id="rId10"/>
    </p:embeddedFont>
    <p:embeddedFont>
      <p:font typeface="Aileron Thin Bold" charset="1" panose="00000400000000000000"/>
      <p:regular r:id="rId11"/>
    </p:embeddedFont>
    <p:embeddedFont>
      <p:font typeface="Aileron Thin Italics" charset="1" panose="00000300000000000000"/>
      <p:regular r:id="rId12"/>
    </p:embeddedFont>
    <p:embeddedFont>
      <p:font typeface="Aileron Thin Bold Italics" charset="1" panose="00000400000000000000"/>
      <p:regular r:id="rId13"/>
    </p:embeddedFont>
    <p:embeddedFont>
      <p:font typeface="Bebas Neue" charset="1" panose="00000500000000000000"/>
      <p:regular r:id="rId14"/>
    </p:embeddedFont>
    <p:embeddedFont>
      <p:font typeface="Bebas Neue Bold" charset="1" panose="020B0606020202050201"/>
      <p:regular r:id="rId15"/>
    </p:embeddedFont>
    <p:embeddedFont>
      <p:font typeface="Open Sans" charset="1" panose="020B0606030504020204"/>
      <p:regular r:id="rId16"/>
    </p:embeddedFont>
    <p:embeddedFont>
      <p:font typeface="Open Sans Bold" charset="1" panose="020B0806030504020204"/>
      <p:regular r:id="rId17"/>
    </p:embeddedFont>
    <p:embeddedFont>
      <p:font typeface="Open Sans Italics" charset="1" panose="020B0606030504020204"/>
      <p:regular r:id="rId18"/>
    </p:embeddedFont>
    <p:embeddedFont>
      <p:font typeface="Open Sans Bold Italics" charset="1" panose="020B0806030504020204"/>
      <p:regular r:id="rId19"/>
    </p:embeddedFont>
    <p:embeddedFont>
      <p:font typeface="Glacial Indifference" charset="1" panose="00000000000000000000"/>
      <p:regular r:id="rId20"/>
    </p:embeddedFont>
    <p:embeddedFont>
      <p:font typeface="Glacial Indifference Bold" charset="1" panose="00000800000000000000"/>
      <p:regular r:id="rId21"/>
    </p:embeddedFont>
    <p:embeddedFont>
      <p:font typeface="Glacial Indifference Italics" charset="1" panose="00000000000000000000"/>
      <p:regular r:id="rId22"/>
    </p:embeddedFont>
    <p:embeddedFont>
      <p:font typeface="Glacial Indifference Bold Italics" charset="1" panose="00000800000000000000"/>
      <p:regular r:id="rId23"/>
    </p:embeddedFont>
    <p:embeddedFont>
      <p:font typeface="Libre Baskerville" charset="1" panose="02000000000000000000"/>
      <p:regular r:id="rId24"/>
    </p:embeddedFont>
    <p:embeddedFont>
      <p:font typeface="Libre Baskerville Bold" charset="1" panose="02000000000000000000"/>
      <p:regular r:id="rId25"/>
    </p:embeddedFont>
    <p:embeddedFont>
      <p:font typeface="Libre Baskerville Italics" charset="1" panose="02000000000000000000"/>
      <p:regular r:id="rId26"/>
    </p:embeddedFont>
    <p:embeddedFont>
      <p:font typeface="Aileron Regular" charset="1" panose="00000500000000000000"/>
      <p:regular r:id="rId27"/>
    </p:embeddedFont>
    <p:embeddedFont>
      <p:font typeface="Aileron Regular Bold" charset="1" panose="00000800000000000000"/>
      <p:regular r:id="rId28"/>
    </p:embeddedFont>
    <p:embeddedFont>
      <p:font typeface="Aileron Regular Italics" charset="1" panose="00000500000000000000"/>
      <p:regular r:id="rId29"/>
    </p:embeddedFont>
    <p:embeddedFont>
      <p:font typeface="Aileron Regular Bold Italics" charset="1" panose="00000800000000000000"/>
      <p:regular r:id="rId30"/>
    </p:embeddedFont>
    <p:embeddedFont>
      <p:font typeface="Raleway" charset="1" panose="020B0503030101060003"/>
      <p:regular r:id="rId31"/>
    </p:embeddedFont>
    <p:embeddedFont>
      <p:font typeface="Raleway Bold" charset="1" panose="020B0803030101060003"/>
      <p:regular r:id="rId32"/>
    </p:embeddedFont>
    <p:embeddedFont>
      <p:font typeface="Nunito" charset="1" panose="00000500000000000000"/>
      <p:regular r:id="rId33"/>
    </p:embeddedFont>
    <p:embeddedFont>
      <p:font typeface="Nunito Bold" charset="1" panose="00000800000000000000"/>
      <p:regular r:id="rId34"/>
    </p:embeddedFont>
    <p:embeddedFont>
      <p:font typeface="Lora" charset="1" panose="00000500000000000000"/>
      <p:regular r:id="rId35"/>
    </p:embeddedFont>
    <p:embeddedFont>
      <p:font typeface="Lora Bold" charset="1" panose="00000800000000000000"/>
      <p:regular r:id="rId36"/>
    </p:embeddedFont>
    <p:embeddedFont>
      <p:font typeface="Lora Italics" charset="1" panose="00000500000000000000"/>
      <p:regular r:id="rId37"/>
    </p:embeddedFont>
    <p:embeddedFont>
      <p:font typeface="Lora Bold Italics" charset="1" panose="00000800000000000000"/>
      <p:regular r:id="rId38"/>
    </p:embeddedFont>
    <p:embeddedFont>
      <p:font typeface="League Gothic" charset="1" panose="00000500000000000000"/>
      <p:regular r:id="rId39"/>
    </p:embeddedFont>
    <p:embeddedFont>
      <p:font typeface="League Gothic Italics" charset="1" panose="00000500000000000000"/>
      <p:regular r:id="rId40"/>
    </p:embeddedFont>
    <p:embeddedFont>
      <p:font typeface="Arimo" charset="1" panose="020B0604020202020204"/>
      <p:regular r:id="rId41"/>
    </p:embeddedFont>
    <p:embeddedFont>
      <p:font typeface="Arimo Bold" charset="1" panose="020B0704020202020204"/>
      <p:regular r:id="rId42"/>
    </p:embeddedFont>
    <p:embeddedFont>
      <p:font typeface="Arimo Italics" charset="1" panose="020B0604020202090204"/>
      <p:regular r:id="rId43"/>
    </p:embeddedFont>
    <p:embeddedFont>
      <p:font typeface="Arimo Bold Italics" charset="1" panose="020B0704020202090204"/>
      <p:regular r:id="rId44"/>
    </p:embeddedFont>
    <p:embeddedFont>
      <p:font typeface="Helveticish" charset="1" panose="020B0604020202020204"/>
      <p:regular r:id="rId45"/>
    </p:embeddedFont>
    <p:embeddedFont>
      <p:font typeface="Helveticish Bold" charset="1" panose="020B0704020202020204"/>
      <p:regular r:id="rId46"/>
    </p:embeddedFont>
    <p:embeddedFont>
      <p:font typeface="Helveticish Italics" charset="1" panose="020B0604020202090204"/>
      <p:regular r:id="rId47"/>
    </p:embeddedFont>
    <p:embeddedFont>
      <p:font typeface="Helveticish Bold Italics" charset="1" panose="020B0704020202090204"/>
      <p:regular r:id="rId48"/>
    </p:embeddedFont>
    <p:embeddedFont>
      <p:font typeface="Kollektif" charset="1" panose="020B0604020101010102"/>
      <p:regular r:id="rId49"/>
    </p:embeddedFont>
    <p:embeddedFont>
      <p:font typeface="Kollektif Bold" charset="1" panose="020B0604020101010102"/>
      <p:regular r:id="rId50"/>
    </p:embeddedFont>
    <p:embeddedFont>
      <p:font typeface="Kollektif Italics" charset="1" panose="020B0604020101010102"/>
      <p:regular r:id="rId51"/>
    </p:embeddedFont>
    <p:embeddedFont>
      <p:font typeface="Kollektif Bold Italics" charset="1" panose="020B0604020101010102"/>
      <p:regular r:id="rId52"/>
    </p:embeddedFont>
    <p:embeddedFont>
      <p:font typeface="League Spartan" charset="1" panose="00000800000000000000"/>
      <p:regular r:id="rId53"/>
    </p:embeddedFont>
    <p:embeddedFont>
      <p:font typeface="Aileron Heavy" charset="1" panose="00000A00000000000000"/>
      <p:regular r:id="rId54"/>
    </p:embeddedFont>
    <p:embeddedFont>
      <p:font typeface="Aileron Heavy Bold" charset="1" panose="00000A00000000000000"/>
      <p:regular r:id="rId55"/>
    </p:embeddedFont>
    <p:embeddedFont>
      <p:font typeface="Aileron Heavy Italics" charset="1" panose="00000A00000000000000"/>
      <p:regular r:id="rId56"/>
    </p:embeddedFont>
    <p:embeddedFont>
      <p:font typeface="Aileron Heavy Bold Italics" charset="1" panose="00000A00000000000000"/>
      <p:regular r:id="rId57"/>
    </p:embeddedFont>
    <p:embeddedFont>
      <p:font typeface="Assistant Extra Light" charset="1" panose="00000300000000000000"/>
      <p:regular r:id="rId58"/>
    </p:embeddedFont>
    <p:embeddedFont>
      <p:font typeface="Assistant Extra Light Bold" charset="1" panose="00000400000000000000"/>
      <p:regular r:id="rId59"/>
    </p:embeddedFont>
    <p:embeddedFont>
      <p:font typeface="HK Grotesk Bold" charset="1" panose="00000800000000000000"/>
      <p:regular r:id="rId60"/>
    </p:embeddedFont>
    <p:embeddedFont>
      <p:font typeface="HK Grotesk Bold Italics" charset="1" panose="00000800000000000000"/>
      <p:regular r:id="rId61"/>
    </p:embeddedFont>
    <p:embeddedFont>
      <p:font typeface="Clear Sans Bold" charset="1" panose="020B0803030202020304"/>
      <p:regular r:id="rId62"/>
    </p:embeddedFont>
    <p:embeddedFont>
      <p:font typeface="Clear Sans Bold Italics" charset="1" panose="020B0803030202090304"/>
      <p:regular r:id="rId63"/>
    </p:embeddedFont>
    <p:embeddedFont>
      <p:font typeface="Clear Sans Thin" charset="1" panose="020B0203030202020304"/>
      <p:regular r:id="rId64"/>
    </p:embeddedFont>
    <p:embeddedFont>
      <p:font typeface="Clear Sans Thin Bold" charset="1" panose="020B0303030202020304"/>
      <p:regular r:id="rId65"/>
    </p:embeddedFont>
    <p:embeddedFont>
      <p:font typeface="Assistant Regular" charset="1" panose="00000500000000000000"/>
      <p:regular r:id="rId66"/>
    </p:embeddedFont>
    <p:embeddedFont>
      <p:font typeface="Assistant Regular Bold" charset="1" panose="00000700000000000000"/>
      <p:regular r:id="rId67"/>
    </p:embeddedFont>
    <p:embeddedFont>
      <p:font typeface="Clear Sans Regular" charset="1" panose="020B0503030202020304"/>
      <p:regular r:id="rId68"/>
    </p:embeddedFont>
    <p:embeddedFont>
      <p:font typeface="Clear Sans Regular Bold" charset="1" panose="020B0603030202020304"/>
      <p:regular r:id="rId69"/>
    </p:embeddedFont>
    <p:embeddedFont>
      <p:font typeface="Clear Sans Regular Italics" charset="1" panose="020B0503030202090304"/>
      <p:regular r:id="rId70"/>
    </p:embeddedFont>
    <p:embeddedFont>
      <p:font typeface="Clear Sans Regular Bold Italics" charset="1" panose="020B0603030202090304"/>
      <p:regular r:id="rId71"/>
    </p:embeddedFont>
    <p:embeddedFont>
      <p:font typeface="Cormorant Garamond Medium" charset="1" panose="00000600000000000000"/>
      <p:regular r:id="rId72"/>
    </p:embeddedFont>
    <p:embeddedFont>
      <p:font typeface="Cormorant Garamond Medium Bold" charset="1" panose="00000700000000000000"/>
      <p:regular r:id="rId73"/>
    </p:embeddedFont>
    <p:embeddedFont>
      <p:font typeface="Cormorant Garamond Medium Italics" charset="1" panose="00000600000000000000"/>
      <p:regular r:id="rId74"/>
    </p:embeddedFont>
    <p:embeddedFont>
      <p:font typeface="Cormorant Garamond Medium Bold Italics" charset="1" panose="00000700000000000000"/>
      <p:regular r:id="rId75"/>
    </p:embeddedFont>
    <p:embeddedFont>
      <p:font typeface="Cormorant Garamond Light" charset="1" panose="00000400000000000000"/>
      <p:regular r:id="rId76"/>
    </p:embeddedFont>
    <p:embeddedFont>
      <p:font typeface="Cormorant Garamond Light Bold" charset="1" panose="00000500000000000000"/>
      <p:regular r:id="rId77"/>
    </p:embeddedFont>
    <p:embeddedFont>
      <p:font typeface="Cormorant Garamond Light Italics" charset="1" panose="00000400000000000000"/>
      <p:regular r:id="rId78"/>
    </p:embeddedFont>
    <p:embeddedFont>
      <p:font typeface="Cormorant Garamond Light Bold Italics" charset="1" panose="00000500000000000000"/>
      <p:regular r:id="rId79"/>
    </p:embeddedFont>
    <p:embeddedFont>
      <p:font typeface="Vesper Libre Bold" charset="1" panose="00000800000000000000"/>
      <p:regular r:id="rId80"/>
    </p:embeddedFont>
    <p:embeddedFont>
      <p:font typeface="Vesper Libre Bold Bold" charset="1" panose="00000A00000000000000"/>
      <p:regular r:id="rId81"/>
    </p:embeddedFont>
    <p:embeddedFont>
      <p:font typeface="Open Sans Condensed" charset="1" panose="020B0306030504020204"/>
      <p:regular r:id="rId82"/>
    </p:embeddedFont>
    <p:embeddedFont>
      <p:font typeface="Open Sans Condensed Bold" charset="1" panose="020B0806030504020204"/>
      <p:regular r:id="rId83"/>
    </p:embeddedFont>
    <p:embeddedFont>
      <p:font typeface="Open Sans Condensed Italics" charset="1" panose="00000200000000000000"/>
      <p:regular r:id="rId84"/>
    </p:embeddedFont>
    <p:embeddedFont>
      <p:font typeface="Ovo" charset="1" panose="02020502070400060406"/>
      <p:regular r:id="rId85"/>
    </p:embeddedFont>
    <p:embeddedFont>
      <p:font typeface="Lato" charset="1" panose="020F0502020204030203"/>
      <p:regular r:id="rId86"/>
    </p:embeddedFont>
    <p:embeddedFont>
      <p:font typeface="Lato Bold" charset="1" panose="020F0502020204030203"/>
      <p:regular r:id="rId87"/>
    </p:embeddedFont>
    <p:embeddedFont>
      <p:font typeface="Lato Italics" charset="1" panose="020F0502020204030203"/>
      <p:regular r:id="rId88"/>
    </p:embeddedFont>
    <p:embeddedFont>
      <p:font typeface="Lato Bold Italics" charset="1" panose="020F0502020204030203"/>
      <p:regular r:id="rId89"/>
    </p:embeddedFont>
    <p:embeddedFont>
      <p:font typeface="Versailles" charset="1" panose="00000500000000000000"/>
      <p:regular r:id="rId90"/>
    </p:embeddedFont>
    <p:embeddedFont>
      <p:font typeface="Roboto Mono Regular" charset="1" panose="00000000000000000000"/>
      <p:regular r:id="rId91"/>
    </p:embeddedFont>
    <p:embeddedFont>
      <p:font typeface="Roboto Mono Regular Bold" charset="1" panose="00000000000000000000"/>
      <p:regular r:id="rId92"/>
    </p:embeddedFont>
    <p:embeddedFont>
      <p:font typeface="Roboto Mono Regular Italics" charset="1" panose="00000000000000000000"/>
      <p:regular r:id="rId93"/>
    </p:embeddedFont>
    <p:embeddedFont>
      <p:font typeface="Roboto Mono Regular Bold Italics" charset="1" panose="00000000000000000000"/>
      <p:regular r:id="rId94"/>
    </p:embeddedFont>
    <p:embeddedFont>
      <p:font typeface="Nunito Sans Bold" charset="1" panose="00000800000000000000"/>
      <p:regular r:id="rId95"/>
    </p:embeddedFont>
    <p:embeddedFont>
      <p:font typeface="Nunito Sans Bold Bold" charset="1" panose="00000900000000000000"/>
      <p:regular r:id="rId96"/>
    </p:embeddedFont>
    <p:embeddedFont>
      <p:font typeface="Nunito Sans Bold Italics" charset="1" panose="00000800000000000000"/>
      <p:regular r:id="rId97"/>
    </p:embeddedFont>
    <p:embeddedFont>
      <p:font typeface="Nunito Sans Bold Bold Italics" charset="1" panose="00000900000000000000"/>
      <p:regular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slides/slide2.xml" Type="http://schemas.openxmlformats.org/officeDocument/2006/relationships/slide"/><Relationship Id="rId101" Target="slides/slide3.xml" Type="http://schemas.openxmlformats.org/officeDocument/2006/relationships/slide"/><Relationship Id="rId102" Target="slides/slide4.xml" Type="http://schemas.openxmlformats.org/officeDocument/2006/relationships/slide"/><Relationship Id="rId103" Target="slides/slide5.xml" Type="http://schemas.openxmlformats.org/officeDocument/2006/relationships/slide"/><Relationship Id="rId104" Target="slides/slide6.xml" Type="http://schemas.openxmlformats.org/officeDocument/2006/relationships/slide"/><Relationship Id="rId105" Target="slides/slide7.xml" Type="http://schemas.openxmlformats.org/officeDocument/2006/relationships/slide"/><Relationship Id="rId106" Target="slides/slide8.xml" Type="http://schemas.openxmlformats.org/officeDocument/2006/relationships/slide"/><Relationship Id="rId107" Target="slides/slide9.xml" Type="http://schemas.openxmlformats.org/officeDocument/2006/relationships/slide"/><Relationship Id="rId108" Target="slides/slide10.xml" Type="http://schemas.openxmlformats.org/officeDocument/2006/relationships/slide"/><Relationship Id="rId109" Target="slides/slide11.xml" Type="http://schemas.openxmlformats.org/officeDocument/2006/relationships/slide"/><Relationship Id="rId11" Target="fonts/font11.fntdata" Type="http://schemas.openxmlformats.org/officeDocument/2006/relationships/font"/><Relationship Id="rId110" Target="slides/slide12.xml" Type="http://schemas.openxmlformats.org/officeDocument/2006/relationships/slide"/><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fonts/font7.fntdata" Type="http://schemas.openxmlformats.org/officeDocument/2006/relationships/font"/><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75" Target="fonts/font75.fntdata" Type="http://schemas.openxmlformats.org/officeDocument/2006/relationships/font"/><Relationship Id="rId76" Target="fonts/font76.fntdata" Type="http://schemas.openxmlformats.org/officeDocument/2006/relationships/font"/><Relationship Id="rId77" Target="fonts/font77.fntdata" Type="http://schemas.openxmlformats.org/officeDocument/2006/relationships/font"/><Relationship Id="rId78" Target="fonts/font78.fntdata" Type="http://schemas.openxmlformats.org/officeDocument/2006/relationships/font"/><Relationship Id="rId79" Target="fonts/font79.fntdata" Type="http://schemas.openxmlformats.org/officeDocument/2006/relationships/font"/><Relationship Id="rId8" Target="fonts/font8.fntdata" Type="http://schemas.openxmlformats.org/officeDocument/2006/relationships/font"/><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83" Target="fonts/font83.fntdata" Type="http://schemas.openxmlformats.org/officeDocument/2006/relationships/font"/><Relationship Id="rId84" Target="fonts/font84.fntdata" Type="http://schemas.openxmlformats.org/officeDocument/2006/relationships/font"/><Relationship Id="rId85" Target="fonts/font85.fntdata" Type="http://schemas.openxmlformats.org/officeDocument/2006/relationships/font"/><Relationship Id="rId86" Target="fonts/font86.fntdata" Type="http://schemas.openxmlformats.org/officeDocument/2006/relationships/font"/><Relationship Id="rId87" Target="fonts/font87.fntdata" Type="http://schemas.openxmlformats.org/officeDocument/2006/relationships/font"/><Relationship Id="rId88" Target="fonts/font88.fntdata" Type="http://schemas.openxmlformats.org/officeDocument/2006/relationships/font"/><Relationship Id="rId89" Target="fonts/font89.fntdata" Type="http://schemas.openxmlformats.org/officeDocument/2006/relationships/font"/><Relationship Id="rId9" Target="fonts/font9.fntdata" Type="http://schemas.openxmlformats.org/officeDocument/2006/relationships/font"/><Relationship Id="rId90" Target="fonts/font90.fntdata" Type="http://schemas.openxmlformats.org/officeDocument/2006/relationships/font"/><Relationship Id="rId91" Target="fonts/font91.fntdata" Type="http://schemas.openxmlformats.org/officeDocument/2006/relationships/font"/><Relationship Id="rId92" Target="fonts/font92.fntdata" Type="http://schemas.openxmlformats.org/officeDocument/2006/relationships/font"/><Relationship Id="rId93" Target="fonts/font93.fntdata" Type="http://schemas.openxmlformats.org/officeDocument/2006/relationships/font"/><Relationship Id="rId94" Target="fonts/font94.fntdata" Type="http://schemas.openxmlformats.org/officeDocument/2006/relationships/font"/><Relationship Id="rId95" Target="fonts/font95.fntdata" Type="http://schemas.openxmlformats.org/officeDocument/2006/relationships/font"/><Relationship Id="rId96" Target="fonts/font96.fntdata" Type="http://schemas.openxmlformats.org/officeDocument/2006/relationships/font"/><Relationship Id="rId97" Target="fonts/font97.fntdata" Type="http://schemas.openxmlformats.org/officeDocument/2006/relationships/font"/><Relationship Id="rId98" Target="fonts/font98.fntdata" Type="http://schemas.openxmlformats.org/officeDocument/2006/relationships/font"/><Relationship Id="rId99" Target="slides/slide1.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2.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74.svg" Type="http://schemas.openxmlformats.org/officeDocument/2006/relationships/image"/><Relationship Id="rId4" Target="../media/image75.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svg" Type="http://schemas.openxmlformats.org/officeDocument/2006/relationships/image"/><Relationship Id="rId11" Target="../media/image19.png" Type="http://schemas.openxmlformats.org/officeDocument/2006/relationships/image"/><Relationship Id="rId12" Target="../media/image20.svg" Type="http://schemas.openxmlformats.org/officeDocument/2006/relationships/image"/><Relationship Id="rId13" Target="../media/image21.png" Type="http://schemas.openxmlformats.org/officeDocument/2006/relationships/image"/><Relationship Id="rId14" Target="../media/image22.sv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14.jpe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 Id="rId9" Target="../media/image17.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jpeg" Type="http://schemas.openxmlformats.org/officeDocument/2006/relationships/image"/><Relationship Id="rId2" Target="../media/image23.png" Type="http://schemas.openxmlformats.org/officeDocument/2006/relationships/image"/><Relationship Id="rId3" Target="../media/image24.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svg" Type="http://schemas.openxmlformats.org/officeDocument/2006/relationships/image"/><Relationship Id="rId2" Target="../media/image39.jpeg" Type="http://schemas.openxmlformats.org/officeDocument/2006/relationships/image"/><Relationship Id="rId3" Target="../media/image40.png" Type="http://schemas.openxmlformats.org/officeDocument/2006/relationships/image"/><Relationship Id="rId4" Target="../media/image41.svg" Type="http://schemas.openxmlformats.org/officeDocument/2006/relationships/image"/><Relationship Id="rId5" Target="../media/image42.png" Type="http://schemas.openxmlformats.org/officeDocument/2006/relationships/image"/><Relationship Id="rId6" Target="../media/image43.svg" Type="http://schemas.openxmlformats.org/officeDocument/2006/relationships/image"/><Relationship Id="rId7" Target="../media/image44.png" Type="http://schemas.openxmlformats.org/officeDocument/2006/relationships/image"/><Relationship Id="rId8" Target="../media/image45.svg" Type="http://schemas.openxmlformats.org/officeDocument/2006/relationships/image"/><Relationship Id="rId9" Target="../media/image4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media/image51.svg" Type="http://schemas.openxmlformats.org/officeDocument/2006/relationships/image"/><Relationship Id="rId4" Target="../media/image52.png" Type="http://schemas.openxmlformats.org/officeDocument/2006/relationships/image"/><Relationship Id="rId5" Target="../media/image53.svg" Type="http://schemas.openxmlformats.org/officeDocument/2006/relationships/image"/><Relationship Id="rId6" Target="../media/image54.png" Type="http://schemas.openxmlformats.org/officeDocument/2006/relationships/image"/><Relationship Id="rId7" Target="../media/image55.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4.svg" Type="http://schemas.openxmlformats.org/officeDocument/2006/relationships/image"/><Relationship Id="rId11" Target="../media/image65.png" Type="http://schemas.openxmlformats.org/officeDocument/2006/relationships/image"/><Relationship Id="rId12" Target="../media/image66.svg" Type="http://schemas.openxmlformats.org/officeDocument/2006/relationships/image"/><Relationship Id="rId13" Target="../media/image67.png" Type="http://schemas.openxmlformats.org/officeDocument/2006/relationships/image"/><Relationship Id="rId14" Target="../media/image68.svg" Type="http://schemas.openxmlformats.org/officeDocument/2006/relationships/image"/><Relationship Id="rId15" Target="../media/image69.png" Type="http://schemas.openxmlformats.org/officeDocument/2006/relationships/image"/><Relationship Id="rId16" Target="../media/image70.svg" Type="http://schemas.openxmlformats.org/officeDocument/2006/relationships/image"/><Relationship Id="rId2" Target="../media/image56.png" Type="http://schemas.openxmlformats.org/officeDocument/2006/relationships/image"/><Relationship Id="rId3" Target="../media/image57.png" Type="http://schemas.openxmlformats.org/officeDocument/2006/relationships/image"/><Relationship Id="rId4" Target="../media/image58.jpeg" Type="http://schemas.openxmlformats.org/officeDocument/2006/relationships/image"/><Relationship Id="rId5" Target="../media/image59.png" Type="http://schemas.openxmlformats.org/officeDocument/2006/relationships/image"/><Relationship Id="rId6" Target="../media/image60.svg" Type="http://schemas.openxmlformats.org/officeDocument/2006/relationships/image"/><Relationship Id="rId7" Target="../media/image61.png" Type="http://schemas.openxmlformats.org/officeDocument/2006/relationships/image"/><Relationship Id="rId8" Target="../media/image62.svg" Type="http://schemas.openxmlformats.org/officeDocument/2006/relationships/image"/><Relationship Id="rId9" Target="../media/image6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1574" y="-160851"/>
            <a:ext cx="2899112" cy="11013702"/>
            <a:chOff x="0" y="0"/>
            <a:chExt cx="917424" cy="3485287"/>
          </a:xfrm>
        </p:grpSpPr>
        <p:sp>
          <p:nvSpPr>
            <p:cNvPr name="Freeform 3" id="3"/>
            <p:cNvSpPr/>
            <p:nvPr/>
          </p:nvSpPr>
          <p:spPr>
            <a:xfrm>
              <a:off x="0" y="0"/>
              <a:ext cx="917424" cy="3485287"/>
            </a:xfrm>
            <a:custGeom>
              <a:avLst/>
              <a:gdLst/>
              <a:ahLst/>
              <a:cxnLst/>
              <a:rect r="r" b="b" t="t" l="l"/>
              <a:pathLst>
                <a:path h="3485287" w="917424">
                  <a:moveTo>
                    <a:pt x="0" y="0"/>
                  </a:moveTo>
                  <a:lnTo>
                    <a:pt x="917424" y="0"/>
                  </a:lnTo>
                  <a:lnTo>
                    <a:pt x="917424" y="3485287"/>
                  </a:lnTo>
                  <a:lnTo>
                    <a:pt x="0" y="3485287"/>
                  </a:lnTo>
                  <a:close/>
                </a:path>
              </a:pathLst>
            </a:custGeom>
            <a:solidFill>
              <a:srgbClr val="335384"/>
            </a:solidFill>
          </p:spPr>
        </p:sp>
      </p:grpSp>
      <p:grpSp>
        <p:nvGrpSpPr>
          <p:cNvPr name="Group 4" id="4"/>
          <p:cNvGrpSpPr/>
          <p:nvPr/>
        </p:nvGrpSpPr>
        <p:grpSpPr>
          <a:xfrm rot="0">
            <a:off x="3158043" y="1623841"/>
            <a:ext cx="621957" cy="105052"/>
            <a:chOff x="0" y="0"/>
            <a:chExt cx="3383544" cy="571500"/>
          </a:xfrm>
        </p:grpSpPr>
        <p:sp>
          <p:nvSpPr>
            <p:cNvPr name="Freeform 5" id="5"/>
            <p:cNvSpPr/>
            <p:nvPr/>
          </p:nvSpPr>
          <p:spPr>
            <a:xfrm>
              <a:off x="0" y="255270"/>
              <a:ext cx="3383544" cy="69850"/>
            </a:xfrm>
            <a:custGeom>
              <a:avLst/>
              <a:gdLst/>
              <a:ahLst/>
              <a:cxnLst/>
              <a:rect r="r" b="b" t="t" l="l"/>
              <a:pathLst>
                <a:path h="69850" w="3383544">
                  <a:moveTo>
                    <a:pt x="3092714" y="0"/>
                  </a:moveTo>
                  <a:lnTo>
                    <a:pt x="0" y="0"/>
                  </a:lnTo>
                  <a:lnTo>
                    <a:pt x="0" y="69850"/>
                  </a:lnTo>
                  <a:lnTo>
                    <a:pt x="3383544" y="69850"/>
                  </a:lnTo>
                  <a:lnTo>
                    <a:pt x="3383544" y="0"/>
                  </a:lnTo>
                  <a:close/>
                </a:path>
              </a:pathLst>
            </a:custGeom>
            <a:solidFill>
              <a:srgbClr val="444440"/>
            </a:solidFill>
          </p:spPr>
        </p:sp>
      </p:grpSp>
      <p:grpSp>
        <p:nvGrpSpPr>
          <p:cNvPr name="Group 6" id="6"/>
          <p:cNvGrpSpPr>
            <a:grpSpLocks noChangeAspect="true"/>
          </p:cNvGrpSpPr>
          <p:nvPr/>
        </p:nvGrpSpPr>
        <p:grpSpPr>
          <a:xfrm rot="0">
            <a:off x="489845" y="604548"/>
            <a:ext cx="1747849" cy="1747842"/>
            <a:chOff x="0" y="0"/>
            <a:chExt cx="6350000" cy="6349975"/>
          </a:xfrm>
        </p:grpSpPr>
        <p:sp>
          <p:nvSpPr>
            <p:cNvPr name="Freeform 7" id="7"/>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0174" r="-10772" t="-18553" b="-2394"/>
              </a:stretch>
            </a:blipFill>
          </p:spPr>
        </p:sp>
      </p:grpSp>
      <p:pic>
        <p:nvPicPr>
          <p:cNvPr name="Picture 8" id="8"/>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531807" y="3965573"/>
            <a:ext cx="163719" cy="163719"/>
          </a:xfrm>
          <a:prstGeom prst="rect">
            <a:avLst/>
          </a:prstGeom>
        </p:spPr>
      </p:pic>
      <p:pic>
        <p:nvPicPr>
          <p:cNvPr name="Picture 9" id="9"/>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552520" y="4322459"/>
            <a:ext cx="135272" cy="135272"/>
          </a:xfrm>
          <a:prstGeom prst="rect">
            <a:avLst/>
          </a:prstGeom>
        </p:spPr>
      </p:pic>
      <p:pic>
        <p:nvPicPr>
          <p:cNvPr name="Picture 10" id="1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527127" y="3357595"/>
            <a:ext cx="155647" cy="155647"/>
          </a:xfrm>
          <a:prstGeom prst="rect">
            <a:avLst/>
          </a:prstGeom>
        </p:spPr>
      </p:pic>
      <p:grpSp>
        <p:nvGrpSpPr>
          <p:cNvPr name="Group 11" id="11"/>
          <p:cNvGrpSpPr/>
          <p:nvPr/>
        </p:nvGrpSpPr>
        <p:grpSpPr>
          <a:xfrm rot="0">
            <a:off x="588238" y="7556657"/>
            <a:ext cx="72902" cy="138079"/>
            <a:chOff x="0" y="0"/>
            <a:chExt cx="1450340" cy="2747010"/>
          </a:xfrm>
        </p:grpSpPr>
        <p:sp>
          <p:nvSpPr>
            <p:cNvPr name="Freeform 12" id="12"/>
            <p:cNvSpPr/>
            <p:nvPr/>
          </p:nvSpPr>
          <p:spPr>
            <a:xfrm>
              <a:off x="0" y="0"/>
              <a:ext cx="1450340" cy="2747010"/>
            </a:xfrm>
            <a:custGeom>
              <a:avLst/>
              <a:gdLst/>
              <a:ahLst/>
              <a:cxnLst/>
              <a:rect r="r" b="b" t="t" l="l"/>
              <a:pathLst>
                <a:path h="2747010" w="1450340">
                  <a:moveTo>
                    <a:pt x="0" y="0"/>
                  </a:moveTo>
                  <a:lnTo>
                    <a:pt x="0" y="2747010"/>
                  </a:lnTo>
                  <a:lnTo>
                    <a:pt x="725170" y="2114550"/>
                  </a:lnTo>
                  <a:lnTo>
                    <a:pt x="1450340" y="2747010"/>
                  </a:lnTo>
                  <a:lnTo>
                    <a:pt x="1450340" y="0"/>
                  </a:lnTo>
                  <a:close/>
                </a:path>
              </a:pathLst>
            </a:custGeom>
            <a:solidFill>
              <a:srgbClr val="EFF0F2"/>
            </a:solidFill>
          </p:spPr>
        </p:sp>
      </p:grpSp>
      <p:grpSp>
        <p:nvGrpSpPr>
          <p:cNvPr name="Group 13" id="13"/>
          <p:cNvGrpSpPr/>
          <p:nvPr/>
        </p:nvGrpSpPr>
        <p:grpSpPr>
          <a:xfrm rot="0">
            <a:off x="588238" y="8068627"/>
            <a:ext cx="72902" cy="138079"/>
            <a:chOff x="0" y="0"/>
            <a:chExt cx="1450340" cy="2747010"/>
          </a:xfrm>
        </p:grpSpPr>
        <p:sp>
          <p:nvSpPr>
            <p:cNvPr name="Freeform 14" id="14"/>
            <p:cNvSpPr/>
            <p:nvPr/>
          </p:nvSpPr>
          <p:spPr>
            <a:xfrm>
              <a:off x="0" y="0"/>
              <a:ext cx="1450340" cy="2747010"/>
            </a:xfrm>
            <a:custGeom>
              <a:avLst/>
              <a:gdLst/>
              <a:ahLst/>
              <a:cxnLst/>
              <a:rect r="r" b="b" t="t" l="l"/>
              <a:pathLst>
                <a:path h="2747010" w="1450340">
                  <a:moveTo>
                    <a:pt x="0" y="0"/>
                  </a:moveTo>
                  <a:lnTo>
                    <a:pt x="0" y="2747010"/>
                  </a:lnTo>
                  <a:lnTo>
                    <a:pt x="725170" y="2114550"/>
                  </a:lnTo>
                  <a:lnTo>
                    <a:pt x="1450340" y="2747010"/>
                  </a:lnTo>
                  <a:lnTo>
                    <a:pt x="1450340" y="0"/>
                  </a:lnTo>
                  <a:close/>
                </a:path>
              </a:pathLst>
            </a:custGeom>
            <a:solidFill>
              <a:srgbClr val="EFF0F2"/>
            </a:solidFill>
          </p:spPr>
        </p:sp>
      </p:grpSp>
      <p:grpSp>
        <p:nvGrpSpPr>
          <p:cNvPr name="Group 15" id="15"/>
          <p:cNvGrpSpPr/>
          <p:nvPr/>
        </p:nvGrpSpPr>
        <p:grpSpPr>
          <a:xfrm rot="0">
            <a:off x="588238" y="8580597"/>
            <a:ext cx="72902" cy="138079"/>
            <a:chOff x="0" y="0"/>
            <a:chExt cx="1450340" cy="2747010"/>
          </a:xfrm>
        </p:grpSpPr>
        <p:sp>
          <p:nvSpPr>
            <p:cNvPr name="Freeform 16" id="16"/>
            <p:cNvSpPr/>
            <p:nvPr/>
          </p:nvSpPr>
          <p:spPr>
            <a:xfrm>
              <a:off x="0" y="0"/>
              <a:ext cx="1450340" cy="2747010"/>
            </a:xfrm>
            <a:custGeom>
              <a:avLst/>
              <a:gdLst/>
              <a:ahLst/>
              <a:cxnLst/>
              <a:rect r="r" b="b" t="t" l="l"/>
              <a:pathLst>
                <a:path h="2747010" w="1450340">
                  <a:moveTo>
                    <a:pt x="0" y="0"/>
                  </a:moveTo>
                  <a:lnTo>
                    <a:pt x="0" y="2747010"/>
                  </a:lnTo>
                  <a:lnTo>
                    <a:pt x="725170" y="2114550"/>
                  </a:lnTo>
                  <a:lnTo>
                    <a:pt x="1450340" y="2747010"/>
                  </a:lnTo>
                  <a:lnTo>
                    <a:pt x="1450340" y="0"/>
                  </a:lnTo>
                  <a:close/>
                </a:path>
              </a:pathLst>
            </a:custGeom>
            <a:solidFill>
              <a:srgbClr val="EFF0F2"/>
            </a:solidFill>
          </p:spPr>
        </p:sp>
      </p:grpSp>
      <p:pic>
        <p:nvPicPr>
          <p:cNvPr name="Picture 17" id="17"/>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527127" y="3684745"/>
            <a:ext cx="155647" cy="155647"/>
          </a:xfrm>
          <a:prstGeom prst="rect">
            <a:avLst/>
          </a:prstGeom>
        </p:spPr>
      </p:pic>
      <p:sp>
        <p:nvSpPr>
          <p:cNvPr name="TextBox 18" id="18"/>
          <p:cNvSpPr txBox="true"/>
          <p:nvPr/>
        </p:nvSpPr>
        <p:spPr>
          <a:xfrm rot="0">
            <a:off x="506886" y="7135045"/>
            <a:ext cx="1902383" cy="158638"/>
          </a:xfrm>
          <a:prstGeom prst="rect">
            <a:avLst/>
          </a:prstGeom>
        </p:spPr>
        <p:txBody>
          <a:bodyPr anchor="t" rtlCol="false" tIns="0" lIns="0" bIns="0" rIns="0">
            <a:spAutoFit/>
          </a:bodyPr>
          <a:lstStyle/>
          <a:p>
            <a:pPr algn="l" marL="0" indent="0" lvl="0">
              <a:lnSpc>
                <a:spcPts val="1381"/>
              </a:lnSpc>
              <a:spcBef>
                <a:spcPct val="0"/>
              </a:spcBef>
            </a:pPr>
            <a:r>
              <a:rPr lang="en-US" sz="972" spc="291" u="none">
                <a:solidFill>
                  <a:srgbClr val="FFFFFF"/>
                </a:solidFill>
                <a:latin typeface="Source Sans Pro Bold"/>
              </a:rPr>
              <a:t>AWARDS RECEIVED</a:t>
            </a:r>
          </a:p>
        </p:txBody>
      </p:sp>
      <p:sp>
        <p:nvSpPr>
          <p:cNvPr name="TextBox 19" id="19"/>
          <p:cNvSpPr txBox="true"/>
          <p:nvPr/>
        </p:nvSpPr>
        <p:spPr>
          <a:xfrm rot="0">
            <a:off x="851015" y="7521003"/>
            <a:ext cx="1466734" cy="267486"/>
          </a:xfrm>
          <a:prstGeom prst="rect">
            <a:avLst/>
          </a:prstGeom>
        </p:spPr>
        <p:txBody>
          <a:bodyPr anchor="t" rtlCol="false" tIns="0" lIns="0" bIns="0" rIns="0">
            <a:spAutoFit/>
          </a:bodyPr>
          <a:lstStyle/>
          <a:p>
            <a:pPr algn="l" marL="0" indent="0" lvl="0">
              <a:lnSpc>
                <a:spcPts val="1101"/>
              </a:lnSpc>
              <a:spcBef>
                <a:spcPct val="0"/>
              </a:spcBef>
            </a:pPr>
            <a:r>
              <a:rPr lang="en-US" sz="786" spc="39" u="none">
                <a:solidFill>
                  <a:srgbClr val="FFFFFF"/>
                </a:solidFill>
                <a:latin typeface="Assistant Regular"/>
              </a:rPr>
              <a:t>Most Outstanding Employee of the Year, Pixelpoint Hive (2015)</a:t>
            </a:r>
          </a:p>
        </p:txBody>
      </p:sp>
      <p:sp>
        <p:nvSpPr>
          <p:cNvPr name="TextBox 20" id="20"/>
          <p:cNvSpPr txBox="true"/>
          <p:nvPr/>
        </p:nvSpPr>
        <p:spPr>
          <a:xfrm rot="0">
            <a:off x="851015" y="8032873"/>
            <a:ext cx="1466734" cy="267486"/>
          </a:xfrm>
          <a:prstGeom prst="rect">
            <a:avLst/>
          </a:prstGeom>
        </p:spPr>
        <p:txBody>
          <a:bodyPr anchor="t" rtlCol="false" tIns="0" lIns="0" bIns="0" rIns="0">
            <a:spAutoFit/>
          </a:bodyPr>
          <a:lstStyle/>
          <a:p>
            <a:pPr algn="l" marL="0" indent="0" lvl="0">
              <a:lnSpc>
                <a:spcPts val="1101"/>
              </a:lnSpc>
              <a:spcBef>
                <a:spcPct val="0"/>
              </a:spcBef>
            </a:pPr>
            <a:r>
              <a:rPr lang="en-US" sz="786" spc="39" u="none">
                <a:solidFill>
                  <a:srgbClr val="FFFFFF"/>
                </a:solidFill>
                <a:latin typeface="Assistant Regular"/>
              </a:rPr>
              <a:t>Best Mobile App Design, HGFZ Graduate Center (2014)</a:t>
            </a:r>
          </a:p>
        </p:txBody>
      </p:sp>
      <p:sp>
        <p:nvSpPr>
          <p:cNvPr name="TextBox 21" id="21"/>
          <p:cNvSpPr txBox="true"/>
          <p:nvPr/>
        </p:nvSpPr>
        <p:spPr>
          <a:xfrm rot="0">
            <a:off x="851015" y="8544743"/>
            <a:ext cx="1466734" cy="267486"/>
          </a:xfrm>
          <a:prstGeom prst="rect">
            <a:avLst/>
          </a:prstGeom>
        </p:spPr>
        <p:txBody>
          <a:bodyPr anchor="t" rtlCol="false" tIns="0" lIns="0" bIns="0" rIns="0">
            <a:spAutoFit/>
          </a:bodyPr>
          <a:lstStyle/>
          <a:p>
            <a:pPr algn="l" marL="0" indent="0" lvl="0">
              <a:lnSpc>
                <a:spcPts val="1101"/>
              </a:lnSpc>
              <a:spcBef>
                <a:spcPct val="0"/>
              </a:spcBef>
            </a:pPr>
            <a:r>
              <a:rPr lang="en-US" sz="786" spc="39" u="none">
                <a:solidFill>
                  <a:srgbClr val="FFFFFF"/>
                </a:solidFill>
                <a:latin typeface="Assistant Regular"/>
              </a:rPr>
              <a:t>Design Awards, Cliffmoor College (2012)</a:t>
            </a:r>
          </a:p>
        </p:txBody>
      </p:sp>
      <p:sp>
        <p:nvSpPr>
          <p:cNvPr name="TextBox 22" id="22"/>
          <p:cNvSpPr txBox="true"/>
          <p:nvPr/>
        </p:nvSpPr>
        <p:spPr>
          <a:xfrm rot="0">
            <a:off x="819116" y="3968058"/>
            <a:ext cx="1466734" cy="124936"/>
          </a:xfrm>
          <a:prstGeom prst="rect">
            <a:avLst/>
          </a:prstGeom>
        </p:spPr>
        <p:txBody>
          <a:bodyPr anchor="t" rtlCol="false" tIns="0" lIns="0" bIns="0" rIns="0">
            <a:spAutoFit/>
          </a:bodyPr>
          <a:lstStyle/>
          <a:p>
            <a:pPr algn="l" marL="0" indent="0" lvl="0">
              <a:lnSpc>
                <a:spcPts val="1101"/>
              </a:lnSpc>
              <a:spcBef>
                <a:spcPct val="0"/>
              </a:spcBef>
            </a:pPr>
            <a:r>
              <a:rPr lang="en-US" sz="786" spc="39" u="none">
                <a:solidFill>
                  <a:srgbClr val="FFFFFF"/>
                </a:solidFill>
                <a:latin typeface="Assistant Regular"/>
              </a:rPr>
              <a:t>www.reallygreatsite.com</a:t>
            </a:r>
          </a:p>
        </p:txBody>
      </p:sp>
      <p:sp>
        <p:nvSpPr>
          <p:cNvPr name="TextBox 23" id="23"/>
          <p:cNvSpPr txBox="true"/>
          <p:nvPr/>
        </p:nvSpPr>
        <p:spPr>
          <a:xfrm rot="0">
            <a:off x="819116" y="4322459"/>
            <a:ext cx="1466734" cy="124936"/>
          </a:xfrm>
          <a:prstGeom prst="rect">
            <a:avLst/>
          </a:prstGeom>
        </p:spPr>
        <p:txBody>
          <a:bodyPr anchor="t" rtlCol="false" tIns="0" lIns="0" bIns="0" rIns="0">
            <a:spAutoFit/>
          </a:bodyPr>
          <a:lstStyle/>
          <a:p>
            <a:pPr algn="l" marL="0" indent="0" lvl="0">
              <a:lnSpc>
                <a:spcPts val="1101"/>
              </a:lnSpc>
              <a:spcBef>
                <a:spcPct val="0"/>
              </a:spcBef>
            </a:pPr>
            <a:r>
              <a:rPr lang="en-US" sz="786" spc="39" u="none">
                <a:solidFill>
                  <a:srgbClr val="FFFFFF"/>
                </a:solidFill>
                <a:latin typeface="Assistant Regular"/>
              </a:rPr>
              <a:t>@reallygreatsite</a:t>
            </a:r>
          </a:p>
        </p:txBody>
      </p:sp>
      <p:sp>
        <p:nvSpPr>
          <p:cNvPr name="TextBox 24" id="24"/>
          <p:cNvSpPr txBox="true"/>
          <p:nvPr/>
        </p:nvSpPr>
        <p:spPr>
          <a:xfrm rot="0">
            <a:off x="819116" y="3368445"/>
            <a:ext cx="1466734" cy="124936"/>
          </a:xfrm>
          <a:prstGeom prst="rect">
            <a:avLst/>
          </a:prstGeom>
        </p:spPr>
        <p:txBody>
          <a:bodyPr anchor="t" rtlCol="false" tIns="0" lIns="0" bIns="0" rIns="0">
            <a:spAutoFit/>
          </a:bodyPr>
          <a:lstStyle/>
          <a:p>
            <a:pPr algn="l" marL="0" indent="0" lvl="0">
              <a:lnSpc>
                <a:spcPts val="1101"/>
              </a:lnSpc>
              <a:spcBef>
                <a:spcPct val="0"/>
              </a:spcBef>
            </a:pPr>
            <a:r>
              <a:rPr lang="en-US" sz="786" spc="39" u="none">
                <a:solidFill>
                  <a:srgbClr val="FFFFFF"/>
                </a:solidFill>
                <a:latin typeface="Assistant Regular"/>
              </a:rPr>
              <a:t>hello@reallygreatsite.com</a:t>
            </a:r>
          </a:p>
        </p:txBody>
      </p:sp>
      <p:sp>
        <p:nvSpPr>
          <p:cNvPr name="TextBox 25" id="25"/>
          <p:cNvSpPr txBox="true"/>
          <p:nvPr/>
        </p:nvSpPr>
        <p:spPr>
          <a:xfrm rot="0">
            <a:off x="503180" y="2929063"/>
            <a:ext cx="1806618" cy="158638"/>
          </a:xfrm>
          <a:prstGeom prst="rect">
            <a:avLst/>
          </a:prstGeom>
        </p:spPr>
        <p:txBody>
          <a:bodyPr anchor="t" rtlCol="false" tIns="0" lIns="0" bIns="0" rIns="0">
            <a:spAutoFit/>
          </a:bodyPr>
          <a:lstStyle/>
          <a:p>
            <a:pPr algn="l" marL="0" indent="0" lvl="0">
              <a:lnSpc>
                <a:spcPts val="1381"/>
              </a:lnSpc>
              <a:spcBef>
                <a:spcPct val="0"/>
              </a:spcBef>
            </a:pPr>
            <a:r>
              <a:rPr lang="en-US" sz="972" spc="291" u="none">
                <a:solidFill>
                  <a:srgbClr val="FFFFFF"/>
                </a:solidFill>
                <a:latin typeface="Source Sans Pro Bold"/>
              </a:rPr>
              <a:t>CONTACT ME AT</a:t>
            </a:r>
          </a:p>
        </p:txBody>
      </p:sp>
      <p:sp>
        <p:nvSpPr>
          <p:cNvPr name="TextBox 26" id="26"/>
          <p:cNvSpPr txBox="true"/>
          <p:nvPr/>
        </p:nvSpPr>
        <p:spPr>
          <a:xfrm rot="0">
            <a:off x="503180" y="4964568"/>
            <a:ext cx="1806618" cy="158638"/>
          </a:xfrm>
          <a:prstGeom prst="rect">
            <a:avLst/>
          </a:prstGeom>
        </p:spPr>
        <p:txBody>
          <a:bodyPr anchor="t" rtlCol="false" tIns="0" lIns="0" bIns="0" rIns="0">
            <a:spAutoFit/>
          </a:bodyPr>
          <a:lstStyle/>
          <a:p>
            <a:pPr algn="l" marL="0" indent="0" lvl="0">
              <a:lnSpc>
                <a:spcPts val="1381"/>
              </a:lnSpc>
              <a:spcBef>
                <a:spcPct val="0"/>
              </a:spcBef>
            </a:pPr>
            <a:r>
              <a:rPr lang="en-US" sz="972" spc="291" u="none">
                <a:solidFill>
                  <a:srgbClr val="FFFFFF"/>
                </a:solidFill>
                <a:latin typeface="Source Sans Pro Bold"/>
              </a:rPr>
              <a:t>SKILLS SUMMARY</a:t>
            </a:r>
          </a:p>
        </p:txBody>
      </p:sp>
      <p:sp>
        <p:nvSpPr>
          <p:cNvPr name="TextBox 27" id="27"/>
          <p:cNvSpPr txBox="true"/>
          <p:nvPr/>
        </p:nvSpPr>
        <p:spPr>
          <a:xfrm rot="0">
            <a:off x="584420" y="5361232"/>
            <a:ext cx="1466734" cy="128272"/>
          </a:xfrm>
          <a:prstGeom prst="rect">
            <a:avLst/>
          </a:prstGeom>
        </p:spPr>
        <p:txBody>
          <a:bodyPr anchor="t" rtlCol="false" tIns="0" lIns="0" bIns="0" rIns="0">
            <a:spAutoFit/>
          </a:bodyPr>
          <a:lstStyle/>
          <a:p>
            <a:pPr algn="l" marL="0" indent="0" lvl="0">
              <a:lnSpc>
                <a:spcPts val="1101"/>
              </a:lnSpc>
              <a:spcBef>
                <a:spcPct val="0"/>
              </a:spcBef>
            </a:pPr>
            <a:r>
              <a:rPr lang="en-US" sz="786" spc="39" u="none">
                <a:solidFill>
                  <a:srgbClr val="FFFFFF"/>
                </a:solidFill>
                <a:latin typeface="Assistant Regular"/>
              </a:rPr>
              <a:t>Project Management</a:t>
            </a:r>
          </a:p>
        </p:txBody>
      </p:sp>
      <p:sp>
        <p:nvSpPr>
          <p:cNvPr name="TextBox 28" id="28"/>
          <p:cNvSpPr txBox="true"/>
          <p:nvPr/>
        </p:nvSpPr>
        <p:spPr>
          <a:xfrm rot="0">
            <a:off x="584420" y="5839385"/>
            <a:ext cx="1466734" cy="128272"/>
          </a:xfrm>
          <a:prstGeom prst="rect">
            <a:avLst/>
          </a:prstGeom>
        </p:spPr>
        <p:txBody>
          <a:bodyPr anchor="t" rtlCol="false" tIns="0" lIns="0" bIns="0" rIns="0">
            <a:spAutoFit/>
          </a:bodyPr>
          <a:lstStyle/>
          <a:p>
            <a:pPr algn="l" marL="0" indent="0" lvl="0">
              <a:lnSpc>
                <a:spcPts val="1101"/>
              </a:lnSpc>
              <a:spcBef>
                <a:spcPct val="0"/>
              </a:spcBef>
            </a:pPr>
            <a:r>
              <a:rPr lang="en-US" sz="786" spc="39" u="none">
                <a:solidFill>
                  <a:srgbClr val="FFFFFF"/>
                </a:solidFill>
                <a:latin typeface="Assistant Regular"/>
              </a:rPr>
              <a:t>Budgeting and Cost Analysis</a:t>
            </a:r>
          </a:p>
        </p:txBody>
      </p:sp>
      <p:sp>
        <p:nvSpPr>
          <p:cNvPr name="TextBox 29" id="29"/>
          <p:cNvSpPr txBox="true"/>
          <p:nvPr/>
        </p:nvSpPr>
        <p:spPr>
          <a:xfrm rot="0">
            <a:off x="584420" y="6078461"/>
            <a:ext cx="1466734" cy="128272"/>
          </a:xfrm>
          <a:prstGeom prst="rect">
            <a:avLst/>
          </a:prstGeom>
        </p:spPr>
        <p:txBody>
          <a:bodyPr anchor="t" rtlCol="false" tIns="0" lIns="0" bIns="0" rIns="0">
            <a:spAutoFit/>
          </a:bodyPr>
          <a:lstStyle/>
          <a:p>
            <a:pPr algn="l" marL="0" indent="0" lvl="0">
              <a:lnSpc>
                <a:spcPts val="1101"/>
              </a:lnSpc>
              <a:spcBef>
                <a:spcPct val="0"/>
              </a:spcBef>
            </a:pPr>
            <a:r>
              <a:rPr lang="en-US" sz="786" spc="39">
                <a:solidFill>
                  <a:srgbClr val="FFFFFF"/>
                </a:solidFill>
                <a:latin typeface="Assistant Regular"/>
              </a:rPr>
              <a:t>Enterprise Resource Planning</a:t>
            </a:r>
          </a:p>
        </p:txBody>
      </p:sp>
      <p:sp>
        <p:nvSpPr>
          <p:cNvPr name="TextBox 30" id="30"/>
          <p:cNvSpPr txBox="true"/>
          <p:nvPr/>
        </p:nvSpPr>
        <p:spPr>
          <a:xfrm rot="0">
            <a:off x="584420" y="5600308"/>
            <a:ext cx="1466734" cy="128272"/>
          </a:xfrm>
          <a:prstGeom prst="rect">
            <a:avLst/>
          </a:prstGeom>
        </p:spPr>
        <p:txBody>
          <a:bodyPr anchor="t" rtlCol="false" tIns="0" lIns="0" bIns="0" rIns="0">
            <a:spAutoFit/>
          </a:bodyPr>
          <a:lstStyle/>
          <a:p>
            <a:pPr algn="l" marL="0" indent="0" lvl="0">
              <a:lnSpc>
                <a:spcPts val="1101"/>
              </a:lnSpc>
              <a:spcBef>
                <a:spcPct val="0"/>
              </a:spcBef>
            </a:pPr>
            <a:r>
              <a:rPr lang="en-US" sz="786" spc="39" u="none">
                <a:solidFill>
                  <a:srgbClr val="FFFFFF"/>
                </a:solidFill>
                <a:latin typeface="Assistant Regular"/>
              </a:rPr>
              <a:t>Software Development</a:t>
            </a:r>
          </a:p>
        </p:txBody>
      </p:sp>
      <p:sp>
        <p:nvSpPr>
          <p:cNvPr name="TextBox 31" id="31"/>
          <p:cNvSpPr txBox="true"/>
          <p:nvPr/>
        </p:nvSpPr>
        <p:spPr>
          <a:xfrm rot="0">
            <a:off x="584420" y="6556614"/>
            <a:ext cx="1466734" cy="128272"/>
          </a:xfrm>
          <a:prstGeom prst="rect">
            <a:avLst/>
          </a:prstGeom>
        </p:spPr>
        <p:txBody>
          <a:bodyPr anchor="t" rtlCol="false" tIns="0" lIns="0" bIns="0" rIns="0">
            <a:spAutoFit/>
          </a:bodyPr>
          <a:lstStyle/>
          <a:p>
            <a:pPr algn="l" marL="0" indent="0" lvl="0">
              <a:lnSpc>
                <a:spcPts val="1101"/>
              </a:lnSpc>
              <a:spcBef>
                <a:spcPct val="0"/>
              </a:spcBef>
            </a:pPr>
            <a:r>
              <a:rPr lang="en-US" sz="786" spc="39" u="none">
                <a:solidFill>
                  <a:srgbClr val="FFFFFF"/>
                </a:solidFill>
                <a:latin typeface="Assistant Regular"/>
              </a:rPr>
              <a:t>Process Improvement</a:t>
            </a:r>
          </a:p>
        </p:txBody>
      </p:sp>
      <p:sp>
        <p:nvSpPr>
          <p:cNvPr name="TextBox 32" id="32"/>
          <p:cNvSpPr txBox="true"/>
          <p:nvPr/>
        </p:nvSpPr>
        <p:spPr>
          <a:xfrm rot="0">
            <a:off x="584420" y="6317538"/>
            <a:ext cx="1466734" cy="128272"/>
          </a:xfrm>
          <a:prstGeom prst="rect">
            <a:avLst/>
          </a:prstGeom>
        </p:spPr>
        <p:txBody>
          <a:bodyPr anchor="t" rtlCol="false" tIns="0" lIns="0" bIns="0" rIns="0">
            <a:spAutoFit/>
          </a:bodyPr>
          <a:lstStyle/>
          <a:p>
            <a:pPr algn="l" marL="0" indent="0" lvl="0">
              <a:lnSpc>
                <a:spcPts val="1101"/>
              </a:lnSpc>
              <a:spcBef>
                <a:spcPct val="0"/>
              </a:spcBef>
            </a:pPr>
            <a:r>
              <a:rPr lang="en-US" sz="786" spc="39" u="none">
                <a:solidFill>
                  <a:srgbClr val="FFFFFF"/>
                </a:solidFill>
                <a:latin typeface="Assistant Regular"/>
              </a:rPr>
              <a:t>Staff and User Training</a:t>
            </a:r>
          </a:p>
        </p:txBody>
      </p:sp>
      <p:sp>
        <p:nvSpPr>
          <p:cNvPr name="TextBox 33" id="33"/>
          <p:cNvSpPr txBox="true"/>
          <p:nvPr/>
        </p:nvSpPr>
        <p:spPr>
          <a:xfrm rot="0">
            <a:off x="3158043" y="1740401"/>
            <a:ext cx="3908303" cy="497922"/>
          </a:xfrm>
          <a:prstGeom prst="rect">
            <a:avLst/>
          </a:prstGeom>
        </p:spPr>
        <p:txBody>
          <a:bodyPr anchor="t" rtlCol="false" tIns="0" lIns="0" bIns="0" rIns="0">
            <a:spAutoFit/>
          </a:bodyPr>
          <a:lstStyle/>
          <a:p>
            <a:pPr>
              <a:lnSpc>
                <a:spcPts val="2515"/>
              </a:lnSpc>
            </a:pPr>
            <a:r>
              <a:rPr lang="en-US" sz="1771" spc="123">
                <a:solidFill>
                  <a:srgbClr val="5BA7D1"/>
                </a:solidFill>
                <a:ea typeface="Source Sans Pro Bold"/>
              </a:rPr>
              <a:t>專案經理</a:t>
            </a:r>
          </a:p>
          <a:p>
            <a:pPr>
              <a:lnSpc>
                <a:spcPts val="1521"/>
              </a:lnSpc>
            </a:pPr>
            <a:r>
              <a:rPr lang="en-US" sz="1071">
                <a:solidFill>
                  <a:srgbClr val="5BA7D1"/>
                </a:solidFill>
                <a:latin typeface="Source Sans Pro Bold"/>
              </a:rPr>
              <a:t>PROJECT MANAGER</a:t>
            </a:r>
          </a:p>
        </p:txBody>
      </p:sp>
      <p:sp>
        <p:nvSpPr>
          <p:cNvPr name="TextBox 34" id="34"/>
          <p:cNvSpPr txBox="true"/>
          <p:nvPr/>
        </p:nvSpPr>
        <p:spPr>
          <a:xfrm rot="0">
            <a:off x="3158043" y="997953"/>
            <a:ext cx="3908303" cy="480483"/>
          </a:xfrm>
          <a:prstGeom prst="rect">
            <a:avLst/>
          </a:prstGeom>
        </p:spPr>
        <p:txBody>
          <a:bodyPr anchor="t" rtlCol="false" tIns="0" lIns="0" bIns="0" rIns="0">
            <a:spAutoFit/>
          </a:bodyPr>
          <a:lstStyle/>
          <a:p>
            <a:pPr>
              <a:lnSpc>
                <a:spcPts val="3708"/>
              </a:lnSpc>
            </a:pPr>
            <a:r>
              <a:rPr lang="en-US" sz="3090" spc="114">
                <a:solidFill>
                  <a:srgbClr val="335384"/>
                </a:solidFill>
                <a:ea typeface="Glacial Indifference Bold"/>
              </a:rPr>
              <a:t>姓名   PM學姐</a:t>
            </a:r>
          </a:p>
        </p:txBody>
      </p:sp>
      <p:grpSp>
        <p:nvGrpSpPr>
          <p:cNvPr name="Group 35" id="35"/>
          <p:cNvGrpSpPr/>
          <p:nvPr/>
        </p:nvGrpSpPr>
        <p:grpSpPr>
          <a:xfrm rot="0">
            <a:off x="3158043" y="7154095"/>
            <a:ext cx="3908303" cy="2755663"/>
            <a:chOff x="0" y="0"/>
            <a:chExt cx="5211070" cy="3674217"/>
          </a:xfrm>
        </p:grpSpPr>
        <p:sp>
          <p:nvSpPr>
            <p:cNvPr name="TextBox 36" id="36"/>
            <p:cNvSpPr txBox="true"/>
            <p:nvPr/>
          </p:nvSpPr>
          <p:spPr>
            <a:xfrm rot="0">
              <a:off x="0" y="-19050"/>
              <a:ext cx="5211070" cy="205168"/>
            </a:xfrm>
            <a:prstGeom prst="rect">
              <a:avLst/>
            </a:prstGeom>
          </p:spPr>
          <p:txBody>
            <a:bodyPr anchor="t" rtlCol="false" tIns="0" lIns="0" bIns="0" rIns="0">
              <a:spAutoFit/>
            </a:bodyPr>
            <a:lstStyle/>
            <a:p>
              <a:pPr algn="l" marL="0" indent="0" lvl="0">
                <a:lnSpc>
                  <a:spcPts val="1381"/>
                </a:lnSpc>
                <a:spcBef>
                  <a:spcPct val="0"/>
                </a:spcBef>
              </a:pPr>
              <a:r>
                <a:rPr lang="en-US" sz="972" spc="291" u="none">
                  <a:solidFill>
                    <a:srgbClr val="5BA7D1"/>
                  </a:solidFill>
                  <a:latin typeface="Source Sans Pro Bold"/>
                </a:rPr>
                <a:t>EDUCATIONAL HISTORY</a:t>
              </a:r>
            </a:p>
          </p:txBody>
        </p:sp>
        <p:sp>
          <p:nvSpPr>
            <p:cNvPr name="TextBox 37" id="37"/>
            <p:cNvSpPr txBox="true"/>
            <p:nvPr/>
          </p:nvSpPr>
          <p:spPr>
            <a:xfrm rot="0">
              <a:off x="0" y="956067"/>
              <a:ext cx="5211070" cy="760032"/>
            </a:xfrm>
            <a:prstGeom prst="rect">
              <a:avLst/>
            </a:prstGeom>
          </p:spPr>
          <p:txBody>
            <a:bodyPr anchor="t" rtlCol="false" tIns="0" lIns="0" bIns="0" rIns="0">
              <a:spAutoFit/>
            </a:bodyPr>
            <a:lstStyle/>
            <a:p>
              <a:pPr algn="l" marL="181610" indent="-90805" lvl="1">
                <a:lnSpc>
                  <a:spcPts val="1539"/>
                </a:lnSpc>
                <a:buFont typeface="Arial"/>
                <a:buChar char="•"/>
              </a:pPr>
              <a:r>
                <a:rPr lang="en-US" sz="1100" spc="54" u="none">
                  <a:solidFill>
                    <a:srgbClr val="444440"/>
                  </a:solidFill>
                  <a:latin typeface="Assistant Regular"/>
                </a:rPr>
                <a:t>Studied project planning, coordination, and ethics</a:t>
              </a:r>
            </a:p>
            <a:p>
              <a:pPr algn="l" marL="181610" indent="-90805" lvl="1">
                <a:lnSpc>
                  <a:spcPts val="1539"/>
                </a:lnSpc>
                <a:buFont typeface="Arial"/>
                <a:buChar char="•"/>
              </a:pPr>
              <a:r>
                <a:rPr lang="en-US" sz="1100" spc="54" u="none">
                  <a:solidFill>
                    <a:srgbClr val="444440"/>
                  </a:solidFill>
                  <a:latin typeface="Assistant Regular"/>
                </a:rPr>
                <a:t>Worked with various startups on launching new apps and services</a:t>
              </a:r>
            </a:p>
          </p:txBody>
        </p:sp>
        <p:sp>
          <p:nvSpPr>
            <p:cNvPr name="TextBox 38" id="38"/>
            <p:cNvSpPr txBox="true"/>
            <p:nvPr/>
          </p:nvSpPr>
          <p:spPr>
            <a:xfrm rot="0">
              <a:off x="0" y="332878"/>
              <a:ext cx="5211070" cy="262528"/>
            </a:xfrm>
            <a:prstGeom prst="rect">
              <a:avLst/>
            </a:prstGeom>
          </p:spPr>
          <p:txBody>
            <a:bodyPr anchor="t" rtlCol="false" tIns="0" lIns="0" bIns="0" rIns="0">
              <a:spAutoFit/>
            </a:bodyPr>
            <a:lstStyle/>
            <a:p>
              <a:pPr algn="l" marL="0" indent="0" lvl="0">
                <a:lnSpc>
                  <a:spcPts val="1679"/>
                </a:lnSpc>
                <a:spcBef>
                  <a:spcPct val="0"/>
                </a:spcBef>
              </a:pPr>
              <a:r>
                <a:rPr lang="en-US" sz="1200" spc="60" u="none">
                  <a:solidFill>
                    <a:srgbClr val="444440"/>
                  </a:solidFill>
                  <a:latin typeface="Assistant Regular Bold"/>
                </a:rPr>
                <a:t>HGFZ Graduate Center</a:t>
              </a:r>
            </a:p>
          </p:txBody>
        </p:sp>
        <p:sp>
          <p:nvSpPr>
            <p:cNvPr name="TextBox 39" id="39"/>
            <p:cNvSpPr txBox="true"/>
            <p:nvPr/>
          </p:nvSpPr>
          <p:spPr>
            <a:xfrm rot="0">
              <a:off x="0" y="605977"/>
              <a:ext cx="5211070" cy="241208"/>
            </a:xfrm>
            <a:prstGeom prst="rect">
              <a:avLst/>
            </a:prstGeom>
          </p:spPr>
          <p:txBody>
            <a:bodyPr anchor="t" rtlCol="false" tIns="0" lIns="0" bIns="0" rIns="0">
              <a:spAutoFit/>
            </a:bodyPr>
            <a:lstStyle/>
            <a:p>
              <a:pPr algn="l" marL="0" indent="0" lvl="0">
                <a:lnSpc>
                  <a:spcPts val="1539"/>
                </a:lnSpc>
                <a:spcBef>
                  <a:spcPct val="0"/>
                </a:spcBef>
              </a:pPr>
              <a:r>
                <a:rPr lang="en-US" sz="1099" spc="54" u="none">
                  <a:solidFill>
                    <a:srgbClr val="444440"/>
                  </a:solidFill>
                  <a:latin typeface="Assistant Extra Light Italics"/>
                </a:rPr>
                <a:t>Masters in Project Management | Jan 2013 - Dec 2014</a:t>
              </a:r>
            </a:p>
          </p:txBody>
        </p:sp>
        <p:sp>
          <p:nvSpPr>
            <p:cNvPr name="TextBox 40" id="40"/>
            <p:cNvSpPr txBox="true"/>
            <p:nvPr/>
          </p:nvSpPr>
          <p:spPr>
            <a:xfrm rot="0">
              <a:off x="0" y="2654774"/>
              <a:ext cx="5211070" cy="1019444"/>
            </a:xfrm>
            <a:prstGeom prst="rect">
              <a:avLst/>
            </a:prstGeom>
          </p:spPr>
          <p:txBody>
            <a:bodyPr anchor="t" rtlCol="false" tIns="0" lIns="0" bIns="0" rIns="0">
              <a:spAutoFit/>
            </a:bodyPr>
            <a:lstStyle/>
            <a:p>
              <a:pPr algn="l" marL="181610" indent="-90805" lvl="1">
                <a:lnSpc>
                  <a:spcPts val="1540"/>
                </a:lnSpc>
                <a:buFont typeface="Arial"/>
                <a:buChar char="•"/>
              </a:pPr>
              <a:r>
                <a:rPr lang="en-US" sz="1100" spc="55" u="none">
                  <a:solidFill>
                    <a:srgbClr val="444440"/>
                  </a:solidFill>
                  <a:latin typeface="Assistant Regular"/>
                </a:rPr>
                <a:t>GPA: 3.26</a:t>
              </a:r>
            </a:p>
            <a:p>
              <a:pPr algn="l" marL="181610" indent="-90805" lvl="1">
                <a:lnSpc>
                  <a:spcPts val="1540"/>
                </a:lnSpc>
                <a:buFont typeface="Arial"/>
                <a:buChar char="•"/>
              </a:pPr>
              <a:r>
                <a:rPr lang="en-US" sz="1100" spc="55" u="none">
                  <a:solidFill>
                    <a:srgbClr val="444440"/>
                  </a:solidFill>
                  <a:latin typeface="Assistant Regular"/>
                </a:rPr>
                <a:t>Minor in Management</a:t>
              </a:r>
            </a:p>
            <a:p>
              <a:pPr algn="l" marL="181610" indent="-90805" lvl="1">
                <a:lnSpc>
                  <a:spcPts val="1540"/>
                </a:lnSpc>
                <a:buFont typeface="Arial"/>
                <a:buChar char="•"/>
              </a:pPr>
              <a:r>
                <a:rPr lang="en-US" sz="1100" spc="55" u="none">
                  <a:solidFill>
                    <a:srgbClr val="444440"/>
                  </a:solidFill>
                  <a:latin typeface="Assistant Regular"/>
                </a:rPr>
                <a:t>Thesis involved studying several technology companies and optimizing their product design process</a:t>
              </a:r>
            </a:p>
          </p:txBody>
        </p:sp>
        <p:sp>
          <p:nvSpPr>
            <p:cNvPr name="TextBox 41" id="41"/>
            <p:cNvSpPr txBox="true"/>
            <p:nvPr/>
          </p:nvSpPr>
          <p:spPr>
            <a:xfrm rot="0">
              <a:off x="0" y="2015886"/>
              <a:ext cx="5211070" cy="262528"/>
            </a:xfrm>
            <a:prstGeom prst="rect">
              <a:avLst/>
            </a:prstGeom>
          </p:spPr>
          <p:txBody>
            <a:bodyPr anchor="t" rtlCol="false" tIns="0" lIns="0" bIns="0" rIns="0">
              <a:spAutoFit/>
            </a:bodyPr>
            <a:lstStyle/>
            <a:p>
              <a:pPr algn="l" marL="0" indent="0" lvl="0">
                <a:lnSpc>
                  <a:spcPts val="1679"/>
                </a:lnSpc>
                <a:spcBef>
                  <a:spcPct val="0"/>
                </a:spcBef>
              </a:pPr>
              <a:r>
                <a:rPr lang="en-US" sz="1200" spc="60" u="none">
                  <a:solidFill>
                    <a:srgbClr val="444440"/>
                  </a:solidFill>
                  <a:latin typeface="Assistant Regular Bold"/>
                </a:rPr>
                <a:t>Cliffmoor College</a:t>
              </a:r>
            </a:p>
          </p:txBody>
        </p:sp>
        <p:sp>
          <p:nvSpPr>
            <p:cNvPr name="TextBox 42" id="42"/>
            <p:cNvSpPr txBox="true"/>
            <p:nvPr/>
          </p:nvSpPr>
          <p:spPr>
            <a:xfrm rot="0">
              <a:off x="0" y="2291804"/>
              <a:ext cx="5211070" cy="241208"/>
            </a:xfrm>
            <a:prstGeom prst="rect">
              <a:avLst/>
            </a:prstGeom>
          </p:spPr>
          <p:txBody>
            <a:bodyPr anchor="t" rtlCol="false" tIns="0" lIns="0" bIns="0" rIns="0">
              <a:spAutoFit/>
            </a:bodyPr>
            <a:lstStyle/>
            <a:p>
              <a:pPr algn="l" marL="0" indent="0" lvl="0">
                <a:lnSpc>
                  <a:spcPts val="1540"/>
                </a:lnSpc>
                <a:spcBef>
                  <a:spcPct val="0"/>
                </a:spcBef>
              </a:pPr>
              <a:r>
                <a:rPr lang="en-US" sz="1100" spc="55" u="none">
                  <a:solidFill>
                    <a:srgbClr val="444440"/>
                  </a:solidFill>
                  <a:latin typeface="Assistant Extra Light Italics"/>
                </a:rPr>
                <a:t>BA Product Design | Dec 2008 - Dec 2012</a:t>
              </a:r>
            </a:p>
          </p:txBody>
        </p:sp>
      </p:grpSp>
      <p:grpSp>
        <p:nvGrpSpPr>
          <p:cNvPr name="Group 43" id="43"/>
          <p:cNvGrpSpPr/>
          <p:nvPr/>
        </p:nvGrpSpPr>
        <p:grpSpPr>
          <a:xfrm rot="0">
            <a:off x="3158043" y="2948113"/>
            <a:ext cx="3908303" cy="818965"/>
            <a:chOff x="0" y="0"/>
            <a:chExt cx="5211070" cy="1091954"/>
          </a:xfrm>
        </p:grpSpPr>
        <p:sp>
          <p:nvSpPr>
            <p:cNvPr name="TextBox 44" id="44"/>
            <p:cNvSpPr txBox="true"/>
            <p:nvPr/>
          </p:nvSpPr>
          <p:spPr>
            <a:xfrm rot="0">
              <a:off x="0" y="-19050"/>
              <a:ext cx="5211070" cy="205168"/>
            </a:xfrm>
            <a:prstGeom prst="rect">
              <a:avLst/>
            </a:prstGeom>
          </p:spPr>
          <p:txBody>
            <a:bodyPr anchor="t" rtlCol="false" tIns="0" lIns="0" bIns="0" rIns="0">
              <a:spAutoFit/>
            </a:bodyPr>
            <a:lstStyle/>
            <a:p>
              <a:pPr algn="l" marL="0" indent="0" lvl="0">
                <a:lnSpc>
                  <a:spcPts val="1381"/>
                </a:lnSpc>
                <a:spcBef>
                  <a:spcPct val="0"/>
                </a:spcBef>
              </a:pPr>
              <a:r>
                <a:rPr lang="en-US" sz="972" spc="291" u="none">
                  <a:solidFill>
                    <a:srgbClr val="5BA7D1"/>
                  </a:solidFill>
                  <a:latin typeface="Source Sans Pro Bold"/>
                </a:rPr>
                <a:t>PERSONAL PROFILE</a:t>
              </a:r>
            </a:p>
          </p:txBody>
        </p:sp>
        <p:sp>
          <p:nvSpPr>
            <p:cNvPr name="TextBox 45" id="45"/>
            <p:cNvSpPr txBox="true"/>
            <p:nvPr/>
          </p:nvSpPr>
          <p:spPr>
            <a:xfrm rot="0">
              <a:off x="0" y="331922"/>
              <a:ext cx="5211070" cy="760032"/>
            </a:xfrm>
            <a:prstGeom prst="rect">
              <a:avLst/>
            </a:prstGeom>
          </p:spPr>
          <p:txBody>
            <a:bodyPr anchor="t" rtlCol="false" tIns="0" lIns="0" bIns="0" rIns="0">
              <a:spAutoFit/>
            </a:bodyPr>
            <a:lstStyle/>
            <a:p>
              <a:pPr>
                <a:lnSpc>
                  <a:spcPts val="1539"/>
                </a:lnSpc>
              </a:pPr>
              <a:r>
                <a:rPr lang="en-US" sz="1099" spc="54">
                  <a:solidFill>
                    <a:srgbClr val="444440"/>
                  </a:solidFill>
                  <a:latin typeface="Assistant Regular"/>
                </a:rPr>
                <a:t>I am an IT project manager with holistic knowledge of software development and design. I am also experienced in coordinating with stakeholders.</a:t>
              </a:r>
            </a:p>
          </p:txBody>
        </p:sp>
      </p:grpSp>
      <p:grpSp>
        <p:nvGrpSpPr>
          <p:cNvPr name="Group 46" id="46"/>
          <p:cNvGrpSpPr/>
          <p:nvPr/>
        </p:nvGrpSpPr>
        <p:grpSpPr>
          <a:xfrm rot="0">
            <a:off x="3158043" y="4188662"/>
            <a:ext cx="3908303" cy="2496224"/>
            <a:chOff x="0" y="0"/>
            <a:chExt cx="5211070" cy="3328299"/>
          </a:xfrm>
        </p:grpSpPr>
        <p:sp>
          <p:nvSpPr>
            <p:cNvPr name="TextBox 47" id="47"/>
            <p:cNvSpPr txBox="true"/>
            <p:nvPr/>
          </p:nvSpPr>
          <p:spPr>
            <a:xfrm rot="0">
              <a:off x="0" y="-19050"/>
              <a:ext cx="5211070" cy="205168"/>
            </a:xfrm>
            <a:prstGeom prst="rect">
              <a:avLst/>
            </a:prstGeom>
          </p:spPr>
          <p:txBody>
            <a:bodyPr anchor="t" rtlCol="false" tIns="0" lIns="0" bIns="0" rIns="0">
              <a:spAutoFit/>
            </a:bodyPr>
            <a:lstStyle/>
            <a:p>
              <a:pPr algn="l" marL="0" indent="0" lvl="0">
                <a:lnSpc>
                  <a:spcPts val="1381"/>
                </a:lnSpc>
                <a:spcBef>
                  <a:spcPct val="0"/>
                </a:spcBef>
              </a:pPr>
              <a:r>
                <a:rPr lang="en-US" sz="972" spc="291" u="none">
                  <a:solidFill>
                    <a:srgbClr val="5BA7D1"/>
                  </a:solidFill>
                  <a:latin typeface="Source Sans Pro Bold"/>
                </a:rPr>
                <a:t>WORK EXPERIENCE</a:t>
              </a:r>
            </a:p>
          </p:txBody>
        </p:sp>
        <p:sp>
          <p:nvSpPr>
            <p:cNvPr name="TextBox 48" id="48"/>
            <p:cNvSpPr txBox="true"/>
            <p:nvPr/>
          </p:nvSpPr>
          <p:spPr>
            <a:xfrm rot="0">
              <a:off x="0" y="913183"/>
              <a:ext cx="5211070" cy="760032"/>
            </a:xfrm>
            <a:prstGeom prst="rect">
              <a:avLst/>
            </a:prstGeom>
          </p:spPr>
          <p:txBody>
            <a:bodyPr anchor="t" rtlCol="false" tIns="0" lIns="0" bIns="0" rIns="0">
              <a:spAutoFit/>
            </a:bodyPr>
            <a:lstStyle/>
            <a:p>
              <a:pPr algn="l" marL="181610" indent="-90805" lvl="1">
                <a:lnSpc>
                  <a:spcPts val="1539"/>
                </a:lnSpc>
                <a:buFont typeface="Arial"/>
                <a:buChar char="•"/>
              </a:pPr>
              <a:r>
                <a:rPr lang="en-US" sz="1100" spc="54" u="none">
                  <a:solidFill>
                    <a:srgbClr val="444440"/>
                  </a:solidFill>
                  <a:latin typeface="Assistant Regular"/>
                </a:rPr>
                <a:t>Conduct day-to-day project coordination, planning, and implementation across multiple teams</a:t>
              </a:r>
            </a:p>
            <a:p>
              <a:pPr algn="l" marL="181610" indent="-90805" lvl="1">
                <a:lnSpc>
                  <a:spcPts val="1539"/>
                </a:lnSpc>
                <a:buFont typeface="Arial"/>
                <a:buChar char="•"/>
              </a:pPr>
              <a:r>
                <a:rPr lang="en-US" sz="1100" spc="54" u="none">
                  <a:solidFill>
                    <a:srgbClr val="444440"/>
                  </a:solidFill>
                  <a:latin typeface="Assistant Regular"/>
                </a:rPr>
                <a:t>Create functional and technical application documents</a:t>
              </a:r>
            </a:p>
          </p:txBody>
        </p:sp>
        <p:sp>
          <p:nvSpPr>
            <p:cNvPr name="TextBox 49" id="49"/>
            <p:cNvSpPr txBox="true"/>
            <p:nvPr/>
          </p:nvSpPr>
          <p:spPr>
            <a:xfrm rot="0">
              <a:off x="0" y="306768"/>
              <a:ext cx="5211070" cy="262528"/>
            </a:xfrm>
            <a:prstGeom prst="rect">
              <a:avLst/>
            </a:prstGeom>
          </p:spPr>
          <p:txBody>
            <a:bodyPr anchor="t" rtlCol="false" tIns="0" lIns="0" bIns="0" rIns="0">
              <a:spAutoFit/>
            </a:bodyPr>
            <a:lstStyle/>
            <a:p>
              <a:pPr algn="l" marL="0" indent="0" lvl="0">
                <a:lnSpc>
                  <a:spcPts val="1680"/>
                </a:lnSpc>
                <a:spcBef>
                  <a:spcPct val="0"/>
                </a:spcBef>
              </a:pPr>
              <a:r>
                <a:rPr lang="en-US" sz="1200" spc="60" u="none">
                  <a:solidFill>
                    <a:srgbClr val="444440"/>
                  </a:solidFill>
                  <a:latin typeface="Assistant Regular Bold"/>
                </a:rPr>
                <a:t>Project Manager</a:t>
              </a:r>
            </a:p>
          </p:txBody>
        </p:sp>
        <p:sp>
          <p:nvSpPr>
            <p:cNvPr name="TextBox 50" id="50"/>
            <p:cNvSpPr txBox="true"/>
            <p:nvPr/>
          </p:nvSpPr>
          <p:spPr>
            <a:xfrm rot="0">
              <a:off x="0" y="579867"/>
              <a:ext cx="5211070" cy="241208"/>
            </a:xfrm>
            <a:prstGeom prst="rect">
              <a:avLst/>
            </a:prstGeom>
          </p:spPr>
          <p:txBody>
            <a:bodyPr anchor="t" rtlCol="false" tIns="0" lIns="0" bIns="0" rIns="0">
              <a:spAutoFit/>
            </a:bodyPr>
            <a:lstStyle/>
            <a:p>
              <a:pPr algn="l" marL="0" indent="0" lvl="0">
                <a:lnSpc>
                  <a:spcPts val="1539"/>
                </a:lnSpc>
                <a:spcBef>
                  <a:spcPct val="0"/>
                </a:spcBef>
              </a:pPr>
              <a:r>
                <a:rPr lang="en-US" sz="1100" spc="54" u="none">
                  <a:solidFill>
                    <a:srgbClr val="444440"/>
                  </a:solidFill>
                  <a:latin typeface="Assistant Extra Light Italics"/>
                </a:rPr>
                <a:t>Westheon FGW  | Oct 2017 - present</a:t>
              </a:r>
            </a:p>
          </p:txBody>
        </p:sp>
        <p:sp>
          <p:nvSpPr>
            <p:cNvPr name="TextBox 51" id="51"/>
            <p:cNvSpPr txBox="true"/>
            <p:nvPr/>
          </p:nvSpPr>
          <p:spPr>
            <a:xfrm rot="0">
              <a:off x="0" y="2568267"/>
              <a:ext cx="5211070" cy="760032"/>
            </a:xfrm>
            <a:prstGeom prst="rect">
              <a:avLst/>
            </a:prstGeom>
          </p:spPr>
          <p:txBody>
            <a:bodyPr anchor="t" rtlCol="false" tIns="0" lIns="0" bIns="0" rIns="0">
              <a:spAutoFit/>
            </a:bodyPr>
            <a:lstStyle/>
            <a:p>
              <a:pPr algn="l" marL="181610" indent="-90805" lvl="1">
                <a:lnSpc>
                  <a:spcPts val="1540"/>
                </a:lnSpc>
                <a:buFont typeface="Arial"/>
                <a:buChar char="•"/>
              </a:pPr>
              <a:r>
                <a:rPr lang="en-US" sz="1100" spc="55" u="none">
                  <a:solidFill>
                    <a:srgbClr val="444440"/>
                  </a:solidFill>
                  <a:latin typeface="Assistant Regular"/>
                </a:rPr>
                <a:t>Managed complex projects from start to finish</a:t>
              </a:r>
            </a:p>
            <a:p>
              <a:pPr algn="l" marL="181610" indent="-90805" lvl="1">
                <a:lnSpc>
                  <a:spcPts val="1540"/>
                </a:lnSpc>
                <a:buFont typeface="Arial"/>
                <a:buChar char="•"/>
              </a:pPr>
              <a:r>
                <a:rPr lang="en-US" sz="1100" spc="55" u="none">
                  <a:solidFill>
                    <a:srgbClr val="444440"/>
                  </a:solidFill>
                  <a:latin typeface="Assistant Regular"/>
                </a:rPr>
                <a:t>Collaborated with other designers </a:t>
              </a:r>
            </a:p>
            <a:p>
              <a:pPr algn="l" marL="181610" indent="-90805" lvl="1">
                <a:lnSpc>
                  <a:spcPts val="1540"/>
                </a:lnSpc>
                <a:buFont typeface="Arial"/>
                <a:buChar char="•"/>
              </a:pPr>
              <a:r>
                <a:rPr lang="en-US" sz="1100" spc="55" u="none">
                  <a:solidFill>
                    <a:srgbClr val="444440"/>
                  </a:solidFill>
                  <a:latin typeface="Assistant Regular"/>
                </a:rPr>
                <a:t>Translated requirements into polished, high-level designs</a:t>
              </a:r>
            </a:p>
          </p:txBody>
        </p:sp>
        <p:sp>
          <p:nvSpPr>
            <p:cNvPr name="TextBox 52" id="52"/>
            <p:cNvSpPr txBox="true"/>
            <p:nvPr/>
          </p:nvSpPr>
          <p:spPr>
            <a:xfrm rot="0">
              <a:off x="0" y="1964377"/>
              <a:ext cx="5211070" cy="262528"/>
            </a:xfrm>
            <a:prstGeom prst="rect">
              <a:avLst/>
            </a:prstGeom>
          </p:spPr>
          <p:txBody>
            <a:bodyPr anchor="t" rtlCol="false" tIns="0" lIns="0" bIns="0" rIns="0">
              <a:spAutoFit/>
            </a:bodyPr>
            <a:lstStyle/>
            <a:p>
              <a:pPr algn="l" marL="0" indent="0" lvl="0">
                <a:lnSpc>
                  <a:spcPts val="1680"/>
                </a:lnSpc>
                <a:spcBef>
                  <a:spcPct val="0"/>
                </a:spcBef>
              </a:pPr>
              <a:r>
                <a:rPr lang="en-US" sz="1200" spc="60" u="none">
                  <a:solidFill>
                    <a:srgbClr val="444440"/>
                  </a:solidFill>
                  <a:latin typeface="Assistant Regular Bold"/>
                </a:rPr>
                <a:t>Senior UX Designer</a:t>
              </a:r>
            </a:p>
          </p:txBody>
        </p:sp>
        <p:sp>
          <p:nvSpPr>
            <p:cNvPr name="TextBox 53" id="53"/>
            <p:cNvSpPr txBox="true"/>
            <p:nvPr/>
          </p:nvSpPr>
          <p:spPr>
            <a:xfrm rot="0">
              <a:off x="0" y="2228688"/>
              <a:ext cx="5211070" cy="241208"/>
            </a:xfrm>
            <a:prstGeom prst="rect">
              <a:avLst/>
            </a:prstGeom>
          </p:spPr>
          <p:txBody>
            <a:bodyPr anchor="t" rtlCol="false" tIns="0" lIns="0" bIns="0" rIns="0">
              <a:spAutoFit/>
            </a:bodyPr>
            <a:lstStyle/>
            <a:p>
              <a:pPr algn="l" marL="0" indent="0" lvl="0">
                <a:lnSpc>
                  <a:spcPts val="1539"/>
                </a:lnSpc>
                <a:spcBef>
                  <a:spcPct val="0"/>
                </a:spcBef>
              </a:pPr>
              <a:r>
                <a:rPr lang="en-US" sz="1100" spc="54" u="none">
                  <a:solidFill>
                    <a:srgbClr val="444440"/>
                  </a:solidFill>
                  <a:latin typeface="Assistant Extra Light Italics"/>
                </a:rPr>
                <a:t>Pixelpoint Hive | Jan 2014 - Sept 2017</a:t>
              </a:r>
            </a:p>
          </p:txBody>
        </p:sp>
      </p:grpSp>
      <p:sp>
        <p:nvSpPr>
          <p:cNvPr name="TextBox 54" id="54"/>
          <p:cNvSpPr txBox="true"/>
          <p:nvPr/>
        </p:nvSpPr>
        <p:spPr>
          <a:xfrm rot="0">
            <a:off x="506886" y="9209636"/>
            <a:ext cx="1902383" cy="164815"/>
          </a:xfrm>
          <a:prstGeom prst="rect">
            <a:avLst/>
          </a:prstGeom>
        </p:spPr>
        <p:txBody>
          <a:bodyPr anchor="t" rtlCol="false" tIns="0" lIns="0" bIns="0" rIns="0">
            <a:spAutoFit/>
          </a:bodyPr>
          <a:lstStyle/>
          <a:p>
            <a:pPr algn="l" marL="0" indent="0" lvl="0">
              <a:lnSpc>
                <a:spcPts val="1381"/>
              </a:lnSpc>
              <a:spcBef>
                <a:spcPct val="0"/>
              </a:spcBef>
            </a:pPr>
            <a:r>
              <a:rPr lang="en-US" sz="972" spc="291">
                <a:solidFill>
                  <a:srgbClr val="FFFFFF"/>
                </a:solidFill>
                <a:latin typeface="Source Sans Pro Bold"/>
              </a:rPr>
              <a:t>KEY WORDS</a:t>
            </a:r>
          </a:p>
        </p:txBody>
      </p:sp>
      <p:sp>
        <p:nvSpPr>
          <p:cNvPr name="TextBox 55" id="55"/>
          <p:cNvSpPr txBox="true"/>
          <p:nvPr/>
        </p:nvSpPr>
        <p:spPr>
          <a:xfrm rot="0">
            <a:off x="819116" y="3696174"/>
            <a:ext cx="1466734" cy="123265"/>
          </a:xfrm>
          <a:prstGeom prst="rect">
            <a:avLst/>
          </a:prstGeom>
        </p:spPr>
        <p:txBody>
          <a:bodyPr anchor="t" rtlCol="false" tIns="0" lIns="0" bIns="0" rIns="0">
            <a:spAutoFit/>
          </a:bodyPr>
          <a:lstStyle/>
          <a:p>
            <a:pPr algn="l" marL="0" indent="0" lvl="0">
              <a:lnSpc>
                <a:spcPts val="1101"/>
              </a:lnSpc>
              <a:spcBef>
                <a:spcPct val="0"/>
              </a:spcBef>
            </a:pPr>
            <a:r>
              <a:rPr lang="en-US" sz="786" spc="39">
                <a:solidFill>
                  <a:srgbClr val="FFFFFF"/>
                </a:solidFill>
                <a:latin typeface="Assistant Regular"/>
              </a:rPr>
              <a:t>0900-000-000</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CF6"/>
        </a:solidFill>
      </p:bgPr>
    </p:bg>
    <p:spTree>
      <p:nvGrpSpPr>
        <p:cNvPr id="1" name=""/>
        <p:cNvGrpSpPr/>
        <p:nvPr/>
      </p:nvGrpSpPr>
      <p:grpSpPr>
        <a:xfrm>
          <a:off x="0" y="0"/>
          <a:ext cx="0" cy="0"/>
          <a:chOff x="0" y="0"/>
          <a:chExt cx="0" cy="0"/>
        </a:xfrm>
      </p:grpSpPr>
      <p:grpSp>
        <p:nvGrpSpPr>
          <p:cNvPr name="Group 2" id="2"/>
          <p:cNvGrpSpPr/>
          <p:nvPr/>
        </p:nvGrpSpPr>
        <p:grpSpPr>
          <a:xfrm rot="0">
            <a:off x="300727" y="994125"/>
            <a:ext cx="3384074" cy="1935158"/>
            <a:chOff x="0" y="0"/>
            <a:chExt cx="4512099" cy="2580210"/>
          </a:xfrm>
        </p:grpSpPr>
        <p:sp>
          <p:nvSpPr>
            <p:cNvPr name="TextBox 3" id="3"/>
            <p:cNvSpPr txBox="true"/>
            <p:nvPr/>
          </p:nvSpPr>
          <p:spPr>
            <a:xfrm rot="0">
              <a:off x="0" y="228600"/>
              <a:ext cx="4297738" cy="2146752"/>
            </a:xfrm>
            <a:prstGeom prst="rect">
              <a:avLst/>
            </a:prstGeom>
          </p:spPr>
          <p:txBody>
            <a:bodyPr anchor="t" rtlCol="false" tIns="0" lIns="0" bIns="0" rIns="0">
              <a:spAutoFit/>
            </a:bodyPr>
            <a:lstStyle/>
            <a:p>
              <a:pPr>
                <a:lnSpc>
                  <a:spcPts val="5776"/>
                </a:lnSpc>
              </a:pPr>
              <a:r>
                <a:rPr lang="en-US" sz="6876">
                  <a:solidFill>
                    <a:srgbClr val="5D5957"/>
                  </a:solidFill>
                  <a:latin typeface="HK Grotesk Bold"/>
                </a:rPr>
                <a:t>Reese </a:t>
              </a:r>
              <a:r>
                <a:rPr lang="en-US" sz="6876">
                  <a:solidFill>
                    <a:srgbClr val="5D5957"/>
                  </a:solidFill>
                  <a:latin typeface="HK Grotesk Bold"/>
                </a:rPr>
                <a:t>M</a:t>
              </a:r>
              <a:r>
                <a:rPr lang="en-US" sz="6876">
                  <a:solidFill>
                    <a:srgbClr val="5D5957"/>
                  </a:solidFill>
                  <a:latin typeface="HK Grotesk Bold"/>
                </a:rPr>
                <a:t>il</a:t>
              </a:r>
              <a:r>
                <a:rPr lang="en-US" sz="6876">
                  <a:solidFill>
                    <a:srgbClr val="5D5957"/>
                  </a:solidFill>
                  <a:latin typeface="HK Grotesk Bold"/>
                </a:rPr>
                <a:t>ler</a:t>
              </a:r>
            </a:p>
          </p:txBody>
        </p:sp>
        <p:sp>
          <p:nvSpPr>
            <p:cNvPr name="TextBox 4" id="4"/>
            <p:cNvSpPr txBox="true"/>
            <p:nvPr/>
          </p:nvSpPr>
          <p:spPr>
            <a:xfrm rot="0">
              <a:off x="0" y="2356302"/>
              <a:ext cx="4512099" cy="223908"/>
            </a:xfrm>
            <a:prstGeom prst="rect">
              <a:avLst/>
            </a:prstGeom>
          </p:spPr>
          <p:txBody>
            <a:bodyPr anchor="t" rtlCol="false" tIns="0" lIns="0" bIns="0" rIns="0">
              <a:spAutoFit/>
            </a:bodyPr>
            <a:lstStyle/>
            <a:p>
              <a:pPr algn="just">
                <a:lnSpc>
                  <a:spcPts val="1330"/>
                </a:lnSpc>
              </a:pPr>
              <a:r>
                <a:rPr lang="en-US" sz="1008" spc="806">
                  <a:solidFill>
                    <a:srgbClr val="99948F"/>
                  </a:solidFill>
                  <a:latin typeface="Raleway Bold"/>
                </a:rPr>
                <a:t>LEA</a:t>
              </a:r>
              <a:r>
                <a:rPr lang="en-US" sz="1008" spc="806">
                  <a:solidFill>
                    <a:srgbClr val="99948F"/>
                  </a:solidFill>
                  <a:latin typeface="Raleway Bold"/>
                </a:rPr>
                <a:t>SING CONSULTANT</a:t>
              </a:r>
            </a:p>
          </p:txBody>
        </p:sp>
      </p:grpSp>
      <p:grpSp>
        <p:nvGrpSpPr>
          <p:cNvPr name="Group 5" id="5"/>
          <p:cNvGrpSpPr/>
          <p:nvPr/>
        </p:nvGrpSpPr>
        <p:grpSpPr>
          <a:xfrm rot="0">
            <a:off x="4357192" y="3118970"/>
            <a:ext cx="3007277" cy="1340302"/>
            <a:chOff x="0" y="0"/>
            <a:chExt cx="4009702" cy="1787070"/>
          </a:xfrm>
        </p:grpSpPr>
        <p:grpSp>
          <p:nvGrpSpPr>
            <p:cNvPr name="Group 6" id="6"/>
            <p:cNvGrpSpPr/>
            <p:nvPr/>
          </p:nvGrpSpPr>
          <p:grpSpPr>
            <a:xfrm rot="0">
              <a:off x="0" y="0"/>
              <a:ext cx="4009702" cy="1787070"/>
              <a:chOff x="0" y="0"/>
              <a:chExt cx="2073339" cy="924059"/>
            </a:xfrm>
          </p:grpSpPr>
          <p:sp>
            <p:nvSpPr>
              <p:cNvPr name="Freeform 7" id="7"/>
              <p:cNvSpPr/>
              <p:nvPr/>
            </p:nvSpPr>
            <p:spPr>
              <a:xfrm>
                <a:off x="0" y="0"/>
                <a:ext cx="2073339" cy="924059"/>
              </a:xfrm>
              <a:custGeom>
                <a:avLst/>
                <a:gdLst/>
                <a:ahLst/>
                <a:cxnLst/>
                <a:rect r="r" b="b" t="t" l="l"/>
                <a:pathLst>
                  <a:path h="924059" w="2073339">
                    <a:moveTo>
                      <a:pt x="0" y="0"/>
                    </a:moveTo>
                    <a:lnTo>
                      <a:pt x="2073339" y="0"/>
                    </a:lnTo>
                    <a:lnTo>
                      <a:pt x="2073339" y="924059"/>
                    </a:lnTo>
                    <a:lnTo>
                      <a:pt x="0" y="924059"/>
                    </a:lnTo>
                    <a:close/>
                  </a:path>
                </a:pathLst>
              </a:custGeom>
              <a:solidFill>
                <a:srgbClr val="EFEFEF"/>
              </a:solidFill>
            </p:spPr>
          </p:sp>
        </p:grpSp>
        <p:grpSp>
          <p:nvGrpSpPr>
            <p:cNvPr name="Group 8" id="8"/>
            <p:cNvGrpSpPr/>
            <p:nvPr/>
          </p:nvGrpSpPr>
          <p:grpSpPr>
            <a:xfrm rot="0">
              <a:off x="0" y="0"/>
              <a:ext cx="104290" cy="1787070"/>
              <a:chOff x="0" y="0"/>
              <a:chExt cx="152400" cy="2611454"/>
            </a:xfrm>
          </p:grpSpPr>
          <p:sp>
            <p:nvSpPr>
              <p:cNvPr name="Freeform 9" id="9"/>
              <p:cNvSpPr/>
              <p:nvPr/>
            </p:nvSpPr>
            <p:spPr>
              <a:xfrm>
                <a:off x="0" y="0"/>
                <a:ext cx="152400" cy="2611454"/>
              </a:xfrm>
              <a:custGeom>
                <a:avLst/>
                <a:gdLst/>
                <a:ahLst/>
                <a:cxnLst/>
                <a:rect r="r" b="b" t="t" l="l"/>
                <a:pathLst>
                  <a:path h="2611454" w="152400">
                    <a:moveTo>
                      <a:pt x="0" y="0"/>
                    </a:moveTo>
                    <a:lnTo>
                      <a:pt x="152400" y="0"/>
                    </a:lnTo>
                    <a:lnTo>
                      <a:pt x="152400" y="2611454"/>
                    </a:lnTo>
                    <a:lnTo>
                      <a:pt x="0" y="2611454"/>
                    </a:lnTo>
                    <a:close/>
                  </a:path>
                </a:pathLst>
              </a:custGeom>
              <a:solidFill>
                <a:srgbClr val="FFB66B"/>
              </a:solidFill>
            </p:spPr>
          </p:sp>
        </p:grpSp>
      </p:grpSp>
      <p:grpSp>
        <p:nvGrpSpPr>
          <p:cNvPr name="Group 10" id="10"/>
          <p:cNvGrpSpPr/>
          <p:nvPr/>
        </p:nvGrpSpPr>
        <p:grpSpPr>
          <a:xfrm rot="0">
            <a:off x="4638205" y="3328572"/>
            <a:ext cx="2425942" cy="921098"/>
            <a:chOff x="0" y="0"/>
            <a:chExt cx="3234589" cy="1228130"/>
          </a:xfrm>
        </p:grpSpPr>
        <p:sp>
          <p:nvSpPr>
            <p:cNvPr name="TextBox 11" id="11"/>
            <p:cNvSpPr txBox="true"/>
            <p:nvPr/>
          </p:nvSpPr>
          <p:spPr>
            <a:xfrm rot="0">
              <a:off x="0" y="-9525"/>
              <a:ext cx="3234589" cy="253455"/>
            </a:xfrm>
            <a:prstGeom prst="rect">
              <a:avLst/>
            </a:prstGeom>
          </p:spPr>
          <p:txBody>
            <a:bodyPr anchor="t" rtlCol="false" tIns="0" lIns="0" bIns="0" rIns="0">
              <a:spAutoFit/>
            </a:bodyPr>
            <a:lstStyle/>
            <a:p>
              <a:pPr>
                <a:lnSpc>
                  <a:spcPts val="1499"/>
                </a:lnSpc>
              </a:pPr>
              <a:r>
                <a:rPr lang="en-US" sz="1199" spc="329">
                  <a:solidFill>
                    <a:srgbClr val="5D5957"/>
                  </a:solidFill>
                  <a:latin typeface="HK Grotesk Bold"/>
                </a:rPr>
                <a:t>PROFESSIONAL BIO</a:t>
              </a:r>
            </a:p>
          </p:txBody>
        </p:sp>
        <p:sp>
          <p:nvSpPr>
            <p:cNvPr name="TextBox 12" id="12"/>
            <p:cNvSpPr txBox="true"/>
            <p:nvPr/>
          </p:nvSpPr>
          <p:spPr>
            <a:xfrm rot="0">
              <a:off x="0" y="385986"/>
              <a:ext cx="3210834" cy="842144"/>
            </a:xfrm>
            <a:prstGeom prst="rect">
              <a:avLst/>
            </a:prstGeom>
          </p:spPr>
          <p:txBody>
            <a:bodyPr anchor="t" rtlCol="false" tIns="0" lIns="0" bIns="0" rIns="0">
              <a:spAutoFit/>
            </a:bodyPr>
            <a:lstStyle/>
            <a:p>
              <a:pPr>
                <a:lnSpc>
                  <a:spcPts val="1259"/>
                </a:lnSpc>
              </a:pPr>
              <a:r>
                <a:rPr lang="en-US" sz="899" spc="26">
                  <a:solidFill>
                    <a:srgbClr val="5D5957"/>
                  </a:solidFill>
                  <a:latin typeface="Open Sans"/>
                </a:rPr>
                <a:t>I am a leasing consultant who has worked with clients and companies for nearly a decade. I am dedicated to assisting people with their real estate needs.</a:t>
              </a:r>
            </a:p>
          </p:txBody>
        </p:sp>
      </p:grpSp>
      <p:grpSp>
        <p:nvGrpSpPr>
          <p:cNvPr name="Group 13" id="13"/>
          <p:cNvGrpSpPr/>
          <p:nvPr/>
        </p:nvGrpSpPr>
        <p:grpSpPr>
          <a:xfrm rot="0">
            <a:off x="4344218" y="4698745"/>
            <a:ext cx="3007277" cy="1340302"/>
            <a:chOff x="0" y="0"/>
            <a:chExt cx="4009702" cy="1787070"/>
          </a:xfrm>
        </p:grpSpPr>
        <p:grpSp>
          <p:nvGrpSpPr>
            <p:cNvPr name="Group 14" id="14"/>
            <p:cNvGrpSpPr/>
            <p:nvPr/>
          </p:nvGrpSpPr>
          <p:grpSpPr>
            <a:xfrm rot="0">
              <a:off x="0" y="0"/>
              <a:ext cx="4009702" cy="1787070"/>
              <a:chOff x="0" y="0"/>
              <a:chExt cx="2073339" cy="924059"/>
            </a:xfrm>
          </p:grpSpPr>
          <p:sp>
            <p:nvSpPr>
              <p:cNvPr name="Freeform 15" id="15"/>
              <p:cNvSpPr/>
              <p:nvPr/>
            </p:nvSpPr>
            <p:spPr>
              <a:xfrm>
                <a:off x="0" y="0"/>
                <a:ext cx="2073339" cy="924059"/>
              </a:xfrm>
              <a:custGeom>
                <a:avLst/>
                <a:gdLst/>
                <a:ahLst/>
                <a:cxnLst/>
                <a:rect r="r" b="b" t="t" l="l"/>
                <a:pathLst>
                  <a:path h="924059" w="2073339">
                    <a:moveTo>
                      <a:pt x="0" y="0"/>
                    </a:moveTo>
                    <a:lnTo>
                      <a:pt x="2073339" y="0"/>
                    </a:lnTo>
                    <a:lnTo>
                      <a:pt x="2073339" y="924059"/>
                    </a:lnTo>
                    <a:lnTo>
                      <a:pt x="0" y="924059"/>
                    </a:lnTo>
                    <a:close/>
                  </a:path>
                </a:pathLst>
              </a:custGeom>
              <a:solidFill>
                <a:srgbClr val="EFEFEF"/>
              </a:solidFill>
            </p:spPr>
          </p:sp>
        </p:grpSp>
        <p:grpSp>
          <p:nvGrpSpPr>
            <p:cNvPr name="Group 16" id="16"/>
            <p:cNvGrpSpPr/>
            <p:nvPr/>
          </p:nvGrpSpPr>
          <p:grpSpPr>
            <a:xfrm rot="0">
              <a:off x="0" y="0"/>
              <a:ext cx="104290" cy="1787070"/>
              <a:chOff x="0" y="0"/>
              <a:chExt cx="152400" cy="2611454"/>
            </a:xfrm>
          </p:grpSpPr>
          <p:sp>
            <p:nvSpPr>
              <p:cNvPr name="Freeform 17" id="17"/>
              <p:cNvSpPr/>
              <p:nvPr/>
            </p:nvSpPr>
            <p:spPr>
              <a:xfrm>
                <a:off x="0" y="0"/>
                <a:ext cx="152400" cy="2611454"/>
              </a:xfrm>
              <a:custGeom>
                <a:avLst/>
                <a:gdLst/>
                <a:ahLst/>
                <a:cxnLst/>
                <a:rect r="r" b="b" t="t" l="l"/>
                <a:pathLst>
                  <a:path h="2611454" w="152400">
                    <a:moveTo>
                      <a:pt x="0" y="0"/>
                    </a:moveTo>
                    <a:lnTo>
                      <a:pt x="152400" y="0"/>
                    </a:lnTo>
                    <a:lnTo>
                      <a:pt x="152400" y="2611454"/>
                    </a:lnTo>
                    <a:lnTo>
                      <a:pt x="0" y="2611454"/>
                    </a:lnTo>
                    <a:close/>
                  </a:path>
                </a:pathLst>
              </a:custGeom>
              <a:solidFill>
                <a:srgbClr val="FFB66B"/>
              </a:solidFill>
            </p:spPr>
          </p:sp>
        </p:grpSp>
      </p:grpSp>
      <p:grpSp>
        <p:nvGrpSpPr>
          <p:cNvPr name="Group 18" id="18"/>
          <p:cNvGrpSpPr/>
          <p:nvPr/>
        </p:nvGrpSpPr>
        <p:grpSpPr>
          <a:xfrm rot="0">
            <a:off x="4658447" y="4828565"/>
            <a:ext cx="2367941" cy="1080664"/>
            <a:chOff x="0" y="0"/>
            <a:chExt cx="3157255" cy="1440885"/>
          </a:xfrm>
        </p:grpSpPr>
        <p:sp>
          <p:nvSpPr>
            <p:cNvPr name="TextBox 19" id="19"/>
            <p:cNvSpPr txBox="true"/>
            <p:nvPr/>
          </p:nvSpPr>
          <p:spPr>
            <a:xfrm rot="0">
              <a:off x="0" y="-9525"/>
              <a:ext cx="3157255" cy="253455"/>
            </a:xfrm>
            <a:prstGeom prst="rect">
              <a:avLst/>
            </a:prstGeom>
          </p:spPr>
          <p:txBody>
            <a:bodyPr anchor="t" rtlCol="false" tIns="0" lIns="0" bIns="0" rIns="0">
              <a:spAutoFit/>
            </a:bodyPr>
            <a:lstStyle/>
            <a:p>
              <a:pPr>
                <a:lnSpc>
                  <a:spcPts val="1499"/>
                </a:lnSpc>
              </a:pPr>
              <a:r>
                <a:rPr lang="en-US" sz="1199" spc="329">
                  <a:solidFill>
                    <a:srgbClr val="5D5957"/>
                  </a:solidFill>
                  <a:latin typeface="HK Grotesk Bold"/>
                </a:rPr>
                <a:t>RELEVANT SKILLS</a:t>
              </a:r>
            </a:p>
          </p:txBody>
        </p:sp>
        <p:sp>
          <p:nvSpPr>
            <p:cNvPr name="TextBox 20" id="20"/>
            <p:cNvSpPr txBox="true"/>
            <p:nvPr/>
          </p:nvSpPr>
          <p:spPr>
            <a:xfrm rot="0">
              <a:off x="0" y="385347"/>
              <a:ext cx="3141779" cy="1055537"/>
            </a:xfrm>
            <a:prstGeom prst="rect">
              <a:avLst/>
            </a:prstGeom>
          </p:spPr>
          <p:txBody>
            <a:bodyPr anchor="t" rtlCol="false" tIns="0" lIns="0" bIns="0" rIns="0">
              <a:spAutoFit/>
            </a:bodyPr>
            <a:lstStyle/>
            <a:p>
              <a:pPr>
                <a:lnSpc>
                  <a:spcPts val="1259"/>
                </a:lnSpc>
              </a:pPr>
              <a:r>
                <a:rPr lang="en-US" sz="899" spc="26">
                  <a:solidFill>
                    <a:srgbClr val="5D5957"/>
                  </a:solidFill>
                  <a:latin typeface="Open Sans"/>
                </a:rPr>
                <a:t>- Knowledgeable of leasing practices, regulations, and laws</a:t>
              </a:r>
            </a:p>
            <a:p>
              <a:pPr>
                <a:lnSpc>
                  <a:spcPts val="1259"/>
                </a:lnSpc>
              </a:pPr>
              <a:r>
                <a:rPr lang="en-US" sz="899" spc="26">
                  <a:solidFill>
                    <a:srgbClr val="5D5957"/>
                  </a:solidFill>
                  <a:latin typeface="Open Sans"/>
                </a:rPr>
                <a:t>- Highly capable negotiator and persuasive sales agent</a:t>
              </a:r>
            </a:p>
            <a:p>
              <a:pPr>
                <a:lnSpc>
                  <a:spcPts val="1259"/>
                </a:lnSpc>
              </a:pPr>
              <a:r>
                <a:rPr lang="en-US" sz="899" spc="26">
                  <a:solidFill>
                    <a:srgbClr val="5D5957"/>
                  </a:solidFill>
                  <a:latin typeface="Open Sans"/>
                </a:rPr>
                <a:t>- Excellent communication abilities</a:t>
              </a:r>
            </a:p>
          </p:txBody>
        </p:sp>
      </p:grpSp>
      <p:grpSp>
        <p:nvGrpSpPr>
          <p:cNvPr name="Group 21" id="21"/>
          <p:cNvGrpSpPr/>
          <p:nvPr/>
        </p:nvGrpSpPr>
        <p:grpSpPr>
          <a:xfrm rot="0">
            <a:off x="4357192" y="8729432"/>
            <a:ext cx="3007277" cy="1279093"/>
            <a:chOff x="0" y="0"/>
            <a:chExt cx="4009702" cy="1705458"/>
          </a:xfrm>
        </p:grpSpPr>
        <p:grpSp>
          <p:nvGrpSpPr>
            <p:cNvPr name="Group 22" id="22"/>
            <p:cNvGrpSpPr/>
            <p:nvPr/>
          </p:nvGrpSpPr>
          <p:grpSpPr>
            <a:xfrm rot="0">
              <a:off x="0" y="0"/>
              <a:ext cx="4009702" cy="1705458"/>
              <a:chOff x="0" y="0"/>
              <a:chExt cx="2073339" cy="881859"/>
            </a:xfrm>
          </p:grpSpPr>
          <p:sp>
            <p:nvSpPr>
              <p:cNvPr name="Freeform 23" id="23"/>
              <p:cNvSpPr/>
              <p:nvPr/>
            </p:nvSpPr>
            <p:spPr>
              <a:xfrm>
                <a:off x="0" y="0"/>
                <a:ext cx="2073339" cy="881859"/>
              </a:xfrm>
              <a:custGeom>
                <a:avLst/>
                <a:gdLst/>
                <a:ahLst/>
                <a:cxnLst/>
                <a:rect r="r" b="b" t="t" l="l"/>
                <a:pathLst>
                  <a:path h="881859" w="2073339">
                    <a:moveTo>
                      <a:pt x="0" y="0"/>
                    </a:moveTo>
                    <a:lnTo>
                      <a:pt x="2073339" y="0"/>
                    </a:lnTo>
                    <a:lnTo>
                      <a:pt x="2073339" y="881859"/>
                    </a:lnTo>
                    <a:lnTo>
                      <a:pt x="0" y="881859"/>
                    </a:lnTo>
                    <a:close/>
                  </a:path>
                </a:pathLst>
              </a:custGeom>
              <a:solidFill>
                <a:srgbClr val="EFEFEF"/>
              </a:solidFill>
            </p:spPr>
          </p:sp>
        </p:grpSp>
        <p:grpSp>
          <p:nvGrpSpPr>
            <p:cNvPr name="Group 24" id="24"/>
            <p:cNvGrpSpPr/>
            <p:nvPr/>
          </p:nvGrpSpPr>
          <p:grpSpPr>
            <a:xfrm rot="0">
              <a:off x="0" y="0"/>
              <a:ext cx="104290" cy="1705458"/>
              <a:chOff x="0" y="0"/>
              <a:chExt cx="152400" cy="2492194"/>
            </a:xfrm>
          </p:grpSpPr>
          <p:sp>
            <p:nvSpPr>
              <p:cNvPr name="Freeform 25" id="25"/>
              <p:cNvSpPr/>
              <p:nvPr/>
            </p:nvSpPr>
            <p:spPr>
              <a:xfrm>
                <a:off x="0" y="0"/>
                <a:ext cx="152400" cy="2492194"/>
              </a:xfrm>
              <a:custGeom>
                <a:avLst/>
                <a:gdLst/>
                <a:ahLst/>
                <a:cxnLst/>
                <a:rect r="r" b="b" t="t" l="l"/>
                <a:pathLst>
                  <a:path h="2492194" w="152400">
                    <a:moveTo>
                      <a:pt x="0" y="0"/>
                    </a:moveTo>
                    <a:lnTo>
                      <a:pt x="152400" y="0"/>
                    </a:lnTo>
                    <a:lnTo>
                      <a:pt x="152400" y="2492194"/>
                    </a:lnTo>
                    <a:lnTo>
                      <a:pt x="0" y="2492194"/>
                    </a:lnTo>
                    <a:close/>
                  </a:path>
                </a:pathLst>
              </a:custGeom>
              <a:solidFill>
                <a:srgbClr val="FFB66B"/>
              </a:solidFill>
            </p:spPr>
          </p:sp>
        </p:grpSp>
      </p:grpSp>
      <p:grpSp>
        <p:nvGrpSpPr>
          <p:cNvPr name="Group 26" id="26"/>
          <p:cNvGrpSpPr/>
          <p:nvPr/>
        </p:nvGrpSpPr>
        <p:grpSpPr>
          <a:xfrm rot="0">
            <a:off x="4671421" y="8839448"/>
            <a:ext cx="2360406" cy="1059061"/>
            <a:chOff x="0" y="0"/>
            <a:chExt cx="3147208" cy="1412081"/>
          </a:xfrm>
        </p:grpSpPr>
        <p:sp>
          <p:nvSpPr>
            <p:cNvPr name="TextBox 27" id="27"/>
            <p:cNvSpPr txBox="true"/>
            <p:nvPr/>
          </p:nvSpPr>
          <p:spPr>
            <a:xfrm rot="0">
              <a:off x="0" y="-19050"/>
              <a:ext cx="3147208" cy="262980"/>
            </a:xfrm>
            <a:prstGeom prst="rect">
              <a:avLst/>
            </a:prstGeom>
          </p:spPr>
          <p:txBody>
            <a:bodyPr anchor="t" rtlCol="false" tIns="0" lIns="0" bIns="0" rIns="0">
              <a:spAutoFit/>
            </a:bodyPr>
            <a:lstStyle/>
            <a:p>
              <a:pPr>
                <a:lnSpc>
                  <a:spcPts val="1500"/>
                </a:lnSpc>
              </a:pPr>
              <a:r>
                <a:rPr lang="en-US" sz="1200" spc="330">
                  <a:solidFill>
                    <a:srgbClr val="5D5957"/>
                  </a:solidFill>
                  <a:latin typeface="HK Grotesk Bold"/>
                </a:rPr>
                <a:t>CONTACT DETAILS</a:t>
              </a:r>
            </a:p>
          </p:txBody>
        </p:sp>
        <p:sp>
          <p:nvSpPr>
            <p:cNvPr name="TextBox 28" id="28"/>
            <p:cNvSpPr txBox="true"/>
            <p:nvPr/>
          </p:nvSpPr>
          <p:spPr>
            <a:xfrm rot="0">
              <a:off x="0" y="356544"/>
              <a:ext cx="3131780" cy="1055537"/>
            </a:xfrm>
            <a:prstGeom prst="rect">
              <a:avLst/>
            </a:prstGeom>
          </p:spPr>
          <p:txBody>
            <a:bodyPr anchor="t" rtlCol="false" tIns="0" lIns="0" bIns="0" rIns="0">
              <a:spAutoFit/>
            </a:bodyPr>
            <a:lstStyle/>
            <a:p>
              <a:pPr>
                <a:lnSpc>
                  <a:spcPts val="1260"/>
                </a:lnSpc>
              </a:pPr>
              <a:r>
                <a:rPr lang="en-US" sz="900" spc="27">
                  <a:solidFill>
                    <a:srgbClr val="5D5957"/>
                  </a:solidFill>
                  <a:latin typeface="Open Sans"/>
                </a:rPr>
                <a:t>Address: 123 Anywhere St., Any City, State, Country 12345 Phone: (123) 456-7890 Email: hello@reallygreatsite.com Website: www.reallygreatsite.com</a:t>
              </a:r>
            </a:p>
          </p:txBody>
        </p:sp>
      </p:grpSp>
      <p:grpSp>
        <p:nvGrpSpPr>
          <p:cNvPr name="Group 29" id="29"/>
          <p:cNvGrpSpPr/>
          <p:nvPr/>
        </p:nvGrpSpPr>
        <p:grpSpPr>
          <a:xfrm rot="0">
            <a:off x="225024" y="3118970"/>
            <a:ext cx="3815434" cy="3269330"/>
            <a:chOff x="0" y="0"/>
            <a:chExt cx="5087245" cy="4359107"/>
          </a:xfrm>
        </p:grpSpPr>
        <p:grpSp>
          <p:nvGrpSpPr>
            <p:cNvPr name="Group 30" id="30"/>
            <p:cNvGrpSpPr/>
            <p:nvPr/>
          </p:nvGrpSpPr>
          <p:grpSpPr>
            <a:xfrm rot="0">
              <a:off x="0" y="0"/>
              <a:ext cx="5087245" cy="4359107"/>
              <a:chOff x="0" y="0"/>
              <a:chExt cx="1207394" cy="1034580"/>
            </a:xfrm>
          </p:grpSpPr>
          <p:sp>
            <p:nvSpPr>
              <p:cNvPr name="Freeform 31" id="31"/>
              <p:cNvSpPr/>
              <p:nvPr/>
            </p:nvSpPr>
            <p:spPr>
              <a:xfrm>
                <a:off x="0" y="0"/>
                <a:ext cx="1207394" cy="1034580"/>
              </a:xfrm>
              <a:custGeom>
                <a:avLst/>
                <a:gdLst/>
                <a:ahLst/>
                <a:cxnLst/>
                <a:rect r="r" b="b" t="t" l="l"/>
                <a:pathLst>
                  <a:path h="1034580" w="1207394">
                    <a:moveTo>
                      <a:pt x="0" y="0"/>
                    </a:moveTo>
                    <a:lnTo>
                      <a:pt x="1207394" y="0"/>
                    </a:lnTo>
                    <a:lnTo>
                      <a:pt x="1207394" y="1034580"/>
                    </a:lnTo>
                    <a:lnTo>
                      <a:pt x="0" y="1034580"/>
                    </a:lnTo>
                    <a:close/>
                  </a:path>
                </a:pathLst>
              </a:custGeom>
              <a:solidFill>
                <a:srgbClr val="EFEFEF"/>
              </a:solidFill>
            </p:spPr>
          </p:sp>
        </p:grpSp>
        <p:grpSp>
          <p:nvGrpSpPr>
            <p:cNvPr name="Group 32" id="32"/>
            <p:cNvGrpSpPr/>
            <p:nvPr/>
          </p:nvGrpSpPr>
          <p:grpSpPr>
            <a:xfrm rot="0">
              <a:off x="0" y="0"/>
              <a:ext cx="141946" cy="4359107"/>
              <a:chOff x="0" y="0"/>
              <a:chExt cx="152400" cy="4680151"/>
            </a:xfrm>
          </p:grpSpPr>
          <p:sp>
            <p:nvSpPr>
              <p:cNvPr name="Freeform 33" id="33"/>
              <p:cNvSpPr/>
              <p:nvPr/>
            </p:nvSpPr>
            <p:spPr>
              <a:xfrm>
                <a:off x="0" y="0"/>
                <a:ext cx="152400" cy="4680151"/>
              </a:xfrm>
              <a:custGeom>
                <a:avLst/>
                <a:gdLst/>
                <a:ahLst/>
                <a:cxnLst/>
                <a:rect r="r" b="b" t="t" l="l"/>
                <a:pathLst>
                  <a:path h="4680151" w="152400">
                    <a:moveTo>
                      <a:pt x="0" y="0"/>
                    </a:moveTo>
                    <a:lnTo>
                      <a:pt x="152400" y="0"/>
                    </a:lnTo>
                    <a:lnTo>
                      <a:pt x="152400" y="4680151"/>
                    </a:lnTo>
                    <a:lnTo>
                      <a:pt x="0" y="4680151"/>
                    </a:lnTo>
                    <a:close/>
                  </a:path>
                </a:pathLst>
              </a:custGeom>
              <a:solidFill>
                <a:srgbClr val="FFB66B"/>
              </a:solidFill>
            </p:spPr>
          </p:sp>
        </p:grpSp>
      </p:grpSp>
      <p:grpSp>
        <p:nvGrpSpPr>
          <p:cNvPr name="Group 34" id="34"/>
          <p:cNvGrpSpPr/>
          <p:nvPr/>
        </p:nvGrpSpPr>
        <p:grpSpPr>
          <a:xfrm rot="0">
            <a:off x="570072" y="3382972"/>
            <a:ext cx="2741612" cy="2712163"/>
            <a:chOff x="0" y="0"/>
            <a:chExt cx="3655482" cy="3616218"/>
          </a:xfrm>
        </p:grpSpPr>
        <p:sp>
          <p:nvSpPr>
            <p:cNvPr name="TextBox 35" id="35"/>
            <p:cNvSpPr txBox="true"/>
            <p:nvPr/>
          </p:nvSpPr>
          <p:spPr>
            <a:xfrm rot="0">
              <a:off x="0" y="-19050"/>
              <a:ext cx="3647778" cy="262710"/>
            </a:xfrm>
            <a:prstGeom prst="rect">
              <a:avLst/>
            </a:prstGeom>
          </p:spPr>
          <p:txBody>
            <a:bodyPr anchor="t" rtlCol="false" tIns="0" lIns="0" bIns="0" rIns="0">
              <a:spAutoFit/>
            </a:bodyPr>
            <a:lstStyle/>
            <a:p>
              <a:pPr>
                <a:lnSpc>
                  <a:spcPts val="1500"/>
                </a:lnSpc>
              </a:pPr>
              <a:r>
                <a:rPr lang="en-US" sz="1200" spc="330">
                  <a:solidFill>
                    <a:srgbClr val="5D5957"/>
                  </a:solidFill>
                  <a:latin typeface="HK Grotesk Bold"/>
                </a:rPr>
                <a:t>PROFESSIONAL HISTORY</a:t>
              </a:r>
            </a:p>
          </p:txBody>
        </p:sp>
        <p:sp>
          <p:nvSpPr>
            <p:cNvPr name="TextBox 36" id="36"/>
            <p:cNvSpPr txBox="true"/>
            <p:nvPr/>
          </p:nvSpPr>
          <p:spPr>
            <a:xfrm rot="0">
              <a:off x="10380" y="419473"/>
              <a:ext cx="2386427" cy="238068"/>
            </a:xfrm>
            <a:prstGeom prst="rect">
              <a:avLst/>
            </a:prstGeom>
          </p:spPr>
          <p:txBody>
            <a:bodyPr anchor="t" rtlCol="false" tIns="0" lIns="0" bIns="0" rIns="0">
              <a:spAutoFit/>
            </a:bodyPr>
            <a:lstStyle/>
            <a:p>
              <a:pPr>
                <a:lnSpc>
                  <a:spcPts val="1405"/>
                </a:lnSpc>
              </a:pPr>
              <a:r>
                <a:rPr lang="en-US" sz="1124" spc="56">
                  <a:solidFill>
                    <a:srgbClr val="FFB66B"/>
                  </a:solidFill>
                  <a:latin typeface="HK Grotesk Bold Bold"/>
                </a:rPr>
                <a:t>Leasing Coordinator</a:t>
              </a:r>
            </a:p>
          </p:txBody>
        </p:sp>
        <p:sp>
          <p:nvSpPr>
            <p:cNvPr name="TextBox 37" id="37"/>
            <p:cNvSpPr txBox="true"/>
            <p:nvPr/>
          </p:nvSpPr>
          <p:spPr>
            <a:xfrm rot="0">
              <a:off x="10380" y="726115"/>
              <a:ext cx="3436439" cy="190487"/>
            </a:xfrm>
            <a:prstGeom prst="rect">
              <a:avLst/>
            </a:prstGeom>
          </p:spPr>
          <p:txBody>
            <a:bodyPr anchor="t" rtlCol="false" tIns="0" lIns="0" bIns="0" rIns="0">
              <a:spAutoFit/>
            </a:bodyPr>
            <a:lstStyle/>
            <a:p>
              <a:pPr>
                <a:lnSpc>
                  <a:spcPts val="1171"/>
                </a:lnSpc>
              </a:pPr>
              <a:r>
                <a:rPr lang="en-US" sz="937">
                  <a:solidFill>
                    <a:srgbClr val="5D5957"/>
                  </a:solidFill>
                  <a:latin typeface="Open Sans Italics"/>
                </a:rPr>
                <a:t>Rulleo Realty | June 2020 - present</a:t>
              </a:r>
            </a:p>
          </p:txBody>
        </p:sp>
        <p:sp>
          <p:nvSpPr>
            <p:cNvPr name="TextBox 38" id="38"/>
            <p:cNvSpPr txBox="true"/>
            <p:nvPr/>
          </p:nvSpPr>
          <p:spPr>
            <a:xfrm rot="0">
              <a:off x="0" y="966153"/>
              <a:ext cx="3637398" cy="842144"/>
            </a:xfrm>
            <a:prstGeom prst="rect">
              <a:avLst/>
            </a:prstGeom>
          </p:spPr>
          <p:txBody>
            <a:bodyPr anchor="t" rtlCol="false" tIns="0" lIns="0" bIns="0" rIns="0">
              <a:spAutoFit/>
            </a:bodyPr>
            <a:lstStyle/>
            <a:p>
              <a:pPr>
                <a:lnSpc>
                  <a:spcPts val="1260"/>
                </a:lnSpc>
              </a:pPr>
              <a:r>
                <a:rPr lang="en-US" sz="900" spc="26">
                  <a:solidFill>
                    <a:srgbClr val="5D5957"/>
                  </a:solidFill>
                  <a:latin typeface="Open Sans"/>
                </a:rPr>
                <a:t>- Creates leasing contracts for new clients</a:t>
              </a:r>
            </a:p>
            <a:p>
              <a:pPr>
                <a:lnSpc>
                  <a:spcPts val="1260"/>
                </a:lnSpc>
              </a:pPr>
              <a:r>
                <a:rPr lang="en-US" sz="900" spc="26">
                  <a:solidFill>
                    <a:srgbClr val="5D5957"/>
                  </a:solidFill>
                  <a:latin typeface="Open Sans"/>
                </a:rPr>
                <a:t>- Stays up-to-date with all leasing laws and regulations</a:t>
              </a:r>
            </a:p>
            <a:p>
              <a:pPr>
                <a:lnSpc>
                  <a:spcPts val="1260"/>
                </a:lnSpc>
              </a:pPr>
              <a:r>
                <a:rPr lang="en-US" sz="900" spc="26">
                  <a:solidFill>
                    <a:srgbClr val="5D5957"/>
                  </a:solidFill>
                  <a:latin typeface="Open Sans"/>
                </a:rPr>
                <a:t>- Handles all major leasing applications</a:t>
              </a:r>
            </a:p>
          </p:txBody>
        </p:sp>
        <p:sp>
          <p:nvSpPr>
            <p:cNvPr name="TextBox 39" id="39"/>
            <p:cNvSpPr txBox="true"/>
            <p:nvPr/>
          </p:nvSpPr>
          <p:spPr>
            <a:xfrm rot="0">
              <a:off x="10380" y="1987551"/>
              <a:ext cx="3645102" cy="238068"/>
            </a:xfrm>
            <a:prstGeom prst="rect">
              <a:avLst/>
            </a:prstGeom>
          </p:spPr>
          <p:txBody>
            <a:bodyPr anchor="t" rtlCol="false" tIns="0" lIns="0" bIns="0" rIns="0">
              <a:spAutoFit/>
            </a:bodyPr>
            <a:lstStyle/>
            <a:p>
              <a:pPr>
                <a:lnSpc>
                  <a:spcPts val="1405"/>
                </a:lnSpc>
              </a:pPr>
              <a:r>
                <a:rPr lang="en-US" sz="1124" spc="56">
                  <a:solidFill>
                    <a:srgbClr val="FFB66B"/>
                  </a:solidFill>
                  <a:latin typeface="HK Grotesk Bold Bold"/>
                </a:rPr>
                <a:t>Leasing Officer</a:t>
              </a:r>
            </a:p>
          </p:txBody>
        </p:sp>
        <p:sp>
          <p:nvSpPr>
            <p:cNvPr name="TextBox 40" id="40"/>
            <p:cNvSpPr txBox="true"/>
            <p:nvPr/>
          </p:nvSpPr>
          <p:spPr>
            <a:xfrm rot="0">
              <a:off x="10380" y="2287850"/>
              <a:ext cx="3645102" cy="190487"/>
            </a:xfrm>
            <a:prstGeom prst="rect">
              <a:avLst/>
            </a:prstGeom>
          </p:spPr>
          <p:txBody>
            <a:bodyPr anchor="t" rtlCol="false" tIns="0" lIns="0" bIns="0" rIns="0">
              <a:spAutoFit/>
            </a:bodyPr>
            <a:lstStyle/>
            <a:p>
              <a:pPr>
                <a:lnSpc>
                  <a:spcPts val="1171"/>
                </a:lnSpc>
              </a:pPr>
              <a:r>
                <a:rPr lang="en-US" sz="937">
                  <a:solidFill>
                    <a:srgbClr val="5D5957"/>
                  </a:solidFill>
                  <a:latin typeface="Open Sans Italics"/>
                </a:rPr>
                <a:t>Lowev Real Estate | August 2017 - May 2020</a:t>
              </a:r>
            </a:p>
          </p:txBody>
        </p:sp>
        <p:sp>
          <p:nvSpPr>
            <p:cNvPr name="TextBox 41" id="41"/>
            <p:cNvSpPr txBox="true"/>
            <p:nvPr/>
          </p:nvSpPr>
          <p:spPr>
            <a:xfrm rot="0">
              <a:off x="10380" y="2560680"/>
              <a:ext cx="3645102" cy="1055537"/>
            </a:xfrm>
            <a:prstGeom prst="rect">
              <a:avLst/>
            </a:prstGeom>
          </p:spPr>
          <p:txBody>
            <a:bodyPr anchor="t" rtlCol="false" tIns="0" lIns="0" bIns="0" rIns="0">
              <a:spAutoFit/>
            </a:bodyPr>
            <a:lstStyle/>
            <a:p>
              <a:pPr>
                <a:lnSpc>
                  <a:spcPts val="1260"/>
                </a:lnSpc>
              </a:pPr>
              <a:r>
                <a:rPr lang="en-US" sz="900" spc="26">
                  <a:solidFill>
                    <a:srgbClr val="5D5957"/>
                  </a:solidFill>
                  <a:latin typeface="Open Sans"/>
                </a:rPr>
                <a:t>- Assisted leasing coordinators with administrative duties</a:t>
              </a:r>
            </a:p>
            <a:p>
              <a:pPr>
                <a:lnSpc>
                  <a:spcPts val="1260"/>
                </a:lnSpc>
              </a:pPr>
              <a:r>
                <a:rPr lang="en-US" sz="900" spc="26">
                  <a:solidFill>
                    <a:srgbClr val="5D5957"/>
                  </a:solidFill>
                  <a:latin typeface="Open Sans"/>
                </a:rPr>
                <a:t>- Answered current and potential clients' questions regarding leasing agreements and contracts</a:t>
              </a:r>
            </a:p>
          </p:txBody>
        </p:sp>
      </p:grpSp>
      <p:grpSp>
        <p:nvGrpSpPr>
          <p:cNvPr name="Group 42" id="42"/>
          <p:cNvGrpSpPr/>
          <p:nvPr/>
        </p:nvGrpSpPr>
        <p:grpSpPr>
          <a:xfrm rot="0">
            <a:off x="225024" y="6671318"/>
            <a:ext cx="3815434" cy="3337207"/>
            <a:chOff x="0" y="0"/>
            <a:chExt cx="5087245" cy="4449609"/>
          </a:xfrm>
        </p:grpSpPr>
        <p:grpSp>
          <p:nvGrpSpPr>
            <p:cNvPr name="Group 43" id="43"/>
            <p:cNvGrpSpPr/>
            <p:nvPr/>
          </p:nvGrpSpPr>
          <p:grpSpPr>
            <a:xfrm rot="0">
              <a:off x="0" y="0"/>
              <a:ext cx="5087245" cy="4449609"/>
              <a:chOff x="0" y="0"/>
              <a:chExt cx="1207394" cy="1056059"/>
            </a:xfrm>
          </p:grpSpPr>
          <p:sp>
            <p:nvSpPr>
              <p:cNvPr name="Freeform 44" id="44"/>
              <p:cNvSpPr/>
              <p:nvPr/>
            </p:nvSpPr>
            <p:spPr>
              <a:xfrm>
                <a:off x="0" y="0"/>
                <a:ext cx="1207394" cy="1056059"/>
              </a:xfrm>
              <a:custGeom>
                <a:avLst/>
                <a:gdLst/>
                <a:ahLst/>
                <a:cxnLst/>
                <a:rect r="r" b="b" t="t" l="l"/>
                <a:pathLst>
                  <a:path h="1056059" w="1207394">
                    <a:moveTo>
                      <a:pt x="0" y="0"/>
                    </a:moveTo>
                    <a:lnTo>
                      <a:pt x="1207394" y="0"/>
                    </a:lnTo>
                    <a:lnTo>
                      <a:pt x="1207394" y="1056059"/>
                    </a:lnTo>
                    <a:lnTo>
                      <a:pt x="0" y="1056059"/>
                    </a:lnTo>
                    <a:close/>
                  </a:path>
                </a:pathLst>
              </a:custGeom>
              <a:solidFill>
                <a:srgbClr val="EFEFEF"/>
              </a:solidFill>
            </p:spPr>
          </p:sp>
        </p:grpSp>
        <p:grpSp>
          <p:nvGrpSpPr>
            <p:cNvPr name="Group 45" id="45"/>
            <p:cNvGrpSpPr/>
            <p:nvPr/>
          </p:nvGrpSpPr>
          <p:grpSpPr>
            <a:xfrm rot="0">
              <a:off x="0" y="0"/>
              <a:ext cx="141946" cy="4449609"/>
              <a:chOff x="0" y="0"/>
              <a:chExt cx="152400" cy="4777318"/>
            </a:xfrm>
          </p:grpSpPr>
          <p:sp>
            <p:nvSpPr>
              <p:cNvPr name="Freeform 46" id="46"/>
              <p:cNvSpPr/>
              <p:nvPr/>
            </p:nvSpPr>
            <p:spPr>
              <a:xfrm>
                <a:off x="0" y="0"/>
                <a:ext cx="152400" cy="4777318"/>
              </a:xfrm>
              <a:custGeom>
                <a:avLst/>
                <a:gdLst/>
                <a:ahLst/>
                <a:cxnLst/>
                <a:rect r="r" b="b" t="t" l="l"/>
                <a:pathLst>
                  <a:path h="4777318" w="152400">
                    <a:moveTo>
                      <a:pt x="0" y="0"/>
                    </a:moveTo>
                    <a:lnTo>
                      <a:pt x="152400" y="0"/>
                    </a:lnTo>
                    <a:lnTo>
                      <a:pt x="152400" y="4777318"/>
                    </a:lnTo>
                    <a:lnTo>
                      <a:pt x="0" y="4777318"/>
                    </a:lnTo>
                    <a:close/>
                  </a:path>
                </a:pathLst>
              </a:custGeom>
              <a:solidFill>
                <a:srgbClr val="FFB66B"/>
              </a:solidFill>
            </p:spPr>
          </p:sp>
        </p:grpSp>
      </p:grpSp>
      <p:grpSp>
        <p:nvGrpSpPr>
          <p:cNvPr name="Group 47" id="47"/>
          <p:cNvGrpSpPr/>
          <p:nvPr/>
        </p:nvGrpSpPr>
        <p:grpSpPr>
          <a:xfrm rot="0">
            <a:off x="564155" y="7031366"/>
            <a:ext cx="2857219" cy="2617111"/>
            <a:chOff x="0" y="0"/>
            <a:chExt cx="3809625" cy="3489481"/>
          </a:xfrm>
        </p:grpSpPr>
        <p:sp>
          <p:nvSpPr>
            <p:cNvPr name="TextBox 48" id="48"/>
            <p:cNvSpPr txBox="true"/>
            <p:nvPr/>
          </p:nvSpPr>
          <p:spPr>
            <a:xfrm rot="0">
              <a:off x="0" y="-9525"/>
              <a:ext cx="3763541" cy="253455"/>
            </a:xfrm>
            <a:prstGeom prst="rect">
              <a:avLst/>
            </a:prstGeom>
          </p:spPr>
          <p:txBody>
            <a:bodyPr anchor="t" rtlCol="false" tIns="0" lIns="0" bIns="0" rIns="0">
              <a:spAutoFit/>
            </a:bodyPr>
            <a:lstStyle/>
            <a:p>
              <a:pPr>
                <a:lnSpc>
                  <a:spcPts val="1499"/>
                </a:lnSpc>
              </a:pPr>
              <a:r>
                <a:rPr lang="en-US" sz="1199" spc="329">
                  <a:solidFill>
                    <a:srgbClr val="5D5957"/>
                  </a:solidFill>
                  <a:latin typeface="HK Grotesk Bold"/>
                </a:rPr>
                <a:t>EDUCATIONAL HISTORY</a:t>
              </a:r>
            </a:p>
          </p:txBody>
        </p:sp>
        <p:sp>
          <p:nvSpPr>
            <p:cNvPr name="TextBox 49" id="49"/>
            <p:cNvSpPr txBox="true"/>
            <p:nvPr/>
          </p:nvSpPr>
          <p:spPr>
            <a:xfrm rot="0">
              <a:off x="0" y="394872"/>
              <a:ext cx="3778902" cy="238068"/>
            </a:xfrm>
            <a:prstGeom prst="rect">
              <a:avLst/>
            </a:prstGeom>
          </p:spPr>
          <p:txBody>
            <a:bodyPr anchor="t" rtlCol="false" tIns="0" lIns="0" bIns="0" rIns="0">
              <a:spAutoFit/>
            </a:bodyPr>
            <a:lstStyle/>
            <a:p>
              <a:pPr>
                <a:lnSpc>
                  <a:spcPts val="1405"/>
                </a:lnSpc>
              </a:pPr>
              <a:r>
                <a:rPr lang="en-US" sz="1124" spc="56">
                  <a:solidFill>
                    <a:srgbClr val="FFB66B"/>
                  </a:solidFill>
                  <a:latin typeface="HK Grotesk Bold Bold"/>
                </a:rPr>
                <a:t>Herroya College</a:t>
              </a:r>
            </a:p>
          </p:txBody>
        </p:sp>
        <p:sp>
          <p:nvSpPr>
            <p:cNvPr name="TextBox 50" id="50"/>
            <p:cNvSpPr txBox="true"/>
            <p:nvPr/>
          </p:nvSpPr>
          <p:spPr>
            <a:xfrm rot="0">
              <a:off x="0" y="707669"/>
              <a:ext cx="3794264" cy="190487"/>
            </a:xfrm>
            <a:prstGeom prst="rect">
              <a:avLst/>
            </a:prstGeom>
          </p:spPr>
          <p:txBody>
            <a:bodyPr anchor="t" rtlCol="false" tIns="0" lIns="0" bIns="0" rIns="0">
              <a:spAutoFit/>
            </a:bodyPr>
            <a:lstStyle/>
            <a:p>
              <a:pPr>
                <a:lnSpc>
                  <a:spcPts val="1171"/>
                </a:lnSpc>
              </a:pPr>
              <a:r>
                <a:rPr lang="en-US" sz="937">
                  <a:solidFill>
                    <a:srgbClr val="5D5957"/>
                  </a:solidFill>
                  <a:latin typeface="Open Sans Italics"/>
                </a:rPr>
                <a:t>Professional Certificate | Graduated June 2017</a:t>
              </a:r>
            </a:p>
          </p:txBody>
        </p:sp>
        <p:sp>
          <p:nvSpPr>
            <p:cNvPr name="TextBox 51" id="51"/>
            <p:cNvSpPr txBox="true"/>
            <p:nvPr/>
          </p:nvSpPr>
          <p:spPr>
            <a:xfrm rot="0">
              <a:off x="0" y="955228"/>
              <a:ext cx="3809625" cy="842144"/>
            </a:xfrm>
            <a:prstGeom prst="rect">
              <a:avLst/>
            </a:prstGeom>
          </p:spPr>
          <p:txBody>
            <a:bodyPr anchor="t" rtlCol="false" tIns="0" lIns="0" bIns="0" rIns="0">
              <a:spAutoFit/>
            </a:bodyPr>
            <a:lstStyle/>
            <a:p>
              <a:pPr>
                <a:lnSpc>
                  <a:spcPts val="1259"/>
                </a:lnSpc>
              </a:pPr>
              <a:r>
                <a:rPr lang="en-US" sz="899" spc="26">
                  <a:solidFill>
                    <a:srgbClr val="5D5957"/>
                  </a:solidFill>
                  <a:latin typeface="Open Sans"/>
                </a:rPr>
                <a:t>- One-year program for leadership training for professional development</a:t>
              </a:r>
            </a:p>
            <a:p>
              <a:pPr>
                <a:lnSpc>
                  <a:spcPts val="1259"/>
                </a:lnSpc>
              </a:pPr>
              <a:r>
                <a:rPr lang="en-US" sz="899" spc="26">
                  <a:solidFill>
                    <a:srgbClr val="5D5957"/>
                  </a:solidFill>
                  <a:latin typeface="Open Sans"/>
                </a:rPr>
                <a:t>- Additional courses in marketing techniques and contract negotiation</a:t>
              </a:r>
            </a:p>
          </p:txBody>
        </p:sp>
        <p:sp>
          <p:nvSpPr>
            <p:cNvPr name="TextBox 52" id="52"/>
            <p:cNvSpPr txBox="true"/>
            <p:nvPr/>
          </p:nvSpPr>
          <p:spPr>
            <a:xfrm rot="0">
              <a:off x="0" y="2089510"/>
              <a:ext cx="3778902" cy="238068"/>
            </a:xfrm>
            <a:prstGeom prst="rect">
              <a:avLst/>
            </a:prstGeom>
          </p:spPr>
          <p:txBody>
            <a:bodyPr anchor="t" rtlCol="false" tIns="0" lIns="0" bIns="0" rIns="0">
              <a:spAutoFit/>
            </a:bodyPr>
            <a:lstStyle/>
            <a:p>
              <a:pPr>
                <a:lnSpc>
                  <a:spcPts val="1405"/>
                </a:lnSpc>
              </a:pPr>
              <a:r>
                <a:rPr lang="en-US" sz="1124" spc="56">
                  <a:solidFill>
                    <a:srgbClr val="FFB66B"/>
                  </a:solidFill>
                  <a:latin typeface="HK Grotesk Bold Bold"/>
                </a:rPr>
                <a:t>University of Wherthamton</a:t>
              </a:r>
            </a:p>
          </p:txBody>
        </p:sp>
        <p:sp>
          <p:nvSpPr>
            <p:cNvPr name="TextBox 53" id="53"/>
            <p:cNvSpPr txBox="true"/>
            <p:nvPr/>
          </p:nvSpPr>
          <p:spPr>
            <a:xfrm rot="0">
              <a:off x="0" y="2397247"/>
              <a:ext cx="3794264" cy="190487"/>
            </a:xfrm>
            <a:prstGeom prst="rect">
              <a:avLst/>
            </a:prstGeom>
          </p:spPr>
          <p:txBody>
            <a:bodyPr anchor="t" rtlCol="false" tIns="0" lIns="0" bIns="0" rIns="0">
              <a:spAutoFit/>
            </a:bodyPr>
            <a:lstStyle/>
            <a:p>
              <a:pPr>
                <a:lnSpc>
                  <a:spcPts val="1171"/>
                </a:lnSpc>
              </a:pPr>
              <a:r>
                <a:rPr lang="en-US" sz="937">
                  <a:solidFill>
                    <a:srgbClr val="5D5957"/>
                  </a:solidFill>
                  <a:latin typeface="Open Sans Italics"/>
                </a:rPr>
                <a:t>BA Economics | Graduated May 2016</a:t>
              </a:r>
            </a:p>
          </p:txBody>
        </p:sp>
        <p:sp>
          <p:nvSpPr>
            <p:cNvPr name="TextBox 54" id="54"/>
            <p:cNvSpPr txBox="true"/>
            <p:nvPr/>
          </p:nvSpPr>
          <p:spPr>
            <a:xfrm rot="0">
              <a:off x="0" y="2647338"/>
              <a:ext cx="3809625" cy="842144"/>
            </a:xfrm>
            <a:prstGeom prst="rect">
              <a:avLst/>
            </a:prstGeom>
          </p:spPr>
          <p:txBody>
            <a:bodyPr anchor="t" rtlCol="false" tIns="0" lIns="0" bIns="0" rIns="0">
              <a:spAutoFit/>
            </a:bodyPr>
            <a:lstStyle/>
            <a:p>
              <a:pPr>
                <a:lnSpc>
                  <a:spcPts val="1259"/>
                </a:lnSpc>
              </a:pPr>
              <a:r>
                <a:rPr lang="en-US" sz="899" spc="26">
                  <a:solidFill>
                    <a:srgbClr val="5D5957"/>
                  </a:solidFill>
                  <a:latin typeface="Open Sans"/>
                </a:rPr>
                <a:t>- Graduated with honors, Magna Cum Laude</a:t>
              </a:r>
            </a:p>
            <a:p>
              <a:pPr>
                <a:lnSpc>
                  <a:spcPts val="1259"/>
                </a:lnSpc>
              </a:pPr>
              <a:r>
                <a:rPr lang="en-US" sz="899" spc="26">
                  <a:solidFill>
                    <a:srgbClr val="5D5957"/>
                  </a:solidFill>
                  <a:latin typeface="Open Sans"/>
                </a:rPr>
                <a:t>- Student manager at the Office of Residential Life</a:t>
              </a:r>
            </a:p>
            <a:p>
              <a:pPr>
                <a:lnSpc>
                  <a:spcPts val="1259"/>
                </a:lnSpc>
              </a:pPr>
              <a:r>
                <a:rPr lang="en-US" sz="899" spc="26">
                  <a:solidFill>
                    <a:srgbClr val="5D5957"/>
                  </a:solidFill>
                  <a:latin typeface="Open Sans"/>
                </a:rPr>
                <a:t>- Interned at Lowev Real Estate, Fall 2015 to Spring 2016</a:t>
              </a:r>
            </a:p>
          </p:txBody>
        </p:sp>
      </p:grpSp>
      <p:grpSp>
        <p:nvGrpSpPr>
          <p:cNvPr name="Group 55" id="55"/>
          <p:cNvGrpSpPr/>
          <p:nvPr/>
        </p:nvGrpSpPr>
        <p:grpSpPr>
          <a:xfrm rot="0">
            <a:off x="4344218" y="6291962"/>
            <a:ext cx="3007277" cy="2145437"/>
            <a:chOff x="0" y="0"/>
            <a:chExt cx="2073339" cy="1479151"/>
          </a:xfrm>
        </p:grpSpPr>
        <p:sp>
          <p:nvSpPr>
            <p:cNvPr name="Freeform 56" id="56"/>
            <p:cNvSpPr/>
            <p:nvPr/>
          </p:nvSpPr>
          <p:spPr>
            <a:xfrm>
              <a:off x="0" y="0"/>
              <a:ext cx="2073339" cy="1479151"/>
            </a:xfrm>
            <a:custGeom>
              <a:avLst/>
              <a:gdLst/>
              <a:ahLst/>
              <a:cxnLst/>
              <a:rect r="r" b="b" t="t" l="l"/>
              <a:pathLst>
                <a:path h="1479151" w="2073339">
                  <a:moveTo>
                    <a:pt x="0" y="0"/>
                  </a:moveTo>
                  <a:lnTo>
                    <a:pt x="2073339" y="0"/>
                  </a:lnTo>
                  <a:lnTo>
                    <a:pt x="2073339" y="1479151"/>
                  </a:lnTo>
                  <a:lnTo>
                    <a:pt x="0" y="1479151"/>
                  </a:lnTo>
                  <a:close/>
                </a:path>
              </a:pathLst>
            </a:custGeom>
            <a:solidFill>
              <a:srgbClr val="EFEFEF"/>
            </a:solidFill>
          </p:spPr>
        </p:sp>
      </p:grpSp>
      <p:grpSp>
        <p:nvGrpSpPr>
          <p:cNvPr name="Group 57" id="57"/>
          <p:cNvGrpSpPr/>
          <p:nvPr/>
        </p:nvGrpSpPr>
        <p:grpSpPr>
          <a:xfrm rot="0">
            <a:off x="4357192" y="6291962"/>
            <a:ext cx="78218" cy="2145437"/>
            <a:chOff x="0" y="0"/>
            <a:chExt cx="152400" cy="4180184"/>
          </a:xfrm>
        </p:grpSpPr>
        <p:sp>
          <p:nvSpPr>
            <p:cNvPr name="Freeform 58" id="58"/>
            <p:cNvSpPr/>
            <p:nvPr/>
          </p:nvSpPr>
          <p:spPr>
            <a:xfrm>
              <a:off x="0" y="0"/>
              <a:ext cx="152400" cy="4180184"/>
            </a:xfrm>
            <a:custGeom>
              <a:avLst/>
              <a:gdLst/>
              <a:ahLst/>
              <a:cxnLst/>
              <a:rect r="r" b="b" t="t" l="l"/>
              <a:pathLst>
                <a:path h="4180184" w="152400">
                  <a:moveTo>
                    <a:pt x="0" y="0"/>
                  </a:moveTo>
                  <a:lnTo>
                    <a:pt x="152400" y="0"/>
                  </a:lnTo>
                  <a:lnTo>
                    <a:pt x="152400" y="4180184"/>
                  </a:lnTo>
                  <a:lnTo>
                    <a:pt x="0" y="4180184"/>
                  </a:lnTo>
                  <a:close/>
                </a:path>
              </a:pathLst>
            </a:custGeom>
            <a:solidFill>
              <a:srgbClr val="FFB66B"/>
            </a:solidFill>
          </p:spPr>
        </p:sp>
      </p:grpSp>
      <p:grpSp>
        <p:nvGrpSpPr>
          <p:cNvPr name="Group 59" id="59"/>
          <p:cNvGrpSpPr/>
          <p:nvPr/>
        </p:nvGrpSpPr>
        <p:grpSpPr>
          <a:xfrm rot="0">
            <a:off x="4658447" y="6460130"/>
            <a:ext cx="2425942" cy="1729764"/>
            <a:chOff x="0" y="0"/>
            <a:chExt cx="3234589" cy="2306352"/>
          </a:xfrm>
        </p:grpSpPr>
        <p:sp>
          <p:nvSpPr>
            <p:cNvPr name="TextBox 60" id="60"/>
            <p:cNvSpPr txBox="true"/>
            <p:nvPr/>
          </p:nvSpPr>
          <p:spPr>
            <a:xfrm rot="0">
              <a:off x="0" y="-19050"/>
              <a:ext cx="3234589" cy="517070"/>
            </a:xfrm>
            <a:prstGeom prst="rect">
              <a:avLst/>
            </a:prstGeom>
          </p:spPr>
          <p:txBody>
            <a:bodyPr anchor="t" rtlCol="false" tIns="0" lIns="0" bIns="0" rIns="0">
              <a:spAutoFit/>
            </a:bodyPr>
            <a:lstStyle/>
            <a:p>
              <a:pPr>
                <a:lnSpc>
                  <a:spcPts val="1500"/>
                </a:lnSpc>
              </a:pPr>
              <a:r>
                <a:rPr lang="en-US" sz="1200" spc="330">
                  <a:solidFill>
                    <a:srgbClr val="5D5957"/>
                  </a:solidFill>
                  <a:latin typeface="HK Grotesk Bold"/>
                </a:rPr>
                <a:t>CHARACTER REFERENCES</a:t>
              </a:r>
            </a:p>
          </p:txBody>
        </p:sp>
        <p:sp>
          <p:nvSpPr>
            <p:cNvPr name="TextBox 61" id="61"/>
            <p:cNvSpPr txBox="true"/>
            <p:nvPr/>
          </p:nvSpPr>
          <p:spPr>
            <a:xfrm rot="0">
              <a:off x="0" y="610634"/>
              <a:ext cx="3218733" cy="1695718"/>
            </a:xfrm>
            <a:prstGeom prst="rect">
              <a:avLst/>
            </a:prstGeom>
          </p:spPr>
          <p:txBody>
            <a:bodyPr anchor="t" rtlCol="false" tIns="0" lIns="0" bIns="0" rIns="0">
              <a:spAutoFit/>
            </a:bodyPr>
            <a:lstStyle/>
            <a:p>
              <a:pPr>
                <a:lnSpc>
                  <a:spcPts val="1260"/>
                </a:lnSpc>
              </a:pPr>
              <a:r>
                <a:rPr lang="en-US" sz="900" spc="27">
                  <a:solidFill>
                    <a:srgbClr val="5D5957"/>
                  </a:solidFill>
                  <a:latin typeface="Open Sans"/>
                </a:rPr>
                <a:t>Reed Kim</a:t>
              </a:r>
            </a:p>
            <a:p>
              <a:pPr>
                <a:lnSpc>
                  <a:spcPts val="1260"/>
                </a:lnSpc>
              </a:pPr>
              <a:r>
                <a:rPr lang="en-US" sz="900" spc="27">
                  <a:solidFill>
                    <a:srgbClr val="5D5957"/>
                  </a:solidFill>
                  <a:latin typeface="Open Sans"/>
                </a:rPr>
                <a:t>Manager, Lowev Real Estate</a:t>
              </a:r>
            </a:p>
            <a:p>
              <a:pPr>
                <a:lnSpc>
                  <a:spcPts val="1260"/>
                </a:lnSpc>
              </a:pPr>
              <a:r>
                <a:rPr lang="en-US" sz="900" spc="27">
                  <a:solidFill>
                    <a:srgbClr val="5D5957"/>
                  </a:solidFill>
                  <a:latin typeface="Open Sans"/>
                </a:rPr>
                <a:t>(123) 456-7890</a:t>
              </a:r>
            </a:p>
            <a:p>
              <a:pPr>
                <a:lnSpc>
                  <a:spcPts val="1260"/>
                </a:lnSpc>
              </a:pPr>
              <a:r>
                <a:rPr lang="en-US" sz="900" spc="27">
                  <a:solidFill>
                    <a:srgbClr val="5D5957"/>
                  </a:solidFill>
                  <a:latin typeface="Open Sans"/>
                </a:rPr>
                <a:t>hello@reallygreatsite.com</a:t>
              </a:r>
            </a:p>
            <a:p>
              <a:pPr>
                <a:lnSpc>
                  <a:spcPts val="1260"/>
                </a:lnSpc>
              </a:pPr>
              <a:r>
                <a:rPr lang="en-US" sz="900" spc="27">
                  <a:solidFill>
                    <a:srgbClr val="5D5957"/>
                  </a:solidFill>
                  <a:latin typeface="Open Sans"/>
                </a:rPr>
                <a:t>Oli Bard</a:t>
              </a:r>
            </a:p>
            <a:p>
              <a:pPr>
                <a:lnSpc>
                  <a:spcPts val="1260"/>
                </a:lnSpc>
              </a:pPr>
              <a:r>
                <a:rPr lang="en-US" sz="900" spc="27">
                  <a:solidFill>
                    <a:srgbClr val="5D5957"/>
                  </a:solidFill>
                  <a:latin typeface="Open Sans"/>
                </a:rPr>
                <a:t>Supervisor, Rulleo Realty</a:t>
              </a:r>
            </a:p>
            <a:p>
              <a:pPr>
                <a:lnSpc>
                  <a:spcPts val="1260"/>
                </a:lnSpc>
              </a:pPr>
              <a:r>
                <a:rPr lang="en-US" sz="900" spc="27">
                  <a:solidFill>
                    <a:srgbClr val="5D5957"/>
                  </a:solidFill>
                  <a:latin typeface="Open Sans"/>
                </a:rPr>
                <a:t>(123) 456-7890</a:t>
              </a:r>
            </a:p>
            <a:p>
              <a:pPr>
                <a:lnSpc>
                  <a:spcPts val="1260"/>
                </a:lnSpc>
              </a:pPr>
              <a:r>
                <a:rPr lang="en-US" sz="900" spc="27">
                  <a:solidFill>
                    <a:srgbClr val="5D5957"/>
                  </a:solidFill>
                  <a:latin typeface="Open Sans"/>
                </a:rPr>
                <a:t>hello@reallygreatsite.com</a:t>
              </a:r>
            </a:p>
          </p:txBody>
        </p:sp>
      </p:grpSp>
      <p:grpSp>
        <p:nvGrpSpPr>
          <p:cNvPr name="Group 62" id="62"/>
          <p:cNvGrpSpPr/>
          <p:nvPr/>
        </p:nvGrpSpPr>
        <p:grpSpPr>
          <a:xfrm rot="0">
            <a:off x="-407339" y="-416214"/>
            <a:ext cx="4977346" cy="481593"/>
            <a:chOff x="0" y="0"/>
            <a:chExt cx="1575081" cy="152400"/>
          </a:xfrm>
        </p:grpSpPr>
        <p:sp>
          <p:nvSpPr>
            <p:cNvPr name="Freeform 63" id="63"/>
            <p:cNvSpPr/>
            <p:nvPr/>
          </p:nvSpPr>
          <p:spPr>
            <a:xfrm>
              <a:off x="0" y="0"/>
              <a:ext cx="1575081" cy="152400"/>
            </a:xfrm>
            <a:custGeom>
              <a:avLst/>
              <a:gdLst/>
              <a:ahLst/>
              <a:cxnLst/>
              <a:rect r="r" b="b" t="t" l="l"/>
              <a:pathLst>
                <a:path h="152400" w="1575081">
                  <a:moveTo>
                    <a:pt x="0" y="0"/>
                  </a:moveTo>
                  <a:lnTo>
                    <a:pt x="1575081" y="0"/>
                  </a:lnTo>
                  <a:lnTo>
                    <a:pt x="1575081" y="152400"/>
                  </a:lnTo>
                  <a:lnTo>
                    <a:pt x="0" y="152400"/>
                  </a:lnTo>
                  <a:close/>
                </a:path>
              </a:pathLst>
            </a:custGeom>
            <a:solidFill>
              <a:srgbClr val="FFB66B"/>
            </a:solidFill>
          </p:spPr>
        </p:sp>
      </p:grpSp>
      <p:grpSp>
        <p:nvGrpSpPr>
          <p:cNvPr name="Group 64" id="64"/>
          <p:cNvGrpSpPr/>
          <p:nvPr/>
        </p:nvGrpSpPr>
        <p:grpSpPr>
          <a:xfrm rot="0">
            <a:off x="4396301" y="-416214"/>
            <a:ext cx="5061771" cy="481593"/>
            <a:chOff x="0" y="0"/>
            <a:chExt cx="1601798" cy="152400"/>
          </a:xfrm>
        </p:grpSpPr>
        <p:sp>
          <p:nvSpPr>
            <p:cNvPr name="Freeform 65" id="65"/>
            <p:cNvSpPr/>
            <p:nvPr/>
          </p:nvSpPr>
          <p:spPr>
            <a:xfrm>
              <a:off x="0" y="0"/>
              <a:ext cx="1601798" cy="152400"/>
            </a:xfrm>
            <a:custGeom>
              <a:avLst/>
              <a:gdLst/>
              <a:ahLst/>
              <a:cxnLst/>
              <a:rect r="r" b="b" t="t" l="l"/>
              <a:pathLst>
                <a:path h="152400" w="1601798">
                  <a:moveTo>
                    <a:pt x="0" y="0"/>
                  </a:moveTo>
                  <a:lnTo>
                    <a:pt x="1601798" y="0"/>
                  </a:lnTo>
                  <a:lnTo>
                    <a:pt x="1601798" y="152400"/>
                  </a:lnTo>
                  <a:lnTo>
                    <a:pt x="0" y="152400"/>
                  </a:lnTo>
                  <a:close/>
                </a:path>
              </a:pathLst>
            </a:custGeom>
            <a:solidFill>
              <a:srgbClr val="99948F"/>
            </a:solidFill>
          </p:spPr>
        </p:sp>
      </p:grpSp>
      <p:pic>
        <p:nvPicPr>
          <p:cNvPr name="Picture 66" id="66"/>
          <p:cNvPicPr>
            <a:picLocks noChangeAspect="true"/>
          </p:cNvPicPr>
          <p:nvPr/>
        </p:nvPicPr>
        <p:blipFill>
          <a:blip r:embed="rId2"/>
          <a:srcRect l="33963" t="0" r="15419" b="31891"/>
          <a:stretch>
            <a:fillRect/>
          </a:stretch>
        </p:blipFill>
        <p:spPr>
          <a:xfrm flipH="false" flipV="false" rot="0">
            <a:off x="4357192" y="183159"/>
            <a:ext cx="3061281" cy="2746124"/>
          </a:xfrm>
          <a:prstGeom prst="rect">
            <a:avLst/>
          </a:prstGeom>
        </p:spPr>
      </p:pic>
      <p:grpSp>
        <p:nvGrpSpPr>
          <p:cNvPr name="Group 67" id="67"/>
          <p:cNvGrpSpPr/>
          <p:nvPr/>
        </p:nvGrpSpPr>
        <p:grpSpPr>
          <a:xfrm rot="0">
            <a:off x="4344218" y="10547071"/>
            <a:ext cx="4977346" cy="481593"/>
            <a:chOff x="0" y="0"/>
            <a:chExt cx="1575081" cy="152400"/>
          </a:xfrm>
        </p:grpSpPr>
        <p:sp>
          <p:nvSpPr>
            <p:cNvPr name="Freeform 68" id="68"/>
            <p:cNvSpPr/>
            <p:nvPr/>
          </p:nvSpPr>
          <p:spPr>
            <a:xfrm>
              <a:off x="0" y="0"/>
              <a:ext cx="1575081" cy="152400"/>
            </a:xfrm>
            <a:custGeom>
              <a:avLst/>
              <a:gdLst/>
              <a:ahLst/>
              <a:cxnLst/>
              <a:rect r="r" b="b" t="t" l="l"/>
              <a:pathLst>
                <a:path h="152400" w="1575081">
                  <a:moveTo>
                    <a:pt x="0" y="0"/>
                  </a:moveTo>
                  <a:lnTo>
                    <a:pt x="1575081" y="0"/>
                  </a:lnTo>
                  <a:lnTo>
                    <a:pt x="1575081" y="152400"/>
                  </a:lnTo>
                  <a:lnTo>
                    <a:pt x="0" y="152400"/>
                  </a:lnTo>
                  <a:close/>
                </a:path>
              </a:pathLst>
            </a:custGeom>
            <a:solidFill>
              <a:srgbClr val="FFB66B"/>
            </a:solidFill>
          </p:spPr>
        </p:sp>
      </p:grpSp>
      <p:grpSp>
        <p:nvGrpSpPr>
          <p:cNvPr name="Group 69" id="69"/>
          <p:cNvGrpSpPr/>
          <p:nvPr/>
        </p:nvGrpSpPr>
        <p:grpSpPr>
          <a:xfrm rot="0">
            <a:off x="-665470" y="10547071"/>
            <a:ext cx="5061771" cy="481593"/>
            <a:chOff x="0" y="0"/>
            <a:chExt cx="1601798" cy="152400"/>
          </a:xfrm>
        </p:grpSpPr>
        <p:sp>
          <p:nvSpPr>
            <p:cNvPr name="Freeform 70" id="70"/>
            <p:cNvSpPr/>
            <p:nvPr/>
          </p:nvSpPr>
          <p:spPr>
            <a:xfrm>
              <a:off x="0" y="0"/>
              <a:ext cx="1601798" cy="152400"/>
            </a:xfrm>
            <a:custGeom>
              <a:avLst/>
              <a:gdLst/>
              <a:ahLst/>
              <a:cxnLst/>
              <a:rect r="r" b="b" t="t" l="l"/>
              <a:pathLst>
                <a:path h="152400" w="1601798">
                  <a:moveTo>
                    <a:pt x="0" y="0"/>
                  </a:moveTo>
                  <a:lnTo>
                    <a:pt x="1601798" y="0"/>
                  </a:lnTo>
                  <a:lnTo>
                    <a:pt x="1601798" y="152400"/>
                  </a:lnTo>
                  <a:lnTo>
                    <a:pt x="0" y="152400"/>
                  </a:lnTo>
                  <a:close/>
                </a:path>
              </a:pathLst>
            </a:custGeom>
            <a:solidFill>
              <a:srgbClr val="99948F"/>
            </a:solid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6F2EF"/>
        </a:solidFill>
      </p:bgPr>
    </p:bg>
    <p:spTree>
      <p:nvGrpSpPr>
        <p:cNvPr id="1" name=""/>
        <p:cNvGrpSpPr/>
        <p:nvPr/>
      </p:nvGrpSpPr>
      <p:grpSpPr>
        <a:xfrm>
          <a:off x="0" y="0"/>
          <a:ext cx="0" cy="0"/>
          <a:chOff x="0" y="0"/>
          <a:chExt cx="0" cy="0"/>
        </a:xfrm>
      </p:grpSpPr>
      <p:sp>
        <p:nvSpPr>
          <p:cNvPr name="AutoShape 2" id="2"/>
          <p:cNvSpPr/>
          <p:nvPr/>
        </p:nvSpPr>
        <p:spPr>
          <a:xfrm rot="0">
            <a:off x="-653381" y="-352190"/>
            <a:ext cx="8581692" cy="2245684"/>
          </a:xfrm>
          <a:prstGeom prst="rect">
            <a:avLst/>
          </a:prstGeom>
          <a:solidFill>
            <a:srgbClr val="E48162"/>
          </a:solidFill>
        </p:spPr>
      </p:sp>
      <p:sp>
        <p:nvSpPr>
          <p:cNvPr name="AutoShape 3" id="3"/>
          <p:cNvSpPr/>
          <p:nvPr/>
        </p:nvSpPr>
        <p:spPr>
          <a:xfrm rot="0">
            <a:off x="919589" y="2246514"/>
            <a:ext cx="5945744" cy="884238"/>
          </a:xfrm>
          <a:prstGeom prst="rect">
            <a:avLst/>
          </a:prstGeom>
          <a:solidFill>
            <a:srgbClr val="FFFFFF"/>
          </a:solidFill>
        </p:spPr>
      </p:sp>
      <p:grpSp>
        <p:nvGrpSpPr>
          <p:cNvPr name="Group 4" id="4"/>
          <p:cNvGrpSpPr/>
          <p:nvPr/>
        </p:nvGrpSpPr>
        <p:grpSpPr>
          <a:xfrm rot="0">
            <a:off x="669182" y="2123517"/>
            <a:ext cx="1245924" cy="395867"/>
            <a:chOff x="0" y="0"/>
            <a:chExt cx="1661232" cy="527823"/>
          </a:xfrm>
        </p:grpSpPr>
        <p:sp>
          <p:nvSpPr>
            <p:cNvPr name="AutoShape 5" id="5"/>
            <p:cNvSpPr/>
            <p:nvPr/>
          </p:nvSpPr>
          <p:spPr>
            <a:xfrm rot="0">
              <a:off x="0" y="0"/>
              <a:ext cx="1661232" cy="527823"/>
            </a:xfrm>
            <a:prstGeom prst="rect">
              <a:avLst/>
            </a:prstGeom>
            <a:solidFill>
              <a:srgbClr val="E48162"/>
            </a:solidFill>
          </p:spPr>
        </p:sp>
        <p:sp>
          <p:nvSpPr>
            <p:cNvPr name="TextBox 6" id="6"/>
            <p:cNvSpPr txBox="true"/>
            <p:nvPr/>
          </p:nvSpPr>
          <p:spPr>
            <a:xfrm rot="0">
              <a:off x="212425" y="75711"/>
              <a:ext cx="1236383" cy="391496"/>
            </a:xfrm>
            <a:prstGeom prst="rect">
              <a:avLst/>
            </a:prstGeom>
          </p:spPr>
          <p:txBody>
            <a:bodyPr anchor="t" rtlCol="false" tIns="0" lIns="0" bIns="0" rIns="0">
              <a:spAutoFit/>
            </a:bodyPr>
            <a:lstStyle/>
            <a:p>
              <a:pPr algn="ctr">
                <a:lnSpc>
                  <a:spcPts val="1207"/>
                </a:lnSpc>
                <a:spcBef>
                  <a:spcPct val="0"/>
                </a:spcBef>
              </a:pPr>
              <a:r>
                <a:rPr lang="en-US" sz="862" spc="51">
                  <a:solidFill>
                    <a:srgbClr val="FFFFFF"/>
                  </a:solidFill>
                  <a:latin typeface="League Spartan"/>
                </a:rPr>
                <a:t>PERSONAL PROFILE</a:t>
              </a:r>
            </a:p>
          </p:txBody>
        </p:sp>
      </p:grpSp>
      <p:sp>
        <p:nvSpPr>
          <p:cNvPr name="TextBox 7" id="7"/>
          <p:cNvSpPr txBox="true"/>
          <p:nvPr/>
        </p:nvSpPr>
        <p:spPr>
          <a:xfrm rot="0">
            <a:off x="2037226" y="2373786"/>
            <a:ext cx="4646616" cy="578460"/>
          </a:xfrm>
          <a:prstGeom prst="rect">
            <a:avLst/>
          </a:prstGeom>
        </p:spPr>
        <p:txBody>
          <a:bodyPr anchor="t" rtlCol="false" tIns="0" lIns="0" bIns="0" rIns="0">
            <a:spAutoFit/>
          </a:bodyPr>
          <a:lstStyle/>
          <a:p>
            <a:pPr>
              <a:lnSpc>
                <a:spcPts val="1544"/>
              </a:lnSpc>
              <a:spcBef>
                <a:spcPct val="0"/>
              </a:spcBef>
            </a:pPr>
            <a:r>
              <a:rPr lang="en-US" sz="1103">
                <a:solidFill>
                  <a:srgbClr val="894A37"/>
                </a:solidFill>
                <a:latin typeface="Roboto Mono Regular"/>
              </a:rPr>
              <a:t>I am a junior student at Sandy Spring High School. I have been coding since I was 13, and I love building websites and using technology to help people.</a:t>
            </a:r>
          </a:p>
        </p:txBody>
      </p:sp>
      <p:sp>
        <p:nvSpPr>
          <p:cNvPr name="AutoShape 8" id="8"/>
          <p:cNvSpPr/>
          <p:nvPr/>
        </p:nvSpPr>
        <p:spPr>
          <a:xfrm rot="0">
            <a:off x="930983" y="3316296"/>
            <a:ext cx="5945744" cy="884238"/>
          </a:xfrm>
          <a:prstGeom prst="rect">
            <a:avLst/>
          </a:prstGeom>
          <a:solidFill>
            <a:srgbClr val="FFFFFF"/>
          </a:solidFill>
        </p:spPr>
      </p:sp>
      <p:grpSp>
        <p:nvGrpSpPr>
          <p:cNvPr name="Group 9" id="9"/>
          <p:cNvGrpSpPr/>
          <p:nvPr/>
        </p:nvGrpSpPr>
        <p:grpSpPr>
          <a:xfrm rot="0">
            <a:off x="669182" y="3201996"/>
            <a:ext cx="1245924" cy="395867"/>
            <a:chOff x="0" y="0"/>
            <a:chExt cx="1661232" cy="527823"/>
          </a:xfrm>
        </p:grpSpPr>
        <p:sp>
          <p:nvSpPr>
            <p:cNvPr name="AutoShape 10" id="10"/>
            <p:cNvSpPr/>
            <p:nvPr/>
          </p:nvSpPr>
          <p:spPr>
            <a:xfrm rot="0">
              <a:off x="0" y="0"/>
              <a:ext cx="1661232" cy="527823"/>
            </a:xfrm>
            <a:prstGeom prst="rect">
              <a:avLst/>
            </a:prstGeom>
            <a:solidFill>
              <a:srgbClr val="F4E281"/>
            </a:solidFill>
          </p:spPr>
        </p:sp>
        <p:sp>
          <p:nvSpPr>
            <p:cNvPr name="TextBox 11" id="11"/>
            <p:cNvSpPr txBox="true"/>
            <p:nvPr/>
          </p:nvSpPr>
          <p:spPr>
            <a:xfrm rot="0">
              <a:off x="171239" y="159053"/>
              <a:ext cx="1318755" cy="190667"/>
            </a:xfrm>
            <a:prstGeom prst="rect">
              <a:avLst/>
            </a:prstGeom>
          </p:spPr>
          <p:txBody>
            <a:bodyPr anchor="t" rtlCol="false" tIns="0" lIns="0" bIns="0" rIns="0">
              <a:spAutoFit/>
            </a:bodyPr>
            <a:lstStyle/>
            <a:p>
              <a:pPr algn="ctr">
                <a:lnSpc>
                  <a:spcPts val="1207"/>
                </a:lnSpc>
                <a:spcBef>
                  <a:spcPct val="0"/>
                </a:spcBef>
              </a:pPr>
              <a:r>
                <a:rPr lang="en-US" sz="862" spc="51">
                  <a:solidFill>
                    <a:srgbClr val="E48162"/>
                  </a:solidFill>
                  <a:latin typeface="League Spartan Bold"/>
                </a:rPr>
                <a:t>ACHIEVEMENTS</a:t>
              </a:r>
            </a:p>
          </p:txBody>
        </p:sp>
      </p:grpSp>
      <p:sp>
        <p:nvSpPr>
          <p:cNvPr name="TextBox 12" id="12"/>
          <p:cNvSpPr txBox="true"/>
          <p:nvPr/>
        </p:nvSpPr>
        <p:spPr>
          <a:xfrm rot="0">
            <a:off x="2037226" y="3312328"/>
            <a:ext cx="4646616" cy="771095"/>
          </a:xfrm>
          <a:prstGeom prst="rect">
            <a:avLst/>
          </a:prstGeom>
        </p:spPr>
        <p:txBody>
          <a:bodyPr anchor="t" rtlCol="false" tIns="0" lIns="0" bIns="0" rIns="0">
            <a:spAutoFit/>
          </a:bodyPr>
          <a:lstStyle/>
          <a:p>
            <a:pPr>
              <a:lnSpc>
                <a:spcPts val="1544"/>
              </a:lnSpc>
            </a:pPr>
            <a:r>
              <a:rPr lang="en-US" sz="1103">
                <a:solidFill>
                  <a:srgbClr val="894A37"/>
                </a:solidFill>
                <a:latin typeface="Roboto Mono Regular"/>
              </a:rPr>
              <a:t>- School Website Team Lead</a:t>
            </a:r>
          </a:p>
          <a:p>
            <a:pPr>
              <a:lnSpc>
                <a:spcPts val="1544"/>
              </a:lnSpc>
            </a:pPr>
            <a:r>
              <a:rPr lang="en-US" sz="1103">
                <a:solidFill>
                  <a:srgbClr val="894A37"/>
                </a:solidFill>
                <a:latin typeface="Roboto Mono Regular"/>
              </a:rPr>
              <a:t>- Vice President of the Sandy Spring Film Club</a:t>
            </a:r>
          </a:p>
          <a:p>
            <a:pPr>
              <a:lnSpc>
                <a:spcPts val="1544"/>
              </a:lnSpc>
            </a:pPr>
            <a:r>
              <a:rPr lang="en-US" sz="1103">
                <a:solidFill>
                  <a:srgbClr val="894A37"/>
                </a:solidFill>
                <a:latin typeface="Roboto Mono Regular"/>
              </a:rPr>
              <a:t>- Treasurer of the Sandy Spring Coding Society</a:t>
            </a:r>
          </a:p>
          <a:p>
            <a:pPr>
              <a:lnSpc>
                <a:spcPts val="1544"/>
              </a:lnSpc>
            </a:pPr>
            <a:r>
              <a:rPr lang="en-US" sz="1103">
                <a:solidFill>
                  <a:srgbClr val="894A37"/>
                </a:solidFill>
                <a:latin typeface="Roboto Mono Regular"/>
              </a:rPr>
              <a:t>- 1st Place, Meefle Hackathon</a:t>
            </a:r>
          </a:p>
        </p:txBody>
      </p:sp>
      <p:sp>
        <p:nvSpPr>
          <p:cNvPr name="AutoShape 13" id="13"/>
          <p:cNvSpPr/>
          <p:nvPr/>
        </p:nvSpPr>
        <p:spPr>
          <a:xfrm rot="0">
            <a:off x="957047" y="4387200"/>
            <a:ext cx="5893615" cy="2634859"/>
          </a:xfrm>
          <a:prstGeom prst="rect">
            <a:avLst/>
          </a:prstGeom>
          <a:solidFill>
            <a:srgbClr val="FFFFFF"/>
          </a:solidFill>
        </p:spPr>
      </p:sp>
      <p:grpSp>
        <p:nvGrpSpPr>
          <p:cNvPr name="Group 14" id="14"/>
          <p:cNvGrpSpPr/>
          <p:nvPr/>
        </p:nvGrpSpPr>
        <p:grpSpPr>
          <a:xfrm rot="0">
            <a:off x="669182" y="4261489"/>
            <a:ext cx="1245924" cy="395867"/>
            <a:chOff x="0" y="0"/>
            <a:chExt cx="1661232" cy="527823"/>
          </a:xfrm>
        </p:grpSpPr>
        <p:sp>
          <p:nvSpPr>
            <p:cNvPr name="AutoShape 15" id="15"/>
            <p:cNvSpPr/>
            <p:nvPr/>
          </p:nvSpPr>
          <p:spPr>
            <a:xfrm rot="0">
              <a:off x="0" y="0"/>
              <a:ext cx="1661232" cy="527823"/>
            </a:xfrm>
            <a:prstGeom prst="rect">
              <a:avLst/>
            </a:prstGeom>
            <a:solidFill>
              <a:srgbClr val="E48162"/>
            </a:solidFill>
          </p:spPr>
        </p:sp>
        <p:sp>
          <p:nvSpPr>
            <p:cNvPr name="TextBox 16" id="16"/>
            <p:cNvSpPr txBox="true"/>
            <p:nvPr/>
          </p:nvSpPr>
          <p:spPr>
            <a:xfrm rot="0">
              <a:off x="171239" y="210716"/>
              <a:ext cx="1318755" cy="190667"/>
            </a:xfrm>
            <a:prstGeom prst="rect">
              <a:avLst/>
            </a:prstGeom>
          </p:spPr>
          <p:txBody>
            <a:bodyPr anchor="t" rtlCol="false" tIns="0" lIns="0" bIns="0" rIns="0">
              <a:spAutoFit/>
            </a:bodyPr>
            <a:lstStyle/>
            <a:p>
              <a:pPr algn="ctr">
                <a:lnSpc>
                  <a:spcPts val="1207"/>
                </a:lnSpc>
                <a:spcBef>
                  <a:spcPct val="0"/>
                </a:spcBef>
              </a:pPr>
              <a:r>
                <a:rPr lang="en-US" sz="862" spc="51">
                  <a:solidFill>
                    <a:srgbClr val="FFFFFF"/>
                  </a:solidFill>
                  <a:latin typeface="League Spartan"/>
                </a:rPr>
                <a:t>EXPERIENCE</a:t>
              </a:r>
            </a:p>
          </p:txBody>
        </p:sp>
      </p:grpSp>
      <p:grpSp>
        <p:nvGrpSpPr>
          <p:cNvPr name="Group 17" id="17"/>
          <p:cNvGrpSpPr/>
          <p:nvPr/>
        </p:nvGrpSpPr>
        <p:grpSpPr>
          <a:xfrm rot="0">
            <a:off x="2037226" y="4459422"/>
            <a:ext cx="4504396" cy="2476265"/>
            <a:chOff x="0" y="0"/>
            <a:chExt cx="6005861" cy="3301687"/>
          </a:xfrm>
        </p:grpSpPr>
        <p:sp>
          <p:nvSpPr>
            <p:cNvPr name="TextBox 18" id="18"/>
            <p:cNvSpPr txBox="true"/>
            <p:nvPr/>
          </p:nvSpPr>
          <p:spPr>
            <a:xfrm rot="0">
              <a:off x="0" y="-28575"/>
              <a:ext cx="5921583" cy="248062"/>
            </a:xfrm>
            <a:prstGeom prst="rect">
              <a:avLst/>
            </a:prstGeom>
          </p:spPr>
          <p:txBody>
            <a:bodyPr anchor="t" rtlCol="false" tIns="0" lIns="0" bIns="0" rIns="0">
              <a:spAutoFit/>
            </a:bodyPr>
            <a:lstStyle/>
            <a:p>
              <a:pPr>
                <a:lnSpc>
                  <a:spcPts val="1544"/>
                </a:lnSpc>
                <a:spcBef>
                  <a:spcPct val="0"/>
                </a:spcBef>
              </a:pPr>
              <a:r>
                <a:rPr lang="en-US" sz="1103">
                  <a:solidFill>
                    <a:srgbClr val="894A37"/>
                  </a:solidFill>
                  <a:latin typeface="Kollektif Bold"/>
                </a:rPr>
                <a:t>Mathematics Tutor</a:t>
              </a:r>
              <a:r>
                <a:rPr lang="en-US" sz="1103">
                  <a:solidFill>
                    <a:srgbClr val="894A37"/>
                  </a:solidFill>
                  <a:latin typeface="Kollektif"/>
                </a:rPr>
                <a:t> </a:t>
              </a:r>
              <a:r>
                <a:rPr lang="en-US" sz="1103">
                  <a:solidFill>
                    <a:srgbClr val="894A37"/>
                  </a:solidFill>
                  <a:latin typeface="Kollektif Bold"/>
                </a:rPr>
                <a:t>| </a:t>
              </a:r>
              <a:r>
                <a:rPr lang="en-US" sz="1103">
                  <a:solidFill>
                    <a:srgbClr val="894A37"/>
                  </a:solidFill>
                  <a:latin typeface="Kollektif"/>
                </a:rPr>
                <a:t>Thrivester Review Center | Jan 2019 - present</a:t>
              </a:r>
            </a:p>
          </p:txBody>
        </p:sp>
        <p:sp>
          <p:nvSpPr>
            <p:cNvPr name="TextBox 19" id="19"/>
            <p:cNvSpPr txBox="true"/>
            <p:nvPr/>
          </p:nvSpPr>
          <p:spPr>
            <a:xfrm rot="0">
              <a:off x="0" y="464938"/>
              <a:ext cx="6005861" cy="1018602"/>
            </a:xfrm>
            <a:prstGeom prst="rect">
              <a:avLst/>
            </a:prstGeom>
          </p:spPr>
          <p:txBody>
            <a:bodyPr anchor="t" rtlCol="false" tIns="0" lIns="0" bIns="0" rIns="0">
              <a:spAutoFit/>
            </a:bodyPr>
            <a:lstStyle/>
            <a:p>
              <a:pPr marL="182128" indent="-91064" lvl="1">
                <a:lnSpc>
                  <a:spcPts val="1544"/>
                </a:lnSpc>
                <a:buFont typeface="Arial"/>
                <a:buChar char="•"/>
              </a:pPr>
              <a:r>
                <a:rPr lang="en-US" sz="1103">
                  <a:solidFill>
                    <a:srgbClr val="894A37"/>
                  </a:solidFill>
                  <a:latin typeface="Roboto Mono Regular"/>
                </a:rPr>
                <a:t>Performs one-on-one tutoring  with middle school and high school students about different areas of mathematics</a:t>
              </a:r>
            </a:p>
            <a:p>
              <a:pPr marL="182128" indent="-91064" lvl="1">
                <a:lnSpc>
                  <a:spcPts val="1544"/>
                </a:lnSpc>
                <a:buFont typeface="Arial"/>
                <a:buChar char="•"/>
              </a:pPr>
              <a:r>
                <a:rPr lang="en-US" sz="1103">
                  <a:solidFill>
                    <a:srgbClr val="894A37"/>
                  </a:solidFill>
                  <a:latin typeface="Roboto Mono Regular"/>
                </a:rPr>
                <a:t>Taught several classes on algebra"</a:t>
              </a:r>
            </a:p>
          </p:txBody>
        </p:sp>
        <p:sp>
          <p:nvSpPr>
            <p:cNvPr name="TextBox 20" id="20"/>
            <p:cNvSpPr txBox="true"/>
            <p:nvPr/>
          </p:nvSpPr>
          <p:spPr>
            <a:xfrm rot="0">
              <a:off x="0" y="1772993"/>
              <a:ext cx="5921583" cy="248062"/>
            </a:xfrm>
            <a:prstGeom prst="rect">
              <a:avLst/>
            </a:prstGeom>
          </p:spPr>
          <p:txBody>
            <a:bodyPr anchor="t" rtlCol="false" tIns="0" lIns="0" bIns="0" rIns="0">
              <a:spAutoFit/>
            </a:bodyPr>
            <a:lstStyle/>
            <a:p>
              <a:pPr>
                <a:lnSpc>
                  <a:spcPts val="1544"/>
                </a:lnSpc>
                <a:spcBef>
                  <a:spcPct val="0"/>
                </a:spcBef>
              </a:pPr>
              <a:r>
                <a:rPr lang="en-US" sz="1103">
                  <a:solidFill>
                    <a:srgbClr val="894A37"/>
                  </a:solidFill>
                  <a:latin typeface="Kollektif Bold"/>
                </a:rPr>
                <a:t>Developer Intern |</a:t>
              </a:r>
              <a:r>
                <a:rPr lang="en-US" sz="1103">
                  <a:solidFill>
                    <a:srgbClr val="894A37"/>
                  </a:solidFill>
                  <a:latin typeface="Kollektif"/>
                </a:rPr>
                <a:t> Berou Solutions, Inc. | Mar - May 2019</a:t>
              </a:r>
            </a:p>
          </p:txBody>
        </p:sp>
        <p:sp>
          <p:nvSpPr>
            <p:cNvPr name="TextBox 21" id="21"/>
            <p:cNvSpPr txBox="true"/>
            <p:nvPr/>
          </p:nvSpPr>
          <p:spPr>
            <a:xfrm rot="0">
              <a:off x="0" y="2283085"/>
              <a:ext cx="6005861" cy="1018602"/>
            </a:xfrm>
            <a:prstGeom prst="rect">
              <a:avLst/>
            </a:prstGeom>
          </p:spPr>
          <p:txBody>
            <a:bodyPr anchor="t" rtlCol="false" tIns="0" lIns="0" bIns="0" rIns="0">
              <a:spAutoFit/>
            </a:bodyPr>
            <a:lstStyle/>
            <a:p>
              <a:pPr marL="182128" indent="-91064" lvl="1">
                <a:lnSpc>
                  <a:spcPts val="1544"/>
                </a:lnSpc>
                <a:buFont typeface="Arial"/>
                <a:buChar char="•"/>
              </a:pPr>
              <a:r>
                <a:rPr lang="en-US" sz="1103">
                  <a:solidFill>
                    <a:srgbClr val="894A37"/>
                  </a:solidFill>
                  <a:latin typeface="Roboto Mono Regular"/>
                </a:rPr>
                <a:t>Translated wireframes into front end code</a:t>
              </a:r>
            </a:p>
            <a:p>
              <a:pPr marL="182128" indent="-91064" lvl="1">
                <a:lnSpc>
                  <a:spcPts val="1544"/>
                </a:lnSpc>
                <a:buFont typeface="Arial"/>
                <a:buChar char="•"/>
              </a:pPr>
              <a:r>
                <a:rPr lang="en-US" sz="1103">
                  <a:solidFill>
                    <a:srgbClr val="894A37"/>
                  </a:solidFill>
                  <a:latin typeface="Roboto Mono Regular"/>
                </a:rPr>
                <a:t>Assisted with creating an online ordering app</a:t>
              </a:r>
            </a:p>
            <a:p>
              <a:pPr marL="182128" indent="-91064" lvl="1">
                <a:lnSpc>
                  <a:spcPts val="1544"/>
                </a:lnSpc>
                <a:buFont typeface="Arial"/>
                <a:buChar char="•"/>
              </a:pPr>
              <a:r>
                <a:rPr lang="en-US" sz="1103">
                  <a:solidFill>
                    <a:srgbClr val="894A37"/>
                  </a:solidFill>
                  <a:latin typeface="Roboto Mono Regular"/>
                </a:rPr>
                <a:t>Conducted user research through surveys and interviews</a:t>
              </a:r>
            </a:p>
          </p:txBody>
        </p:sp>
      </p:grpSp>
      <p:sp>
        <p:nvSpPr>
          <p:cNvPr name="AutoShape 22" id="22"/>
          <p:cNvSpPr/>
          <p:nvPr/>
        </p:nvSpPr>
        <p:spPr>
          <a:xfrm rot="0">
            <a:off x="919589" y="7265793"/>
            <a:ext cx="5945744" cy="1562017"/>
          </a:xfrm>
          <a:prstGeom prst="rect">
            <a:avLst/>
          </a:prstGeom>
          <a:solidFill>
            <a:srgbClr val="FFFFFF"/>
          </a:solidFill>
        </p:spPr>
      </p:sp>
      <p:grpSp>
        <p:nvGrpSpPr>
          <p:cNvPr name="Group 23" id="23"/>
          <p:cNvGrpSpPr/>
          <p:nvPr/>
        </p:nvGrpSpPr>
        <p:grpSpPr>
          <a:xfrm rot="0">
            <a:off x="669182" y="7181791"/>
            <a:ext cx="1245924" cy="395867"/>
            <a:chOff x="0" y="0"/>
            <a:chExt cx="1661232" cy="527823"/>
          </a:xfrm>
        </p:grpSpPr>
        <p:sp>
          <p:nvSpPr>
            <p:cNvPr name="AutoShape 24" id="24"/>
            <p:cNvSpPr/>
            <p:nvPr/>
          </p:nvSpPr>
          <p:spPr>
            <a:xfrm rot="0">
              <a:off x="0" y="0"/>
              <a:ext cx="1661232" cy="527823"/>
            </a:xfrm>
            <a:prstGeom prst="rect">
              <a:avLst/>
            </a:prstGeom>
            <a:solidFill>
              <a:srgbClr val="F4E281"/>
            </a:solidFill>
          </p:spPr>
        </p:sp>
        <p:sp>
          <p:nvSpPr>
            <p:cNvPr name="TextBox 25" id="25"/>
            <p:cNvSpPr txBox="true"/>
            <p:nvPr/>
          </p:nvSpPr>
          <p:spPr>
            <a:xfrm rot="0">
              <a:off x="171239" y="58638"/>
              <a:ext cx="1318755" cy="391496"/>
            </a:xfrm>
            <a:prstGeom prst="rect">
              <a:avLst/>
            </a:prstGeom>
          </p:spPr>
          <p:txBody>
            <a:bodyPr anchor="t" rtlCol="false" tIns="0" lIns="0" bIns="0" rIns="0">
              <a:spAutoFit/>
            </a:bodyPr>
            <a:lstStyle/>
            <a:p>
              <a:pPr algn="ctr">
                <a:lnSpc>
                  <a:spcPts val="1207"/>
                </a:lnSpc>
                <a:spcBef>
                  <a:spcPct val="0"/>
                </a:spcBef>
              </a:pPr>
              <a:r>
                <a:rPr lang="en-US" sz="862" spc="51">
                  <a:solidFill>
                    <a:srgbClr val="E48162"/>
                  </a:solidFill>
                  <a:latin typeface="League Spartan"/>
                </a:rPr>
                <a:t>ACADEMIC HISTORY</a:t>
              </a:r>
            </a:p>
          </p:txBody>
        </p:sp>
      </p:grpSp>
      <p:grpSp>
        <p:nvGrpSpPr>
          <p:cNvPr name="Group 26" id="26"/>
          <p:cNvGrpSpPr/>
          <p:nvPr/>
        </p:nvGrpSpPr>
        <p:grpSpPr>
          <a:xfrm rot="0">
            <a:off x="2037226" y="7503169"/>
            <a:ext cx="4504396" cy="1087265"/>
            <a:chOff x="0" y="0"/>
            <a:chExt cx="6005861" cy="1449687"/>
          </a:xfrm>
        </p:grpSpPr>
        <p:sp>
          <p:nvSpPr>
            <p:cNvPr name="TextBox 27" id="27"/>
            <p:cNvSpPr txBox="true"/>
            <p:nvPr/>
          </p:nvSpPr>
          <p:spPr>
            <a:xfrm rot="0">
              <a:off x="0" y="-28575"/>
              <a:ext cx="5921583" cy="248062"/>
            </a:xfrm>
            <a:prstGeom prst="rect">
              <a:avLst/>
            </a:prstGeom>
          </p:spPr>
          <p:txBody>
            <a:bodyPr anchor="t" rtlCol="false" tIns="0" lIns="0" bIns="0" rIns="0">
              <a:spAutoFit/>
            </a:bodyPr>
            <a:lstStyle/>
            <a:p>
              <a:pPr>
                <a:lnSpc>
                  <a:spcPts val="1544"/>
                </a:lnSpc>
                <a:spcBef>
                  <a:spcPct val="0"/>
                </a:spcBef>
              </a:pPr>
              <a:r>
                <a:rPr lang="en-US" sz="1103">
                  <a:solidFill>
                    <a:srgbClr val="894A37"/>
                  </a:solidFill>
                  <a:latin typeface="Kollektif Bold"/>
                </a:rPr>
                <a:t>Newpond High School • </a:t>
              </a:r>
              <a:r>
                <a:rPr lang="en-US" sz="1103">
                  <a:solidFill>
                    <a:srgbClr val="894A37"/>
                  </a:solidFill>
                  <a:latin typeface="Kollektif"/>
                </a:rPr>
                <a:t>Specialization in Technology | Class of 2020</a:t>
              </a:r>
            </a:p>
          </p:txBody>
        </p:sp>
        <p:sp>
          <p:nvSpPr>
            <p:cNvPr name="TextBox 28" id="28"/>
            <p:cNvSpPr txBox="true"/>
            <p:nvPr/>
          </p:nvSpPr>
          <p:spPr>
            <a:xfrm rot="0">
              <a:off x="0" y="431085"/>
              <a:ext cx="6005861" cy="1275448"/>
            </a:xfrm>
            <a:prstGeom prst="rect">
              <a:avLst/>
            </a:prstGeom>
          </p:spPr>
          <p:txBody>
            <a:bodyPr anchor="t" rtlCol="false" tIns="0" lIns="0" bIns="0" rIns="0">
              <a:spAutoFit/>
            </a:bodyPr>
            <a:lstStyle/>
            <a:p>
              <a:pPr marL="182128" indent="-91064" lvl="1">
                <a:lnSpc>
                  <a:spcPts val="1544"/>
                </a:lnSpc>
                <a:spcBef>
                  <a:spcPct val="0"/>
                </a:spcBef>
                <a:buFont typeface="Arial"/>
                <a:buChar char="•"/>
              </a:pPr>
              <a:r>
                <a:rPr lang="en-US" sz="1103">
                  <a:solidFill>
                    <a:srgbClr val="894A37"/>
                  </a:solidFill>
                  <a:latin typeface="Roboto Mono Regular"/>
                </a:rPr>
                <a:t>GPA of 3.55</a:t>
              </a:r>
            </a:p>
            <a:p>
              <a:pPr marL="182128" indent="-91064" lvl="1">
                <a:lnSpc>
                  <a:spcPts val="1544"/>
                </a:lnSpc>
                <a:spcBef>
                  <a:spcPct val="0"/>
                </a:spcBef>
                <a:buFont typeface="Arial"/>
                <a:buChar char="•"/>
              </a:pPr>
              <a:r>
                <a:rPr lang="en-US" sz="1103">
                  <a:solidFill>
                    <a:srgbClr val="894A37"/>
                  </a:solidFill>
                  <a:latin typeface="Roboto Mono Regular"/>
                </a:rPr>
                <a:t>Member of the Newpond High Honors Society</a:t>
              </a:r>
            </a:p>
            <a:p>
              <a:pPr marL="182128" indent="-91064" lvl="1">
                <a:lnSpc>
                  <a:spcPts val="1544"/>
                </a:lnSpc>
                <a:spcBef>
                  <a:spcPct val="0"/>
                </a:spcBef>
                <a:buFont typeface="Arial"/>
                <a:buChar char="•"/>
              </a:pPr>
              <a:r>
                <a:rPr lang="en-US" sz="1103">
                  <a:solidFill>
                    <a:srgbClr val="894A37"/>
                  </a:solidFill>
                  <a:latin typeface="Roboto Mono Regular"/>
                </a:rPr>
                <a:t>Advanced Placement in History, Calculus, and Multimedia</a:t>
              </a:r>
            </a:p>
            <a:p>
              <a:pPr marL="182128" indent="-91064" lvl="1">
                <a:lnSpc>
                  <a:spcPts val="1544"/>
                </a:lnSpc>
                <a:spcBef>
                  <a:spcPct val="0"/>
                </a:spcBef>
                <a:buFont typeface="Arial"/>
                <a:buChar char="•"/>
              </a:pPr>
              <a:r>
                <a:rPr lang="en-US" sz="1103">
                  <a:solidFill>
                    <a:srgbClr val="894A37"/>
                  </a:solidFill>
                  <a:latin typeface="Roboto Mono Regular"/>
                </a:rPr>
                <a:t>Best in Math for two consecutive years</a:t>
              </a:r>
            </a:p>
          </p:txBody>
        </p:sp>
      </p:grpSp>
      <p:sp>
        <p:nvSpPr>
          <p:cNvPr name="AutoShape 29" id="29"/>
          <p:cNvSpPr/>
          <p:nvPr/>
        </p:nvSpPr>
        <p:spPr>
          <a:xfrm rot="0">
            <a:off x="948495" y="9098760"/>
            <a:ext cx="5942323" cy="837240"/>
          </a:xfrm>
          <a:prstGeom prst="rect">
            <a:avLst/>
          </a:prstGeom>
          <a:solidFill>
            <a:srgbClr val="FFFFFF"/>
          </a:solidFill>
        </p:spPr>
      </p:sp>
      <p:grpSp>
        <p:nvGrpSpPr>
          <p:cNvPr name="Group 30" id="30"/>
          <p:cNvGrpSpPr/>
          <p:nvPr/>
        </p:nvGrpSpPr>
        <p:grpSpPr>
          <a:xfrm rot="0">
            <a:off x="669182" y="8983210"/>
            <a:ext cx="1245924" cy="395867"/>
            <a:chOff x="0" y="0"/>
            <a:chExt cx="1661232" cy="527823"/>
          </a:xfrm>
        </p:grpSpPr>
        <p:sp>
          <p:nvSpPr>
            <p:cNvPr name="AutoShape 31" id="31"/>
            <p:cNvSpPr/>
            <p:nvPr/>
          </p:nvSpPr>
          <p:spPr>
            <a:xfrm rot="0">
              <a:off x="0" y="0"/>
              <a:ext cx="1661232" cy="527823"/>
            </a:xfrm>
            <a:prstGeom prst="rect">
              <a:avLst/>
            </a:prstGeom>
            <a:solidFill>
              <a:srgbClr val="E48162"/>
            </a:solidFill>
          </p:spPr>
        </p:sp>
        <p:sp>
          <p:nvSpPr>
            <p:cNvPr name="TextBox 32" id="32"/>
            <p:cNvSpPr txBox="true"/>
            <p:nvPr/>
          </p:nvSpPr>
          <p:spPr>
            <a:xfrm rot="0">
              <a:off x="115320" y="81956"/>
              <a:ext cx="1318755" cy="391496"/>
            </a:xfrm>
            <a:prstGeom prst="rect">
              <a:avLst/>
            </a:prstGeom>
          </p:spPr>
          <p:txBody>
            <a:bodyPr anchor="t" rtlCol="false" tIns="0" lIns="0" bIns="0" rIns="0">
              <a:spAutoFit/>
            </a:bodyPr>
            <a:lstStyle/>
            <a:p>
              <a:pPr algn="ctr">
                <a:lnSpc>
                  <a:spcPts val="1207"/>
                </a:lnSpc>
                <a:spcBef>
                  <a:spcPct val="0"/>
                </a:spcBef>
              </a:pPr>
              <a:r>
                <a:rPr lang="en-US" sz="862" spc="51">
                  <a:solidFill>
                    <a:srgbClr val="FFFFFF"/>
                  </a:solidFill>
                  <a:latin typeface="League Spartan Bold"/>
                </a:rPr>
                <a:t>CHARACTER REFERENCES</a:t>
              </a:r>
            </a:p>
          </p:txBody>
        </p:sp>
      </p:grpSp>
      <p:sp>
        <p:nvSpPr>
          <p:cNvPr name="TextBox 33" id="33"/>
          <p:cNvSpPr txBox="true"/>
          <p:nvPr/>
        </p:nvSpPr>
        <p:spPr>
          <a:xfrm rot="0">
            <a:off x="2037226" y="9231375"/>
            <a:ext cx="4504396" cy="578460"/>
          </a:xfrm>
          <a:prstGeom prst="rect">
            <a:avLst/>
          </a:prstGeom>
        </p:spPr>
        <p:txBody>
          <a:bodyPr anchor="t" rtlCol="false" tIns="0" lIns="0" bIns="0" rIns="0">
            <a:spAutoFit/>
          </a:bodyPr>
          <a:lstStyle/>
          <a:p>
            <a:pPr>
              <a:lnSpc>
                <a:spcPts val="1544"/>
              </a:lnSpc>
              <a:spcBef>
                <a:spcPct val="0"/>
              </a:spcBef>
            </a:pPr>
            <a:r>
              <a:rPr lang="en-US" sz="1103">
                <a:solidFill>
                  <a:srgbClr val="894A37"/>
                </a:solidFill>
                <a:latin typeface="Kollektif Bold"/>
              </a:rPr>
              <a:t>Angela Sledge </a:t>
            </a:r>
            <a:r>
              <a:rPr lang="en-US" sz="1103">
                <a:solidFill>
                  <a:srgbClr val="894A37"/>
                </a:solidFill>
                <a:latin typeface="Kollektif"/>
              </a:rPr>
              <a:t>| Teacher, Sandy Spring High School</a:t>
            </a:r>
          </a:p>
          <a:p>
            <a:pPr>
              <a:lnSpc>
                <a:spcPts val="1544"/>
              </a:lnSpc>
              <a:spcBef>
                <a:spcPct val="0"/>
              </a:spcBef>
            </a:pPr>
            <a:r>
              <a:rPr lang="en-US" sz="1103">
                <a:solidFill>
                  <a:srgbClr val="894A37"/>
                </a:solidFill>
                <a:latin typeface="Kollektif Bold"/>
              </a:rPr>
              <a:t>Jenny Olzen</a:t>
            </a:r>
            <a:r>
              <a:rPr lang="en-US" sz="1103">
                <a:solidFill>
                  <a:srgbClr val="894A37"/>
                </a:solidFill>
                <a:latin typeface="Kollektif"/>
              </a:rPr>
              <a:t> | Teacher, Fallsum High School</a:t>
            </a:r>
          </a:p>
          <a:p>
            <a:pPr>
              <a:lnSpc>
                <a:spcPts val="1544"/>
              </a:lnSpc>
              <a:spcBef>
                <a:spcPct val="0"/>
              </a:spcBef>
            </a:pPr>
            <a:r>
              <a:rPr lang="en-US" sz="1103">
                <a:solidFill>
                  <a:srgbClr val="894A37"/>
                </a:solidFill>
                <a:latin typeface="Kollektif Bold"/>
              </a:rPr>
              <a:t>August Poutints </a:t>
            </a:r>
            <a:r>
              <a:rPr lang="en-US" sz="1103">
                <a:solidFill>
                  <a:srgbClr val="894A37"/>
                </a:solidFill>
                <a:latin typeface="Kollektif"/>
              </a:rPr>
              <a:t>| Manager, Thrivester Review Center</a:t>
            </a:r>
          </a:p>
        </p:txBody>
      </p:sp>
      <p:sp>
        <p:nvSpPr>
          <p:cNvPr name="TextBox 34" id="34"/>
          <p:cNvSpPr txBox="true"/>
          <p:nvPr/>
        </p:nvSpPr>
        <p:spPr>
          <a:xfrm rot="0">
            <a:off x="2517658" y="10228593"/>
            <a:ext cx="2203557" cy="221668"/>
          </a:xfrm>
          <a:prstGeom prst="rect">
            <a:avLst/>
          </a:prstGeom>
        </p:spPr>
        <p:txBody>
          <a:bodyPr anchor="t" rtlCol="false" tIns="0" lIns="0" bIns="0" rIns="0">
            <a:spAutoFit/>
          </a:bodyPr>
          <a:lstStyle/>
          <a:p>
            <a:pPr algn="ctr">
              <a:lnSpc>
                <a:spcPts val="1722"/>
              </a:lnSpc>
              <a:spcBef>
                <a:spcPct val="0"/>
              </a:spcBef>
            </a:pPr>
            <a:r>
              <a:rPr lang="en-US" sz="1230">
                <a:solidFill>
                  <a:srgbClr val="E48162"/>
                </a:solidFill>
                <a:latin typeface="Kollektif Bold"/>
              </a:rPr>
              <a:t>hello@reallygreatsite.com</a:t>
            </a:r>
          </a:p>
        </p:txBody>
      </p:sp>
      <p:sp>
        <p:nvSpPr>
          <p:cNvPr name="TextBox 35" id="35"/>
          <p:cNvSpPr txBox="true"/>
          <p:nvPr/>
        </p:nvSpPr>
        <p:spPr>
          <a:xfrm rot="0">
            <a:off x="167062" y="10228593"/>
            <a:ext cx="2203557" cy="221668"/>
          </a:xfrm>
          <a:prstGeom prst="rect">
            <a:avLst/>
          </a:prstGeom>
        </p:spPr>
        <p:txBody>
          <a:bodyPr anchor="t" rtlCol="false" tIns="0" lIns="0" bIns="0" rIns="0">
            <a:spAutoFit/>
          </a:bodyPr>
          <a:lstStyle/>
          <a:p>
            <a:pPr algn="ctr">
              <a:lnSpc>
                <a:spcPts val="1722"/>
              </a:lnSpc>
              <a:spcBef>
                <a:spcPct val="0"/>
              </a:spcBef>
            </a:pPr>
            <a:r>
              <a:rPr lang="en-US" sz="1230">
                <a:solidFill>
                  <a:srgbClr val="E48162"/>
                </a:solidFill>
                <a:latin typeface="Kollektif Bold"/>
              </a:rPr>
              <a:t>123-456-7890</a:t>
            </a:r>
          </a:p>
        </p:txBody>
      </p:sp>
      <p:sp>
        <p:nvSpPr>
          <p:cNvPr name="TextBox 36" id="36"/>
          <p:cNvSpPr txBox="true"/>
          <p:nvPr/>
        </p:nvSpPr>
        <p:spPr>
          <a:xfrm rot="0">
            <a:off x="5079721" y="10228593"/>
            <a:ext cx="2203557" cy="221668"/>
          </a:xfrm>
          <a:prstGeom prst="rect">
            <a:avLst/>
          </a:prstGeom>
        </p:spPr>
        <p:txBody>
          <a:bodyPr anchor="t" rtlCol="false" tIns="0" lIns="0" bIns="0" rIns="0">
            <a:spAutoFit/>
          </a:bodyPr>
          <a:lstStyle/>
          <a:p>
            <a:pPr algn="ctr">
              <a:lnSpc>
                <a:spcPts val="1722"/>
              </a:lnSpc>
              <a:spcBef>
                <a:spcPct val="0"/>
              </a:spcBef>
            </a:pPr>
            <a:r>
              <a:rPr lang="en-US" sz="1230">
                <a:solidFill>
                  <a:srgbClr val="E48162"/>
                </a:solidFill>
                <a:latin typeface="Kollektif Bold"/>
              </a:rPr>
              <a:t>www.reallygreatsite.com</a:t>
            </a:r>
          </a:p>
        </p:txBody>
      </p:sp>
      <p:grpSp>
        <p:nvGrpSpPr>
          <p:cNvPr name="Group 37" id="37"/>
          <p:cNvGrpSpPr/>
          <p:nvPr/>
        </p:nvGrpSpPr>
        <p:grpSpPr>
          <a:xfrm rot="0">
            <a:off x="756000" y="696948"/>
            <a:ext cx="4412519" cy="983385"/>
            <a:chOff x="0" y="0"/>
            <a:chExt cx="5883359" cy="1311180"/>
          </a:xfrm>
        </p:grpSpPr>
        <p:sp>
          <p:nvSpPr>
            <p:cNvPr name="TextBox 38" id="38"/>
            <p:cNvSpPr txBox="true"/>
            <p:nvPr/>
          </p:nvSpPr>
          <p:spPr>
            <a:xfrm rot="0">
              <a:off x="0" y="-57150"/>
              <a:ext cx="5883359" cy="653140"/>
            </a:xfrm>
            <a:prstGeom prst="rect">
              <a:avLst/>
            </a:prstGeom>
          </p:spPr>
          <p:txBody>
            <a:bodyPr anchor="t" rtlCol="false" tIns="0" lIns="0" bIns="0" rIns="0">
              <a:spAutoFit/>
            </a:bodyPr>
            <a:lstStyle/>
            <a:p>
              <a:pPr>
                <a:lnSpc>
                  <a:spcPts val="4165"/>
                </a:lnSpc>
                <a:spcBef>
                  <a:spcPct val="0"/>
                </a:spcBef>
              </a:pPr>
              <a:r>
                <a:rPr lang="en-US" sz="2975" spc="202">
                  <a:solidFill>
                    <a:srgbClr val="FFFFFF"/>
                  </a:solidFill>
                  <a:latin typeface="League Spartan Bold"/>
                </a:rPr>
                <a:t>PRIYANKA KAPOOR</a:t>
              </a:r>
            </a:p>
          </p:txBody>
        </p:sp>
        <p:sp>
          <p:nvSpPr>
            <p:cNvPr name="TextBox 39" id="39"/>
            <p:cNvSpPr txBox="true"/>
            <p:nvPr/>
          </p:nvSpPr>
          <p:spPr>
            <a:xfrm rot="0">
              <a:off x="70591" y="1019645"/>
              <a:ext cx="3449522" cy="291535"/>
            </a:xfrm>
            <a:prstGeom prst="rect">
              <a:avLst/>
            </a:prstGeom>
          </p:spPr>
          <p:txBody>
            <a:bodyPr anchor="t" rtlCol="false" tIns="0" lIns="0" bIns="0" rIns="0">
              <a:spAutoFit/>
            </a:bodyPr>
            <a:lstStyle/>
            <a:p>
              <a:pPr>
                <a:lnSpc>
                  <a:spcPts val="1822"/>
                </a:lnSpc>
                <a:spcBef>
                  <a:spcPct val="0"/>
                </a:spcBef>
              </a:pPr>
              <a:r>
                <a:rPr lang="en-US" sz="1301" spc="169">
                  <a:solidFill>
                    <a:srgbClr val="F6F2EF"/>
                  </a:solidFill>
                  <a:latin typeface="Roboto Mono Regular"/>
                </a:rPr>
                <a:t>PASSIONATE CODER</a:t>
              </a:r>
            </a:p>
          </p:txBody>
        </p:sp>
        <p:grpSp>
          <p:nvGrpSpPr>
            <p:cNvPr name="Group 40" id="40"/>
            <p:cNvGrpSpPr/>
            <p:nvPr/>
          </p:nvGrpSpPr>
          <p:grpSpPr>
            <a:xfrm rot="0">
              <a:off x="69369" y="432128"/>
              <a:ext cx="4769666" cy="616092"/>
              <a:chOff x="0" y="0"/>
              <a:chExt cx="4424447" cy="571500"/>
            </a:xfrm>
          </p:grpSpPr>
          <p:sp>
            <p:nvSpPr>
              <p:cNvPr name="Freeform 41" id="41"/>
              <p:cNvSpPr/>
              <p:nvPr/>
            </p:nvSpPr>
            <p:spPr>
              <a:xfrm>
                <a:off x="0" y="255270"/>
                <a:ext cx="4424447" cy="69850"/>
              </a:xfrm>
              <a:custGeom>
                <a:avLst/>
                <a:gdLst/>
                <a:ahLst/>
                <a:cxnLst/>
                <a:rect r="r" b="b" t="t" l="l"/>
                <a:pathLst>
                  <a:path h="69850" w="4424447">
                    <a:moveTo>
                      <a:pt x="4133617" y="0"/>
                    </a:moveTo>
                    <a:lnTo>
                      <a:pt x="0" y="0"/>
                    </a:lnTo>
                    <a:lnTo>
                      <a:pt x="0" y="69850"/>
                    </a:lnTo>
                    <a:lnTo>
                      <a:pt x="4424447" y="69850"/>
                    </a:lnTo>
                    <a:lnTo>
                      <a:pt x="4424447" y="0"/>
                    </a:lnTo>
                    <a:close/>
                  </a:path>
                </a:pathLst>
              </a:custGeom>
              <a:solidFill>
                <a:srgbClr val="F4E281"/>
              </a:solidFill>
            </p:spPr>
          </p:sp>
        </p:grpSp>
      </p:grpSp>
      <p:sp>
        <p:nvSpPr>
          <p:cNvPr name="AutoShape 42" id="42"/>
          <p:cNvSpPr/>
          <p:nvPr/>
        </p:nvSpPr>
        <p:spPr>
          <a:xfrm rot="1723650">
            <a:off x="3694244" y="-1655262"/>
            <a:ext cx="4974510" cy="2606144"/>
          </a:xfrm>
          <a:prstGeom prst="rect">
            <a:avLst/>
          </a:prstGeom>
          <a:solidFill>
            <a:srgbClr val="F4E281"/>
          </a:solidFill>
        </p:spPr>
      </p:sp>
      <p:grpSp>
        <p:nvGrpSpPr>
          <p:cNvPr name="Group 43" id="43"/>
          <p:cNvGrpSpPr>
            <a:grpSpLocks noChangeAspect="true"/>
          </p:cNvGrpSpPr>
          <p:nvPr/>
        </p:nvGrpSpPr>
        <p:grpSpPr>
          <a:xfrm rot="0">
            <a:off x="5391674" y="158422"/>
            <a:ext cx="1579651" cy="1573481"/>
            <a:chOff x="0" y="0"/>
            <a:chExt cx="6502400" cy="6477000"/>
          </a:xfrm>
        </p:grpSpPr>
        <p:sp>
          <p:nvSpPr>
            <p:cNvPr name="Freeform 44" id="44"/>
            <p:cNvSpPr/>
            <p:nvPr/>
          </p:nvSpPr>
          <p:spPr>
            <a:xfrm>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45132" r="-39742" t="-14663" b="-8759"/>
              </a:stretch>
            </a:blipFill>
          </p:spPr>
        </p:sp>
        <p:sp>
          <p:nvSpPr>
            <p:cNvPr name="Freeform 45" id="45"/>
            <p:cNvSpPr/>
            <p:nvPr/>
          </p:nvSpPr>
          <p:spPr>
            <a:xfrm>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EFCF7"/>
        </a:solidFill>
      </p:bgPr>
    </p:bg>
    <p:spTree>
      <p:nvGrpSpPr>
        <p:cNvPr id="1" name=""/>
        <p:cNvGrpSpPr/>
        <p:nvPr/>
      </p:nvGrpSpPr>
      <p:grpSpPr>
        <a:xfrm>
          <a:off x="0" y="0"/>
          <a:ext cx="0" cy="0"/>
          <a:chOff x="0" y="0"/>
          <a:chExt cx="0" cy="0"/>
        </a:xfrm>
      </p:grpSpPr>
      <p:sp>
        <p:nvSpPr>
          <p:cNvPr name="TextBox 2" id="2"/>
          <p:cNvSpPr txBox="true"/>
          <p:nvPr/>
        </p:nvSpPr>
        <p:spPr>
          <a:xfrm rot="0">
            <a:off x="2675506" y="1176789"/>
            <a:ext cx="3718085" cy="643820"/>
          </a:xfrm>
          <a:prstGeom prst="rect">
            <a:avLst/>
          </a:prstGeom>
        </p:spPr>
        <p:txBody>
          <a:bodyPr anchor="t" rtlCol="false" tIns="0" lIns="0" bIns="0" rIns="0">
            <a:spAutoFit/>
          </a:bodyPr>
          <a:lstStyle/>
          <a:p>
            <a:pPr>
              <a:lnSpc>
                <a:spcPts val="4703"/>
              </a:lnSpc>
            </a:pPr>
            <a:r>
              <a:rPr lang="en-US" sz="4276" spc="795">
                <a:solidFill>
                  <a:srgbClr val="302C1E"/>
                </a:solidFill>
                <a:latin typeface="Bebas Neue Bold"/>
              </a:rPr>
              <a:t>Olivia Wils</a:t>
            </a:r>
            <a:r>
              <a:rPr lang="en-US" sz="4276" spc="795">
                <a:solidFill>
                  <a:srgbClr val="302C1E"/>
                </a:solidFill>
                <a:latin typeface="Bebas Neue Bold"/>
              </a:rPr>
              <a:t>on</a:t>
            </a:r>
          </a:p>
        </p:txBody>
      </p:sp>
      <p:sp>
        <p:nvSpPr>
          <p:cNvPr name="TextBox 3" id="3"/>
          <p:cNvSpPr txBox="true"/>
          <p:nvPr/>
        </p:nvSpPr>
        <p:spPr>
          <a:xfrm rot="0">
            <a:off x="2675506" y="1820609"/>
            <a:ext cx="3686484" cy="341751"/>
          </a:xfrm>
          <a:prstGeom prst="rect">
            <a:avLst/>
          </a:prstGeom>
        </p:spPr>
        <p:txBody>
          <a:bodyPr anchor="t" rtlCol="false" tIns="0" lIns="0" bIns="0" rIns="0">
            <a:spAutoFit/>
          </a:bodyPr>
          <a:lstStyle/>
          <a:p>
            <a:pPr>
              <a:lnSpc>
                <a:spcPts val="2690"/>
              </a:lnSpc>
            </a:pPr>
            <a:r>
              <a:rPr lang="en-US" sz="2242">
                <a:solidFill>
                  <a:srgbClr val="302C1E"/>
                </a:solidFill>
                <a:latin typeface="Cormorant Garamond Light Italics"/>
              </a:rPr>
              <a:t>Astroche</a:t>
            </a:r>
            <a:r>
              <a:rPr lang="en-US" sz="2242">
                <a:solidFill>
                  <a:srgbClr val="302C1E"/>
                </a:solidFill>
                <a:latin typeface="Cormorant Garamond Light Italics"/>
              </a:rPr>
              <a:t>mist</a:t>
            </a:r>
          </a:p>
        </p:txBody>
      </p:sp>
      <p:grpSp>
        <p:nvGrpSpPr>
          <p:cNvPr name="Group 4" id="4"/>
          <p:cNvGrpSpPr/>
          <p:nvPr/>
        </p:nvGrpSpPr>
        <p:grpSpPr>
          <a:xfrm rot="0">
            <a:off x="2675506" y="3269378"/>
            <a:ext cx="4256496" cy="2617953"/>
            <a:chOff x="0" y="0"/>
            <a:chExt cx="5675328" cy="3490605"/>
          </a:xfrm>
        </p:grpSpPr>
        <p:sp>
          <p:nvSpPr>
            <p:cNvPr name="TextBox 5" id="5"/>
            <p:cNvSpPr txBox="true"/>
            <p:nvPr/>
          </p:nvSpPr>
          <p:spPr>
            <a:xfrm rot="0">
              <a:off x="0" y="-9525"/>
              <a:ext cx="5675328" cy="241637"/>
            </a:xfrm>
            <a:prstGeom prst="rect">
              <a:avLst/>
            </a:prstGeom>
          </p:spPr>
          <p:txBody>
            <a:bodyPr anchor="t" rtlCol="false" tIns="0" lIns="0" bIns="0" rIns="0">
              <a:spAutoFit/>
            </a:bodyPr>
            <a:lstStyle/>
            <a:p>
              <a:pPr>
                <a:lnSpc>
                  <a:spcPts val="1320"/>
                </a:lnSpc>
              </a:pPr>
              <a:r>
                <a:rPr lang="en-US" sz="1100" spc="223">
                  <a:solidFill>
                    <a:srgbClr val="302C1E"/>
                  </a:solidFill>
                  <a:latin typeface="Bebas Neue Bold"/>
                </a:rPr>
                <a:t>WORK SUMMARY</a:t>
              </a:r>
            </a:p>
          </p:txBody>
        </p:sp>
        <p:sp>
          <p:nvSpPr>
            <p:cNvPr name="TextBox 6" id="6"/>
            <p:cNvSpPr txBox="true"/>
            <p:nvPr/>
          </p:nvSpPr>
          <p:spPr>
            <a:xfrm rot="0">
              <a:off x="0" y="423684"/>
              <a:ext cx="5675328" cy="246870"/>
            </a:xfrm>
            <a:prstGeom prst="rect">
              <a:avLst/>
            </a:prstGeom>
          </p:spPr>
          <p:txBody>
            <a:bodyPr anchor="t" rtlCol="false" tIns="0" lIns="0" bIns="0" rIns="0">
              <a:spAutoFit/>
            </a:bodyPr>
            <a:lstStyle/>
            <a:p>
              <a:pPr>
                <a:lnSpc>
                  <a:spcPts val="1457"/>
                </a:lnSpc>
              </a:pPr>
              <a:r>
                <a:rPr lang="en-US" sz="1214">
                  <a:solidFill>
                    <a:srgbClr val="302C1E"/>
                  </a:solidFill>
                  <a:latin typeface="Cormorant Garamond Medium Bold Italics"/>
                </a:rPr>
                <a:t>Chief Astrochemist</a:t>
              </a:r>
            </a:p>
          </p:txBody>
        </p:sp>
        <p:sp>
          <p:nvSpPr>
            <p:cNvPr name="TextBox 7" id="7"/>
            <p:cNvSpPr txBox="true"/>
            <p:nvPr/>
          </p:nvSpPr>
          <p:spPr>
            <a:xfrm rot="0">
              <a:off x="0" y="1218196"/>
              <a:ext cx="5558561" cy="646331"/>
            </a:xfrm>
            <a:prstGeom prst="rect">
              <a:avLst/>
            </a:prstGeom>
          </p:spPr>
          <p:txBody>
            <a:bodyPr anchor="t" rtlCol="false" tIns="0" lIns="0" bIns="0" rIns="0">
              <a:spAutoFit/>
            </a:bodyPr>
            <a:lstStyle/>
            <a:p>
              <a:pPr>
                <a:lnSpc>
                  <a:spcPts val="1257"/>
                </a:lnSpc>
              </a:pPr>
              <a:r>
                <a:rPr lang="en-US" sz="897" spc="17">
                  <a:solidFill>
                    <a:srgbClr val="302C1E"/>
                  </a:solidFill>
                  <a:latin typeface="Open Sans Condensed"/>
                </a:rPr>
                <a:t>- Spearheads company's main chemistry projects</a:t>
              </a:r>
            </a:p>
            <a:p>
              <a:pPr>
                <a:lnSpc>
                  <a:spcPts val="1257"/>
                </a:lnSpc>
              </a:pPr>
              <a:r>
                <a:rPr lang="en-US" sz="897" spc="17">
                  <a:solidFill>
                    <a:srgbClr val="302C1E"/>
                  </a:solidFill>
                  <a:latin typeface="Open Sans Condensed"/>
                </a:rPr>
                <a:t>- Formulates research and safety guidelines to be followed by the department</a:t>
              </a:r>
            </a:p>
            <a:p>
              <a:pPr>
                <a:lnSpc>
                  <a:spcPts val="1257"/>
                </a:lnSpc>
              </a:pPr>
              <a:r>
                <a:rPr lang="en-US" sz="897" spc="17">
                  <a:solidFill>
                    <a:srgbClr val="302C1E"/>
                  </a:solidFill>
                  <a:latin typeface="Open Sans Condensed"/>
                </a:rPr>
                <a:t>- Supervises team of chemists</a:t>
              </a:r>
            </a:p>
          </p:txBody>
        </p:sp>
        <p:sp>
          <p:nvSpPr>
            <p:cNvPr name="TextBox 8" id="8"/>
            <p:cNvSpPr txBox="true"/>
            <p:nvPr/>
          </p:nvSpPr>
          <p:spPr>
            <a:xfrm rot="0">
              <a:off x="0" y="764348"/>
              <a:ext cx="4240177" cy="253978"/>
            </a:xfrm>
            <a:prstGeom prst="rect">
              <a:avLst/>
            </a:prstGeom>
          </p:spPr>
          <p:txBody>
            <a:bodyPr anchor="t" rtlCol="false" tIns="0" lIns="0" bIns="0" rIns="0">
              <a:spAutoFit/>
            </a:bodyPr>
            <a:lstStyle/>
            <a:p>
              <a:pPr>
                <a:lnSpc>
                  <a:spcPts val="1331"/>
                </a:lnSpc>
              </a:pPr>
              <a:r>
                <a:rPr lang="en-US" sz="1109" spc="55">
                  <a:solidFill>
                    <a:srgbClr val="4B664A"/>
                  </a:solidFill>
                  <a:latin typeface="Open Sans Condensed"/>
                </a:rPr>
                <a:t>Diatomicol Corporation | March 2020 - present</a:t>
              </a:r>
            </a:p>
          </p:txBody>
        </p:sp>
        <p:sp>
          <p:nvSpPr>
            <p:cNvPr name="TextBox 9" id="9"/>
            <p:cNvSpPr txBox="true"/>
            <p:nvPr/>
          </p:nvSpPr>
          <p:spPr>
            <a:xfrm rot="0">
              <a:off x="0" y="2262643"/>
              <a:ext cx="5675328" cy="246870"/>
            </a:xfrm>
            <a:prstGeom prst="rect">
              <a:avLst/>
            </a:prstGeom>
          </p:spPr>
          <p:txBody>
            <a:bodyPr anchor="t" rtlCol="false" tIns="0" lIns="0" bIns="0" rIns="0">
              <a:spAutoFit/>
            </a:bodyPr>
            <a:lstStyle/>
            <a:p>
              <a:pPr>
                <a:lnSpc>
                  <a:spcPts val="1457"/>
                </a:lnSpc>
              </a:pPr>
              <a:r>
                <a:rPr lang="en-US" sz="1214">
                  <a:solidFill>
                    <a:srgbClr val="302C1E"/>
                  </a:solidFill>
                  <a:latin typeface="Cormorant Garamond Medium Bold Italics"/>
                </a:rPr>
                <a:t>Assistant Astrochemist</a:t>
              </a:r>
            </a:p>
          </p:txBody>
        </p:sp>
        <p:sp>
          <p:nvSpPr>
            <p:cNvPr name="TextBox 10" id="10"/>
            <p:cNvSpPr txBox="true"/>
            <p:nvPr/>
          </p:nvSpPr>
          <p:spPr>
            <a:xfrm rot="0">
              <a:off x="0" y="3057155"/>
              <a:ext cx="5675328" cy="433450"/>
            </a:xfrm>
            <a:prstGeom prst="rect">
              <a:avLst/>
            </a:prstGeom>
          </p:spPr>
          <p:txBody>
            <a:bodyPr anchor="t" rtlCol="false" tIns="0" lIns="0" bIns="0" rIns="0">
              <a:spAutoFit/>
            </a:bodyPr>
            <a:lstStyle/>
            <a:p>
              <a:pPr>
                <a:lnSpc>
                  <a:spcPts val="1257"/>
                </a:lnSpc>
              </a:pPr>
              <a:r>
                <a:rPr lang="en-US" sz="897" spc="17">
                  <a:solidFill>
                    <a:srgbClr val="302C1E"/>
                  </a:solidFill>
                  <a:latin typeface="Open Sans Condensed"/>
                </a:rPr>
                <a:t>- Worked with lead researchers on vital projects</a:t>
              </a:r>
            </a:p>
            <a:p>
              <a:pPr>
                <a:lnSpc>
                  <a:spcPts val="1257"/>
                </a:lnSpc>
              </a:pPr>
              <a:r>
                <a:rPr lang="en-US" sz="897" spc="17">
                  <a:solidFill>
                    <a:srgbClr val="302C1E"/>
                  </a:solidFill>
                  <a:latin typeface="Open Sans Condensed"/>
                </a:rPr>
                <a:t>- Revised experiment procedural guidelines to improve safety and performance in the laboratory</a:t>
              </a:r>
            </a:p>
          </p:txBody>
        </p:sp>
        <p:sp>
          <p:nvSpPr>
            <p:cNvPr name="TextBox 11" id="11"/>
            <p:cNvSpPr txBox="true"/>
            <p:nvPr/>
          </p:nvSpPr>
          <p:spPr>
            <a:xfrm rot="0">
              <a:off x="0" y="2603307"/>
              <a:ext cx="5675328" cy="253978"/>
            </a:xfrm>
            <a:prstGeom prst="rect">
              <a:avLst/>
            </a:prstGeom>
          </p:spPr>
          <p:txBody>
            <a:bodyPr anchor="t" rtlCol="false" tIns="0" lIns="0" bIns="0" rIns="0">
              <a:spAutoFit/>
            </a:bodyPr>
            <a:lstStyle/>
            <a:p>
              <a:pPr>
                <a:lnSpc>
                  <a:spcPts val="1331"/>
                </a:lnSpc>
              </a:pPr>
              <a:r>
                <a:rPr lang="en-US" sz="1109" spc="55">
                  <a:solidFill>
                    <a:srgbClr val="4B664A"/>
                  </a:solidFill>
                  <a:latin typeface="Open Sans Condensed"/>
                </a:rPr>
                <a:t>LLR Institute | August 2018 - February 2020</a:t>
              </a:r>
            </a:p>
          </p:txBody>
        </p:sp>
      </p:grpSp>
      <p:grpSp>
        <p:nvGrpSpPr>
          <p:cNvPr name="Group 12" id="12"/>
          <p:cNvGrpSpPr/>
          <p:nvPr/>
        </p:nvGrpSpPr>
        <p:grpSpPr>
          <a:xfrm rot="0">
            <a:off x="2675506" y="6844904"/>
            <a:ext cx="4256496" cy="2823109"/>
            <a:chOff x="0" y="0"/>
            <a:chExt cx="5675328" cy="3764146"/>
          </a:xfrm>
        </p:grpSpPr>
        <p:sp>
          <p:nvSpPr>
            <p:cNvPr name="TextBox 13" id="13"/>
            <p:cNvSpPr txBox="true"/>
            <p:nvPr/>
          </p:nvSpPr>
          <p:spPr>
            <a:xfrm rot="0">
              <a:off x="0" y="-9525"/>
              <a:ext cx="5675328" cy="241637"/>
            </a:xfrm>
            <a:prstGeom prst="rect">
              <a:avLst/>
            </a:prstGeom>
          </p:spPr>
          <p:txBody>
            <a:bodyPr anchor="t" rtlCol="false" tIns="0" lIns="0" bIns="0" rIns="0">
              <a:spAutoFit/>
            </a:bodyPr>
            <a:lstStyle/>
            <a:p>
              <a:pPr>
                <a:lnSpc>
                  <a:spcPts val="1320"/>
                </a:lnSpc>
              </a:pPr>
              <a:r>
                <a:rPr lang="en-US" sz="1100" spc="223">
                  <a:solidFill>
                    <a:srgbClr val="302C1E"/>
                  </a:solidFill>
                  <a:latin typeface="Bebas Neue Bold"/>
                </a:rPr>
                <a:t>EDUCATION BACKGROUND</a:t>
              </a:r>
            </a:p>
          </p:txBody>
        </p:sp>
        <p:sp>
          <p:nvSpPr>
            <p:cNvPr name="TextBox 14" id="14"/>
            <p:cNvSpPr txBox="true"/>
            <p:nvPr/>
          </p:nvSpPr>
          <p:spPr>
            <a:xfrm rot="0">
              <a:off x="0" y="364443"/>
              <a:ext cx="5675328" cy="246870"/>
            </a:xfrm>
            <a:prstGeom prst="rect">
              <a:avLst/>
            </a:prstGeom>
          </p:spPr>
          <p:txBody>
            <a:bodyPr anchor="t" rtlCol="false" tIns="0" lIns="0" bIns="0" rIns="0">
              <a:spAutoFit/>
            </a:bodyPr>
            <a:lstStyle/>
            <a:p>
              <a:pPr>
                <a:lnSpc>
                  <a:spcPts val="1457"/>
                </a:lnSpc>
              </a:pPr>
              <a:r>
                <a:rPr lang="en-US" sz="1214">
                  <a:solidFill>
                    <a:srgbClr val="302C1E"/>
                  </a:solidFill>
                  <a:latin typeface="Cormorant Garamond Medium Bold Italics"/>
                </a:rPr>
                <a:t>University of Manneda</a:t>
              </a:r>
            </a:p>
          </p:txBody>
        </p:sp>
        <p:sp>
          <p:nvSpPr>
            <p:cNvPr name="TextBox 15" id="15"/>
            <p:cNvSpPr txBox="true"/>
            <p:nvPr/>
          </p:nvSpPr>
          <p:spPr>
            <a:xfrm rot="0">
              <a:off x="0" y="1027426"/>
              <a:ext cx="4171837" cy="646331"/>
            </a:xfrm>
            <a:prstGeom prst="rect">
              <a:avLst/>
            </a:prstGeom>
          </p:spPr>
          <p:txBody>
            <a:bodyPr anchor="t" rtlCol="false" tIns="0" lIns="0" bIns="0" rIns="0">
              <a:spAutoFit/>
            </a:bodyPr>
            <a:lstStyle/>
            <a:p>
              <a:pPr>
                <a:lnSpc>
                  <a:spcPts val="1257"/>
                </a:lnSpc>
              </a:pPr>
              <a:r>
                <a:rPr lang="en-US" sz="897" spc="17">
                  <a:solidFill>
                    <a:srgbClr val="302C1E"/>
                  </a:solidFill>
                  <a:latin typeface="Open Sans Condensed"/>
                </a:rPr>
                <a:t>- Doctoral Dissertation: Creation of organic compounds in infrared environments</a:t>
              </a:r>
            </a:p>
            <a:p>
              <a:pPr>
                <a:lnSpc>
                  <a:spcPts val="1257"/>
                </a:lnSpc>
              </a:pPr>
              <a:r>
                <a:rPr lang="en-US" sz="897" spc="17">
                  <a:solidFill>
                    <a:srgbClr val="302C1E"/>
                  </a:solidFill>
                  <a:latin typeface="Open Sans Condensed"/>
                </a:rPr>
                <a:t>- Adjunct Instructor: Laboratory Procedures for Astrochemical Research</a:t>
              </a:r>
            </a:p>
          </p:txBody>
        </p:sp>
        <p:sp>
          <p:nvSpPr>
            <p:cNvPr name="TextBox 16" id="16"/>
            <p:cNvSpPr txBox="true"/>
            <p:nvPr/>
          </p:nvSpPr>
          <p:spPr>
            <a:xfrm rot="0">
              <a:off x="0" y="705108"/>
              <a:ext cx="5675328" cy="253978"/>
            </a:xfrm>
            <a:prstGeom prst="rect">
              <a:avLst/>
            </a:prstGeom>
          </p:spPr>
          <p:txBody>
            <a:bodyPr anchor="t" rtlCol="false" tIns="0" lIns="0" bIns="0" rIns="0">
              <a:spAutoFit/>
            </a:bodyPr>
            <a:lstStyle/>
            <a:p>
              <a:pPr>
                <a:lnSpc>
                  <a:spcPts val="1331"/>
                </a:lnSpc>
              </a:pPr>
              <a:r>
                <a:rPr lang="en-US" sz="1109" spc="55">
                  <a:solidFill>
                    <a:srgbClr val="4B664A"/>
                  </a:solidFill>
                  <a:latin typeface="Open Sans Condensed"/>
                </a:rPr>
                <a:t>PhD Astrochemistry | Graduated June 2018</a:t>
              </a:r>
            </a:p>
          </p:txBody>
        </p:sp>
        <p:sp>
          <p:nvSpPr>
            <p:cNvPr name="TextBox 17" id="17"/>
            <p:cNvSpPr txBox="true"/>
            <p:nvPr/>
          </p:nvSpPr>
          <p:spPr>
            <a:xfrm rot="0">
              <a:off x="0" y="2216863"/>
              <a:ext cx="5675328" cy="246870"/>
            </a:xfrm>
            <a:prstGeom prst="rect">
              <a:avLst/>
            </a:prstGeom>
          </p:spPr>
          <p:txBody>
            <a:bodyPr anchor="t" rtlCol="false" tIns="0" lIns="0" bIns="0" rIns="0">
              <a:spAutoFit/>
            </a:bodyPr>
            <a:lstStyle/>
            <a:p>
              <a:pPr>
                <a:lnSpc>
                  <a:spcPts val="1457"/>
                </a:lnSpc>
              </a:pPr>
              <a:r>
                <a:rPr lang="en-US" sz="1214">
                  <a:solidFill>
                    <a:srgbClr val="302C1E"/>
                  </a:solidFill>
                  <a:latin typeface="Cormorant Garamond Medium Bold Italics"/>
                </a:rPr>
                <a:t>Elane Prieta College</a:t>
              </a:r>
            </a:p>
          </p:txBody>
        </p:sp>
        <p:sp>
          <p:nvSpPr>
            <p:cNvPr name="TextBox 18" id="18"/>
            <p:cNvSpPr txBox="true"/>
            <p:nvPr/>
          </p:nvSpPr>
          <p:spPr>
            <a:xfrm rot="0">
              <a:off x="0" y="2904935"/>
              <a:ext cx="5675328" cy="859211"/>
            </a:xfrm>
            <a:prstGeom prst="rect">
              <a:avLst/>
            </a:prstGeom>
          </p:spPr>
          <p:txBody>
            <a:bodyPr anchor="t" rtlCol="false" tIns="0" lIns="0" bIns="0" rIns="0">
              <a:spAutoFit/>
            </a:bodyPr>
            <a:lstStyle/>
            <a:p>
              <a:pPr>
                <a:lnSpc>
                  <a:spcPts val="1257"/>
                </a:lnSpc>
              </a:pPr>
              <a:r>
                <a:rPr lang="en-US" sz="897" spc="17">
                  <a:solidFill>
                    <a:srgbClr val="302C1E"/>
                  </a:solidFill>
                  <a:latin typeface="Open Sans Condensed"/>
                </a:rPr>
                <a:t>- Graduated Class of 2012 Valedictorian</a:t>
              </a:r>
            </a:p>
            <a:p>
              <a:pPr>
                <a:lnSpc>
                  <a:spcPts val="1257"/>
                </a:lnSpc>
              </a:pPr>
              <a:r>
                <a:rPr lang="en-US" sz="897" spc="17">
                  <a:solidFill>
                    <a:srgbClr val="302C1E"/>
                  </a:solidFill>
                  <a:latin typeface="Open Sans Condensed"/>
                </a:rPr>
                <a:t>- Specialized in Chemical Physics</a:t>
              </a:r>
            </a:p>
            <a:p>
              <a:pPr>
                <a:lnSpc>
                  <a:spcPts val="1257"/>
                </a:lnSpc>
              </a:pPr>
              <a:r>
                <a:rPr lang="en-US" sz="897" spc="17">
                  <a:solidFill>
                    <a:srgbClr val="302C1E"/>
                  </a:solidFill>
                  <a:latin typeface="Open Sans Condensed"/>
                </a:rPr>
                <a:t>- Minor in Astronomy and Space Sciences</a:t>
              </a:r>
            </a:p>
            <a:p>
              <a:pPr>
                <a:lnSpc>
                  <a:spcPts val="1257"/>
                </a:lnSpc>
              </a:pPr>
              <a:r>
                <a:rPr lang="en-US" sz="897" spc="17">
                  <a:solidFill>
                    <a:srgbClr val="302C1E"/>
                  </a:solidFill>
                  <a:latin typeface="Open Sans Condensed"/>
                </a:rPr>
                <a:t>- Member of the Student Science Alliance</a:t>
              </a:r>
            </a:p>
          </p:txBody>
        </p:sp>
        <p:sp>
          <p:nvSpPr>
            <p:cNvPr name="TextBox 19" id="19"/>
            <p:cNvSpPr txBox="true"/>
            <p:nvPr/>
          </p:nvSpPr>
          <p:spPr>
            <a:xfrm rot="0">
              <a:off x="0" y="2557528"/>
              <a:ext cx="5675328" cy="253978"/>
            </a:xfrm>
            <a:prstGeom prst="rect">
              <a:avLst/>
            </a:prstGeom>
          </p:spPr>
          <p:txBody>
            <a:bodyPr anchor="t" rtlCol="false" tIns="0" lIns="0" bIns="0" rIns="0">
              <a:spAutoFit/>
            </a:bodyPr>
            <a:lstStyle/>
            <a:p>
              <a:pPr>
                <a:lnSpc>
                  <a:spcPts val="1331"/>
                </a:lnSpc>
              </a:pPr>
              <a:r>
                <a:rPr lang="en-US" sz="1109" spc="55">
                  <a:solidFill>
                    <a:srgbClr val="4B664A"/>
                  </a:solidFill>
                  <a:latin typeface="Open Sans Condensed"/>
                </a:rPr>
                <a:t>BS Chemistry | Graduated June  2012</a:t>
              </a:r>
            </a:p>
          </p:txBody>
        </p:sp>
      </p:grpSp>
      <p:grpSp>
        <p:nvGrpSpPr>
          <p:cNvPr name="Group 20" id="20"/>
          <p:cNvGrpSpPr/>
          <p:nvPr/>
        </p:nvGrpSpPr>
        <p:grpSpPr>
          <a:xfrm rot="0">
            <a:off x="409076" y="3269378"/>
            <a:ext cx="1696822" cy="947976"/>
            <a:chOff x="0" y="0"/>
            <a:chExt cx="2262429" cy="1263968"/>
          </a:xfrm>
        </p:grpSpPr>
        <p:sp>
          <p:nvSpPr>
            <p:cNvPr name="TextBox 21" id="21"/>
            <p:cNvSpPr txBox="true"/>
            <p:nvPr/>
          </p:nvSpPr>
          <p:spPr>
            <a:xfrm rot="0">
              <a:off x="0" y="-9525"/>
              <a:ext cx="2262429" cy="241637"/>
            </a:xfrm>
            <a:prstGeom prst="rect">
              <a:avLst/>
            </a:prstGeom>
          </p:spPr>
          <p:txBody>
            <a:bodyPr anchor="t" rtlCol="false" tIns="0" lIns="0" bIns="0" rIns="0">
              <a:spAutoFit/>
            </a:bodyPr>
            <a:lstStyle/>
            <a:p>
              <a:pPr>
                <a:lnSpc>
                  <a:spcPts val="1319"/>
                </a:lnSpc>
              </a:pPr>
              <a:r>
                <a:rPr lang="en-US" sz="1099" spc="223">
                  <a:solidFill>
                    <a:srgbClr val="302C1E"/>
                  </a:solidFill>
                  <a:latin typeface="Bebas Neue Bold"/>
                </a:rPr>
                <a:t>PERSONAL SUMMARY</a:t>
              </a:r>
            </a:p>
          </p:txBody>
        </p:sp>
        <p:sp>
          <p:nvSpPr>
            <p:cNvPr name="TextBox 22" id="22"/>
            <p:cNvSpPr txBox="true"/>
            <p:nvPr/>
          </p:nvSpPr>
          <p:spPr>
            <a:xfrm rot="0">
              <a:off x="0" y="404757"/>
              <a:ext cx="2262429" cy="859211"/>
            </a:xfrm>
            <a:prstGeom prst="rect">
              <a:avLst/>
            </a:prstGeom>
          </p:spPr>
          <p:txBody>
            <a:bodyPr anchor="t" rtlCol="false" tIns="0" lIns="0" bIns="0" rIns="0">
              <a:spAutoFit/>
            </a:bodyPr>
            <a:lstStyle/>
            <a:p>
              <a:pPr>
                <a:lnSpc>
                  <a:spcPts val="1257"/>
                </a:lnSpc>
              </a:pPr>
              <a:r>
                <a:rPr lang="en-US" sz="897" spc="17">
                  <a:solidFill>
                    <a:srgbClr val="302C1E"/>
                  </a:solidFill>
                  <a:latin typeface="Open Sans Condensed"/>
                </a:rPr>
                <a:t>I am a published astrochemist who has been researching molecular reactions to radiation exposure for over ten years. I am a dedicated researcher and mentor.</a:t>
              </a:r>
            </a:p>
          </p:txBody>
        </p:sp>
      </p:grpSp>
      <p:grpSp>
        <p:nvGrpSpPr>
          <p:cNvPr name="Group 23" id="23"/>
          <p:cNvGrpSpPr/>
          <p:nvPr/>
        </p:nvGrpSpPr>
        <p:grpSpPr>
          <a:xfrm rot="0">
            <a:off x="409076" y="4912198"/>
            <a:ext cx="1696822" cy="1075510"/>
            <a:chOff x="0" y="0"/>
            <a:chExt cx="2262429" cy="1434013"/>
          </a:xfrm>
        </p:grpSpPr>
        <p:sp>
          <p:nvSpPr>
            <p:cNvPr name="TextBox 24" id="24"/>
            <p:cNvSpPr txBox="true"/>
            <p:nvPr/>
          </p:nvSpPr>
          <p:spPr>
            <a:xfrm rot="0">
              <a:off x="0" y="-9525"/>
              <a:ext cx="2262429" cy="241637"/>
            </a:xfrm>
            <a:prstGeom prst="rect">
              <a:avLst/>
            </a:prstGeom>
          </p:spPr>
          <p:txBody>
            <a:bodyPr anchor="t" rtlCol="false" tIns="0" lIns="0" bIns="0" rIns="0">
              <a:spAutoFit/>
            </a:bodyPr>
            <a:lstStyle/>
            <a:p>
              <a:pPr>
                <a:lnSpc>
                  <a:spcPts val="1319"/>
                </a:lnSpc>
              </a:pPr>
              <a:r>
                <a:rPr lang="en-US" sz="1099" spc="223">
                  <a:solidFill>
                    <a:srgbClr val="302C1E"/>
                  </a:solidFill>
                  <a:latin typeface="Bebas Neue Bold"/>
                </a:rPr>
                <a:t>AREAS OF STUDY</a:t>
              </a:r>
            </a:p>
          </p:txBody>
        </p:sp>
        <p:sp>
          <p:nvSpPr>
            <p:cNvPr name="TextBox 25" id="25"/>
            <p:cNvSpPr txBox="true"/>
            <p:nvPr/>
          </p:nvSpPr>
          <p:spPr>
            <a:xfrm rot="0">
              <a:off x="0" y="361921"/>
              <a:ext cx="2262429" cy="1072092"/>
            </a:xfrm>
            <a:prstGeom prst="rect">
              <a:avLst/>
            </a:prstGeom>
          </p:spPr>
          <p:txBody>
            <a:bodyPr anchor="t" rtlCol="false" tIns="0" lIns="0" bIns="0" rIns="0">
              <a:spAutoFit/>
            </a:bodyPr>
            <a:lstStyle/>
            <a:p>
              <a:pPr>
                <a:lnSpc>
                  <a:spcPts val="1257"/>
                </a:lnSpc>
              </a:pPr>
              <a:r>
                <a:rPr lang="en-US" sz="897" spc="17">
                  <a:solidFill>
                    <a:srgbClr val="302C1E"/>
                  </a:solidFill>
                  <a:latin typeface="Open Sans Condensed"/>
                </a:rPr>
                <a:t>- Interstellar complex molecules</a:t>
              </a:r>
            </a:p>
            <a:p>
              <a:pPr>
                <a:lnSpc>
                  <a:spcPts val="1257"/>
                </a:lnSpc>
              </a:pPr>
              <a:r>
                <a:rPr lang="en-US" sz="897" spc="17">
                  <a:solidFill>
                    <a:srgbClr val="302C1E"/>
                  </a:solidFill>
                  <a:latin typeface="Open Sans Condensed"/>
                </a:rPr>
                <a:t>- Irradiated molecular behavior</a:t>
              </a:r>
            </a:p>
            <a:p>
              <a:pPr>
                <a:lnSpc>
                  <a:spcPts val="1257"/>
                </a:lnSpc>
              </a:pPr>
              <a:r>
                <a:rPr lang="en-US" sz="897" spc="17">
                  <a:solidFill>
                    <a:srgbClr val="302C1E"/>
                  </a:solidFill>
                  <a:latin typeface="Open Sans Condensed"/>
                </a:rPr>
                <a:t>- Molecular evolution in nebulae</a:t>
              </a:r>
            </a:p>
            <a:p>
              <a:pPr>
                <a:lnSpc>
                  <a:spcPts val="1257"/>
                </a:lnSpc>
              </a:pPr>
              <a:r>
                <a:rPr lang="en-US" sz="897" spc="17">
                  <a:solidFill>
                    <a:srgbClr val="302C1E"/>
                  </a:solidFill>
                  <a:latin typeface="Open Sans Condensed"/>
                </a:rPr>
                <a:t>- Chemical identification through radiation detection</a:t>
              </a:r>
            </a:p>
          </p:txBody>
        </p:sp>
      </p:grpSp>
      <p:grpSp>
        <p:nvGrpSpPr>
          <p:cNvPr name="Group 26" id="26"/>
          <p:cNvGrpSpPr/>
          <p:nvPr/>
        </p:nvGrpSpPr>
        <p:grpSpPr>
          <a:xfrm rot="0">
            <a:off x="409076" y="6844904"/>
            <a:ext cx="1696822" cy="932978"/>
            <a:chOff x="0" y="0"/>
            <a:chExt cx="2262429" cy="1243970"/>
          </a:xfrm>
        </p:grpSpPr>
        <p:sp>
          <p:nvSpPr>
            <p:cNvPr name="TextBox 27" id="27"/>
            <p:cNvSpPr txBox="true"/>
            <p:nvPr/>
          </p:nvSpPr>
          <p:spPr>
            <a:xfrm rot="0">
              <a:off x="0" y="-9525"/>
              <a:ext cx="2262429" cy="241637"/>
            </a:xfrm>
            <a:prstGeom prst="rect">
              <a:avLst/>
            </a:prstGeom>
          </p:spPr>
          <p:txBody>
            <a:bodyPr anchor="t" rtlCol="false" tIns="0" lIns="0" bIns="0" rIns="0">
              <a:spAutoFit/>
            </a:bodyPr>
            <a:lstStyle/>
            <a:p>
              <a:pPr>
                <a:lnSpc>
                  <a:spcPts val="1319"/>
                </a:lnSpc>
              </a:pPr>
              <a:r>
                <a:rPr lang="en-US" sz="1099" spc="223">
                  <a:solidFill>
                    <a:srgbClr val="302C1E"/>
                  </a:solidFill>
                  <a:latin typeface="Bebas Neue Bold"/>
                </a:rPr>
                <a:t>CONTACT DETAILS</a:t>
              </a:r>
            </a:p>
          </p:txBody>
        </p:sp>
        <p:sp>
          <p:nvSpPr>
            <p:cNvPr name="TextBox 28" id="28"/>
            <p:cNvSpPr txBox="true"/>
            <p:nvPr/>
          </p:nvSpPr>
          <p:spPr>
            <a:xfrm rot="0">
              <a:off x="0" y="384759"/>
              <a:ext cx="2262429" cy="859211"/>
            </a:xfrm>
            <a:prstGeom prst="rect">
              <a:avLst/>
            </a:prstGeom>
          </p:spPr>
          <p:txBody>
            <a:bodyPr anchor="t" rtlCol="false" tIns="0" lIns="0" bIns="0" rIns="0">
              <a:spAutoFit/>
            </a:bodyPr>
            <a:lstStyle/>
            <a:p>
              <a:pPr>
                <a:lnSpc>
                  <a:spcPts val="1257"/>
                </a:lnSpc>
              </a:pPr>
              <a:r>
                <a:rPr lang="en-US" sz="897" spc="17">
                  <a:solidFill>
                    <a:srgbClr val="302C1E"/>
                  </a:solidFill>
                  <a:latin typeface="Open Sans Condensed"/>
                </a:rPr>
                <a:t>Address: 123 Anywhere St., Any City, State, Country 12345 Phone: (123) 456-7890 Email: hello@reallygreatsite.com Website: www.reallygreatsite.com</a:t>
              </a:r>
            </a:p>
          </p:txBody>
        </p:sp>
      </p:grpSp>
      <p:grpSp>
        <p:nvGrpSpPr>
          <p:cNvPr name="Group 29" id="29"/>
          <p:cNvGrpSpPr/>
          <p:nvPr/>
        </p:nvGrpSpPr>
        <p:grpSpPr>
          <a:xfrm rot="0">
            <a:off x="409076" y="8722260"/>
            <a:ext cx="1696822" cy="945753"/>
            <a:chOff x="0" y="0"/>
            <a:chExt cx="2262429" cy="1261004"/>
          </a:xfrm>
        </p:grpSpPr>
        <p:sp>
          <p:nvSpPr>
            <p:cNvPr name="TextBox 30" id="30"/>
            <p:cNvSpPr txBox="true"/>
            <p:nvPr/>
          </p:nvSpPr>
          <p:spPr>
            <a:xfrm rot="0">
              <a:off x="0" y="-9525"/>
              <a:ext cx="2262429" cy="241637"/>
            </a:xfrm>
            <a:prstGeom prst="rect">
              <a:avLst/>
            </a:prstGeom>
          </p:spPr>
          <p:txBody>
            <a:bodyPr anchor="t" rtlCol="false" tIns="0" lIns="0" bIns="0" rIns="0">
              <a:spAutoFit/>
            </a:bodyPr>
            <a:lstStyle/>
            <a:p>
              <a:pPr>
                <a:lnSpc>
                  <a:spcPts val="1319"/>
                </a:lnSpc>
              </a:pPr>
              <a:r>
                <a:rPr lang="en-US" sz="1099" spc="223">
                  <a:solidFill>
                    <a:srgbClr val="302C1E"/>
                  </a:solidFill>
                  <a:latin typeface="Bebas Neue Bold"/>
                </a:rPr>
                <a:t>PUBLICATIONS</a:t>
              </a:r>
            </a:p>
          </p:txBody>
        </p:sp>
        <p:sp>
          <p:nvSpPr>
            <p:cNvPr name="TextBox 31" id="31"/>
            <p:cNvSpPr txBox="true"/>
            <p:nvPr/>
          </p:nvSpPr>
          <p:spPr>
            <a:xfrm rot="0">
              <a:off x="0" y="401793"/>
              <a:ext cx="2262429" cy="859211"/>
            </a:xfrm>
            <a:prstGeom prst="rect">
              <a:avLst/>
            </a:prstGeom>
          </p:spPr>
          <p:txBody>
            <a:bodyPr anchor="t" rtlCol="false" tIns="0" lIns="0" bIns="0" rIns="0">
              <a:spAutoFit/>
            </a:bodyPr>
            <a:lstStyle/>
            <a:p>
              <a:pPr>
                <a:lnSpc>
                  <a:spcPts val="1257"/>
                </a:lnSpc>
              </a:pPr>
              <a:r>
                <a:rPr lang="en-US" sz="897" spc="17">
                  <a:solidFill>
                    <a:srgbClr val="302C1E"/>
                  </a:solidFill>
                  <a:latin typeface="Open Sans Condensed"/>
                </a:rPr>
                <a:t>- "Compound Creation in Nebulae" 2020. Astrochemical Magazine Issue 15</a:t>
              </a:r>
            </a:p>
            <a:p>
              <a:pPr>
                <a:lnSpc>
                  <a:spcPts val="1257"/>
                </a:lnSpc>
              </a:pPr>
              <a:r>
                <a:rPr lang="en-US" sz="897" spc="17">
                  <a:solidFill>
                    <a:srgbClr val="302C1E"/>
                  </a:solidFill>
                  <a:latin typeface="Open Sans Condensed"/>
                </a:rPr>
                <a:t>- "Radioactive Simulation for Elements" 2019. Journal of Astronomical Science Vol 2</a:t>
              </a:r>
            </a:p>
          </p:txBody>
        </p:sp>
      </p:grpSp>
      <p:grpSp>
        <p:nvGrpSpPr>
          <p:cNvPr name="Group 32" id="32"/>
          <p:cNvGrpSpPr/>
          <p:nvPr/>
        </p:nvGrpSpPr>
        <p:grpSpPr>
          <a:xfrm rot="0">
            <a:off x="337679" y="2846457"/>
            <a:ext cx="6884643" cy="82294"/>
            <a:chOff x="0" y="0"/>
            <a:chExt cx="47810923" cy="571500"/>
          </a:xfrm>
        </p:grpSpPr>
        <p:sp>
          <p:nvSpPr>
            <p:cNvPr name="Freeform 33" id="33"/>
            <p:cNvSpPr/>
            <p:nvPr/>
          </p:nvSpPr>
          <p:spPr>
            <a:xfrm>
              <a:off x="0" y="255270"/>
              <a:ext cx="47810924" cy="69850"/>
            </a:xfrm>
            <a:custGeom>
              <a:avLst/>
              <a:gdLst/>
              <a:ahLst/>
              <a:cxnLst/>
              <a:rect r="r" b="b" t="t" l="l"/>
              <a:pathLst>
                <a:path h="69850" w="47810924">
                  <a:moveTo>
                    <a:pt x="47520095" y="0"/>
                  </a:moveTo>
                  <a:lnTo>
                    <a:pt x="0" y="0"/>
                  </a:lnTo>
                  <a:lnTo>
                    <a:pt x="0" y="69850"/>
                  </a:lnTo>
                  <a:lnTo>
                    <a:pt x="47810924" y="69850"/>
                  </a:lnTo>
                  <a:lnTo>
                    <a:pt x="47810924" y="0"/>
                  </a:lnTo>
                  <a:close/>
                </a:path>
              </a:pathLst>
            </a:custGeom>
            <a:solidFill>
              <a:srgbClr val="F8554E"/>
            </a:solidFill>
          </p:spPr>
        </p:sp>
      </p:grpSp>
      <p:pic>
        <p:nvPicPr>
          <p:cNvPr name="Picture 34" id="3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337679" y="610905"/>
            <a:ext cx="1967755" cy="1967755"/>
          </a:xfrm>
          <a:prstGeom prst="rect">
            <a:avLst/>
          </a:prstGeom>
        </p:spPr>
      </p:pic>
      <p:grpSp>
        <p:nvGrpSpPr>
          <p:cNvPr name="Group 35" id="35"/>
          <p:cNvGrpSpPr>
            <a:grpSpLocks noChangeAspect="true"/>
          </p:cNvGrpSpPr>
          <p:nvPr/>
        </p:nvGrpSpPr>
        <p:grpSpPr>
          <a:xfrm rot="0">
            <a:off x="409076" y="677163"/>
            <a:ext cx="1824960" cy="2360039"/>
            <a:chOff x="0" y="0"/>
            <a:chExt cx="6350000" cy="8211820"/>
          </a:xfrm>
        </p:grpSpPr>
        <p:sp>
          <p:nvSpPr>
            <p:cNvPr name="Freeform 36" id="36"/>
            <p:cNvSpPr/>
            <p:nvPr/>
          </p:nvSpPr>
          <p:spPr>
            <a:xfrm>
              <a:off x="0" y="0"/>
              <a:ext cx="6350000" cy="6350000"/>
            </a:xfrm>
            <a:custGeom>
              <a:avLst/>
              <a:gdLst/>
              <a:ahLst/>
              <a:cxnLst/>
              <a:rect r="r" b="b" t="t" l="l"/>
              <a:pathLst>
                <a:path h="6350000" w="6350000">
                  <a:moveTo>
                    <a:pt x="3175000" y="0"/>
                  </a:moveTo>
                  <a:cubicBezTo>
                    <a:pt x="1421130" y="0"/>
                    <a:pt x="0" y="1421130"/>
                    <a:pt x="0" y="3175000"/>
                  </a:cubicBezTo>
                  <a:cubicBezTo>
                    <a:pt x="0" y="4928870"/>
                    <a:pt x="1421130" y="6350000"/>
                    <a:pt x="3175000" y="6350000"/>
                  </a:cubicBezTo>
                  <a:cubicBezTo>
                    <a:pt x="4928870" y="6350000"/>
                    <a:pt x="6350000" y="4928870"/>
                    <a:pt x="6350000" y="3175000"/>
                  </a:cubicBezTo>
                  <a:cubicBezTo>
                    <a:pt x="6350000" y="1421130"/>
                    <a:pt x="4928870" y="0"/>
                    <a:pt x="3175000" y="0"/>
                  </a:cubicBezTo>
                  <a:close/>
                </a:path>
              </a:pathLst>
            </a:custGeom>
            <a:blipFill>
              <a:blip r:embed="rId4"/>
              <a:stretch>
                <a:fillRect l="-101861" r="-11851" t="0" b="-10310"/>
              </a:stretch>
            </a:blipFill>
          </p:spPr>
        </p:sp>
        <p:sp>
          <p:nvSpPr>
            <p:cNvPr name="Freeform 37" id="37"/>
            <p:cNvSpPr/>
            <p:nvPr/>
          </p:nvSpPr>
          <p:spPr>
            <a:xfrm>
              <a:off x="0" y="6715760"/>
              <a:ext cx="6350000" cy="1496060"/>
            </a:xfrm>
            <a:custGeom>
              <a:avLst/>
              <a:gdLst/>
              <a:ahLst/>
              <a:cxnLst/>
              <a:rect r="r" b="b" t="t" l="l"/>
              <a:pathLst>
                <a:path h="1496060" w="6350000">
                  <a:moveTo>
                    <a:pt x="0" y="0"/>
                  </a:moveTo>
                  <a:lnTo>
                    <a:pt x="6350000" y="0"/>
                  </a:lnTo>
                  <a:lnTo>
                    <a:pt x="6350000" y="1496060"/>
                  </a:lnTo>
                  <a:lnTo>
                    <a:pt x="0" y="1496060"/>
                  </a:lnTo>
                  <a:close/>
                </a:path>
              </a:pathLst>
            </a:custGeom>
            <a:solidFill>
              <a:srgbClr val="FFFFFF"/>
            </a:solidFill>
            <a:ln>
              <a:solidFill>
                <a:srgbClr val="000000"/>
              </a:solidFill>
            </a:ln>
          </p:spPr>
        </p:sp>
      </p:grpSp>
      <p:grpSp>
        <p:nvGrpSpPr>
          <p:cNvPr name="Group 38" id="38"/>
          <p:cNvGrpSpPr/>
          <p:nvPr/>
        </p:nvGrpSpPr>
        <p:grpSpPr>
          <a:xfrm rot="5400000">
            <a:off x="-1152613" y="6370655"/>
            <a:ext cx="7048396" cy="82294"/>
            <a:chOff x="0" y="0"/>
            <a:chExt cx="48948120" cy="571500"/>
          </a:xfrm>
        </p:grpSpPr>
        <p:sp>
          <p:nvSpPr>
            <p:cNvPr name="Freeform 39" id="39"/>
            <p:cNvSpPr/>
            <p:nvPr/>
          </p:nvSpPr>
          <p:spPr>
            <a:xfrm>
              <a:off x="0" y="255270"/>
              <a:ext cx="48948119" cy="69850"/>
            </a:xfrm>
            <a:custGeom>
              <a:avLst/>
              <a:gdLst/>
              <a:ahLst/>
              <a:cxnLst/>
              <a:rect r="r" b="b" t="t" l="l"/>
              <a:pathLst>
                <a:path h="69850" w="48948119">
                  <a:moveTo>
                    <a:pt x="48657290" y="0"/>
                  </a:moveTo>
                  <a:lnTo>
                    <a:pt x="0" y="0"/>
                  </a:lnTo>
                  <a:lnTo>
                    <a:pt x="0" y="69850"/>
                  </a:lnTo>
                  <a:lnTo>
                    <a:pt x="48948119" y="69850"/>
                  </a:lnTo>
                  <a:lnTo>
                    <a:pt x="48948119" y="0"/>
                  </a:lnTo>
                  <a:close/>
                </a:path>
              </a:pathLst>
            </a:custGeom>
            <a:solidFill>
              <a:srgbClr val="F8554E"/>
            </a:solid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056079">
            <a:off x="-3557315" y="7022591"/>
            <a:ext cx="6048000" cy="6268657"/>
          </a:xfrm>
          <a:prstGeom prst="rect">
            <a:avLst/>
          </a:prstGeom>
        </p:spPr>
      </p:pic>
      <p:pic>
        <p:nvPicPr>
          <p:cNvPr name="Picture 3" id="3"/>
          <p:cNvPicPr>
            <a:picLocks noChangeAspect="true"/>
          </p:cNvPicPr>
          <p:nvPr/>
        </p:nvPicPr>
        <p:blipFill>
          <a:blip r:embed="rId4">
            <a:alphaModFix amt="6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8100000">
            <a:off x="-1567667" y="-1219331"/>
            <a:ext cx="7383389" cy="7383389"/>
          </a:xfrm>
          <a:prstGeom prst="rect">
            <a:avLst/>
          </a:prstGeom>
        </p:spPr>
      </p:pic>
      <p:grpSp>
        <p:nvGrpSpPr>
          <p:cNvPr name="Group 4" id="4"/>
          <p:cNvGrpSpPr/>
          <p:nvPr/>
        </p:nvGrpSpPr>
        <p:grpSpPr>
          <a:xfrm rot="0">
            <a:off x="444727" y="608865"/>
            <a:ext cx="2630112" cy="2630112"/>
            <a:chOff x="0" y="0"/>
            <a:chExt cx="6350000" cy="6350000"/>
          </a:xfrm>
        </p:grpSpPr>
        <p:sp>
          <p:nvSpPr>
            <p:cNvPr name="Freeform 5" id="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1EEE1"/>
            </a:solidFill>
          </p:spPr>
        </p:sp>
      </p:grpSp>
      <p:grpSp>
        <p:nvGrpSpPr>
          <p:cNvPr name="Group 6" id="6"/>
          <p:cNvGrpSpPr>
            <a:grpSpLocks noChangeAspect="true"/>
          </p:cNvGrpSpPr>
          <p:nvPr/>
        </p:nvGrpSpPr>
        <p:grpSpPr>
          <a:xfrm rot="0">
            <a:off x="326104" y="540258"/>
            <a:ext cx="2976889" cy="2976877"/>
            <a:chOff x="0" y="0"/>
            <a:chExt cx="6350000" cy="6349975"/>
          </a:xfrm>
        </p:grpSpPr>
        <p:sp>
          <p:nvSpPr>
            <p:cNvPr name="Freeform 7" id="7"/>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562" r="-8993" t="-18250" b="-44631"/>
              </a:stretch>
            </a:blipFill>
          </p:spPr>
        </p:sp>
      </p:grpSp>
      <p:grpSp>
        <p:nvGrpSpPr>
          <p:cNvPr name="Group 8" id="8"/>
          <p:cNvGrpSpPr/>
          <p:nvPr/>
        </p:nvGrpSpPr>
        <p:grpSpPr>
          <a:xfrm rot="0">
            <a:off x="1943704" y="6949938"/>
            <a:ext cx="682440" cy="1098153"/>
            <a:chOff x="0" y="0"/>
            <a:chExt cx="909920" cy="1464204"/>
          </a:xfrm>
        </p:grpSpPr>
        <p:pic>
          <p:nvPicPr>
            <p:cNvPr name="Picture 9" id="9"/>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0"/>
              <a:ext cx="145292" cy="145292"/>
            </a:xfrm>
            <a:prstGeom prst="rect">
              <a:avLst/>
            </a:prstGeom>
          </p:spPr>
        </p:pic>
        <p:pic>
          <p:nvPicPr>
            <p:cNvPr name="Picture 10" id="1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91157" y="0"/>
              <a:ext cx="145292" cy="145292"/>
            </a:xfrm>
            <a:prstGeom prst="rect">
              <a:avLst/>
            </a:prstGeom>
          </p:spPr>
        </p:pic>
        <p:pic>
          <p:nvPicPr>
            <p:cNvPr name="Picture 11" id="11"/>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382314" y="0"/>
              <a:ext cx="145292" cy="145292"/>
            </a:xfrm>
            <a:prstGeom prst="rect">
              <a:avLst/>
            </a:prstGeom>
          </p:spPr>
        </p:pic>
        <p:pic>
          <p:nvPicPr>
            <p:cNvPr name="Picture 12" id="12"/>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573470" y="0"/>
              <a:ext cx="145292" cy="145292"/>
            </a:xfrm>
            <a:prstGeom prst="rect">
              <a:avLst/>
            </a:prstGeom>
          </p:spPr>
        </p:pic>
        <p:pic>
          <p:nvPicPr>
            <p:cNvPr name="Picture 13" id="13"/>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764627" y="0"/>
              <a:ext cx="145292" cy="145292"/>
            </a:xfrm>
            <a:prstGeom prst="rect">
              <a:avLst/>
            </a:prstGeom>
          </p:spPr>
        </p:pic>
        <p:pic>
          <p:nvPicPr>
            <p:cNvPr name="Picture 14" id="14"/>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260845"/>
              <a:ext cx="145292" cy="145292"/>
            </a:xfrm>
            <a:prstGeom prst="rect">
              <a:avLst/>
            </a:prstGeom>
          </p:spPr>
        </p:pic>
        <p:pic>
          <p:nvPicPr>
            <p:cNvPr name="Picture 15" id="15"/>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91157" y="260845"/>
              <a:ext cx="145292" cy="145292"/>
            </a:xfrm>
            <a:prstGeom prst="rect">
              <a:avLst/>
            </a:prstGeom>
          </p:spPr>
        </p:pic>
        <p:pic>
          <p:nvPicPr>
            <p:cNvPr name="Picture 16" id="1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382314" y="260845"/>
              <a:ext cx="145292" cy="145292"/>
            </a:xfrm>
            <a:prstGeom prst="rect">
              <a:avLst/>
            </a:prstGeom>
          </p:spPr>
        </p:pic>
        <p:pic>
          <p:nvPicPr>
            <p:cNvPr name="Picture 17" id="17"/>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573470" y="260845"/>
              <a:ext cx="145292" cy="145292"/>
            </a:xfrm>
            <a:prstGeom prst="rect">
              <a:avLst/>
            </a:prstGeom>
          </p:spPr>
        </p:pic>
        <p:pic>
          <p:nvPicPr>
            <p:cNvPr name="Picture 18" id="18"/>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764627" y="260845"/>
              <a:ext cx="145292" cy="145292"/>
            </a:xfrm>
            <a:prstGeom prst="rect">
              <a:avLst/>
            </a:prstGeom>
          </p:spPr>
        </p:pic>
        <p:pic>
          <p:nvPicPr>
            <p:cNvPr name="Picture 19" id="19"/>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525362"/>
              <a:ext cx="145292" cy="145292"/>
            </a:xfrm>
            <a:prstGeom prst="rect">
              <a:avLst/>
            </a:prstGeom>
          </p:spPr>
        </p:pic>
        <p:pic>
          <p:nvPicPr>
            <p:cNvPr name="Picture 20" id="2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91157" y="525362"/>
              <a:ext cx="145292" cy="145292"/>
            </a:xfrm>
            <a:prstGeom prst="rect">
              <a:avLst/>
            </a:prstGeom>
          </p:spPr>
        </p:pic>
        <p:pic>
          <p:nvPicPr>
            <p:cNvPr name="Picture 21" id="21"/>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382314" y="525362"/>
              <a:ext cx="145292" cy="145292"/>
            </a:xfrm>
            <a:prstGeom prst="rect">
              <a:avLst/>
            </a:prstGeom>
          </p:spPr>
        </p:pic>
        <p:pic>
          <p:nvPicPr>
            <p:cNvPr name="Picture 22" id="22"/>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573470" y="525362"/>
              <a:ext cx="145292" cy="145292"/>
            </a:xfrm>
            <a:prstGeom prst="rect">
              <a:avLst/>
            </a:prstGeom>
          </p:spPr>
        </p:pic>
        <p:pic>
          <p:nvPicPr>
            <p:cNvPr name="Picture 23" id="23"/>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764627" y="525362"/>
              <a:ext cx="145292" cy="145292"/>
            </a:xfrm>
            <a:prstGeom prst="rect">
              <a:avLst/>
            </a:prstGeom>
          </p:spPr>
        </p:pic>
        <p:pic>
          <p:nvPicPr>
            <p:cNvPr name="Picture 24" id="24"/>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789878"/>
              <a:ext cx="145292" cy="145292"/>
            </a:xfrm>
            <a:prstGeom prst="rect">
              <a:avLst/>
            </a:prstGeom>
          </p:spPr>
        </p:pic>
        <p:pic>
          <p:nvPicPr>
            <p:cNvPr name="Picture 25" id="25"/>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91157" y="789878"/>
              <a:ext cx="145292" cy="145292"/>
            </a:xfrm>
            <a:prstGeom prst="rect">
              <a:avLst/>
            </a:prstGeom>
          </p:spPr>
        </p:pic>
        <p:pic>
          <p:nvPicPr>
            <p:cNvPr name="Picture 26" id="2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382314" y="789878"/>
              <a:ext cx="145292" cy="145292"/>
            </a:xfrm>
            <a:prstGeom prst="rect">
              <a:avLst/>
            </a:prstGeom>
          </p:spPr>
        </p:pic>
        <p:pic>
          <p:nvPicPr>
            <p:cNvPr name="Picture 27" id="27"/>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573470" y="789878"/>
              <a:ext cx="145292" cy="145292"/>
            </a:xfrm>
            <a:prstGeom prst="rect">
              <a:avLst/>
            </a:prstGeom>
          </p:spPr>
        </p:pic>
        <p:pic>
          <p:nvPicPr>
            <p:cNvPr name="Picture 28" id="28"/>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764627" y="789878"/>
              <a:ext cx="145292" cy="145292"/>
            </a:xfrm>
            <a:prstGeom prst="rect">
              <a:avLst/>
            </a:prstGeom>
          </p:spPr>
        </p:pic>
        <p:pic>
          <p:nvPicPr>
            <p:cNvPr name="Picture 29" id="29"/>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1054395"/>
              <a:ext cx="145292" cy="145292"/>
            </a:xfrm>
            <a:prstGeom prst="rect">
              <a:avLst/>
            </a:prstGeom>
          </p:spPr>
        </p:pic>
        <p:pic>
          <p:nvPicPr>
            <p:cNvPr name="Picture 30" id="3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91157" y="1054395"/>
              <a:ext cx="145292" cy="145292"/>
            </a:xfrm>
            <a:prstGeom prst="rect">
              <a:avLst/>
            </a:prstGeom>
          </p:spPr>
        </p:pic>
        <p:pic>
          <p:nvPicPr>
            <p:cNvPr name="Picture 31" id="31"/>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382314" y="1054395"/>
              <a:ext cx="145292" cy="145292"/>
            </a:xfrm>
            <a:prstGeom prst="rect">
              <a:avLst/>
            </a:prstGeom>
          </p:spPr>
        </p:pic>
        <p:pic>
          <p:nvPicPr>
            <p:cNvPr name="Picture 32" id="32"/>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573470" y="1054395"/>
              <a:ext cx="145292" cy="145292"/>
            </a:xfrm>
            <a:prstGeom prst="rect">
              <a:avLst/>
            </a:prstGeom>
          </p:spPr>
        </p:pic>
        <p:pic>
          <p:nvPicPr>
            <p:cNvPr name="Picture 33" id="33"/>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764627" y="1054395"/>
              <a:ext cx="145292" cy="145292"/>
            </a:xfrm>
            <a:prstGeom prst="rect">
              <a:avLst/>
            </a:prstGeom>
          </p:spPr>
        </p:pic>
        <p:pic>
          <p:nvPicPr>
            <p:cNvPr name="Picture 34" id="34"/>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1318911"/>
              <a:ext cx="145292" cy="145292"/>
            </a:xfrm>
            <a:prstGeom prst="rect">
              <a:avLst/>
            </a:prstGeom>
          </p:spPr>
        </p:pic>
        <p:pic>
          <p:nvPicPr>
            <p:cNvPr name="Picture 35" id="35"/>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91157" y="1318911"/>
              <a:ext cx="145292" cy="145292"/>
            </a:xfrm>
            <a:prstGeom prst="rect">
              <a:avLst/>
            </a:prstGeom>
          </p:spPr>
        </p:pic>
        <p:pic>
          <p:nvPicPr>
            <p:cNvPr name="Picture 36" id="3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382314" y="1318911"/>
              <a:ext cx="145292" cy="145292"/>
            </a:xfrm>
            <a:prstGeom prst="rect">
              <a:avLst/>
            </a:prstGeom>
          </p:spPr>
        </p:pic>
        <p:pic>
          <p:nvPicPr>
            <p:cNvPr name="Picture 37" id="37"/>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573470" y="1318911"/>
              <a:ext cx="145292" cy="145292"/>
            </a:xfrm>
            <a:prstGeom prst="rect">
              <a:avLst/>
            </a:prstGeom>
          </p:spPr>
        </p:pic>
        <p:pic>
          <p:nvPicPr>
            <p:cNvPr name="Picture 38" id="38"/>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764627" y="1318911"/>
              <a:ext cx="145292" cy="145292"/>
            </a:xfrm>
            <a:prstGeom prst="rect">
              <a:avLst/>
            </a:prstGeom>
          </p:spPr>
        </p:pic>
      </p:grpSp>
      <p:pic>
        <p:nvPicPr>
          <p:cNvPr name="Picture 39" id="39"/>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3494250" y="-2326925"/>
            <a:ext cx="6048000" cy="6268657"/>
          </a:xfrm>
          <a:prstGeom prst="rect">
            <a:avLst/>
          </a:prstGeom>
        </p:spPr>
      </p:pic>
      <p:sp>
        <p:nvSpPr>
          <p:cNvPr name="TextBox 40" id="40"/>
          <p:cNvSpPr txBox="true"/>
          <p:nvPr/>
        </p:nvSpPr>
        <p:spPr>
          <a:xfrm rot="0">
            <a:off x="3663144" y="2632307"/>
            <a:ext cx="3544787" cy="319347"/>
          </a:xfrm>
          <a:prstGeom prst="rect">
            <a:avLst/>
          </a:prstGeom>
        </p:spPr>
        <p:txBody>
          <a:bodyPr anchor="t" rtlCol="false" tIns="0" lIns="0" bIns="0" rIns="0">
            <a:spAutoFit/>
          </a:bodyPr>
          <a:lstStyle/>
          <a:p>
            <a:pPr algn="r">
              <a:lnSpc>
                <a:spcPts val="2519"/>
              </a:lnSpc>
            </a:pPr>
            <a:r>
              <a:rPr lang="en-US" sz="1799" spc="313">
                <a:solidFill>
                  <a:srgbClr val="C7998C"/>
                </a:solidFill>
                <a:latin typeface="Kollektif"/>
              </a:rPr>
              <a:t>GRAPHIC DESIGNER</a:t>
            </a:r>
          </a:p>
        </p:txBody>
      </p:sp>
      <p:sp>
        <p:nvSpPr>
          <p:cNvPr name="TextBox 41" id="41"/>
          <p:cNvSpPr txBox="true"/>
          <p:nvPr/>
        </p:nvSpPr>
        <p:spPr>
          <a:xfrm rot="0">
            <a:off x="3653755" y="1051701"/>
            <a:ext cx="3554176" cy="1719672"/>
          </a:xfrm>
          <a:prstGeom prst="rect">
            <a:avLst/>
          </a:prstGeom>
        </p:spPr>
        <p:txBody>
          <a:bodyPr anchor="t" rtlCol="false" tIns="0" lIns="0" bIns="0" rIns="0">
            <a:spAutoFit/>
          </a:bodyPr>
          <a:lstStyle/>
          <a:p>
            <a:pPr algn="r">
              <a:lnSpc>
                <a:spcPts val="6592"/>
              </a:lnSpc>
            </a:pPr>
            <a:r>
              <a:rPr lang="en-US" sz="6400" spc="1030">
                <a:solidFill>
                  <a:srgbClr val="303F3C"/>
                </a:solidFill>
                <a:latin typeface="League Gothic Bold"/>
              </a:rPr>
              <a:t>ABIGAIL</a:t>
            </a:r>
          </a:p>
          <a:p>
            <a:pPr algn="r">
              <a:lnSpc>
                <a:spcPts val="6592"/>
              </a:lnSpc>
            </a:pPr>
            <a:r>
              <a:rPr lang="en-US" sz="6400" spc="1030">
                <a:solidFill>
                  <a:srgbClr val="303F3C"/>
                </a:solidFill>
                <a:latin typeface="League Gothic Bold"/>
              </a:rPr>
              <a:t>STANFORD</a:t>
            </a:r>
          </a:p>
        </p:txBody>
      </p:sp>
      <p:sp>
        <p:nvSpPr>
          <p:cNvPr name="TextBox 42" id="42"/>
          <p:cNvSpPr txBox="true"/>
          <p:nvPr/>
        </p:nvSpPr>
        <p:spPr>
          <a:xfrm rot="0">
            <a:off x="651406" y="6559615"/>
            <a:ext cx="1979221" cy="275382"/>
          </a:xfrm>
          <a:prstGeom prst="rect">
            <a:avLst/>
          </a:prstGeom>
        </p:spPr>
        <p:txBody>
          <a:bodyPr anchor="t" rtlCol="false" tIns="0" lIns="0" bIns="0" rIns="0">
            <a:spAutoFit/>
          </a:bodyPr>
          <a:lstStyle/>
          <a:p>
            <a:pPr>
              <a:lnSpc>
                <a:spcPts val="2159"/>
              </a:lnSpc>
            </a:pPr>
            <a:r>
              <a:rPr lang="en-US" sz="1799" spc="89">
                <a:solidFill>
                  <a:srgbClr val="303F3C"/>
                </a:solidFill>
                <a:latin typeface="League Gothic Bold"/>
              </a:rPr>
              <a:t>SKILLS</a:t>
            </a:r>
          </a:p>
        </p:txBody>
      </p:sp>
      <p:sp>
        <p:nvSpPr>
          <p:cNvPr name="TextBox 43" id="43"/>
          <p:cNvSpPr txBox="true"/>
          <p:nvPr/>
        </p:nvSpPr>
        <p:spPr>
          <a:xfrm rot="0">
            <a:off x="3676104" y="5713382"/>
            <a:ext cx="3013065" cy="278201"/>
          </a:xfrm>
          <a:prstGeom prst="rect">
            <a:avLst/>
          </a:prstGeom>
        </p:spPr>
        <p:txBody>
          <a:bodyPr anchor="t" rtlCol="false" tIns="0" lIns="0" bIns="0" rIns="0">
            <a:spAutoFit/>
          </a:bodyPr>
          <a:lstStyle/>
          <a:p>
            <a:pPr>
              <a:lnSpc>
                <a:spcPts val="2160"/>
              </a:lnSpc>
            </a:pPr>
            <a:r>
              <a:rPr lang="en-US" sz="1800" spc="89">
                <a:solidFill>
                  <a:srgbClr val="303F3C"/>
                </a:solidFill>
                <a:latin typeface="League Gothic Bold"/>
              </a:rPr>
              <a:t>EXPERIENCE</a:t>
            </a:r>
          </a:p>
        </p:txBody>
      </p:sp>
      <p:sp>
        <p:nvSpPr>
          <p:cNvPr name="TextBox 44" id="44"/>
          <p:cNvSpPr txBox="true"/>
          <p:nvPr/>
        </p:nvSpPr>
        <p:spPr>
          <a:xfrm rot="0">
            <a:off x="3755984" y="6124509"/>
            <a:ext cx="440219" cy="162594"/>
          </a:xfrm>
          <a:prstGeom prst="rect">
            <a:avLst/>
          </a:prstGeom>
        </p:spPr>
        <p:txBody>
          <a:bodyPr anchor="t" rtlCol="false" tIns="0" lIns="0" bIns="0" rIns="0">
            <a:spAutoFit/>
          </a:bodyPr>
          <a:lstStyle/>
          <a:p>
            <a:pPr>
              <a:lnSpc>
                <a:spcPts val="1200"/>
              </a:lnSpc>
            </a:pPr>
            <a:r>
              <a:rPr lang="en-US" sz="1000">
                <a:solidFill>
                  <a:srgbClr val="303F3C"/>
                </a:solidFill>
                <a:latin typeface="Kollektif"/>
              </a:rPr>
              <a:t>2023</a:t>
            </a:r>
          </a:p>
        </p:txBody>
      </p:sp>
      <p:sp>
        <p:nvSpPr>
          <p:cNvPr name="TextBox 45" id="45"/>
          <p:cNvSpPr txBox="true"/>
          <p:nvPr/>
        </p:nvSpPr>
        <p:spPr>
          <a:xfrm rot="0">
            <a:off x="3755984" y="7514799"/>
            <a:ext cx="440219" cy="162594"/>
          </a:xfrm>
          <a:prstGeom prst="rect">
            <a:avLst/>
          </a:prstGeom>
        </p:spPr>
        <p:txBody>
          <a:bodyPr anchor="t" rtlCol="false" tIns="0" lIns="0" bIns="0" rIns="0">
            <a:spAutoFit/>
          </a:bodyPr>
          <a:lstStyle/>
          <a:p>
            <a:pPr>
              <a:lnSpc>
                <a:spcPts val="1200"/>
              </a:lnSpc>
            </a:pPr>
            <a:r>
              <a:rPr lang="en-US" sz="1000">
                <a:solidFill>
                  <a:srgbClr val="303F3C"/>
                </a:solidFill>
                <a:latin typeface="Kollektif"/>
              </a:rPr>
              <a:t>2025</a:t>
            </a:r>
          </a:p>
        </p:txBody>
      </p:sp>
      <p:sp>
        <p:nvSpPr>
          <p:cNvPr name="TextBox 46" id="46"/>
          <p:cNvSpPr txBox="true"/>
          <p:nvPr/>
        </p:nvSpPr>
        <p:spPr>
          <a:xfrm rot="0">
            <a:off x="3771354" y="8955655"/>
            <a:ext cx="440219" cy="162594"/>
          </a:xfrm>
          <a:prstGeom prst="rect">
            <a:avLst/>
          </a:prstGeom>
        </p:spPr>
        <p:txBody>
          <a:bodyPr anchor="t" rtlCol="false" tIns="0" lIns="0" bIns="0" rIns="0">
            <a:spAutoFit/>
          </a:bodyPr>
          <a:lstStyle/>
          <a:p>
            <a:pPr>
              <a:lnSpc>
                <a:spcPts val="1200"/>
              </a:lnSpc>
            </a:pPr>
            <a:r>
              <a:rPr lang="en-US" sz="1000">
                <a:solidFill>
                  <a:srgbClr val="303F3C"/>
                </a:solidFill>
                <a:latin typeface="Kollektif"/>
              </a:rPr>
              <a:t>2028</a:t>
            </a:r>
          </a:p>
        </p:txBody>
      </p:sp>
      <p:sp>
        <p:nvSpPr>
          <p:cNvPr name="TextBox 47" id="47"/>
          <p:cNvSpPr txBox="true"/>
          <p:nvPr/>
        </p:nvSpPr>
        <p:spPr>
          <a:xfrm rot="0">
            <a:off x="651406" y="6887988"/>
            <a:ext cx="1084757" cy="1160102"/>
          </a:xfrm>
          <a:prstGeom prst="rect">
            <a:avLst/>
          </a:prstGeom>
        </p:spPr>
        <p:txBody>
          <a:bodyPr anchor="t" rtlCol="false" tIns="0" lIns="0" bIns="0" rIns="0">
            <a:spAutoFit/>
          </a:bodyPr>
          <a:lstStyle/>
          <a:p>
            <a:pPr>
              <a:lnSpc>
                <a:spcPts val="1500"/>
              </a:lnSpc>
            </a:pPr>
            <a:r>
              <a:rPr lang="en-US" sz="1000">
                <a:solidFill>
                  <a:srgbClr val="303F3C"/>
                </a:solidFill>
                <a:latin typeface="Kollektif"/>
              </a:rPr>
              <a:t>Graphic Design</a:t>
            </a:r>
          </a:p>
          <a:p>
            <a:pPr>
              <a:lnSpc>
                <a:spcPts val="1500"/>
              </a:lnSpc>
            </a:pPr>
            <a:r>
              <a:rPr lang="en-US" sz="1000">
                <a:solidFill>
                  <a:srgbClr val="303F3C"/>
                </a:solidFill>
                <a:latin typeface="Kollektif"/>
              </a:rPr>
              <a:t>Illustration</a:t>
            </a:r>
          </a:p>
          <a:p>
            <a:pPr>
              <a:lnSpc>
                <a:spcPts val="1500"/>
              </a:lnSpc>
            </a:pPr>
            <a:r>
              <a:rPr lang="en-US" sz="1000">
                <a:solidFill>
                  <a:srgbClr val="303F3C"/>
                </a:solidFill>
                <a:latin typeface="Kollektif"/>
              </a:rPr>
              <a:t>Photography</a:t>
            </a:r>
          </a:p>
          <a:p>
            <a:pPr>
              <a:lnSpc>
                <a:spcPts val="1500"/>
              </a:lnSpc>
            </a:pPr>
            <a:r>
              <a:rPr lang="en-US" sz="1000">
                <a:solidFill>
                  <a:srgbClr val="303F3C"/>
                </a:solidFill>
                <a:latin typeface="Kollektif"/>
              </a:rPr>
              <a:t>Motion Graphics</a:t>
            </a:r>
          </a:p>
          <a:p>
            <a:pPr>
              <a:lnSpc>
                <a:spcPts val="1500"/>
              </a:lnSpc>
            </a:pPr>
            <a:r>
              <a:rPr lang="en-US" sz="1000">
                <a:solidFill>
                  <a:srgbClr val="303F3C"/>
                </a:solidFill>
                <a:latin typeface="Kollektif"/>
              </a:rPr>
              <a:t>Videography</a:t>
            </a:r>
          </a:p>
          <a:p>
            <a:pPr>
              <a:lnSpc>
                <a:spcPts val="1500"/>
              </a:lnSpc>
            </a:pPr>
            <a:r>
              <a:rPr lang="en-US" sz="1000">
                <a:solidFill>
                  <a:srgbClr val="303F3C"/>
                </a:solidFill>
                <a:latin typeface="Kollektif"/>
              </a:rPr>
              <a:t>Layouting</a:t>
            </a:r>
          </a:p>
        </p:txBody>
      </p:sp>
      <p:grpSp>
        <p:nvGrpSpPr>
          <p:cNvPr name="Group 48" id="48"/>
          <p:cNvGrpSpPr/>
          <p:nvPr/>
        </p:nvGrpSpPr>
        <p:grpSpPr>
          <a:xfrm rot="0">
            <a:off x="651406" y="8480865"/>
            <a:ext cx="1979221" cy="1148647"/>
            <a:chOff x="0" y="0"/>
            <a:chExt cx="2638961" cy="1531529"/>
          </a:xfrm>
        </p:grpSpPr>
        <p:sp>
          <p:nvSpPr>
            <p:cNvPr name="TextBox 49" id="49"/>
            <p:cNvSpPr txBox="true"/>
            <p:nvPr/>
          </p:nvSpPr>
          <p:spPr>
            <a:xfrm rot="0">
              <a:off x="0" y="-9525"/>
              <a:ext cx="2638961" cy="364001"/>
            </a:xfrm>
            <a:prstGeom prst="rect">
              <a:avLst/>
            </a:prstGeom>
          </p:spPr>
          <p:txBody>
            <a:bodyPr anchor="t" rtlCol="false" tIns="0" lIns="0" bIns="0" rIns="0">
              <a:spAutoFit/>
            </a:bodyPr>
            <a:lstStyle/>
            <a:p>
              <a:pPr>
                <a:lnSpc>
                  <a:spcPts val="2159"/>
                </a:lnSpc>
              </a:pPr>
              <a:r>
                <a:rPr lang="en-US" sz="1799" spc="89">
                  <a:solidFill>
                    <a:srgbClr val="303F3C"/>
                  </a:solidFill>
                  <a:latin typeface="League Gothic Bold"/>
                </a:rPr>
                <a:t>CONTACT</a:t>
              </a:r>
            </a:p>
          </p:txBody>
        </p:sp>
        <p:sp>
          <p:nvSpPr>
            <p:cNvPr name="TextBox 50" id="50"/>
            <p:cNvSpPr txBox="true"/>
            <p:nvPr/>
          </p:nvSpPr>
          <p:spPr>
            <a:xfrm rot="0">
              <a:off x="6693" y="565518"/>
              <a:ext cx="2626290" cy="966010"/>
            </a:xfrm>
            <a:prstGeom prst="rect">
              <a:avLst/>
            </a:prstGeom>
          </p:spPr>
          <p:txBody>
            <a:bodyPr anchor="t" rtlCol="false" tIns="0" lIns="0" bIns="0" rIns="0">
              <a:spAutoFit/>
            </a:bodyPr>
            <a:lstStyle/>
            <a:p>
              <a:pPr>
                <a:lnSpc>
                  <a:spcPts val="1499"/>
                </a:lnSpc>
              </a:pPr>
              <a:r>
                <a:rPr lang="en-US" sz="999">
                  <a:solidFill>
                    <a:srgbClr val="000000"/>
                  </a:solidFill>
                  <a:latin typeface="Kollektif"/>
                </a:rPr>
                <a:t>(04) 290 </a:t>
              </a:r>
              <a:r>
                <a:rPr lang="en-US" sz="999">
                  <a:solidFill>
                    <a:srgbClr val="303F3C"/>
                  </a:solidFill>
                  <a:latin typeface="Kollektif"/>
                </a:rPr>
                <a:t>2093</a:t>
              </a:r>
              <a:r>
                <a:rPr lang="en-US" sz="999">
                  <a:solidFill>
                    <a:srgbClr val="000000"/>
                  </a:solidFill>
                  <a:latin typeface="Kollektif"/>
                </a:rPr>
                <a:t> </a:t>
              </a:r>
            </a:p>
            <a:p>
              <a:pPr>
                <a:lnSpc>
                  <a:spcPts val="1499"/>
                </a:lnSpc>
              </a:pPr>
              <a:r>
                <a:rPr lang="en-US" sz="999">
                  <a:solidFill>
                    <a:srgbClr val="000000"/>
                  </a:solidFill>
                  <a:latin typeface="Kollektif"/>
                </a:rPr>
                <a:t>+76 209 1092 2092</a:t>
              </a:r>
            </a:p>
            <a:p>
              <a:pPr>
                <a:lnSpc>
                  <a:spcPts val="1499"/>
                </a:lnSpc>
              </a:pPr>
              <a:r>
                <a:rPr lang="en-US" sz="999">
                  <a:solidFill>
                    <a:srgbClr val="000000"/>
                  </a:solidFill>
                  <a:latin typeface="Kollektif"/>
                </a:rPr>
                <a:t>abigailstanford@email.com</a:t>
              </a:r>
            </a:p>
            <a:p>
              <a:pPr>
                <a:lnSpc>
                  <a:spcPts val="1499"/>
                </a:lnSpc>
              </a:pPr>
              <a:r>
                <a:rPr lang="en-US" sz="999">
                  <a:solidFill>
                    <a:srgbClr val="000000"/>
                  </a:solidFill>
                  <a:latin typeface="Kollektif"/>
                </a:rPr>
                <a:t>www.abigailstanford.com</a:t>
              </a:r>
            </a:p>
          </p:txBody>
        </p:sp>
      </p:grpSp>
      <p:grpSp>
        <p:nvGrpSpPr>
          <p:cNvPr name="Group 51" id="51"/>
          <p:cNvGrpSpPr/>
          <p:nvPr/>
        </p:nvGrpSpPr>
        <p:grpSpPr>
          <a:xfrm rot="0">
            <a:off x="4171404" y="6134034"/>
            <a:ext cx="2517765" cy="3840153"/>
            <a:chOff x="0" y="0"/>
            <a:chExt cx="3357020" cy="5120203"/>
          </a:xfrm>
        </p:grpSpPr>
        <p:sp>
          <p:nvSpPr>
            <p:cNvPr name="TextBox 52" id="52"/>
            <p:cNvSpPr txBox="true"/>
            <p:nvPr/>
          </p:nvSpPr>
          <p:spPr>
            <a:xfrm rot="0">
              <a:off x="0" y="-9525"/>
              <a:ext cx="3357020" cy="404819"/>
            </a:xfrm>
            <a:prstGeom prst="rect">
              <a:avLst/>
            </a:prstGeom>
          </p:spPr>
          <p:txBody>
            <a:bodyPr anchor="t" rtlCol="false" tIns="0" lIns="0" bIns="0" rIns="0">
              <a:spAutoFit/>
            </a:bodyPr>
            <a:lstStyle/>
            <a:p>
              <a:pPr>
                <a:lnSpc>
                  <a:spcPts val="1200"/>
                </a:lnSpc>
              </a:pPr>
              <a:r>
                <a:rPr lang="en-US" sz="1000" spc="40">
                  <a:solidFill>
                    <a:srgbClr val="303F3C"/>
                  </a:solidFill>
                  <a:latin typeface="Kollektif Bold"/>
                </a:rPr>
                <a:t>LETTERPRESS DESIGN STUDIOS</a:t>
              </a:r>
            </a:p>
            <a:p>
              <a:pPr>
                <a:lnSpc>
                  <a:spcPts val="1200"/>
                </a:lnSpc>
              </a:pPr>
              <a:r>
                <a:rPr lang="en-US" sz="1000" spc="40">
                  <a:solidFill>
                    <a:srgbClr val="303F3C"/>
                  </a:solidFill>
                  <a:latin typeface="Kollektif"/>
                </a:rPr>
                <a:t>JUNIOR GRAPHIC DESIGNER</a:t>
              </a:r>
            </a:p>
          </p:txBody>
        </p:sp>
        <p:sp>
          <p:nvSpPr>
            <p:cNvPr name="TextBox 53" id="53"/>
            <p:cNvSpPr txBox="true"/>
            <p:nvPr/>
          </p:nvSpPr>
          <p:spPr>
            <a:xfrm rot="0">
              <a:off x="0" y="1844195"/>
              <a:ext cx="3357020" cy="404819"/>
            </a:xfrm>
            <a:prstGeom prst="rect">
              <a:avLst/>
            </a:prstGeom>
          </p:spPr>
          <p:txBody>
            <a:bodyPr anchor="t" rtlCol="false" tIns="0" lIns="0" bIns="0" rIns="0">
              <a:spAutoFit/>
            </a:bodyPr>
            <a:lstStyle/>
            <a:p>
              <a:pPr>
                <a:lnSpc>
                  <a:spcPts val="1200"/>
                </a:lnSpc>
              </a:pPr>
              <a:r>
                <a:rPr lang="en-US" sz="1000" spc="40">
                  <a:solidFill>
                    <a:srgbClr val="303F3C"/>
                  </a:solidFill>
                  <a:latin typeface="Kollektif Bold"/>
                </a:rPr>
                <a:t>LETTERPRESS DESIGN STUDIOS</a:t>
              </a:r>
            </a:p>
            <a:p>
              <a:pPr>
                <a:lnSpc>
                  <a:spcPts val="1200"/>
                </a:lnSpc>
              </a:pPr>
              <a:r>
                <a:rPr lang="en-US" sz="1000" spc="40">
                  <a:solidFill>
                    <a:srgbClr val="303F3C"/>
                  </a:solidFill>
                  <a:latin typeface="Kollektif"/>
                </a:rPr>
                <a:t>SENIOR GRAPHIC DESIGNER</a:t>
              </a:r>
            </a:p>
          </p:txBody>
        </p:sp>
        <p:sp>
          <p:nvSpPr>
            <p:cNvPr name="TextBox 54" id="54"/>
            <p:cNvSpPr txBox="true"/>
            <p:nvPr/>
          </p:nvSpPr>
          <p:spPr>
            <a:xfrm rot="0">
              <a:off x="0" y="3765337"/>
              <a:ext cx="3357020" cy="404819"/>
            </a:xfrm>
            <a:prstGeom prst="rect">
              <a:avLst/>
            </a:prstGeom>
          </p:spPr>
          <p:txBody>
            <a:bodyPr anchor="t" rtlCol="false" tIns="0" lIns="0" bIns="0" rIns="0">
              <a:spAutoFit/>
            </a:bodyPr>
            <a:lstStyle/>
            <a:p>
              <a:pPr>
                <a:lnSpc>
                  <a:spcPts val="1200"/>
                </a:lnSpc>
              </a:pPr>
              <a:r>
                <a:rPr lang="en-US" sz="1000" spc="40">
                  <a:solidFill>
                    <a:srgbClr val="303F3C"/>
                  </a:solidFill>
                  <a:latin typeface="Kollektif Bold"/>
                </a:rPr>
                <a:t>LETTERPRESS DESIGN STUDIOS</a:t>
              </a:r>
            </a:p>
            <a:p>
              <a:pPr>
                <a:lnSpc>
                  <a:spcPts val="1200"/>
                </a:lnSpc>
              </a:pPr>
              <a:r>
                <a:rPr lang="en-US" sz="1000" spc="40">
                  <a:solidFill>
                    <a:srgbClr val="303F3C"/>
                  </a:solidFill>
                  <a:latin typeface="Kollektif"/>
                </a:rPr>
                <a:t>SENIOR GRAPHIC DESIGNER</a:t>
              </a:r>
            </a:p>
          </p:txBody>
        </p:sp>
        <p:sp>
          <p:nvSpPr>
            <p:cNvPr name="TextBox 55" id="55"/>
            <p:cNvSpPr txBox="true"/>
            <p:nvPr/>
          </p:nvSpPr>
          <p:spPr>
            <a:xfrm rot="0">
              <a:off x="0" y="468744"/>
              <a:ext cx="3357020" cy="1095218"/>
            </a:xfrm>
            <a:prstGeom prst="rect">
              <a:avLst/>
            </a:prstGeom>
          </p:spPr>
          <p:txBody>
            <a:bodyPr anchor="t" rtlCol="false" tIns="0" lIns="0" bIns="0" rIns="0">
              <a:spAutoFit/>
            </a:bodyPr>
            <a:lstStyle/>
            <a:p>
              <a:pPr marL="165100" indent="-82550" lvl="1">
                <a:lnSpc>
                  <a:spcPts val="1300"/>
                </a:lnSpc>
                <a:buFont typeface="Arial"/>
                <a:buChar char="•"/>
              </a:pPr>
              <a:r>
                <a:rPr lang="en-US" sz="1000">
                  <a:solidFill>
                    <a:srgbClr val="303F3C"/>
                  </a:solidFill>
                  <a:latin typeface="Kollektif"/>
                </a:rPr>
                <a:t>Tasked to make graphics for off line and offline layouts.</a:t>
              </a:r>
            </a:p>
            <a:p>
              <a:pPr marL="165100" indent="-82550" lvl="1">
                <a:lnSpc>
                  <a:spcPts val="1300"/>
                </a:lnSpc>
                <a:buFont typeface="Arial"/>
                <a:buChar char="•"/>
              </a:pPr>
              <a:r>
                <a:rPr lang="en-US" sz="1000">
                  <a:solidFill>
                    <a:srgbClr val="303F3C"/>
                  </a:solidFill>
                  <a:latin typeface="Kollektif"/>
                </a:rPr>
                <a:t>Edited editorial photos for clients and magazines, and social media posts</a:t>
              </a:r>
            </a:p>
            <a:p>
              <a:pPr marL="165100" indent="-82550" lvl="1">
                <a:lnSpc>
                  <a:spcPts val="1300"/>
                </a:lnSpc>
                <a:buFont typeface="Arial"/>
                <a:buChar char="•"/>
              </a:pPr>
              <a:r>
                <a:rPr lang="en-US" sz="1000">
                  <a:solidFill>
                    <a:srgbClr val="303F3C"/>
                  </a:solidFill>
                  <a:latin typeface="Kollektif"/>
                </a:rPr>
                <a:t>Organization of files</a:t>
              </a:r>
            </a:p>
          </p:txBody>
        </p:sp>
        <p:sp>
          <p:nvSpPr>
            <p:cNvPr name="TextBox 56" id="56"/>
            <p:cNvSpPr txBox="true"/>
            <p:nvPr/>
          </p:nvSpPr>
          <p:spPr>
            <a:xfrm rot="0">
              <a:off x="0" y="2322464"/>
              <a:ext cx="3357020" cy="1095218"/>
            </a:xfrm>
            <a:prstGeom prst="rect">
              <a:avLst/>
            </a:prstGeom>
          </p:spPr>
          <p:txBody>
            <a:bodyPr anchor="t" rtlCol="false" tIns="0" lIns="0" bIns="0" rIns="0">
              <a:spAutoFit/>
            </a:bodyPr>
            <a:lstStyle/>
            <a:p>
              <a:pPr marL="165100" indent="-82550" lvl="1">
                <a:lnSpc>
                  <a:spcPts val="1300"/>
                </a:lnSpc>
                <a:buFont typeface="Arial"/>
                <a:buChar char="•"/>
              </a:pPr>
              <a:r>
                <a:rPr lang="en-US" sz="1000">
                  <a:solidFill>
                    <a:srgbClr val="303F3C"/>
                  </a:solidFill>
                  <a:latin typeface="Kollektif"/>
                </a:rPr>
                <a:t>Tasked to make graphics for off line and offline layouts.</a:t>
              </a:r>
            </a:p>
            <a:p>
              <a:pPr marL="165100" indent="-82550" lvl="1">
                <a:lnSpc>
                  <a:spcPts val="1300"/>
                </a:lnSpc>
                <a:buFont typeface="Arial"/>
                <a:buChar char="•"/>
              </a:pPr>
              <a:r>
                <a:rPr lang="en-US" sz="1000">
                  <a:solidFill>
                    <a:srgbClr val="303F3C"/>
                  </a:solidFill>
                  <a:latin typeface="Kollektif"/>
                </a:rPr>
                <a:t>Edited editorial photos for clients and magazines, and social media posts</a:t>
              </a:r>
            </a:p>
            <a:p>
              <a:pPr marL="165100" indent="-82550" lvl="1">
                <a:lnSpc>
                  <a:spcPts val="1300"/>
                </a:lnSpc>
                <a:buFont typeface="Arial"/>
                <a:buChar char="•"/>
              </a:pPr>
              <a:r>
                <a:rPr lang="en-US" sz="1000">
                  <a:solidFill>
                    <a:srgbClr val="303F3C"/>
                  </a:solidFill>
                  <a:latin typeface="Kollektif"/>
                </a:rPr>
                <a:t>Organization of files</a:t>
              </a:r>
            </a:p>
          </p:txBody>
        </p:sp>
        <p:sp>
          <p:nvSpPr>
            <p:cNvPr name="TextBox 57" id="57"/>
            <p:cNvSpPr txBox="true"/>
            <p:nvPr/>
          </p:nvSpPr>
          <p:spPr>
            <a:xfrm rot="0">
              <a:off x="0" y="4243605"/>
              <a:ext cx="3357020" cy="876598"/>
            </a:xfrm>
            <a:prstGeom prst="rect">
              <a:avLst/>
            </a:prstGeom>
          </p:spPr>
          <p:txBody>
            <a:bodyPr anchor="t" rtlCol="false" tIns="0" lIns="0" bIns="0" rIns="0">
              <a:spAutoFit/>
            </a:bodyPr>
            <a:lstStyle/>
            <a:p>
              <a:pPr marL="165100" indent="-82550" lvl="1">
                <a:lnSpc>
                  <a:spcPts val="1300"/>
                </a:lnSpc>
                <a:buFont typeface="Arial"/>
                <a:buChar char="•"/>
              </a:pPr>
              <a:r>
                <a:rPr lang="en-US" sz="1000">
                  <a:solidFill>
                    <a:srgbClr val="303F3C"/>
                  </a:solidFill>
                  <a:latin typeface="Kollektif"/>
                </a:rPr>
                <a:t>Worked closely with the marketing team to produce concepts for clients.</a:t>
              </a:r>
            </a:p>
            <a:p>
              <a:pPr marL="165100" indent="-82550" lvl="1">
                <a:lnSpc>
                  <a:spcPts val="1300"/>
                </a:lnSpc>
                <a:buFont typeface="Arial"/>
                <a:buChar char="•"/>
              </a:pPr>
              <a:r>
                <a:rPr lang="en-US" sz="1000">
                  <a:solidFill>
                    <a:srgbClr val="303F3C"/>
                  </a:solidFill>
                  <a:latin typeface="Kollektif"/>
                </a:rPr>
                <a:t>Created concepts for major clients such as Vanda Music Production and more.</a:t>
              </a:r>
            </a:p>
          </p:txBody>
        </p:sp>
      </p:grpSp>
      <p:grpSp>
        <p:nvGrpSpPr>
          <p:cNvPr name="Group 58" id="58"/>
          <p:cNvGrpSpPr/>
          <p:nvPr/>
        </p:nvGrpSpPr>
        <p:grpSpPr>
          <a:xfrm rot="0">
            <a:off x="3676104" y="3941732"/>
            <a:ext cx="3378668" cy="1513608"/>
            <a:chOff x="0" y="0"/>
            <a:chExt cx="4504891" cy="2018144"/>
          </a:xfrm>
        </p:grpSpPr>
        <p:sp>
          <p:nvSpPr>
            <p:cNvPr name="TextBox 59" id="59"/>
            <p:cNvSpPr txBox="true"/>
            <p:nvPr/>
          </p:nvSpPr>
          <p:spPr>
            <a:xfrm rot="0">
              <a:off x="0" y="-9525"/>
              <a:ext cx="4504891" cy="367760"/>
            </a:xfrm>
            <a:prstGeom prst="rect">
              <a:avLst/>
            </a:prstGeom>
          </p:spPr>
          <p:txBody>
            <a:bodyPr anchor="t" rtlCol="false" tIns="0" lIns="0" bIns="0" rIns="0">
              <a:spAutoFit/>
            </a:bodyPr>
            <a:lstStyle/>
            <a:p>
              <a:pPr>
                <a:lnSpc>
                  <a:spcPts val="2160"/>
                </a:lnSpc>
              </a:pPr>
              <a:r>
                <a:rPr lang="en-US" sz="1800" spc="89">
                  <a:solidFill>
                    <a:srgbClr val="303F3C"/>
                  </a:solidFill>
                  <a:latin typeface="League Gothic Bold"/>
                </a:rPr>
                <a:t>EDUCATION</a:t>
              </a:r>
            </a:p>
          </p:txBody>
        </p:sp>
        <p:sp>
          <p:nvSpPr>
            <p:cNvPr name="TextBox 60" id="60"/>
            <p:cNvSpPr txBox="true"/>
            <p:nvPr/>
          </p:nvSpPr>
          <p:spPr>
            <a:xfrm rot="0">
              <a:off x="0" y="588691"/>
              <a:ext cx="4504891" cy="207172"/>
            </a:xfrm>
            <a:prstGeom prst="rect">
              <a:avLst/>
            </a:prstGeom>
          </p:spPr>
          <p:txBody>
            <a:bodyPr anchor="t" rtlCol="false" tIns="0" lIns="0" bIns="0" rIns="0">
              <a:spAutoFit/>
            </a:bodyPr>
            <a:lstStyle/>
            <a:p>
              <a:pPr>
                <a:lnSpc>
                  <a:spcPts val="1200"/>
                </a:lnSpc>
              </a:pPr>
              <a:r>
                <a:rPr lang="en-US" sz="1000" spc="40">
                  <a:solidFill>
                    <a:srgbClr val="303F3C"/>
                  </a:solidFill>
                  <a:latin typeface="Kollektif Bold"/>
                </a:rPr>
                <a:t>BERKSHIRE UNIVERSITY</a:t>
              </a:r>
            </a:p>
          </p:txBody>
        </p:sp>
        <p:sp>
          <p:nvSpPr>
            <p:cNvPr name="TextBox 61" id="61"/>
            <p:cNvSpPr txBox="true"/>
            <p:nvPr/>
          </p:nvSpPr>
          <p:spPr>
            <a:xfrm rot="0">
              <a:off x="0" y="820645"/>
              <a:ext cx="4504891" cy="212117"/>
            </a:xfrm>
            <a:prstGeom prst="rect">
              <a:avLst/>
            </a:prstGeom>
          </p:spPr>
          <p:txBody>
            <a:bodyPr anchor="t" rtlCol="false" tIns="0" lIns="0" bIns="0" rIns="0">
              <a:spAutoFit/>
            </a:bodyPr>
            <a:lstStyle/>
            <a:p>
              <a:pPr>
                <a:lnSpc>
                  <a:spcPts val="1300"/>
                </a:lnSpc>
              </a:pPr>
              <a:r>
                <a:rPr lang="en-US" sz="1000">
                  <a:solidFill>
                    <a:srgbClr val="545454"/>
                  </a:solidFill>
                  <a:latin typeface="Kollektif"/>
                </a:rPr>
                <a:t>2019 - 2023 | AB Multimedia Arts</a:t>
              </a:r>
            </a:p>
          </p:txBody>
        </p:sp>
        <p:sp>
          <p:nvSpPr>
            <p:cNvPr name="TextBox 62" id="62"/>
            <p:cNvSpPr txBox="true"/>
            <p:nvPr/>
          </p:nvSpPr>
          <p:spPr>
            <a:xfrm rot="0">
              <a:off x="0" y="1364073"/>
              <a:ext cx="4504891" cy="207172"/>
            </a:xfrm>
            <a:prstGeom prst="rect">
              <a:avLst/>
            </a:prstGeom>
          </p:spPr>
          <p:txBody>
            <a:bodyPr anchor="t" rtlCol="false" tIns="0" lIns="0" bIns="0" rIns="0">
              <a:spAutoFit/>
            </a:bodyPr>
            <a:lstStyle/>
            <a:p>
              <a:pPr>
                <a:lnSpc>
                  <a:spcPts val="1200"/>
                </a:lnSpc>
              </a:pPr>
              <a:r>
                <a:rPr lang="en-US" sz="1000" spc="40">
                  <a:solidFill>
                    <a:srgbClr val="303F3C"/>
                  </a:solidFill>
                  <a:latin typeface="Kollektif Bold"/>
                </a:rPr>
                <a:t>BERKSHIRE UNIVERSITY</a:t>
              </a:r>
            </a:p>
          </p:txBody>
        </p:sp>
        <p:sp>
          <p:nvSpPr>
            <p:cNvPr name="TextBox 63" id="63"/>
            <p:cNvSpPr txBox="true"/>
            <p:nvPr/>
          </p:nvSpPr>
          <p:spPr>
            <a:xfrm rot="0">
              <a:off x="0" y="1596027"/>
              <a:ext cx="4504891" cy="422117"/>
            </a:xfrm>
            <a:prstGeom prst="rect">
              <a:avLst/>
            </a:prstGeom>
          </p:spPr>
          <p:txBody>
            <a:bodyPr anchor="t" rtlCol="false" tIns="0" lIns="0" bIns="0" rIns="0">
              <a:spAutoFit/>
            </a:bodyPr>
            <a:lstStyle/>
            <a:p>
              <a:pPr>
                <a:lnSpc>
                  <a:spcPts val="1300"/>
                </a:lnSpc>
              </a:pPr>
              <a:r>
                <a:rPr lang="en-US" sz="1000">
                  <a:solidFill>
                    <a:srgbClr val="545454"/>
                  </a:solidFill>
                  <a:latin typeface="Kollektif"/>
                </a:rPr>
                <a:t>2023-2024 | Certificate Course in Graphic Design</a:t>
              </a:r>
            </a:p>
            <a:p>
              <a:pPr>
                <a:lnSpc>
                  <a:spcPts val="1300"/>
                </a:lnSpc>
              </a:pPr>
              <a:r>
                <a:rPr lang="en-US" sz="1000">
                  <a:solidFill>
                    <a:srgbClr val="545454"/>
                  </a:solidFill>
                  <a:latin typeface="Kollektif"/>
                </a:rPr>
                <a:t>and Illutration</a:t>
              </a:r>
            </a:p>
          </p:txBody>
        </p:sp>
      </p:grpSp>
      <p:grpSp>
        <p:nvGrpSpPr>
          <p:cNvPr name="Group 64" id="64"/>
          <p:cNvGrpSpPr/>
          <p:nvPr/>
        </p:nvGrpSpPr>
        <p:grpSpPr>
          <a:xfrm rot="0">
            <a:off x="656426" y="3941732"/>
            <a:ext cx="2411495" cy="1504647"/>
            <a:chOff x="0" y="0"/>
            <a:chExt cx="3215327" cy="2006196"/>
          </a:xfrm>
        </p:grpSpPr>
        <p:sp>
          <p:nvSpPr>
            <p:cNvPr name="TextBox 65" id="65"/>
            <p:cNvSpPr txBox="true"/>
            <p:nvPr/>
          </p:nvSpPr>
          <p:spPr>
            <a:xfrm rot="0">
              <a:off x="0" y="-9525"/>
              <a:ext cx="3215327" cy="367760"/>
            </a:xfrm>
            <a:prstGeom prst="rect">
              <a:avLst/>
            </a:prstGeom>
          </p:spPr>
          <p:txBody>
            <a:bodyPr anchor="t" rtlCol="false" tIns="0" lIns="0" bIns="0" rIns="0">
              <a:spAutoFit/>
            </a:bodyPr>
            <a:lstStyle/>
            <a:p>
              <a:pPr>
                <a:lnSpc>
                  <a:spcPts val="2160"/>
                </a:lnSpc>
              </a:pPr>
              <a:r>
                <a:rPr lang="en-US" sz="1800" spc="89">
                  <a:solidFill>
                    <a:srgbClr val="303F3C"/>
                  </a:solidFill>
                  <a:latin typeface="League Gothic Bold"/>
                </a:rPr>
                <a:t>ABOUT ME</a:t>
              </a:r>
            </a:p>
          </p:txBody>
        </p:sp>
        <p:sp>
          <p:nvSpPr>
            <p:cNvPr name="TextBox 66" id="66"/>
            <p:cNvSpPr txBox="true"/>
            <p:nvPr/>
          </p:nvSpPr>
          <p:spPr>
            <a:xfrm rot="0">
              <a:off x="0" y="512650"/>
              <a:ext cx="3215327" cy="1493546"/>
            </a:xfrm>
            <a:prstGeom prst="rect">
              <a:avLst/>
            </a:prstGeom>
          </p:spPr>
          <p:txBody>
            <a:bodyPr anchor="t" rtlCol="false" tIns="0" lIns="0" bIns="0" rIns="0">
              <a:spAutoFit/>
            </a:bodyPr>
            <a:lstStyle/>
            <a:p>
              <a:pPr>
                <a:lnSpc>
                  <a:spcPts val="1300"/>
                </a:lnSpc>
              </a:pPr>
              <a:r>
                <a:rPr lang="en-US" sz="1000" spc="50">
                  <a:solidFill>
                    <a:srgbClr val="303F3C"/>
                  </a:solidFill>
                  <a:latin typeface="Kollektif"/>
                </a:rPr>
                <a:t>A graphic</a:t>
              </a:r>
              <a:r>
                <a:rPr lang="en-US" sz="1000" spc="50">
                  <a:solidFill>
                    <a:srgbClr val="303F3C"/>
                  </a:solidFill>
                  <a:latin typeface="Kollektif"/>
                </a:rPr>
                <a:t> designer is a professional within the graphic design and graphic arts industry who assembles together images, typography, or motion graphics to create a piece of design. </a:t>
              </a:r>
            </a:p>
            <a:p>
              <a:pPr>
                <a:lnSpc>
                  <a:spcPts val="1300"/>
                </a:lnSpc>
              </a:pPr>
              <a:r>
                <a:rPr lang="en-US" sz="1000" spc="50">
                  <a:solidFill>
                    <a:srgbClr val="303F3C"/>
                  </a:solidFill>
                  <a:latin typeface="Kollektif"/>
                </a:rPr>
                <a:t>A graphic designer creates the graphics primarily for published.</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701065" y="1962131"/>
            <a:ext cx="299465" cy="299465"/>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4358988" y="2379366"/>
            <a:ext cx="212128" cy="152126"/>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4358988" y="2009838"/>
            <a:ext cx="204050" cy="204050"/>
          </a:xfrm>
          <a:prstGeom prst="rect">
            <a:avLst/>
          </a:prstGeom>
        </p:spPr>
      </p:pic>
      <p:pic>
        <p:nvPicPr>
          <p:cNvPr name="Picture 5" id="5"/>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2746612" y="2344685"/>
            <a:ext cx="221487" cy="221487"/>
          </a:xfrm>
          <a:prstGeom prst="rect">
            <a:avLst/>
          </a:prstGeom>
        </p:spPr>
      </p:pic>
      <p:grpSp>
        <p:nvGrpSpPr>
          <p:cNvPr name="Group 6" id="6"/>
          <p:cNvGrpSpPr>
            <a:grpSpLocks noChangeAspect="true"/>
          </p:cNvGrpSpPr>
          <p:nvPr/>
        </p:nvGrpSpPr>
        <p:grpSpPr>
          <a:xfrm rot="0">
            <a:off x="756000" y="756000"/>
            <a:ext cx="1427624" cy="1427618"/>
            <a:chOff x="0" y="0"/>
            <a:chExt cx="6350000" cy="6349975"/>
          </a:xfrm>
        </p:grpSpPr>
        <p:sp>
          <p:nvSpPr>
            <p:cNvPr name="Freeform 7" id="7"/>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r="0" t="-16666" b="-16666"/>
              </a:stretch>
            </a:blipFill>
          </p:spPr>
        </p:sp>
      </p:grpSp>
      <p:sp>
        <p:nvSpPr>
          <p:cNvPr name="TextBox 8" id="8"/>
          <p:cNvSpPr txBox="true"/>
          <p:nvPr/>
        </p:nvSpPr>
        <p:spPr>
          <a:xfrm rot="0">
            <a:off x="756000" y="9541665"/>
            <a:ext cx="1343019" cy="209211"/>
          </a:xfrm>
          <a:prstGeom prst="rect">
            <a:avLst/>
          </a:prstGeom>
        </p:spPr>
        <p:txBody>
          <a:bodyPr anchor="t" rtlCol="false" tIns="0" lIns="0" bIns="0" rIns="0">
            <a:spAutoFit/>
          </a:bodyPr>
          <a:lstStyle/>
          <a:p>
            <a:pPr>
              <a:lnSpc>
                <a:spcPts val="1679"/>
              </a:lnSpc>
              <a:spcBef>
                <a:spcPct val="0"/>
              </a:spcBef>
            </a:pPr>
            <a:r>
              <a:rPr lang="en-US" sz="1199" spc="118">
                <a:solidFill>
                  <a:srgbClr val="000000"/>
                </a:solidFill>
                <a:latin typeface="Raleway Bold"/>
              </a:rPr>
              <a:t>SKILLS</a:t>
            </a:r>
          </a:p>
        </p:txBody>
      </p:sp>
      <p:sp>
        <p:nvSpPr>
          <p:cNvPr name="TextBox 9" id="9"/>
          <p:cNvSpPr txBox="true"/>
          <p:nvPr/>
        </p:nvSpPr>
        <p:spPr>
          <a:xfrm rot="0">
            <a:off x="756000" y="2927752"/>
            <a:ext cx="1678032" cy="209211"/>
          </a:xfrm>
          <a:prstGeom prst="rect">
            <a:avLst/>
          </a:prstGeom>
        </p:spPr>
        <p:txBody>
          <a:bodyPr anchor="t" rtlCol="false" tIns="0" lIns="0" bIns="0" rIns="0">
            <a:spAutoFit/>
          </a:bodyPr>
          <a:lstStyle/>
          <a:p>
            <a:pPr>
              <a:lnSpc>
                <a:spcPts val="1679"/>
              </a:lnSpc>
              <a:spcBef>
                <a:spcPct val="0"/>
              </a:spcBef>
            </a:pPr>
            <a:r>
              <a:rPr lang="en-US" sz="1199" spc="118">
                <a:solidFill>
                  <a:srgbClr val="000000"/>
                </a:solidFill>
                <a:latin typeface="Raleway Bold"/>
              </a:rPr>
              <a:t>SUMMARY</a:t>
            </a:r>
          </a:p>
        </p:txBody>
      </p:sp>
      <p:sp>
        <p:nvSpPr>
          <p:cNvPr name="TextBox 10" id="10"/>
          <p:cNvSpPr txBox="true"/>
          <p:nvPr/>
        </p:nvSpPr>
        <p:spPr>
          <a:xfrm rot="0">
            <a:off x="2701065" y="9513090"/>
            <a:ext cx="4056442" cy="422910"/>
          </a:xfrm>
          <a:prstGeom prst="rect">
            <a:avLst/>
          </a:prstGeom>
        </p:spPr>
        <p:txBody>
          <a:bodyPr anchor="t" rtlCol="false" tIns="0" lIns="0" bIns="0" rIns="0">
            <a:spAutoFit/>
          </a:bodyPr>
          <a:lstStyle/>
          <a:p>
            <a:pPr>
              <a:lnSpc>
                <a:spcPts val="1770"/>
              </a:lnSpc>
            </a:pPr>
            <a:r>
              <a:rPr lang="en-US" sz="1000">
                <a:solidFill>
                  <a:srgbClr val="706F6F"/>
                </a:solidFill>
                <a:latin typeface="Lato"/>
              </a:rPr>
              <a:t>I play the guitar (bass, acoust</a:t>
            </a:r>
            <a:r>
              <a:rPr lang="en-US" sz="1000">
                <a:solidFill>
                  <a:srgbClr val="706F6F"/>
                </a:solidFill>
                <a:latin typeface="Lato"/>
              </a:rPr>
              <a:t>ic, electric), the drums (typical and electric), and the keyboard or piano. I play in a local band called The Stevens.</a:t>
            </a:r>
          </a:p>
        </p:txBody>
      </p:sp>
      <p:sp>
        <p:nvSpPr>
          <p:cNvPr name="TextBox 11" id="11"/>
          <p:cNvSpPr txBox="true"/>
          <p:nvPr/>
        </p:nvSpPr>
        <p:spPr>
          <a:xfrm rot="0">
            <a:off x="2701065" y="2899177"/>
            <a:ext cx="3944943" cy="422910"/>
          </a:xfrm>
          <a:prstGeom prst="rect">
            <a:avLst/>
          </a:prstGeom>
        </p:spPr>
        <p:txBody>
          <a:bodyPr anchor="t" rtlCol="false" tIns="0" lIns="0" bIns="0" rIns="0">
            <a:spAutoFit/>
          </a:bodyPr>
          <a:lstStyle/>
          <a:p>
            <a:pPr>
              <a:lnSpc>
                <a:spcPts val="1770"/>
              </a:lnSpc>
            </a:pPr>
            <a:r>
              <a:rPr lang="en-US" sz="1000">
                <a:solidFill>
                  <a:srgbClr val="706F6F"/>
                </a:solidFill>
                <a:latin typeface="Lato"/>
              </a:rPr>
              <a:t>I am a qualified and professional mus</a:t>
            </a:r>
            <a:r>
              <a:rPr lang="en-US" sz="1000">
                <a:solidFill>
                  <a:srgbClr val="706F6F"/>
                </a:solidFill>
                <a:latin typeface="Lato"/>
              </a:rPr>
              <a:t>ic teacher with a high level of experience and a real zest for sharing my passion for all things musical.</a:t>
            </a:r>
          </a:p>
        </p:txBody>
      </p:sp>
      <p:grpSp>
        <p:nvGrpSpPr>
          <p:cNvPr name="Group 12" id="12"/>
          <p:cNvGrpSpPr/>
          <p:nvPr/>
        </p:nvGrpSpPr>
        <p:grpSpPr>
          <a:xfrm rot="0">
            <a:off x="2701065" y="3700642"/>
            <a:ext cx="4056442" cy="255802"/>
            <a:chOff x="0" y="0"/>
            <a:chExt cx="9062697" cy="571500"/>
          </a:xfrm>
        </p:grpSpPr>
        <p:sp>
          <p:nvSpPr>
            <p:cNvPr name="Freeform 13" id="13"/>
            <p:cNvSpPr/>
            <p:nvPr/>
          </p:nvSpPr>
          <p:spPr>
            <a:xfrm>
              <a:off x="0" y="255270"/>
              <a:ext cx="9062697" cy="69850"/>
            </a:xfrm>
            <a:custGeom>
              <a:avLst/>
              <a:gdLst/>
              <a:ahLst/>
              <a:cxnLst/>
              <a:rect r="r" b="b" t="t" l="l"/>
              <a:pathLst>
                <a:path h="69850" w="9062697">
                  <a:moveTo>
                    <a:pt x="8771868" y="0"/>
                  </a:moveTo>
                  <a:lnTo>
                    <a:pt x="0" y="0"/>
                  </a:lnTo>
                  <a:lnTo>
                    <a:pt x="0" y="69850"/>
                  </a:lnTo>
                  <a:lnTo>
                    <a:pt x="9062697" y="69850"/>
                  </a:lnTo>
                  <a:lnTo>
                    <a:pt x="9062697" y="0"/>
                  </a:lnTo>
                  <a:close/>
                </a:path>
              </a:pathLst>
            </a:custGeom>
            <a:solidFill>
              <a:srgbClr val="C8AA8C"/>
            </a:solidFill>
          </p:spPr>
        </p:sp>
      </p:grpSp>
      <p:sp>
        <p:nvSpPr>
          <p:cNvPr name="TextBox 14" id="14"/>
          <p:cNvSpPr txBox="true"/>
          <p:nvPr/>
        </p:nvSpPr>
        <p:spPr>
          <a:xfrm rot="0">
            <a:off x="3160919" y="1925808"/>
            <a:ext cx="1060434" cy="257810"/>
          </a:xfrm>
          <a:prstGeom prst="rect">
            <a:avLst/>
          </a:prstGeom>
        </p:spPr>
        <p:txBody>
          <a:bodyPr anchor="t" rtlCol="false" tIns="0" lIns="0" bIns="0" rIns="0">
            <a:spAutoFit/>
          </a:bodyPr>
          <a:lstStyle/>
          <a:p>
            <a:pPr>
              <a:lnSpc>
                <a:spcPts val="2320"/>
              </a:lnSpc>
            </a:pPr>
            <a:r>
              <a:rPr lang="en-US" sz="1000">
                <a:solidFill>
                  <a:srgbClr val="000000"/>
                </a:solidFill>
                <a:latin typeface="Lato"/>
              </a:rPr>
              <a:t>123-456-7890</a:t>
            </a:r>
          </a:p>
        </p:txBody>
      </p:sp>
      <p:sp>
        <p:nvSpPr>
          <p:cNvPr name="TextBox 15" id="15"/>
          <p:cNvSpPr txBox="true"/>
          <p:nvPr/>
        </p:nvSpPr>
        <p:spPr>
          <a:xfrm rot="0">
            <a:off x="4767096" y="1925808"/>
            <a:ext cx="1549110" cy="257810"/>
          </a:xfrm>
          <a:prstGeom prst="rect">
            <a:avLst/>
          </a:prstGeom>
        </p:spPr>
        <p:txBody>
          <a:bodyPr anchor="t" rtlCol="false" tIns="0" lIns="0" bIns="0" rIns="0">
            <a:spAutoFit/>
          </a:bodyPr>
          <a:lstStyle/>
          <a:p>
            <a:pPr>
              <a:lnSpc>
                <a:spcPts val="2320"/>
              </a:lnSpc>
            </a:pPr>
            <a:r>
              <a:rPr lang="en-US" sz="1000">
                <a:solidFill>
                  <a:srgbClr val="000000"/>
                </a:solidFill>
                <a:latin typeface="Lato"/>
              </a:rPr>
              <a:t>www.reallygreatsite.com</a:t>
            </a:r>
          </a:p>
        </p:txBody>
      </p:sp>
      <p:sp>
        <p:nvSpPr>
          <p:cNvPr name="TextBox 16" id="16"/>
          <p:cNvSpPr txBox="true"/>
          <p:nvPr/>
        </p:nvSpPr>
        <p:spPr>
          <a:xfrm rot="0">
            <a:off x="3167477" y="2273682"/>
            <a:ext cx="996088" cy="257810"/>
          </a:xfrm>
          <a:prstGeom prst="rect">
            <a:avLst/>
          </a:prstGeom>
        </p:spPr>
        <p:txBody>
          <a:bodyPr anchor="t" rtlCol="false" tIns="0" lIns="0" bIns="0" rIns="0">
            <a:spAutoFit/>
          </a:bodyPr>
          <a:lstStyle/>
          <a:p>
            <a:pPr>
              <a:lnSpc>
                <a:spcPts val="2320"/>
              </a:lnSpc>
            </a:pPr>
            <a:r>
              <a:rPr lang="en-US" sz="1000">
                <a:solidFill>
                  <a:srgbClr val="000000"/>
                </a:solidFill>
                <a:latin typeface="Lato"/>
              </a:rPr>
              <a:t>123-456-7890</a:t>
            </a:r>
          </a:p>
        </p:txBody>
      </p:sp>
      <p:sp>
        <p:nvSpPr>
          <p:cNvPr name="TextBox 17" id="17"/>
          <p:cNvSpPr txBox="true"/>
          <p:nvPr/>
        </p:nvSpPr>
        <p:spPr>
          <a:xfrm rot="0">
            <a:off x="4775174" y="2273682"/>
            <a:ext cx="1549110" cy="257810"/>
          </a:xfrm>
          <a:prstGeom prst="rect">
            <a:avLst/>
          </a:prstGeom>
        </p:spPr>
        <p:txBody>
          <a:bodyPr anchor="t" rtlCol="false" tIns="0" lIns="0" bIns="0" rIns="0">
            <a:spAutoFit/>
          </a:bodyPr>
          <a:lstStyle/>
          <a:p>
            <a:pPr>
              <a:lnSpc>
                <a:spcPts val="2320"/>
              </a:lnSpc>
            </a:pPr>
            <a:r>
              <a:rPr lang="en-US" sz="1000">
                <a:solidFill>
                  <a:srgbClr val="000000"/>
                </a:solidFill>
                <a:latin typeface="Lato"/>
              </a:rPr>
              <a:t>hello@reallygreatsite.com</a:t>
            </a:r>
          </a:p>
        </p:txBody>
      </p:sp>
      <p:grpSp>
        <p:nvGrpSpPr>
          <p:cNvPr name="Group 18" id="18"/>
          <p:cNvGrpSpPr/>
          <p:nvPr/>
        </p:nvGrpSpPr>
        <p:grpSpPr>
          <a:xfrm rot="0">
            <a:off x="2701065" y="756000"/>
            <a:ext cx="3944943" cy="882944"/>
            <a:chOff x="0" y="0"/>
            <a:chExt cx="5259924" cy="1177259"/>
          </a:xfrm>
        </p:grpSpPr>
        <p:sp>
          <p:nvSpPr>
            <p:cNvPr name="TextBox 19" id="19"/>
            <p:cNvSpPr txBox="true"/>
            <p:nvPr/>
          </p:nvSpPr>
          <p:spPr>
            <a:xfrm rot="0">
              <a:off x="0" y="-76200"/>
              <a:ext cx="5259924" cy="784158"/>
            </a:xfrm>
            <a:prstGeom prst="rect">
              <a:avLst/>
            </a:prstGeom>
          </p:spPr>
          <p:txBody>
            <a:bodyPr anchor="t" rtlCol="false" tIns="0" lIns="0" bIns="0" rIns="0">
              <a:spAutoFit/>
            </a:bodyPr>
            <a:lstStyle/>
            <a:p>
              <a:pPr>
                <a:lnSpc>
                  <a:spcPts val="4981"/>
                </a:lnSpc>
                <a:spcBef>
                  <a:spcPct val="0"/>
                </a:spcBef>
              </a:pPr>
              <a:r>
                <a:rPr lang="en-US" sz="3558">
                  <a:solidFill>
                    <a:srgbClr val="000000"/>
                  </a:solidFill>
                  <a:latin typeface="Raleway Bold"/>
                </a:rPr>
                <a:t>Y</a:t>
              </a:r>
              <a:r>
                <a:rPr lang="en-US" sz="3558">
                  <a:solidFill>
                    <a:srgbClr val="000000"/>
                  </a:solidFill>
                  <a:latin typeface="Raleway Bold"/>
                </a:rPr>
                <a:t>ael Amari</a:t>
              </a:r>
            </a:p>
          </p:txBody>
        </p:sp>
        <p:sp>
          <p:nvSpPr>
            <p:cNvPr name="TextBox 20" id="20"/>
            <p:cNvSpPr txBox="true"/>
            <p:nvPr/>
          </p:nvSpPr>
          <p:spPr>
            <a:xfrm rot="0">
              <a:off x="0" y="743080"/>
              <a:ext cx="5259924" cy="434179"/>
            </a:xfrm>
            <a:prstGeom prst="rect">
              <a:avLst/>
            </a:prstGeom>
          </p:spPr>
          <p:txBody>
            <a:bodyPr anchor="t" rtlCol="false" tIns="0" lIns="0" bIns="0" rIns="0">
              <a:spAutoFit/>
            </a:bodyPr>
            <a:lstStyle/>
            <a:p>
              <a:pPr>
                <a:lnSpc>
                  <a:spcPts val="2786"/>
                </a:lnSpc>
                <a:spcBef>
                  <a:spcPct val="0"/>
                </a:spcBef>
              </a:pPr>
              <a:r>
                <a:rPr lang="en-US" sz="1990">
                  <a:solidFill>
                    <a:srgbClr val="C8AA8C"/>
                  </a:solidFill>
                  <a:latin typeface="Lato"/>
                </a:rPr>
                <a:t>Music Te</a:t>
              </a:r>
              <a:r>
                <a:rPr lang="en-US" sz="1990">
                  <a:solidFill>
                    <a:srgbClr val="C8AA8C"/>
                  </a:solidFill>
                  <a:latin typeface="Lato"/>
                </a:rPr>
                <a:t>acher</a:t>
              </a:r>
            </a:p>
          </p:txBody>
        </p:sp>
      </p:grpSp>
      <p:sp>
        <p:nvSpPr>
          <p:cNvPr name="TextBox 21" id="21"/>
          <p:cNvSpPr txBox="true"/>
          <p:nvPr/>
        </p:nvSpPr>
        <p:spPr>
          <a:xfrm rot="0">
            <a:off x="756000" y="3709650"/>
            <a:ext cx="799049" cy="209211"/>
          </a:xfrm>
          <a:prstGeom prst="rect">
            <a:avLst/>
          </a:prstGeom>
        </p:spPr>
        <p:txBody>
          <a:bodyPr anchor="t" rtlCol="false" tIns="0" lIns="0" bIns="0" rIns="0">
            <a:spAutoFit/>
          </a:bodyPr>
          <a:lstStyle/>
          <a:p>
            <a:pPr>
              <a:lnSpc>
                <a:spcPts val="1679"/>
              </a:lnSpc>
              <a:spcBef>
                <a:spcPct val="0"/>
              </a:spcBef>
            </a:pPr>
            <a:r>
              <a:rPr lang="en-US" sz="1199" spc="118">
                <a:solidFill>
                  <a:srgbClr val="000000"/>
                </a:solidFill>
                <a:latin typeface="Raleway Bold"/>
              </a:rPr>
              <a:t>CAREER</a:t>
            </a:r>
          </a:p>
        </p:txBody>
      </p:sp>
      <p:sp>
        <p:nvSpPr>
          <p:cNvPr name="TextBox 22" id="22"/>
          <p:cNvSpPr txBox="true"/>
          <p:nvPr/>
        </p:nvSpPr>
        <p:spPr>
          <a:xfrm rot="0">
            <a:off x="2701065" y="4296711"/>
            <a:ext cx="848394" cy="532695"/>
          </a:xfrm>
          <a:prstGeom prst="rect">
            <a:avLst/>
          </a:prstGeom>
        </p:spPr>
        <p:txBody>
          <a:bodyPr anchor="t" rtlCol="false" tIns="0" lIns="0" bIns="0" rIns="0">
            <a:spAutoFit/>
          </a:bodyPr>
          <a:lstStyle/>
          <a:p>
            <a:pPr>
              <a:lnSpc>
                <a:spcPts val="1400"/>
              </a:lnSpc>
              <a:spcBef>
                <a:spcPct val="0"/>
              </a:spcBef>
            </a:pPr>
            <a:r>
              <a:rPr lang="en-US" sz="1000">
                <a:solidFill>
                  <a:srgbClr val="706F6F"/>
                </a:solidFill>
                <a:latin typeface="Raleway Bold"/>
              </a:rPr>
              <a:t>Beechtown Private Sch</a:t>
            </a:r>
            <a:r>
              <a:rPr lang="en-US" sz="1000">
                <a:solidFill>
                  <a:srgbClr val="706F6F"/>
                </a:solidFill>
                <a:latin typeface="Raleway Bold"/>
              </a:rPr>
              <a:t>ool</a:t>
            </a:r>
          </a:p>
        </p:txBody>
      </p:sp>
      <p:sp>
        <p:nvSpPr>
          <p:cNvPr name="TextBox 23" id="23"/>
          <p:cNvSpPr txBox="true"/>
          <p:nvPr/>
        </p:nvSpPr>
        <p:spPr>
          <a:xfrm rot="0">
            <a:off x="2701065" y="5455019"/>
            <a:ext cx="848394" cy="356189"/>
          </a:xfrm>
          <a:prstGeom prst="rect">
            <a:avLst/>
          </a:prstGeom>
        </p:spPr>
        <p:txBody>
          <a:bodyPr anchor="t" rtlCol="false" tIns="0" lIns="0" bIns="0" rIns="0">
            <a:spAutoFit/>
          </a:bodyPr>
          <a:lstStyle/>
          <a:p>
            <a:pPr>
              <a:lnSpc>
                <a:spcPts val="1400"/>
              </a:lnSpc>
              <a:spcBef>
                <a:spcPct val="0"/>
              </a:spcBef>
            </a:pPr>
            <a:r>
              <a:rPr lang="en-US" sz="1000">
                <a:solidFill>
                  <a:srgbClr val="706F6F"/>
                </a:solidFill>
                <a:latin typeface="Raleway Bold"/>
              </a:rPr>
              <a:t>The Working Artists Gui</a:t>
            </a:r>
            <a:r>
              <a:rPr lang="en-US" sz="1000">
                <a:solidFill>
                  <a:srgbClr val="706F6F"/>
                </a:solidFill>
                <a:latin typeface="Raleway Bold"/>
              </a:rPr>
              <a:t>ld</a:t>
            </a:r>
          </a:p>
        </p:txBody>
      </p:sp>
      <p:sp>
        <p:nvSpPr>
          <p:cNvPr name="TextBox 24" id="24"/>
          <p:cNvSpPr txBox="true"/>
          <p:nvPr/>
        </p:nvSpPr>
        <p:spPr>
          <a:xfrm rot="0">
            <a:off x="2701065" y="3987747"/>
            <a:ext cx="1020484" cy="203835"/>
          </a:xfrm>
          <a:prstGeom prst="rect">
            <a:avLst/>
          </a:prstGeom>
        </p:spPr>
        <p:txBody>
          <a:bodyPr anchor="t" rtlCol="false" tIns="0" lIns="0" bIns="0" rIns="0">
            <a:spAutoFit/>
          </a:bodyPr>
          <a:lstStyle/>
          <a:p>
            <a:pPr>
              <a:lnSpc>
                <a:spcPts val="1770"/>
              </a:lnSpc>
            </a:pPr>
            <a:r>
              <a:rPr lang="en-US" sz="1000">
                <a:solidFill>
                  <a:srgbClr val="C8AA8C"/>
                </a:solidFill>
                <a:latin typeface="Lato Bold"/>
              </a:rPr>
              <a:t>2016 -</a:t>
            </a:r>
            <a:r>
              <a:rPr lang="en-US" sz="1000">
                <a:solidFill>
                  <a:srgbClr val="C8AA8C"/>
                </a:solidFill>
                <a:latin typeface="Lato Bold"/>
              </a:rPr>
              <a:t> PRESENT</a:t>
            </a:r>
          </a:p>
        </p:txBody>
      </p:sp>
      <p:sp>
        <p:nvSpPr>
          <p:cNvPr name="TextBox 25" id="25"/>
          <p:cNvSpPr txBox="true"/>
          <p:nvPr/>
        </p:nvSpPr>
        <p:spPr>
          <a:xfrm rot="0">
            <a:off x="2701065" y="5146055"/>
            <a:ext cx="1020484" cy="203835"/>
          </a:xfrm>
          <a:prstGeom prst="rect">
            <a:avLst/>
          </a:prstGeom>
        </p:spPr>
        <p:txBody>
          <a:bodyPr anchor="t" rtlCol="false" tIns="0" lIns="0" bIns="0" rIns="0">
            <a:spAutoFit/>
          </a:bodyPr>
          <a:lstStyle/>
          <a:p>
            <a:pPr>
              <a:lnSpc>
                <a:spcPts val="1770"/>
              </a:lnSpc>
            </a:pPr>
            <a:r>
              <a:rPr lang="en-US" sz="1000">
                <a:solidFill>
                  <a:srgbClr val="C8AA8C"/>
                </a:solidFill>
                <a:latin typeface="Lato Bold"/>
              </a:rPr>
              <a:t>2014 - 2016</a:t>
            </a:r>
          </a:p>
        </p:txBody>
      </p:sp>
      <p:sp>
        <p:nvSpPr>
          <p:cNvPr name="TextBox 26" id="26"/>
          <p:cNvSpPr txBox="true"/>
          <p:nvPr/>
        </p:nvSpPr>
        <p:spPr>
          <a:xfrm rot="0">
            <a:off x="3858166" y="4014111"/>
            <a:ext cx="2945834" cy="179682"/>
          </a:xfrm>
          <a:prstGeom prst="rect">
            <a:avLst/>
          </a:prstGeom>
        </p:spPr>
        <p:txBody>
          <a:bodyPr anchor="t" rtlCol="false" tIns="0" lIns="0" bIns="0" rIns="0">
            <a:spAutoFit/>
          </a:bodyPr>
          <a:lstStyle/>
          <a:p>
            <a:pPr>
              <a:lnSpc>
                <a:spcPts val="1400"/>
              </a:lnSpc>
              <a:spcBef>
                <a:spcPct val="0"/>
              </a:spcBef>
            </a:pPr>
            <a:r>
              <a:rPr lang="en-US" sz="1000" spc="99">
                <a:solidFill>
                  <a:srgbClr val="000000"/>
                </a:solidFill>
                <a:latin typeface="Raleway Bold"/>
              </a:rPr>
              <a:t>MUSIC PROFESS</a:t>
            </a:r>
            <a:r>
              <a:rPr lang="en-US" sz="1000" spc="99">
                <a:solidFill>
                  <a:srgbClr val="000000"/>
                </a:solidFill>
                <a:latin typeface="Raleway Bold"/>
              </a:rPr>
              <a:t>OR</a:t>
            </a:r>
          </a:p>
        </p:txBody>
      </p:sp>
      <p:sp>
        <p:nvSpPr>
          <p:cNvPr name="TextBox 27" id="27"/>
          <p:cNvSpPr txBox="true"/>
          <p:nvPr/>
        </p:nvSpPr>
        <p:spPr>
          <a:xfrm rot="0">
            <a:off x="3858166" y="4277661"/>
            <a:ext cx="2945834" cy="641985"/>
          </a:xfrm>
          <a:prstGeom prst="rect">
            <a:avLst/>
          </a:prstGeom>
        </p:spPr>
        <p:txBody>
          <a:bodyPr anchor="t" rtlCol="false" tIns="0" lIns="0" bIns="0" rIns="0">
            <a:spAutoFit/>
          </a:bodyPr>
          <a:lstStyle/>
          <a:p>
            <a:pPr marL="165100" indent="-82550" lvl="1">
              <a:lnSpc>
                <a:spcPts val="1769"/>
              </a:lnSpc>
              <a:buFont typeface="Arial"/>
              <a:buChar char="•"/>
            </a:pPr>
            <a:r>
              <a:rPr lang="en-US" sz="1000">
                <a:solidFill>
                  <a:srgbClr val="706F6F"/>
                </a:solidFill>
                <a:latin typeface="Lato"/>
              </a:rPr>
              <a:t>Teaches music history and appreciation</a:t>
            </a:r>
          </a:p>
          <a:p>
            <a:pPr marL="165100" indent="-82550" lvl="1">
              <a:lnSpc>
                <a:spcPts val="1770"/>
              </a:lnSpc>
              <a:buFont typeface="Arial"/>
              <a:buChar char="•"/>
            </a:pPr>
            <a:r>
              <a:rPr lang="en-US" sz="1000">
                <a:solidFill>
                  <a:srgbClr val="706F6F"/>
                </a:solidFill>
                <a:latin typeface="Lato"/>
              </a:rPr>
              <a:t>Instructs in the use of a range of instruments, encompassing string,percussion, and keyboard</a:t>
            </a:r>
          </a:p>
        </p:txBody>
      </p:sp>
      <p:sp>
        <p:nvSpPr>
          <p:cNvPr name="TextBox 28" id="28"/>
          <p:cNvSpPr txBox="true"/>
          <p:nvPr/>
        </p:nvSpPr>
        <p:spPr>
          <a:xfrm rot="0">
            <a:off x="3858166" y="5174630"/>
            <a:ext cx="2945834" cy="179682"/>
          </a:xfrm>
          <a:prstGeom prst="rect">
            <a:avLst/>
          </a:prstGeom>
        </p:spPr>
        <p:txBody>
          <a:bodyPr anchor="t" rtlCol="false" tIns="0" lIns="0" bIns="0" rIns="0">
            <a:spAutoFit/>
          </a:bodyPr>
          <a:lstStyle/>
          <a:p>
            <a:pPr>
              <a:lnSpc>
                <a:spcPts val="1400"/>
              </a:lnSpc>
              <a:spcBef>
                <a:spcPct val="0"/>
              </a:spcBef>
            </a:pPr>
            <a:r>
              <a:rPr lang="en-US" sz="1000" spc="99">
                <a:solidFill>
                  <a:srgbClr val="000000"/>
                </a:solidFill>
                <a:latin typeface="Raleway Bold"/>
              </a:rPr>
              <a:t>PRIVATE MUSIC TUT</a:t>
            </a:r>
            <a:r>
              <a:rPr lang="en-US" sz="1000" spc="99">
                <a:solidFill>
                  <a:srgbClr val="000000"/>
                </a:solidFill>
                <a:latin typeface="Raleway Bold"/>
              </a:rPr>
              <a:t>OR</a:t>
            </a:r>
          </a:p>
        </p:txBody>
      </p:sp>
      <p:sp>
        <p:nvSpPr>
          <p:cNvPr name="TextBox 29" id="29"/>
          <p:cNvSpPr txBox="true"/>
          <p:nvPr/>
        </p:nvSpPr>
        <p:spPr>
          <a:xfrm rot="0">
            <a:off x="3858166" y="5426444"/>
            <a:ext cx="2945834" cy="861060"/>
          </a:xfrm>
          <a:prstGeom prst="rect">
            <a:avLst/>
          </a:prstGeom>
        </p:spPr>
        <p:txBody>
          <a:bodyPr anchor="t" rtlCol="false" tIns="0" lIns="0" bIns="0" rIns="0">
            <a:spAutoFit/>
          </a:bodyPr>
          <a:lstStyle/>
          <a:p>
            <a:pPr marL="165100" indent="-82550" lvl="1">
              <a:lnSpc>
                <a:spcPts val="1769"/>
              </a:lnSpc>
              <a:buFont typeface="Arial"/>
              <a:buChar char="•"/>
            </a:pPr>
            <a:r>
              <a:rPr lang="en-US" sz="1000">
                <a:solidFill>
                  <a:srgbClr val="706F6F"/>
                </a:solidFill>
                <a:latin typeface="Lato"/>
              </a:rPr>
              <a:t>Conducts classes on three afternoons per week</a:t>
            </a:r>
          </a:p>
          <a:p>
            <a:pPr marL="165100" indent="-82550" lvl="1">
              <a:lnSpc>
                <a:spcPts val="1769"/>
              </a:lnSpc>
              <a:buFont typeface="Arial"/>
              <a:buChar char="•"/>
            </a:pPr>
            <a:r>
              <a:rPr lang="en-US" sz="1000">
                <a:solidFill>
                  <a:srgbClr val="706F6F"/>
                </a:solidFill>
                <a:latin typeface="Lato"/>
              </a:rPr>
              <a:t>Oversees student performances at local events</a:t>
            </a:r>
          </a:p>
          <a:p>
            <a:pPr marL="165100" indent="-82550" lvl="1">
              <a:lnSpc>
                <a:spcPts val="1770"/>
              </a:lnSpc>
              <a:buFont typeface="Arial"/>
              <a:buChar char="•"/>
            </a:pPr>
            <a:r>
              <a:rPr lang="en-US" sz="1000">
                <a:solidFill>
                  <a:srgbClr val="706F6F"/>
                </a:solidFill>
                <a:latin typeface="Lato"/>
              </a:rPr>
              <a:t>Conducts workshops at the city community center</a:t>
            </a:r>
          </a:p>
        </p:txBody>
      </p:sp>
      <p:grpSp>
        <p:nvGrpSpPr>
          <p:cNvPr name="Group 30" id="30"/>
          <p:cNvGrpSpPr/>
          <p:nvPr/>
        </p:nvGrpSpPr>
        <p:grpSpPr>
          <a:xfrm rot="0">
            <a:off x="2701065" y="6654301"/>
            <a:ext cx="4056442" cy="255802"/>
            <a:chOff x="0" y="0"/>
            <a:chExt cx="9062697" cy="571500"/>
          </a:xfrm>
        </p:grpSpPr>
        <p:sp>
          <p:nvSpPr>
            <p:cNvPr name="Freeform 31" id="31"/>
            <p:cNvSpPr/>
            <p:nvPr/>
          </p:nvSpPr>
          <p:spPr>
            <a:xfrm>
              <a:off x="0" y="255270"/>
              <a:ext cx="9062697" cy="69850"/>
            </a:xfrm>
            <a:custGeom>
              <a:avLst/>
              <a:gdLst/>
              <a:ahLst/>
              <a:cxnLst/>
              <a:rect r="r" b="b" t="t" l="l"/>
              <a:pathLst>
                <a:path h="69850" w="9062697">
                  <a:moveTo>
                    <a:pt x="8771868" y="0"/>
                  </a:moveTo>
                  <a:lnTo>
                    <a:pt x="0" y="0"/>
                  </a:lnTo>
                  <a:lnTo>
                    <a:pt x="0" y="69850"/>
                  </a:lnTo>
                  <a:lnTo>
                    <a:pt x="9062697" y="69850"/>
                  </a:lnTo>
                  <a:lnTo>
                    <a:pt x="9062697" y="0"/>
                  </a:lnTo>
                  <a:close/>
                </a:path>
              </a:pathLst>
            </a:custGeom>
            <a:solidFill>
              <a:srgbClr val="C8AA8C"/>
            </a:solidFill>
          </p:spPr>
        </p:sp>
      </p:grpSp>
      <p:sp>
        <p:nvSpPr>
          <p:cNvPr name="TextBox 32" id="32"/>
          <p:cNvSpPr txBox="true"/>
          <p:nvPr/>
        </p:nvSpPr>
        <p:spPr>
          <a:xfrm rot="0">
            <a:off x="2701065" y="7240941"/>
            <a:ext cx="848394" cy="532695"/>
          </a:xfrm>
          <a:prstGeom prst="rect">
            <a:avLst/>
          </a:prstGeom>
        </p:spPr>
        <p:txBody>
          <a:bodyPr anchor="t" rtlCol="false" tIns="0" lIns="0" bIns="0" rIns="0">
            <a:spAutoFit/>
          </a:bodyPr>
          <a:lstStyle/>
          <a:p>
            <a:pPr>
              <a:lnSpc>
                <a:spcPts val="1400"/>
              </a:lnSpc>
              <a:spcBef>
                <a:spcPct val="0"/>
              </a:spcBef>
            </a:pPr>
            <a:r>
              <a:rPr lang="en-US" sz="1000">
                <a:solidFill>
                  <a:srgbClr val="706F6F"/>
                </a:solidFill>
                <a:latin typeface="Raleway Bold"/>
              </a:rPr>
              <a:t>Bachelor of Arts, Major in Music</a:t>
            </a:r>
          </a:p>
        </p:txBody>
      </p:sp>
      <p:sp>
        <p:nvSpPr>
          <p:cNvPr name="TextBox 33" id="33"/>
          <p:cNvSpPr txBox="true"/>
          <p:nvPr/>
        </p:nvSpPr>
        <p:spPr>
          <a:xfrm rot="0">
            <a:off x="2701065" y="8399249"/>
            <a:ext cx="964456" cy="532695"/>
          </a:xfrm>
          <a:prstGeom prst="rect">
            <a:avLst/>
          </a:prstGeom>
        </p:spPr>
        <p:txBody>
          <a:bodyPr anchor="t" rtlCol="false" tIns="0" lIns="0" bIns="0" rIns="0">
            <a:spAutoFit/>
          </a:bodyPr>
          <a:lstStyle/>
          <a:p>
            <a:pPr>
              <a:lnSpc>
                <a:spcPts val="1400"/>
              </a:lnSpc>
              <a:spcBef>
                <a:spcPct val="0"/>
              </a:spcBef>
            </a:pPr>
            <a:r>
              <a:rPr lang="en-US" sz="1000">
                <a:solidFill>
                  <a:srgbClr val="706F6F"/>
                </a:solidFill>
                <a:latin typeface="Raleway Bold"/>
              </a:rPr>
              <a:t>Completed Requirements for High Schoo</a:t>
            </a:r>
            <a:r>
              <a:rPr lang="en-US" sz="1000">
                <a:solidFill>
                  <a:srgbClr val="706F6F"/>
                </a:solidFill>
                <a:latin typeface="Raleway Bold"/>
              </a:rPr>
              <a:t>l</a:t>
            </a:r>
          </a:p>
        </p:txBody>
      </p:sp>
      <p:sp>
        <p:nvSpPr>
          <p:cNvPr name="TextBox 34" id="34"/>
          <p:cNvSpPr txBox="true"/>
          <p:nvPr/>
        </p:nvSpPr>
        <p:spPr>
          <a:xfrm rot="0">
            <a:off x="2701065" y="6931977"/>
            <a:ext cx="1020484" cy="203835"/>
          </a:xfrm>
          <a:prstGeom prst="rect">
            <a:avLst/>
          </a:prstGeom>
        </p:spPr>
        <p:txBody>
          <a:bodyPr anchor="t" rtlCol="false" tIns="0" lIns="0" bIns="0" rIns="0">
            <a:spAutoFit/>
          </a:bodyPr>
          <a:lstStyle/>
          <a:p>
            <a:pPr>
              <a:lnSpc>
                <a:spcPts val="1770"/>
              </a:lnSpc>
            </a:pPr>
            <a:r>
              <a:rPr lang="en-US" sz="1000">
                <a:solidFill>
                  <a:srgbClr val="C8AA8C"/>
                </a:solidFill>
                <a:latin typeface="Lato Bold"/>
              </a:rPr>
              <a:t>2016</a:t>
            </a:r>
          </a:p>
        </p:txBody>
      </p:sp>
      <p:sp>
        <p:nvSpPr>
          <p:cNvPr name="TextBox 35" id="35"/>
          <p:cNvSpPr txBox="true"/>
          <p:nvPr/>
        </p:nvSpPr>
        <p:spPr>
          <a:xfrm rot="0">
            <a:off x="2701065" y="8090285"/>
            <a:ext cx="1020484" cy="203835"/>
          </a:xfrm>
          <a:prstGeom prst="rect">
            <a:avLst/>
          </a:prstGeom>
        </p:spPr>
        <p:txBody>
          <a:bodyPr anchor="t" rtlCol="false" tIns="0" lIns="0" bIns="0" rIns="0">
            <a:spAutoFit/>
          </a:bodyPr>
          <a:lstStyle/>
          <a:p>
            <a:pPr>
              <a:lnSpc>
                <a:spcPts val="1770"/>
              </a:lnSpc>
            </a:pPr>
            <a:r>
              <a:rPr lang="en-US" sz="1000">
                <a:solidFill>
                  <a:srgbClr val="C8AA8C"/>
                </a:solidFill>
                <a:latin typeface="Lato Bold"/>
              </a:rPr>
              <a:t>2013</a:t>
            </a:r>
          </a:p>
        </p:txBody>
      </p:sp>
      <p:sp>
        <p:nvSpPr>
          <p:cNvPr name="TextBox 36" id="36"/>
          <p:cNvSpPr txBox="true"/>
          <p:nvPr/>
        </p:nvSpPr>
        <p:spPr>
          <a:xfrm rot="0">
            <a:off x="3858166" y="6958341"/>
            <a:ext cx="2945834" cy="179682"/>
          </a:xfrm>
          <a:prstGeom prst="rect">
            <a:avLst/>
          </a:prstGeom>
        </p:spPr>
        <p:txBody>
          <a:bodyPr anchor="t" rtlCol="false" tIns="0" lIns="0" bIns="0" rIns="0">
            <a:spAutoFit/>
          </a:bodyPr>
          <a:lstStyle/>
          <a:p>
            <a:pPr>
              <a:lnSpc>
                <a:spcPts val="1400"/>
              </a:lnSpc>
              <a:spcBef>
                <a:spcPct val="0"/>
              </a:spcBef>
            </a:pPr>
            <a:r>
              <a:rPr lang="en-US" sz="1000" spc="99">
                <a:solidFill>
                  <a:srgbClr val="000000"/>
                </a:solidFill>
                <a:latin typeface="Raleway Bold"/>
              </a:rPr>
              <a:t>UNIVERSITY OF WINSL</a:t>
            </a:r>
            <a:r>
              <a:rPr lang="en-US" sz="1000" spc="99">
                <a:solidFill>
                  <a:srgbClr val="000000"/>
                </a:solidFill>
                <a:latin typeface="Raleway Bold"/>
              </a:rPr>
              <a:t>OUGH</a:t>
            </a:r>
          </a:p>
        </p:txBody>
      </p:sp>
      <p:sp>
        <p:nvSpPr>
          <p:cNvPr name="TextBox 37" id="37"/>
          <p:cNvSpPr txBox="true"/>
          <p:nvPr/>
        </p:nvSpPr>
        <p:spPr>
          <a:xfrm rot="0">
            <a:off x="3858166" y="7221891"/>
            <a:ext cx="2945834" cy="641985"/>
          </a:xfrm>
          <a:prstGeom prst="rect">
            <a:avLst/>
          </a:prstGeom>
        </p:spPr>
        <p:txBody>
          <a:bodyPr anchor="t" rtlCol="false" tIns="0" lIns="0" bIns="0" rIns="0">
            <a:spAutoFit/>
          </a:bodyPr>
          <a:lstStyle/>
          <a:p>
            <a:pPr marL="165100" indent="-82550" lvl="1">
              <a:lnSpc>
                <a:spcPts val="1769"/>
              </a:lnSpc>
              <a:buFont typeface="Arial"/>
              <a:buChar char="•"/>
            </a:pPr>
            <a:r>
              <a:rPr lang="en-US" sz="1000">
                <a:solidFill>
                  <a:srgbClr val="706F6F"/>
                </a:solidFill>
                <a:latin typeface="Lato"/>
              </a:rPr>
              <a:t>M</a:t>
            </a:r>
            <a:r>
              <a:rPr lang="en-US" sz="1000">
                <a:solidFill>
                  <a:srgbClr val="706F6F"/>
                </a:solidFill>
                <a:latin typeface="Lato"/>
              </a:rPr>
              <a:t>ember, 2013-2016, UW Music</a:t>
            </a:r>
          </a:p>
          <a:p>
            <a:pPr marL="165100" indent="-82550" lvl="1">
              <a:lnSpc>
                <a:spcPts val="1770"/>
              </a:lnSpc>
              <a:buFont typeface="Arial"/>
              <a:buChar char="•"/>
            </a:pPr>
            <a:r>
              <a:rPr lang="en-US" sz="1000">
                <a:solidFill>
                  <a:srgbClr val="706F6F"/>
                </a:solidFill>
                <a:latin typeface="Lato"/>
              </a:rPr>
              <a:t>SocietyMember, 2013-2014, UW International Society</a:t>
            </a:r>
          </a:p>
        </p:txBody>
      </p:sp>
      <p:sp>
        <p:nvSpPr>
          <p:cNvPr name="TextBox 38" id="38"/>
          <p:cNvSpPr txBox="true"/>
          <p:nvPr/>
        </p:nvSpPr>
        <p:spPr>
          <a:xfrm rot="0">
            <a:off x="3858166" y="8118860"/>
            <a:ext cx="2945834" cy="179682"/>
          </a:xfrm>
          <a:prstGeom prst="rect">
            <a:avLst/>
          </a:prstGeom>
        </p:spPr>
        <p:txBody>
          <a:bodyPr anchor="t" rtlCol="false" tIns="0" lIns="0" bIns="0" rIns="0">
            <a:spAutoFit/>
          </a:bodyPr>
          <a:lstStyle/>
          <a:p>
            <a:pPr>
              <a:lnSpc>
                <a:spcPts val="1400"/>
              </a:lnSpc>
              <a:spcBef>
                <a:spcPct val="0"/>
              </a:spcBef>
            </a:pPr>
            <a:r>
              <a:rPr lang="en-US" sz="1000" spc="99">
                <a:solidFill>
                  <a:srgbClr val="000000"/>
                </a:solidFill>
                <a:latin typeface="Raleway Bold"/>
              </a:rPr>
              <a:t>BEECHT</a:t>
            </a:r>
            <a:r>
              <a:rPr lang="en-US" sz="1000" spc="99">
                <a:solidFill>
                  <a:srgbClr val="000000"/>
                </a:solidFill>
                <a:latin typeface="Raleway Bold"/>
              </a:rPr>
              <a:t>OWN ACADEMY</a:t>
            </a:r>
          </a:p>
        </p:txBody>
      </p:sp>
      <p:sp>
        <p:nvSpPr>
          <p:cNvPr name="TextBox 39" id="39"/>
          <p:cNvSpPr txBox="true"/>
          <p:nvPr/>
        </p:nvSpPr>
        <p:spPr>
          <a:xfrm rot="0">
            <a:off x="3858166" y="8370674"/>
            <a:ext cx="2945834" cy="641985"/>
          </a:xfrm>
          <a:prstGeom prst="rect">
            <a:avLst/>
          </a:prstGeom>
        </p:spPr>
        <p:txBody>
          <a:bodyPr anchor="t" rtlCol="false" tIns="0" lIns="0" bIns="0" rIns="0">
            <a:spAutoFit/>
          </a:bodyPr>
          <a:lstStyle/>
          <a:p>
            <a:pPr marL="165100" indent="-82550" lvl="1">
              <a:lnSpc>
                <a:spcPts val="1769"/>
              </a:lnSpc>
              <a:buFont typeface="Arial"/>
              <a:buChar char="•"/>
            </a:pPr>
            <a:r>
              <a:rPr lang="en-US" sz="1000">
                <a:solidFill>
                  <a:srgbClr val="706F6F"/>
                </a:solidFill>
                <a:latin typeface="Lato"/>
              </a:rPr>
              <a:t>Memb</a:t>
            </a:r>
            <a:r>
              <a:rPr lang="en-US" sz="1000">
                <a:solidFill>
                  <a:srgbClr val="706F6F"/>
                </a:solidFill>
                <a:latin typeface="Lato"/>
              </a:rPr>
              <a:t>er, 2013, Beechtown Academy Brass</a:t>
            </a:r>
          </a:p>
          <a:p>
            <a:pPr marL="165100" indent="-82550" lvl="1">
              <a:lnSpc>
                <a:spcPts val="1769"/>
              </a:lnSpc>
              <a:buFont typeface="Arial"/>
              <a:buChar char="•"/>
            </a:pPr>
            <a:r>
              <a:rPr lang="en-US" sz="1000">
                <a:solidFill>
                  <a:srgbClr val="706F6F"/>
                </a:solidFill>
                <a:latin typeface="Lato"/>
              </a:rPr>
              <a:t>BandMember, 2011-2013, Beechtown Music</a:t>
            </a:r>
          </a:p>
          <a:p>
            <a:pPr marL="165100" indent="-82550" lvl="1">
              <a:lnSpc>
                <a:spcPts val="1770"/>
              </a:lnSpc>
              <a:buFont typeface="Arial"/>
              <a:buChar char="•"/>
            </a:pPr>
            <a:r>
              <a:rPr lang="en-US" sz="1000">
                <a:solidFill>
                  <a:srgbClr val="706F6F"/>
                </a:solidFill>
                <a:latin typeface="Lato"/>
              </a:rPr>
              <a:t>ClubHas performed with The Stevens band</a:t>
            </a:r>
          </a:p>
        </p:txBody>
      </p:sp>
      <p:sp>
        <p:nvSpPr>
          <p:cNvPr name="TextBox 40" id="40"/>
          <p:cNvSpPr txBox="true"/>
          <p:nvPr/>
        </p:nvSpPr>
        <p:spPr>
          <a:xfrm rot="0">
            <a:off x="756000" y="6635251"/>
            <a:ext cx="1249624" cy="209211"/>
          </a:xfrm>
          <a:prstGeom prst="rect">
            <a:avLst/>
          </a:prstGeom>
        </p:spPr>
        <p:txBody>
          <a:bodyPr anchor="t" rtlCol="false" tIns="0" lIns="0" bIns="0" rIns="0">
            <a:spAutoFit/>
          </a:bodyPr>
          <a:lstStyle/>
          <a:p>
            <a:pPr>
              <a:lnSpc>
                <a:spcPts val="1679"/>
              </a:lnSpc>
              <a:spcBef>
                <a:spcPct val="0"/>
              </a:spcBef>
            </a:pPr>
            <a:r>
              <a:rPr lang="en-US" sz="1199" spc="118">
                <a:solidFill>
                  <a:srgbClr val="000000"/>
                </a:solidFill>
                <a:latin typeface="Raleway Bold"/>
              </a:rPr>
              <a:t>EDUCA</a:t>
            </a:r>
            <a:r>
              <a:rPr lang="en-US" sz="1199" spc="118">
                <a:solidFill>
                  <a:srgbClr val="000000"/>
                </a:solidFill>
                <a:latin typeface="Raleway Bold"/>
              </a:rPr>
              <a:t>TION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604553" y="3078169"/>
            <a:ext cx="181187" cy="181187"/>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604553" y="3349040"/>
            <a:ext cx="181187" cy="181187"/>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604553" y="3632253"/>
            <a:ext cx="182914" cy="166224"/>
          </a:xfrm>
          <a:prstGeom prst="rect">
            <a:avLst/>
          </a:prstGeom>
        </p:spPr>
      </p:pic>
      <p:grpSp>
        <p:nvGrpSpPr>
          <p:cNvPr name="Group 5" id="5"/>
          <p:cNvGrpSpPr/>
          <p:nvPr/>
        </p:nvGrpSpPr>
        <p:grpSpPr>
          <a:xfrm rot="-10800000">
            <a:off x="-129322" y="-2737188"/>
            <a:ext cx="7788425" cy="5055367"/>
            <a:chOff x="0" y="0"/>
            <a:chExt cx="3130550" cy="2032000"/>
          </a:xfrm>
        </p:grpSpPr>
        <p:sp>
          <p:nvSpPr>
            <p:cNvPr name="Freeform 6" id="6"/>
            <p:cNvSpPr/>
            <p:nvPr/>
          </p:nvSpPr>
          <p:spPr>
            <a:xfrm>
              <a:off x="0" y="0"/>
              <a:ext cx="3130550" cy="2032000"/>
            </a:xfrm>
            <a:custGeom>
              <a:avLst/>
              <a:gdLst/>
              <a:ahLst/>
              <a:cxnLst/>
              <a:rect r="r" b="b" t="t" l="l"/>
              <a:pathLst>
                <a:path h="2032000" w="3130550">
                  <a:moveTo>
                    <a:pt x="0" y="387350"/>
                  </a:moveTo>
                  <a:lnTo>
                    <a:pt x="0" y="2032000"/>
                  </a:lnTo>
                  <a:lnTo>
                    <a:pt x="3130550" y="2032000"/>
                  </a:lnTo>
                  <a:lnTo>
                    <a:pt x="3130550" y="0"/>
                  </a:lnTo>
                  <a:close/>
                </a:path>
              </a:pathLst>
            </a:custGeom>
            <a:solidFill>
              <a:srgbClr val="D9D9D9"/>
            </a:solidFill>
          </p:spPr>
        </p:sp>
      </p:grpSp>
      <p:sp>
        <p:nvSpPr>
          <p:cNvPr name="AutoShape 7" id="7"/>
          <p:cNvSpPr/>
          <p:nvPr/>
        </p:nvSpPr>
        <p:spPr>
          <a:xfrm rot="5400000">
            <a:off x="2286516" y="3236937"/>
            <a:ext cx="1158839" cy="0"/>
          </a:xfrm>
          <a:prstGeom prst="line">
            <a:avLst/>
          </a:prstGeom>
          <a:ln cap="rnd" w="9525">
            <a:solidFill>
              <a:srgbClr val="444440"/>
            </a:solidFill>
            <a:prstDash val="solid"/>
            <a:headEnd type="none" len="sm" w="sm"/>
            <a:tailEnd type="none" len="sm" w="sm"/>
          </a:ln>
        </p:spPr>
      </p:sp>
      <p:sp>
        <p:nvSpPr>
          <p:cNvPr name="AutoShape 8" id="8"/>
          <p:cNvSpPr/>
          <p:nvPr/>
        </p:nvSpPr>
        <p:spPr>
          <a:xfrm rot="0">
            <a:off x="604553" y="4223022"/>
            <a:ext cx="6199447" cy="0"/>
          </a:xfrm>
          <a:prstGeom prst="line">
            <a:avLst/>
          </a:prstGeom>
          <a:ln cap="rnd" w="9525">
            <a:solidFill>
              <a:srgbClr val="444440"/>
            </a:solidFill>
            <a:prstDash val="solid"/>
            <a:headEnd type="none" len="sm" w="sm"/>
            <a:tailEnd type="none" len="sm" w="sm"/>
          </a:ln>
        </p:spPr>
      </p:sp>
      <p:sp>
        <p:nvSpPr>
          <p:cNvPr name="AutoShape 9" id="9"/>
          <p:cNvSpPr/>
          <p:nvPr/>
        </p:nvSpPr>
        <p:spPr>
          <a:xfrm rot="0">
            <a:off x="604553" y="6634921"/>
            <a:ext cx="1570593" cy="0"/>
          </a:xfrm>
          <a:prstGeom prst="line">
            <a:avLst/>
          </a:prstGeom>
          <a:ln cap="rnd" w="9525">
            <a:solidFill>
              <a:srgbClr val="444440"/>
            </a:solidFill>
            <a:prstDash val="solid"/>
            <a:headEnd type="none" len="sm" w="sm"/>
            <a:tailEnd type="none" len="sm" w="sm"/>
          </a:ln>
        </p:spPr>
      </p:sp>
      <p:sp>
        <p:nvSpPr>
          <p:cNvPr name="AutoShape 10" id="10"/>
          <p:cNvSpPr/>
          <p:nvPr/>
        </p:nvSpPr>
        <p:spPr>
          <a:xfrm rot="5400000">
            <a:off x="198336" y="7263639"/>
            <a:ext cx="5335197" cy="0"/>
          </a:xfrm>
          <a:prstGeom prst="line">
            <a:avLst/>
          </a:prstGeom>
          <a:ln cap="rnd" w="9525">
            <a:solidFill>
              <a:srgbClr val="444440"/>
            </a:solidFill>
            <a:prstDash val="solid"/>
            <a:headEnd type="none" len="sm" w="sm"/>
            <a:tailEnd type="none" len="sm" w="sm"/>
          </a:ln>
        </p:spPr>
      </p:sp>
      <p:grpSp>
        <p:nvGrpSpPr>
          <p:cNvPr name="Group 11" id="11"/>
          <p:cNvGrpSpPr/>
          <p:nvPr/>
        </p:nvGrpSpPr>
        <p:grpSpPr>
          <a:xfrm rot="5400000">
            <a:off x="2820848" y="5075740"/>
            <a:ext cx="90175" cy="78100"/>
            <a:chOff x="0" y="0"/>
            <a:chExt cx="6202680" cy="5372100"/>
          </a:xfrm>
        </p:grpSpPr>
        <p:sp>
          <p:nvSpPr>
            <p:cNvPr name="Freeform 12" id="12"/>
            <p:cNvSpPr/>
            <p:nvPr/>
          </p:nvSpPr>
          <p:spPr>
            <a:xfrm>
              <a:off x="0" y="0"/>
              <a:ext cx="6202680" cy="5372100"/>
            </a:xfrm>
            <a:custGeom>
              <a:avLst/>
              <a:gdLst/>
              <a:ahLst/>
              <a:cxnLst/>
              <a:rect r="r" b="b" t="t" l="l"/>
              <a:pathLst>
                <a:path h="5372100" w="6202680">
                  <a:moveTo>
                    <a:pt x="4652010" y="0"/>
                  </a:moveTo>
                  <a:lnTo>
                    <a:pt x="4652010" y="0"/>
                  </a:lnTo>
                  <a:lnTo>
                    <a:pt x="1560830" y="0"/>
                  </a:lnTo>
                  <a:lnTo>
                    <a:pt x="1550670" y="0"/>
                  </a:lnTo>
                  <a:lnTo>
                    <a:pt x="0" y="2686050"/>
                  </a:lnTo>
                  <a:lnTo>
                    <a:pt x="1550670" y="5372100"/>
                  </a:lnTo>
                  <a:lnTo>
                    <a:pt x="1560830" y="5372100"/>
                  </a:lnTo>
                  <a:lnTo>
                    <a:pt x="4650740" y="5372100"/>
                  </a:lnTo>
                  <a:lnTo>
                    <a:pt x="4652010" y="5372100"/>
                  </a:lnTo>
                  <a:lnTo>
                    <a:pt x="6202680" y="2686050"/>
                  </a:lnTo>
                  <a:lnTo>
                    <a:pt x="4652010" y="0"/>
                  </a:lnTo>
                  <a:close/>
                </a:path>
              </a:pathLst>
            </a:custGeom>
            <a:solidFill>
              <a:srgbClr val="444440"/>
            </a:solidFill>
          </p:spPr>
        </p:sp>
      </p:grpSp>
      <p:grpSp>
        <p:nvGrpSpPr>
          <p:cNvPr name="Group 13" id="13"/>
          <p:cNvGrpSpPr/>
          <p:nvPr/>
        </p:nvGrpSpPr>
        <p:grpSpPr>
          <a:xfrm rot="5400000">
            <a:off x="2820848" y="6686055"/>
            <a:ext cx="90175" cy="78100"/>
            <a:chOff x="0" y="0"/>
            <a:chExt cx="6202680" cy="5372100"/>
          </a:xfrm>
        </p:grpSpPr>
        <p:sp>
          <p:nvSpPr>
            <p:cNvPr name="Freeform 14" id="14"/>
            <p:cNvSpPr/>
            <p:nvPr/>
          </p:nvSpPr>
          <p:spPr>
            <a:xfrm>
              <a:off x="0" y="0"/>
              <a:ext cx="6202680" cy="5372100"/>
            </a:xfrm>
            <a:custGeom>
              <a:avLst/>
              <a:gdLst/>
              <a:ahLst/>
              <a:cxnLst/>
              <a:rect r="r" b="b" t="t" l="l"/>
              <a:pathLst>
                <a:path h="5372100" w="6202680">
                  <a:moveTo>
                    <a:pt x="4652010" y="0"/>
                  </a:moveTo>
                  <a:lnTo>
                    <a:pt x="4652010" y="0"/>
                  </a:lnTo>
                  <a:lnTo>
                    <a:pt x="1560830" y="0"/>
                  </a:lnTo>
                  <a:lnTo>
                    <a:pt x="1550670" y="0"/>
                  </a:lnTo>
                  <a:lnTo>
                    <a:pt x="0" y="2686050"/>
                  </a:lnTo>
                  <a:lnTo>
                    <a:pt x="1550670" y="5372100"/>
                  </a:lnTo>
                  <a:lnTo>
                    <a:pt x="1560830" y="5372100"/>
                  </a:lnTo>
                  <a:lnTo>
                    <a:pt x="4650740" y="5372100"/>
                  </a:lnTo>
                  <a:lnTo>
                    <a:pt x="4652010" y="5372100"/>
                  </a:lnTo>
                  <a:lnTo>
                    <a:pt x="6202680" y="2686050"/>
                  </a:lnTo>
                  <a:lnTo>
                    <a:pt x="4652010" y="0"/>
                  </a:lnTo>
                  <a:close/>
                </a:path>
              </a:pathLst>
            </a:custGeom>
            <a:solidFill>
              <a:srgbClr val="444440"/>
            </a:solidFill>
          </p:spPr>
        </p:sp>
      </p:grpSp>
      <p:grpSp>
        <p:nvGrpSpPr>
          <p:cNvPr name="Group 15" id="15"/>
          <p:cNvGrpSpPr/>
          <p:nvPr/>
        </p:nvGrpSpPr>
        <p:grpSpPr>
          <a:xfrm rot="5400000">
            <a:off x="2820848" y="8684928"/>
            <a:ext cx="90175" cy="78100"/>
            <a:chOff x="0" y="0"/>
            <a:chExt cx="6202680" cy="5372100"/>
          </a:xfrm>
        </p:grpSpPr>
        <p:sp>
          <p:nvSpPr>
            <p:cNvPr name="Freeform 16" id="16"/>
            <p:cNvSpPr/>
            <p:nvPr/>
          </p:nvSpPr>
          <p:spPr>
            <a:xfrm>
              <a:off x="0" y="0"/>
              <a:ext cx="6202680" cy="5372100"/>
            </a:xfrm>
            <a:custGeom>
              <a:avLst/>
              <a:gdLst/>
              <a:ahLst/>
              <a:cxnLst/>
              <a:rect r="r" b="b" t="t" l="l"/>
              <a:pathLst>
                <a:path h="5372100" w="6202680">
                  <a:moveTo>
                    <a:pt x="4652010" y="0"/>
                  </a:moveTo>
                  <a:lnTo>
                    <a:pt x="4652010" y="0"/>
                  </a:lnTo>
                  <a:lnTo>
                    <a:pt x="1560830" y="0"/>
                  </a:lnTo>
                  <a:lnTo>
                    <a:pt x="1550670" y="0"/>
                  </a:lnTo>
                  <a:lnTo>
                    <a:pt x="0" y="2686050"/>
                  </a:lnTo>
                  <a:lnTo>
                    <a:pt x="1550670" y="5372100"/>
                  </a:lnTo>
                  <a:lnTo>
                    <a:pt x="1560830" y="5372100"/>
                  </a:lnTo>
                  <a:lnTo>
                    <a:pt x="4650740" y="5372100"/>
                  </a:lnTo>
                  <a:lnTo>
                    <a:pt x="4652010" y="5372100"/>
                  </a:lnTo>
                  <a:lnTo>
                    <a:pt x="6202680" y="2686050"/>
                  </a:lnTo>
                  <a:lnTo>
                    <a:pt x="4652010" y="0"/>
                  </a:lnTo>
                  <a:close/>
                </a:path>
              </a:pathLst>
            </a:custGeom>
            <a:solidFill>
              <a:srgbClr val="444440"/>
            </a:solidFill>
          </p:spPr>
        </p:sp>
      </p:grpSp>
      <p:grpSp>
        <p:nvGrpSpPr>
          <p:cNvPr name="Group 17" id="17"/>
          <p:cNvGrpSpPr>
            <a:grpSpLocks noChangeAspect="true"/>
          </p:cNvGrpSpPr>
          <p:nvPr/>
        </p:nvGrpSpPr>
        <p:grpSpPr>
          <a:xfrm rot="0">
            <a:off x="5370703" y="749665"/>
            <a:ext cx="1453760" cy="1453754"/>
            <a:chOff x="0" y="0"/>
            <a:chExt cx="6350000" cy="6349975"/>
          </a:xfrm>
        </p:grpSpPr>
        <p:sp>
          <p:nvSpPr>
            <p:cNvPr name="Freeform 18" id="18"/>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r="0" t="-3778" b="-46175"/>
              </a:stretch>
            </a:blipFill>
          </p:spPr>
        </p:sp>
      </p:grpSp>
      <p:sp>
        <p:nvSpPr>
          <p:cNvPr name="TextBox 19" id="19"/>
          <p:cNvSpPr txBox="true"/>
          <p:nvPr/>
        </p:nvSpPr>
        <p:spPr>
          <a:xfrm rot="0">
            <a:off x="604553" y="4572228"/>
            <a:ext cx="1891268" cy="248022"/>
          </a:xfrm>
          <a:prstGeom prst="rect">
            <a:avLst/>
          </a:prstGeom>
        </p:spPr>
        <p:txBody>
          <a:bodyPr anchor="t" rtlCol="false" tIns="0" lIns="0" bIns="0" rIns="0">
            <a:spAutoFit/>
          </a:bodyPr>
          <a:lstStyle/>
          <a:p>
            <a:pPr>
              <a:lnSpc>
                <a:spcPts val="2027"/>
              </a:lnSpc>
              <a:spcBef>
                <a:spcPct val="0"/>
              </a:spcBef>
            </a:pPr>
            <a:r>
              <a:rPr lang="en-US" sz="1448" spc="362">
                <a:solidFill>
                  <a:srgbClr val="444440"/>
                </a:solidFill>
                <a:latin typeface="Nunito Sans Bold Bold"/>
              </a:rPr>
              <a:t>EDUCATION</a:t>
            </a:r>
          </a:p>
        </p:txBody>
      </p:sp>
      <p:grpSp>
        <p:nvGrpSpPr>
          <p:cNvPr name="Group 20" id="20"/>
          <p:cNvGrpSpPr/>
          <p:nvPr/>
        </p:nvGrpSpPr>
        <p:grpSpPr>
          <a:xfrm rot="0">
            <a:off x="604553" y="5001925"/>
            <a:ext cx="1907643" cy="1275684"/>
            <a:chOff x="0" y="0"/>
            <a:chExt cx="2543524" cy="1700912"/>
          </a:xfrm>
        </p:grpSpPr>
        <p:sp>
          <p:nvSpPr>
            <p:cNvPr name="TextBox 21" id="21"/>
            <p:cNvSpPr txBox="true"/>
            <p:nvPr/>
          </p:nvSpPr>
          <p:spPr>
            <a:xfrm rot="0">
              <a:off x="0" y="0"/>
              <a:ext cx="2543524" cy="197647"/>
            </a:xfrm>
            <a:prstGeom prst="rect">
              <a:avLst/>
            </a:prstGeom>
          </p:spPr>
          <p:txBody>
            <a:bodyPr anchor="t" rtlCol="false" tIns="0" lIns="0" bIns="0" rIns="0">
              <a:spAutoFit/>
            </a:bodyPr>
            <a:lstStyle/>
            <a:p>
              <a:pPr algn="l" marL="0" indent="0" lvl="0">
                <a:lnSpc>
                  <a:spcPts val="1200"/>
                </a:lnSpc>
                <a:spcBef>
                  <a:spcPct val="0"/>
                </a:spcBef>
              </a:pPr>
              <a:r>
                <a:rPr lang="en-US" sz="1000" u="none">
                  <a:solidFill>
                    <a:srgbClr val="070707"/>
                  </a:solidFill>
                  <a:latin typeface="Nunito Sans Bold"/>
                </a:rPr>
                <a:t>Masters in Product Design</a:t>
              </a:r>
            </a:p>
          </p:txBody>
        </p:sp>
        <p:sp>
          <p:nvSpPr>
            <p:cNvPr name="TextBox 22" id="22"/>
            <p:cNvSpPr txBox="true"/>
            <p:nvPr/>
          </p:nvSpPr>
          <p:spPr>
            <a:xfrm rot="0">
              <a:off x="0" y="198969"/>
              <a:ext cx="2543524" cy="495299"/>
            </a:xfrm>
            <a:prstGeom prst="rect">
              <a:avLst/>
            </a:prstGeom>
          </p:spPr>
          <p:txBody>
            <a:bodyPr anchor="t" rtlCol="false" tIns="0" lIns="0" bIns="0" rIns="0">
              <a:spAutoFit/>
            </a:bodyPr>
            <a:lstStyle/>
            <a:p>
              <a:pPr algn="l">
                <a:lnSpc>
                  <a:spcPts val="1650"/>
                </a:lnSpc>
              </a:pPr>
              <a:r>
                <a:rPr lang="en-US" sz="1000" spc="40" u="none">
                  <a:solidFill>
                    <a:srgbClr val="444440"/>
                  </a:solidFill>
                  <a:latin typeface="Nunito"/>
                </a:rPr>
                <a:t>San Dias University</a:t>
              </a:r>
            </a:p>
            <a:p>
              <a:pPr algn="l">
                <a:lnSpc>
                  <a:spcPts val="1650"/>
                </a:lnSpc>
              </a:pPr>
              <a:r>
                <a:rPr lang="en-US" sz="1000" spc="40" u="none">
                  <a:solidFill>
                    <a:srgbClr val="444440"/>
                  </a:solidFill>
                  <a:latin typeface="Nunito"/>
                </a:rPr>
                <a:t>2019-2021</a:t>
              </a:r>
            </a:p>
          </p:txBody>
        </p:sp>
        <p:sp>
          <p:nvSpPr>
            <p:cNvPr name="TextBox 23" id="23"/>
            <p:cNvSpPr txBox="true"/>
            <p:nvPr/>
          </p:nvSpPr>
          <p:spPr>
            <a:xfrm rot="0">
              <a:off x="0" y="1006645"/>
              <a:ext cx="2543524" cy="197647"/>
            </a:xfrm>
            <a:prstGeom prst="rect">
              <a:avLst/>
            </a:prstGeom>
          </p:spPr>
          <p:txBody>
            <a:bodyPr anchor="t" rtlCol="false" tIns="0" lIns="0" bIns="0" rIns="0">
              <a:spAutoFit/>
            </a:bodyPr>
            <a:lstStyle/>
            <a:p>
              <a:pPr algn="l" marL="0" indent="0" lvl="0">
                <a:lnSpc>
                  <a:spcPts val="1200"/>
                </a:lnSpc>
                <a:spcBef>
                  <a:spcPct val="0"/>
                </a:spcBef>
              </a:pPr>
              <a:r>
                <a:rPr lang="en-US" sz="1000" u="none">
                  <a:solidFill>
                    <a:srgbClr val="070707"/>
                  </a:solidFill>
                  <a:latin typeface="Nunito Sans Bold"/>
                </a:rPr>
                <a:t>BA Product Design</a:t>
              </a:r>
            </a:p>
          </p:txBody>
        </p:sp>
        <p:sp>
          <p:nvSpPr>
            <p:cNvPr name="TextBox 24" id="24"/>
            <p:cNvSpPr txBox="true"/>
            <p:nvPr/>
          </p:nvSpPr>
          <p:spPr>
            <a:xfrm rot="0">
              <a:off x="0" y="1205613"/>
              <a:ext cx="2543524" cy="495299"/>
            </a:xfrm>
            <a:prstGeom prst="rect">
              <a:avLst/>
            </a:prstGeom>
          </p:spPr>
          <p:txBody>
            <a:bodyPr anchor="t" rtlCol="false" tIns="0" lIns="0" bIns="0" rIns="0">
              <a:spAutoFit/>
            </a:bodyPr>
            <a:lstStyle/>
            <a:p>
              <a:pPr algn="l" marL="0" indent="0" lvl="1">
                <a:lnSpc>
                  <a:spcPts val="1650"/>
                </a:lnSpc>
                <a:spcBef>
                  <a:spcPct val="0"/>
                </a:spcBef>
              </a:pPr>
              <a:r>
                <a:rPr lang="en-US" sz="1000" spc="40" u="none">
                  <a:solidFill>
                    <a:srgbClr val="444440"/>
                  </a:solidFill>
                  <a:latin typeface="Nunito"/>
                </a:rPr>
                <a:t>San Dias University</a:t>
              </a:r>
            </a:p>
            <a:p>
              <a:pPr algn="l" marL="0" indent="0" lvl="1">
                <a:lnSpc>
                  <a:spcPts val="1650"/>
                </a:lnSpc>
                <a:spcBef>
                  <a:spcPct val="0"/>
                </a:spcBef>
              </a:pPr>
              <a:r>
                <a:rPr lang="en-US" sz="1000" spc="40" u="none">
                  <a:solidFill>
                    <a:srgbClr val="444440"/>
                  </a:solidFill>
                  <a:latin typeface="Nunito"/>
                </a:rPr>
                <a:t>2015-2019</a:t>
              </a:r>
            </a:p>
          </p:txBody>
        </p:sp>
      </p:grpSp>
      <p:grpSp>
        <p:nvGrpSpPr>
          <p:cNvPr name="Group 25" id="25"/>
          <p:cNvGrpSpPr/>
          <p:nvPr/>
        </p:nvGrpSpPr>
        <p:grpSpPr>
          <a:xfrm rot="0">
            <a:off x="604553" y="756000"/>
            <a:ext cx="4053416" cy="691981"/>
            <a:chOff x="0" y="0"/>
            <a:chExt cx="5404555" cy="922641"/>
          </a:xfrm>
        </p:grpSpPr>
        <p:sp>
          <p:nvSpPr>
            <p:cNvPr name="TextBox 26" id="26"/>
            <p:cNvSpPr txBox="true"/>
            <p:nvPr/>
          </p:nvSpPr>
          <p:spPr>
            <a:xfrm rot="0">
              <a:off x="0" y="9525"/>
              <a:ext cx="5404555" cy="639868"/>
            </a:xfrm>
            <a:prstGeom prst="rect">
              <a:avLst/>
            </a:prstGeom>
          </p:spPr>
          <p:txBody>
            <a:bodyPr anchor="t" rtlCol="false" tIns="0" lIns="0" bIns="0" rIns="0">
              <a:spAutoFit/>
            </a:bodyPr>
            <a:lstStyle/>
            <a:p>
              <a:pPr>
                <a:lnSpc>
                  <a:spcPts val="3680"/>
                </a:lnSpc>
              </a:pPr>
              <a:r>
                <a:rPr lang="en-US" sz="3200" spc="320">
                  <a:solidFill>
                    <a:srgbClr val="444440"/>
                  </a:solidFill>
                  <a:latin typeface="Raleway Bold"/>
                </a:rPr>
                <a:t>PHYLIS FLEX</a:t>
              </a:r>
            </a:p>
          </p:txBody>
        </p:sp>
        <p:sp>
          <p:nvSpPr>
            <p:cNvPr name="TextBox 27" id="27"/>
            <p:cNvSpPr txBox="true"/>
            <p:nvPr/>
          </p:nvSpPr>
          <p:spPr>
            <a:xfrm rot="0">
              <a:off x="0" y="708858"/>
              <a:ext cx="5404555" cy="213783"/>
            </a:xfrm>
            <a:prstGeom prst="rect">
              <a:avLst/>
            </a:prstGeom>
          </p:spPr>
          <p:txBody>
            <a:bodyPr anchor="t" rtlCol="false" tIns="0" lIns="0" bIns="0" rIns="0">
              <a:spAutoFit/>
            </a:bodyPr>
            <a:lstStyle/>
            <a:p>
              <a:pPr>
                <a:lnSpc>
                  <a:spcPts val="1400"/>
                </a:lnSpc>
                <a:spcBef>
                  <a:spcPct val="0"/>
                </a:spcBef>
              </a:pPr>
              <a:r>
                <a:rPr lang="en-US" sz="1000" spc="448">
                  <a:solidFill>
                    <a:srgbClr val="444440"/>
                  </a:solidFill>
                  <a:latin typeface="Nunito Sans Bold"/>
                </a:rPr>
                <a:t>GRAPHIC DESIGNER</a:t>
              </a:r>
            </a:p>
          </p:txBody>
        </p:sp>
      </p:grpSp>
      <p:sp>
        <p:nvSpPr>
          <p:cNvPr name="TextBox 28" id="28"/>
          <p:cNvSpPr txBox="true"/>
          <p:nvPr/>
        </p:nvSpPr>
        <p:spPr>
          <a:xfrm rot="0">
            <a:off x="3247338" y="3040069"/>
            <a:ext cx="3706721" cy="781050"/>
          </a:xfrm>
          <a:prstGeom prst="rect">
            <a:avLst/>
          </a:prstGeom>
        </p:spPr>
        <p:txBody>
          <a:bodyPr anchor="t" rtlCol="false" tIns="0" lIns="0" bIns="0" rIns="0">
            <a:spAutoFit/>
          </a:bodyPr>
          <a:lstStyle/>
          <a:p>
            <a:pPr algn="l">
              <a:lnSpc>
                <a:spcPts val="1650"/>
              </a:lnSpc>
            </a:pPr>
            <a:r>
              <a:rPr lang="en-US" sz="1000" spc="40">
                <a:solidFill>
                  <a:srgbClr val="444440"/>
                </a:solidFill>
                <a:latin typeface="Nunito"/>
              </a:rPr>
              <a:t>Assists the department head in carrying out digital marketing campaigns works closely with the marketing head for digital promotions and others. Develop and maintain graphical standards, templates, and resources.</a:t>
            </a:r>
          </a:p>
        </p:txBody>
      </p:sp>
      <p:sp>
        <p:nvSpPr>
          <p:cNvPr name="TextBox 29" id="29"/>
          <p:cNvSpPr txBox="true"/>
          <p:nvPr/>
        </p:nvSpPr>
        <p:spPr>
          <a:xfrm rot="0">
            <a:off x="3247338" y="2633705"/>
            <a:ext cx="3718139" cy="248022"/>
          </a:xfrm>
          <a:prstGeom prst="rect">
            <a:avLst/>
          </a:prstGeom>
        </p:spPr>
        <p:txBody>
          <a:bodyPr anchor="t" rtlCol="false" tIns="0" lIns="0" bIns="0" rIns="0">
            <a:spAutoFit/>
          </a:bodyPr>
          <a:lstStyle/>
          <a:p>
            <a:pPr>
              <a:lnSpc>
                <a:spcPts val="2027"/>
              </a:lnSpc>
              <a:spcBef>
                <a:spcPct val="0"/>
              </a:spcBef>
            </a:pPr>
            <a:r>
              <a:rPr lang="en-US" sz="1448" spc="362">
                <a:solidFill>
                  <a:srgbClr val="444440"/>
                </a:solidFill>
                <a:latin typeface="Nunito Sans Bold Bold"/>
              </a:rPr>
              <a:t>PROFILE</a:t>
            </a:r>
          </a:p>
        </p:txBody>
      </p:sp>
      <p:sp>
        <p:nvSpPr>
          <p:cNvPr name="TextBox 30" id="30"/>
          <p:cNvSpPr txBox="true"/>
          <p:nvPr/>
        </p:nvSpPr>
        <p:spPr>
          <a:xfrm rot="0">
            <a:off x="604553" y="2633705"/>
            <a:ext cx="2166027" cy="248022"/>
          </a:xfrm>
          <a:prstGeom prst="rect">
            <a:avLst/>
          </a:prstGeom>
        </p:spPr>
        <p:txBody>
          <a:bodyPr anchor="t" rtlCol="false" tIns="0" lIns="0" bIns="0" rIns="0">
            <a:spAutoFit/>
          </a:bodyPr>
          <a:lstStyle/>
          <a:p>
            <a:pPr>
              <a:lnSpc>
                <a:spcPts val="2027"/>
              </a:lnSpc>
              <a:spcBef>
                <a:spcPct val="0"/>
              </a:spcBef>
            </a:pPr>
            <a:r>
              <a:rPr lang="en-US" sz="1448" spc="362">
                <a:solidFill>
                  <a:srgbClr val="444440"/>
                </a:solidFill>
                <a:latin typeface="Nunito Sans Bold Bold"/>
              </a:rPr>
              <a:t>CONTACT</a:t>
            </a:r>
          </a:p>
        </p:txBody>
      </p:sp>
      <p:sp>
        <p:nvSpPr>
          <p:cNvPr name="TextBox 31" id="31"/>
          <p:cNvSpPr txBox="true"/>
          <p:nvPr/>
        </p:nvSpPr>
        <p:spPr>
          <a:xfrm rot="0">
            <a:off x="3247338" y="4572228"/>
            <a:ext cx="3907186" cy="248022"/>
          </a:xfrm>
          <a:prstGeom prst="rect">
            <a:avLst/>
          </a:prstGeom>
        </p:spPr>
        <p:txBody>
          <a:bodyPr anchor="t" rtlCol="false" tIns="0" lIns="0" bIns="0" rIns="0">
            <a:spAutoFit/>
          </a:bodyPr>
          <a:lstStyle/>
          <a:p>
            <a:pPr>
              <a:lnSpc>
                <a:spcPts val="2027"/>
              </a:lnSpc>
              <a:spcBef>
                <a:spcPct val="0"/>
              </a:spcBef>
            </a:pPr>
            <a:r>
              <a:rPr lang="en-US" sz="1448" spc="362">
                <a:solidFill>
                  <a:srgbClr val="444440"/>
                </a:solidFill>
                <a:latin typeface="Nunito Sans Bold Bold"/>
              </a:rPr>
              <a:t>EXPERIENCE</a:t>
            </a:r>
          </a:p>
        </p:txBody>
      </p:sp>
      <p:grpSp>
        <p:nvGrpSpPr>
          <p:cNvPr name="Group 32" id="32"/>
          <p:cNvGrpSpPr/>
          <p:nvPr/>
        </p:nvGrpSpPr>
        <p:grpSpPr>
          <a:xfrm rot="0">
            <a:off x="3247338" y="5033703"/>
            <a:ext cx="3718139" cy="1243906"/>
            <a:chOff x="0" y="0"/>
            <a:chExt cx="4957519" cy="1658541"/>
          </a:xfrm>
        </p:grpSpPr>
        <p:sp>
          <p:nvSpPr>
            <p:cNvPr name="TextBox 33" id="33"/>
            <p:cNvSpPr txBox="true"/>
            <p:nvPr/>
          </p:nvSpPr>
          <p:spPr>
            <a:xfrm rot="0">
              <a:off x="0" y="0"/>
              <a:ext cx="4957519" cy="215900"/>
            </a:xfrm>
            <a:prstGeom prst="rect">
              <a:avLst/>
            </a:prstGeom>
          </p:spPr>
          <p:txBody>
            <a:bodyPr anchor="t" rtlCol="false" tIns="0" lIns="0" bIns="0" rIns="0">
              <a:spAutoFit/>
            </a:bodyPr>
            <a:lstStyle/>
            <a:p>
              <a:pPr algn="just">
                <a:lnSpc>
                  <a:spcPts val="1320"/>
                </a:lnSpc>
              </a:pPr>
              <a:r>
                <a:rPr lang="en-US" sz="1100" spc="165">
                  <a:solidFill>
                    <a:srgbClr val="8B8B8B"/>
                  </a:solidFill>
                  <a:latin typeface="Nunito Sans Bold"/>
                </a:rPr>
                <a:t>ART DIRECTOR</a:t>
              </a:r>
            </a:p>
          </p:txBody>
        </p:sp>
        <p:sp>
          <p:nvSpPr>
            <p:cNvPr name="TextBox 34" id="34"/>
            <p:cNvSpPr txBox="true"/>
            <p:nvPr/>
          </p:nvSpPr>
          <p:spPr>
            <a:xfrm rot="0">
              <a:off x="0" y="390996"/>
              <a:ext cx="4957519" cy="197647"/>
            </a:xfrm>
            <a:prstGeom prst="rect">
              <a:avLst/>
            </a:prstGeom>
          </p:spPr>
          <p:txBody>
            <a:bodyPr anchor="t" rtlCol="false" tIns="0" lIns="0" bIns="0" rIns="0">
              <a:spAutoFit/>
            </a:bodyPr>
            <a:lstStyle/>
            <a:p>
              <a:pPr>
                <a:lnSpc>
                  <a:spcPts val="1200"/>
                </a:lnSpc>
              </a:pPr>
              <a:r>
                <a:rPr lang="en-US" sz="1000">
                  <a:solidFill>
                    <a:srgbClr val="070707"/>
                  </a:solidFill>
                  <a:latin typeface="Nunito Sans Bold"/>
                </a:rPr>
                <a:t>Really Great Company  | 2023</a:t>
              </a:r>
            </a:p>
          </p:txBody>
        </p:sp>
        <p:sp>
          <p:nvSpPr>
            <p:cNvPr name="TextBox 35" id="35"/>
            <p:cNvSpPr txBox="true"/>
            <p:nvPr/>
          </p:nvSpPr>
          <p:spPr>
            <a:xfrm rot="0">
              <a:off x="0" y="629841"/>
              <a:ext cx="4957519" cy="1028700"/>
            </a:xfrm>
            <a:prstGeom prst="rect">
              <a:avLst/>
            </a:prstGeom>
          </p:spPr>
          <p:txBody>
            <a:bodyPr anchor="t" rtlCol="false" tIns="0" lIns="0" bIns="0" rIns="0">
              <a:spAutoFit/>
            </a:bodyPr>
            <a:lstStyle/>
            <a:p>
              <a:pPr marL="215900" indent="-107950" lvl="1">
                <a:lnSpc>
                  <a:spcPts val="1650"/>
                </a:lnSpc>
                <a:buFont typeface="Arial"/>
                <a:buChar char="•"/>
              </a:pPr>
              <a:r>
                <a:rPr lang="en-US" sz="1000" spc="40">
                  <a:solidFill>
                    <a:srgbClr val="444440"/>
                  </a:solidFill>
                  <a:latin typeface="Nunito"/>
                </a:rPr>
                <a:t>Comes up with unique graphic designs for clients. </a:t>
              </a:r>
            </a:p>
            <a:p>
              <a:pPr marL="215900" indent="-107950" lvl="1">
                <a:lnSpc>
                  <a:spcPts val="1650"/>
                </a:lnSpc>
                <a:buFont typeface="Arial"/>
                <a:buChar char="•"/>
              </a:pPr>
              <a:r>
                <a:rPr lang="en-US" sz="1000" spc="40">
                  <a:solidFill>
                    <a:srgbClr val="444440"/>
                  </a:solidFill>
                  <a:latin typeface="Nunito"/>
                </a:rPr>
                <a:t>Brainstorms innovative ideas for the company's portfolio. </a:t>
              </a:r>
            </a:p>
            <a:p>
              <a:pPr marL="215900" indent="-107950" lvl="1">
                <a:lnSpc>
                  <a:spcPts val="1650"/>
                </a:lnSpc>
                <a:buFont typeface="Arial"/>
                <a:buChar char="•"/>
              </a:pPr>
              <a:r>
                <a:rPr lang="en-US" sz="1000" spc="40">
                  <a:solidFill>
                    <a:srgbClr val="444440"/>
                  </a:solidFill>
                  <a:latin typeface="Nunito"/>
                </a:rPr>
                <a:t>Works closely with the copywriting team.</a:t>
              </a:r>
            </a:p>
          </p:txBody>
        </p:sp>
      </p:grpSp>
      <p:grpSp>
        <p:nvGrpSpPr>
          <p:cNvPr name="Group 36" id="36"/>
          <p:cNvGrpSpPr/>
          <p:nvPr/>
        </p:nvGrpSpPr>
        <p:grpSpPr>
          <a:xfrm rot="0">
            <a:off x="3247338" y="6639684"/>
            <a:ext cx="3718139" cy="1654434"/>
            <a:chOff x="0" y="0"/>
            <a:chExt cx="4957519" cy="2205913"/>
          </a:xfrm>
        </p:grpSpPr>
        <p:sp>
          <p:nvSpPr>
            <p:cNvPr name="TextBox 37" id="37"/>
            <p:cNvSpPr txBox="true"/>
            <p:nvPr/>
          </p:nvSpPr>
          <p:spPr>
            <a:xfrm rot="0">
              <a:off x="0" y="0"/>
              <a:ext cx="4957519" cy="215900"/>
            </a:xfrm>
            <a:prstGeom prst="rect">
              <a:avLst/>
            </a:prstGeom>
          </p:spPr>
          <p:txBody>
            <a:bodyPr anchor="t" rtlCol="false" tIns="0" lIns="0" bIns="0" rIns="0">
              <a:spAutoFit/>
            </a:bodyPr>
            <a:lstStyle/>
            <a:p>
              <a:pPr algn="just" marL="0" indent="0" lvl="0">
                <a:lnSpc>
                  <a:spcPts val="1320"/>
                </a:lnSpc>
                <a:spcBef>
                  <a:spcPct val="0"/>
                </a:spcBef>
              </a:pPr>
              <a:r>
                <a:rPr lang="en-US" sz="1100" spc="165" u="none">
                  <a:solidFill>
                    <a:srgbClr val="8B8B8B"/>
                  </a:solidFill>
                  <a:latin typeface="Nunito Sans Bold"/>
                </a:rPr>
                <a:t>PROJECT MANAGER</a:t>
              </a:r>
            </a:p>
          </p:txBody>
        </p:sp>
        <p:sp>
          <p:nvSpPr>
            <p:cNvPr name="TextBox 38" id="38"/>
            <p:cNvSpPr txBox="true"/>
            <p:nvPr/>
          </p:nvSpPr>
          <p:spPr>
            <a:xfrm rot="0">
              <a:off x="0" y="408733"/>
              <a:ext cx="4957519" cy="197647"/>
            </a:xfrm>
            <a:prstGeom prst="rect">
              <a:avLst/>
            </a:prstGeom>
          </p:spPr>
          <p:txBody>
            <a:bodyPr anchor="t" rtlCol="false" tIns="0" lIns="0" bIns="0" rIns="0">
              <a:spAutoFit/>
            </a:bodyPr>
            <a:lstStyle/>
            <a:p>
              <a:pPr>
                <a:lnSpc>
                  <a:spcPts val="1200"/>
                </a:lnSpc>
              </a:pPr>
              <a:r>
                <a:rPr lang="en-US" sz="1000">
                  <a:solidFill>
                    <a:srgbClr val="070707"/>
                  </a:solidFill>
                  <a:latin typeface="Nunito Sans Bold"/>
                </a:rPr>
                <a:t>Really Great Company  | 2025</a:t>
              </a:r>
            </a:p>
          </p:txBody>
        </p:sp>
        <p:sp>
          <p:nvSpPr>
            <p:cNvPr name="TextBox 39" id="39"/>
            <p:cNvSpPr txBox="true"/>
            <p:nvPr/>
          </p:nvSpPr>
          <p:spPr>
            <a:xfrm rot="0">
              <a:off x="0" y="643812"/>
              <a:ext cx="4957519" cy="1562100"/>
            </a:xfrm>
            <a:prstGeom prst="rect">
              <a:avLst/>
            </a:prstGeom>
          </p:spPr>
          <p:txBody>
            <a:bodyPr anchor="t" rtlCol="false" tIns="0" lIns="0" bIns="0" rIns="0">
              <a:spAutoFit/>
            </a:bodyPr>
            <a:lstStyle/>
            <a:p>
              <a:pPr marL="215899" indent="-107950" lvl="1">
                <a:lnSpc>
                  <a:spcPts val="1649"/>
                </a:lnSpc>
                <a:buFont typeface="Arial"/>
                <a:buChar char="•"/>
              </a:pPr>
              <a:r>
                <a:rPr lang="en-US" sz="1000" spc="40">
                  <a:solidFill>
                    <a:srgbClr val="444440"/>
                  </a:solidFill>
                  <a:latin typeface="Nunito"/>
                </a:rPr>
                <a:t>Edited editorial photos for clients and magazines</a:t>
              </a:r>
            </a:p>
            <a:p>
              <a:pPr marL="215899" indent="-107950" lvl="1">
                <a:lnSpc>
                  <a:spcPts val="1649"/>
                </a:lnSpc>
                <a:buFont typeface="Arial"/>
                <a:buChar char="•"/>
              </a:pPr>
              <a:r>
                <a:rPr lang="en-US" sz="1200" spc="48">
                  <a:solidFill>
                    <a:srgbClr val="444440"/>
                  </a:solidFill>
                  <a:latin typeface="Arimo"/>
                </a:rPr>
                <a:t>Increase lift for existing packages in varied lines of business.</a:t>
              </a:r>
            </a:p>
            <a:p>
              <a:pPr marL="215899" indent="-107950" lvl="1">
                <a:lnSpc>
                  <a:spcPts val="1649"/>
                </a:lnSpc>
                <a:buFont typeface="Arial"/>
                <a:buChar char="•"/>
              </a:pPr>
              <a:r>
                <a:rPr lang="en-US" sz="999" spc="39">
                  <a:solidFill>
                    <a:srgbClr val="444440"/>
                  </a:solidFill>
                  <a:latin typeface="Nunito"/>
                </a:rPr>
                <a:t>Tasked to make graphics for online layouts.</a:t>
              </a:r>
            </a:p>
            <a:p>
              <a:pPr marL="215899" indent="-107950" lvl="1">
                <a:lnSpc>
                  <a:spcPts val="1649"/>
                </a:lnSpc>
                <a:buFont typeface="Arial"/>
                <a:buChar char="•"/>
              </a:pPr>
              <a:r>
                <a:rPr lang="en-US" sz="999" spc="39">
                  <a:solidFill>
                    <a:srgbClr val="444440"/>
                  </a:solidFill>
                  <a:latin typeface="Nunito"/>
                </a:rPr>
                <a:t>Concept and develop control beaters</a:t>
              </a:r>
            </a:p>
            <a:p>
              <a:pPr marL="215900" indent="-107950" lvl="1">
                <a:lnSpc>
                  <a:spcPts val="1650"/>
                </a:lnSpc>
                <a:buFont typeface="Arial"/>
                <a:buChar char="•"/>
              </a:pPr>
              <a:r>
                <a:rPr lang="en-US" sz="999" spc="39">
                  <a:solidFill>
                    <a:srgbClr val="444440"/>
                  </a:solidFill>
                  <a:latin typeface="Nunito"/>
                </a:rPr>
                <a:t>Organization of files</a:t>
              </a:r>
            </a:p>
          </p:txBody>
        </p:sp>
      </p:grpSp>
      <p:grpSp>
        <p:nvGrpSpPr>
          <p:cNvPr name="Group 40" id="40"/>
          <p:cNvGrpSpPr/>
          <p:nvPr/>
        </p:nvGrpSpPr>
        <p:grpSpPr>
          <a:xfrm rot="0">
            <a:off x="3247338" y="8642891"/>
            <a:ext cx="3706721" cy="1254034"/>
            <a:chOff x="0" y="0"/>
            <a:chExt cx="4942294" cy="1672046"/>
          </a:xfrm>
        </p:grpSpPr>
        <p:sp>
          <p:nvSpPr>
            <p:cNvPr name="TextBox 41" id="41"/>
            <p:cNvSpPr txBox="true"/>
            <p:nvPr/>
          </p:nvSpPr>
          <p:spPr>
            <a:xfrm rot="0">
              <a:off x="0" y="0"/>
              <a:ext cx="4942294" cy="215900"/>
            </a:xfrm>
            <a:prstGeom prst="rect">
              <a:avLst/>
            </a:prstGeom>
          </p:spPr>
          <p:txBody>
            <a:bodyPr anchor="t" rtlCol="false" tIns="0" lIns="0" bIns="0" rIns="0">
              <a:spAutoFit/>
            </a:bodyPr>
            <a:lstStyle/>
            <a:p>
              <a:pPr algn="just" marL="0" indent="0" lvl="0">
                <a:lnSpc>
                  <a:spcPts val="1320"/>
                </a:lnSpc>
                <a:spcBef>
                  <a:spcPct val="0"/>
                </a:spcBef>
              </a:pPr>
              <a:r>
                <a:rPr lang="en-US" sz="1100" spc="165" u="none">
                  <a:solidFill>
                    <a:srgbClr val="8B8B8B"/>
                  </a:solidFill>
                  <a:latin typeface="Nunito Sans Bold"/>
                </a:rPr>
                <a:t>PROJECT MANAGER</a:t>
              </a:r>
            </a:p>
          </p:txBody>
        </p:sp>
        <p:sp>
          <p:nvSpPr>
            <p:cNvPr name="TextBox 42" id="42"/>
            <p:cNvSpPr txBox="true"/>
            <p:nvPr/>
          </p:nvSpPr>
          <p:spPr>
            <a:xfrm rot="0">
              <a:off x="0" y="408266"/>
              <a:ext cx="4942294" cy="197647"/>
            </a:xfrm>
            <a:prstGeom prst="rect">
              <a:avLst/>
            </a:prstGeom>
          </p:spPr>
          <p:txBody>
            <a:bodyPr anchor="t" rtlCol="false" tIns="0" lIns="0" bIns="0" rIns="0">
              <a:spAutoFit/>
            </a:bodyPr>
            <a:lstStyle/>
            <a:p>
              <a:pPr>
                <a:lnSpc>
                  <a:spcPts val="1200"/>
                </a:lnSpc>
              </a:pPr>
              <a:r>
                <a:rPr lang="en-US" sz="1000">
                  <a:solidFill>
                    <a:srgbClr val="070707"/>
                  </a:solidFill>
                  <a:latin typeface="Nunito Sans Bold"/>
                </a:rPr>
                <a:t>Really Great Company  | 2027</a:t>
              </a:r>
            </a:p>
          </p:txBody>
        </p:sp>
        <p:sp>
          <p:nvSpPr>
            <p:cNvPr name="TextBox 43" id="43"/>
            <p:cNvSpPr txBox="true"/>
            <p:nvPr/>
          </p:nvSpPr>
          <p:spPr>
            <a:xfrm rot="0">
              <a:off x="0" y="643346"/>
              <a:ext cx="4942294" cy="1028700"/>
            </a:xfrm>
            <a:prstGeom prst="rect">
              <a:avLst/>
            </a:prstGeom>
          </p:spPr>
          <p:txBody>
            <a:bodyPr anchor="t" rtlCol="false" tIns="0" lIns="0" bIns="0" rIns="0">
              <a:spAutoFit/>
            </a:bodyPr>
            <a:lstStyle/>
            <a:p>
              <a:pPr marL="215900" indent="-107950" lvl="1">
                <a:lnSpc>
                  <a:spcPts val="1650"/>
                </a:lnSpc>
                <a:buFont typeface="Arial"/>
                <a:buChar char="•"/>
              </a:pPr>
              <a:r>
                <a:rPr lang="en-US" sz="1000" spc="40">
                  <a:solidFill>
                    <a:srgbClr val="444440"/>
                  </a:solidFill>
                  <a:latin typeface="Nunito"/>
                </a:rPr>
                <a:t>Worked on marketing campaigns for different brands.</a:t>
              </a:r>
            </a:p>
            <a:p>
              <a:pPr marL="215900" indent="-107950" lvl="1">
                <a:lnSpc>
                  <a:spcPts val="1650"/>
                </a:lnSpc>
                <a:buFont typeface="Arial"/>
                <a:buChar char="•"/>
              </a:pPr>
              <a:r>
                <a:rPr lang="en-US" sz="1000" spc="40">
                  <a:solidFill>
                    <a:srgbClr val="444440"/>
                  </a:solidFill>
                  <a:latin typeface="Nunito"/>
                </a:rPr>
                <a:t>Handled multiple digital accounts.</a:t>
              </a:r>
            </a:p>
            <a:p>
              <a:pPr marL="215900" indent="-107950" lvl="1">
                <a:lnSpc>
                  <a:spcPts val="1650"/>
                </a:lnSpc>
                <a:buFont typeface="Arial"/>
                <a:buChar char="•"/>
              </a:pPr>
              <a:r>
                <a:rPr lang="en-US" sz="1000" spc="40">
                  <a:solidFill>
                    <a:srgbClr val="444440"/>
                  </a:solidFill>
                  <a:latin typeface="Nunito"/>
                </a:rPr>
                <a:t>Created digital marketing campaigns for brands. </a:t>
              </a:r>
            </a:p>
            <a:p>
              <a:pPr marL="215900" indent="-107950" lvl="1">
                <a:lnSpc>
                  <a:spcPts val="1650"/>
                </a:lnSpc>
                <a:buFont typeface="Arial"/>
                <a:buChar char="•"/>
              </a:pPr>
              <a:r>
                <a:rPr lang="en-US" sz="1000" spc="40">
                  <a:solidFill>
                    <a:srgbClr val="444440"/>
                  </a:solidFill>
                  <a:latin typeface="Nunito"/>
                </a:rPr>
                <a:t>Assisted the head designer in numerous projects</a:t>
              </a:r>
            </a:p>
          </p:txBody>
        </p:sp>
      </p:grpSp>
      <p:sp>
        <p:nvSpPr>
          <p:cNvPr name="TextBox 44" id="44"/>
          <p:cNvSpPr txBox="true"/>
          <p:nvPr/>
        </p:nvSpPr>
        <p:spPr>
          <a:xfrm rot="0">
            <a:off x="880778" y="3067163"/>
            <a:ext cx="1889801" cy="180975"/>
          </a:xfrm>
          <a:prstGeom prst="rect">
            <a:avLst/>
          </a:prstGeom>
        </p:spPr>
        <p:txBody>
          <a:bodyPr anchor="t" rtlCol="false" tIns="0" lIns="0" bIns="0" rIns="0">
            <a:spAutoFit/>
          </a:bodyPr>
          <a:lstStyle/>
          <a:p>
            <a:pPr algn="l" marL="0" indent="0" lvl="1">
              <a:lnSpc>
                <a:spcPts val="1650"/>
              </a:lnSpc>
              <a:spcBef>
                <a:spcPct val="0"/>
              </a:spcBef>
            </a:pPr>
            <a:r>
              <a:rPr lang="en-US" sz="1000" spc="40" u="none">
                <a:solidFill>
                  <a:srgbClr val="444440"/>
                </a:solidFill>
                <a:latin typeface="Nunito"/>
              </a:rPr>
              <a:t>123-456-7890</a:t>
            </a:r>
          </a:p>
        </p:txBody>
      </p:sp>
      <p:sp>
        <p:nvSpPr>
          <p:cNvPr name="TextBox 45" id="45"/>
          <p:cNvSpPr txBox="true"/>
          <p:nvPr/>
        </p:nvSpPr>
        <p:spPr>
          <a:xfrm rot="0">
            <a:off x="880778" y="3336591"/>
            <a:ext cx="1889801" cy="180975"/>
          </a:xfrm>
          <a:prstGeom prst="rect">
            <a:avLst/>
          </a:prstGeom>
        </p:spPr>
        <p:txBody>
          <a:bodyPr anchor="t" rtlCol="false" tIns="0" lIns="0" bIns="0" rIns="0">
            <a:spAutoFit/>
          </a:bodyPr>
          <a:lstStyle/>
          <a:p>
            <a:pPr algn="l" marL="0" indent="0" lvl="1">
              <a:lnSpc>
                <a:spcPts val="1650"/>
              </a:lnSpc>
              <a:spcBef>
                <a:spcPct val="0"/>
              </a:spcBef>
            </a:pPr>
            <a:r>
              <a:rPr lang="en-US" sz="1000" spc="40" u="none">
                <a:solidFill>
                  <a:srgbClr val="444440"/>
                </a:solidFill>
                <a:latin typeface="Nunito"/>
              </a:rPr>
              <a:t>hello@reallygreatsite.com</a:t>
            </a:r>
          </a:p>
        </p:txBody>
      </p:sp>
      <p:sp>
        <p:nvSpPr>
          <p:cNvPr name="TextBox 46" id="46"/>
          <p:cNvSpPr txBox="true"/>
          <p:nvPr/>
        </p:nvSpPr>
        <p:spPr>
          <a:xfrm rot="0">
            <a:off x="880778" y="3613764"/>
            <a:ext cx="1889801" cy="180975"/>
          </a:xfrm>
          <a:prstGeom prst="rect">
            <a:avLst/>
          </a:prstGeom>
        </p:spPr>
        <p:txBody>
          <a:bodyPr anchor="t" rtlCol="false" tIns="0" lIns="0" bIns="0" rIns="0">
            <a:spAutoFit/>
          </a:bodyPr>
          <a:lstStyle/>
          <a:p>
            <a:pPr algn="l" marL="0" indent="0" lvl="1">
              <a:lnSpc>
                <a:spcPts val="1650"/>
              </a:lnSpc>
              <a:spcBef>
                <a:spcPct val="0"/>
              </a:spcBef>
            </a:pPr>
            <a:r>
              <a:rPr lang="en-US" sz="1000" spc="40" u="none">
                <a:solidFill>
                  <a:srgbClr val="444440"/>
                </a:solidFill>
                <a:latin typeface="Nunito"/>
              </a:rPr>
              <a:t>www.reallygreatsite.com</a:t>
            </a:r>
          </a:p>
        </p:txBody>
      </p:sp>
      <p:sp>
        <p:nvSpPr>
          <p:cNvPr name="TextBox 47" id="47"/>
          <p:cNvSpPr txBox="true"/>
          <p:nvPr/>
        </p:nvSpPr>
        <p:spPr>
          <a:xfrm rot="0">
            <a:off x="604553" y="6993218"/>
            <a:ext cx="1907643" cy="248022"/>
          </a:xfrm>
          <a:prstGeom prst="rect">
            <a:avLst/>
          </a:prstGeom>
        </p:spPr>
        <p:txBody>
          <a:bodyPr anchor="t" rtlCol="false" tIns="0" lIns="0" bIns="0" rIns="0">
            <a:spAutoFit/>
          </a:bodyPr>
          <a:lstStyle/>
          <a:p>
            <a:pPr>
              <a:lnSpc>
                <a:spcPts val="2027"/>
              </a:lnSpc>
              <a:spcBef>
                <a:spcPct val="0"/>
              </a:spcBef>
            </a:pPr>
            <a:r>
              <a:rPr lang="en-US" sz="1448" spc="362">
                <a:solidFill>
                  <a:srgbClr val="444440"/>
                </a:solidFill>
                <a:latin typeface="Nunito Sans Bold Bold"/>
              </a:rPr>
              <a:t>SKILLS</a:t>
            </a:r>
          </a:p>
        </p:txBody>
      </p:sp>
      <p:grpSp>
        <p:nvGrpSpPr>
          <p:cNvPr name="Group 48" id="48"/>
          <p:cNvGrpSpPr/>
          <p:nvPr/>
        </p:nvGrpSpPr>
        <p:grpSpPr>
          <a:xfrm rot="0">
            <a:off x="604553" y="7458251"/>
            <a:ext cx="1907643" cy="2493953"/>
            <a:chOff x="0" y="0"/>
            <a:chExt cx="2543524" cy="3325270"/>
          </a:xfrm>
        </p:grpSpPr>
        <p:sp>
          <p:nvSpPr>
            <p:cNvPr name="TextBox 49" id="49"/>
            <p:cNvSpPr txBox="true"/>
            <p:nvPr/>
          </p:nvSpPr>
          <p:spPr>
            <a:xfrm rot="0">
              <a:off x="0" y="0"/>
              <a:ext cx="2543524" cy="215900"/>
            </a:xfrm>
            <a:prstGeom prst="rect">
              <a:avLst/>
            </a:prstGeom>
          </p:spPr>
          <p:txBody>
            <a:bodyPr anchor="t" rtlCol="false" tIns="0" lIns="0" bIns="0" rIns="0">
              <a:spAutoFit/>
            </a:bodyPr>
            <a:lstStyle/>
            <a:p>
              <a:pPr algn="just" marL="0" indent="0" lvl="0">
                <a:lnSpc>
                  <a:spcPts val="1320"/>
                </a:lnSpc>
                <a:spcBef>
                  <a:spcPct val="0"/>
                </a:spcBef>
              </a:pPr>
              <a:r>
                <a:rPr lang="en-US" sz="1100" spc="165" u="none">
                  <a:solidFill>
                    <a:srgbClr val="8B8B8B"/>
                  </a:solidFill>
                  <a:latin typeface="Nunito Sans Bold"/>
                </a:rPr>
                <a:t>PROFESSIONAL</a:t>
              </a:r>
            </a:p>
          </p:txBody>
        </p:sp>
        <p:sp>
          <p:nvSpPr>
            <p:cNvPr name="TextBox 50" id="50"/>
            <p:cNvSpPr txBox="true"/>
            <p:nvPr/>
          </p:nvSpPr>
          <p:spPr>
            <a:xfrm rot="0">
              <a:off x="0" y="263935"/>
              <a:ext cx="2543524" cy="3061335"/>
            </a:xfrm>
            <a:prstGeom prst="rect">
              <a:avLst/>
            </a:prstGeom>
          </p:spPr>
          <p:txBody>
            <a:bodyPr anchor="t" rtlCol="false" tIns="0" lIns="0" bIns="0" rIns="0">
              <a:spAutoFit/>
            </a:bodyPr>
            <a:lstStyle/>
            <a:p>
              <a:pPr algn="l">
                <a:lnSpc>
                  <a:spcPts val="2339"/>
                </a:lnSpc>
              </a:pPr>
              <a:r>
                <a:rPr lang="en-US" sz="1000" spc="40" u="none">
                  <a:solidFill>
                    <a:srgbClr val="070707"/>
                  </a:solidFill>
                  <a:latin typeface="Nunito"/>
                </a:rPr>
                <a:t>Time management</a:t>
              </a:r>
            </a:p>
            <a:p>
              <a:pPr algn="l">
                <a:lnSpc>
                  <a:spcPts val="2339"/>
                </a:lnSpc>
              </a:pPr>
              <a:r>
                <a:rPr lang="en-US" sz="999" spc="39" u="none">
                  <a:solidFill>
                    <a:srgbClr val="070707"/>
                  </a:solidFill>
                  <a:latin typeface="Nunito"/>
                </a:rPr>
                <a:t>Problem solving</a:t>
              </a:r>
            </a:p>
            <a:p>
              <a:pPr algn="l">
                <a:lnSpc>
                  <a:spcPts val="2339"/>
                </a:lnSpc>
              </a:pPr>
              <a:r>
                <a:rPr lang="en-US" sz="999" spc="39" u="none">
                  <a:solidFill>
                    <a:srgbClr val="070707"/>
                  </a:solidFill>
                  <a:latin typeface="Nunito"/>
                </a:rPr>
                <a:t>Communication</a:t>
              </a:r>
            </a:p>
            <a:p>
              <a:pPr algn="l">
                <a:lnSpc>
                  <a:spcPts val="2339"/>
                </a:lnSpc>
              </a:pPr>
              <a:r>
                <a:rPr lang="en-US" sz="999" spc="39" u="none">
                  <a:solidFill>
                    <a:srgbClr val="070707"/>
                  </a:solidFill>
                  <a:latin typeface="Nunito"/>
                </a:rPr>
                <a:t>Creativity</a:t>
              </a:r>
            </a:p>
            <a:p>
              <a:pPr algn="l">
                <a:lnSpc>
                  <a:spcPts val="2339"/>
                </a:lnSpc>
              </a:pPr>
              <a:r>
                <a:rPr lang="en-US" sz="999" spc="39" u="none">
                  <a:solidFill>
                    <a:srgbClr val="070707"/>
                  </a:solidFill>
                  <a:latin typeface="Nunito"/>
                </a:rPr>
                <a:t>Leadership</a:t>
              </a:r>
            </a:p>
            <a:p>
              <a:pPr algn="l">
                <a:lnSpc>
                  <a:spcPts val="2339"/>
                </a:lnSpc>
              </a:pPr>
              <a:r>
                <a:rPr lang="en-US" sz="999" spc="39" u="none">
                  <a:solidFill>
                    <a:srgbClr val="070707"/>
                  </a:solidFill>
                  <a:latin typeface="Nunito"/>
                </a:rPr>
                <a:t>Quick learner</a:t>
              </a:r>
            </a:p>
            <a:p>
              <a:pPr algn="l">
                <a:lnSpc>
                  <a:spcPts val="2339"/>
                </a:lnSpc>
              </a:pPr>
              <a:r>
                <a:rPr lang="en-US" sz="999" spc="39" u="none">
                  <a:solidFill>
                    <a:srgbClr val="070707"/>
                  </a:solidFill>
                  <a:latin typeface="Nunito"/>
                </a:rPr>
                <a:t>Leadership</a:t>
              </a:r>
            </a:p>
            <a:p>
              <a:pPr algn="l" marL="0" indent="0" lvl="1">
                <a:lnSpc>
                  <a:spcPts val="2340"/>
                </a:lnSpc>
              </a:pPr>
              <a:r>
                <a:rPr lang="en-US" sz="999" spc="39" u="none">
                  <a:solidFill>
                    <a:srgbClr val="070707"/>
                  </a:solidFill>
                  <a:latin typeface="Nunito"/>
                </a:rPr>
                <a:t>Problem solving</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025953" y="391257"/>
            <a:ext cx="1350297" cy="1350292"/>
            <a:chOff x="0" y="0"/>
            <a:chExt cx="6350000" cy="6349975"/>
          </a:xfrm>
        </p:grpSpPr>
        <p:sp>
          <p:nvSpPr>
            <p:cNvPr name="Freeform 3" id="3"/>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0636" r="0" t="0" b="-22417"/>
              </a:stretch>
            </a:blipFill>
          </p:spPr>
        </p:sp>
      </p:grpSp>
      <p:grpSp>
        <p:nvGrpSpPr>
          <p:cNvPr name="Group 4" id="4"/>
          <p:cNvGrpSpPr/>
          <p:nvPr/>
        </p:nvGrpSpPr>
        <p:grpSpPr>
          <a:xfrm rot="0">
            <a:off x="1807318" y="2441140"/>
            <a:ext cx="3787567" cy="208654"/>
            <a:chOff x="0" y="0"/>
            <a:chExt cx="10374072" cy="571500"/>
          </a:xfrm>
        </p:grpSpPr>
        <p:sp>
          <p:nvSpPr>
            <p:cNvPr name="Freeform 5" id="5"/>
            <p:cNvSpPr/>
            <p:nvPr/>
          </p:nvSpPr>
          <p:spPr>
            <a:xfrm>
              <a:off x="0" y="255270"/>
              <a:ext cx="10374071" cy="69850"/>
            </a:xfrm>
            <a:custGeom>
              <a:avLst/>
              <a:gdLst/>
              <a:ahLst/>
              <a:cxnLst/>
              <a:rect r="r" b="b" t="t" l="l"/>
              <a:pathLst>
                <a:path h="69850" w="10374071">
                  <a:moveTo>
                    <a:pt x="10083242" y="0"/>
                  </a:moveTo>
                  <a:lnTo>
                    <a:pt x="0" y="0"/>
                  </a:lnTo>
                  <a:lnTo>
                    <a:pt x="0" y="69850"/>
                  </a:lnTo>
                  <a:lnTo>
                    <a:pt x="10374071" y="69850"/>
                  </a:lnTo>
                  <a:lnTo>
                    <a:pt x="10374071" y="0"/>
                  </a:lnTo>
                  <a:close/>
                </a:path>
              </a:pathLst>
            </a:custGeom>
            <a:solidFill>
              <a:srgbClr val="EFF0F2"/>
            </a:solidFill>
          </p:spPr>
        </p:sp>
      </p:grpSp>
      <p:grpSp>
        <p:nvGrpSpPr>
          <p:cNvPr name="Group 6" id="6"/>
          <p:cNvGrpSpPr/>
          <p:nvPr/>
        </p:nvGrpSpPr>
        <p:grpSpPr>
          <a:xfrm rot="0">
            <a:off x="-86466" y="4821395"/>
            <a:ext cx="3787567" cy="208654"/>
            <a:chOff x="0" y="0"/>
            <a:chExt cx="10374072" cy="571500"/>
          </a:xfrm>
        </p:grpSpPr>
        <p:sp>
          <p:nvSpPr>
            <p:cNvPr name="Freeform 7" id="7"/>
            <p:cNvSpPr/>
            <p:nvPr/>
          </p:nvSpPr>
          <p:spPr>
            <a:xfrm>
              <a:off x="0" y="255270"/>
              <a:ext cx="10374071" cy="69850"/>
            </a:xfrm>
            <a:custGeom>
              <a:avLst/>
              <a:gdLst/>
              <a:ahLst/>
              <a:cxnLst/>
              <a:rect r="r" b="b" t="t" l="l"/>
              <a:pathLst>
                <a:path h="69850" w="10374071">
                  <a:moveTo>
                    <a:pt x="10083242" y="0"/>
                  </a:moveTo>
                  <a:lnTo>
                    <a:pt x="0" y="0"/>
                  </a:lnTo>
                  <a:lnTo>
                    <a:pt x="0" y="69850"/>
                  </a:lnTo>
                  <a:lnTo>
                    <a:pt x="10374071" y="69850"/>
                  </a:lnTo>
                  <a:lnTo>
                    <a:pt x="10374071" y="0"/>
                  </a:lnTo>
                  <a:close/>
                </a:path>
              </a:pathLst>
            </a:custGeom>
            <a:solidFill>
              <a:srgbClr val="EFF0F2"/>
            </a:solidFill>
          </p:spPr>
        </p:sp>
      </p:grpSp>
      <p:grpSp>
        <p:nvGrpSpPr>
          <p:cNvPr name="Group 8" id="8"/>
          <p:cNvGrpSpPr/>
          <p:nvPr/>
        </p:nvGrpSpPr>
        <p:grpSpPr>
          <a:xfrm rot="0">
            <a:off x="3701101" y="7003319"/>
            <a:ext cx="3858899" cy="208654"/>
            <a:chOff x="0" y="0"/>
            <a:chExt cx="10569447" cy="571500"/>
          </a:xfrm>
        </p:grpSpPr>
        <p:sp>
          <p:nvSpPr>
            <p:cNvPr name="Freeform 9" id="9"/>
            <p:cNvSpPr/>
            <p:nvPr/>
          </p:nvSpPr>
          <p:spPr>
            <a:xfrm>
              <a:off x="0" y="255270"/>
              <a:ext cx="10569447" cy="69850"/>
            </a:xfrm>
            <a:custGeom>
              <a:avLst/>
              <a:gdLst/>
              <a:ahLst/>
              <a:cxnLst/>
              <a:rect r="r" b="b" t="t" l="l"/>
              <a:pathLst>
                <a:path h="69850" w="10569447">
                  <a:moveTo>
                    <a:pt x="10278617" y="0"/>
                  </a:moveTo>
                  <a:lnTo>
                    <a:pt x="0" y="0"/>
                  </a:lnTo>
                  <a:lnTo>
                    <a:pt x="0" y="69850"/>
                  </a:lnTo>
                  <a:lnTo>
                    <a:pt x="10569447" y="69850"/>
                  </a:lnTo>
                  <a:lnTo>
                    <a:pt x="10569447" y="0"/>
                  </a:lnTo>
                  <a:close/>
                </a:path>
              </a:pathLst>
            </a:custGeom>
            <a:solidFill>
              <a:srgbClr val="EFF0F2"/>
            </a:solidFill>
          </p:spPr>
        </p:sp>
      </p:grpSp>
      <p:grpSp>
        <p:nvGrpSpPr>
          <p:cNvPr name="Group 10" id="10"/>
          <p:cNvGrpSpPr/>
          <p:nvPr/>
        </p:nvGrpSpPr>
        <p:grpSpPr>
          <a:xfrm rot="-5400000">
            <a:off x="560027" y="6135491"/>
            <a:ext cx="6282149" cy="208654"/>
            <a:chOff x="0" y="0"/>
            <a:chExt cx="17206683" cy="571500"/>
          </a:xfrm>
        </p:grpSpPr>
        <p:sp>
          <p:nvSpPr>
            <p:cNvPr name="Freeform 11" id="11"/>
            <p:cNvSpPr/>
            <p:nvPr/>
          </p:nvSpPr>
          <p:spPr>
            <a:xfrm>
              <a:off x="0" y="255270"/>
              <a:ext cx="17206683" cy="69850"/>
            </a:xfrm>
            <a:custGeom>
              <a:avLst/>
              <a:gdLst/>
              <a:ahLst/>
              <a:cxnLst/>
              <a:rect r="r" b="b" t="t" l="l"/>
              <a:pathLst>
                <a:path h="69850" w="17206683">
                  <a:moveTo>
                    <a:pt x="16915853" y="0"/>
                  </a:moveTo>
                  <a:lnTo>
                    <a:pt x="0" y="0"/>
                  </a:lnTo>
                  <a:lnTo>
                    <a:pt x="0" y="69850"/>
                  </a:lnTo>
                  <a:lnTo>
                    <a:pt x="17206683" y="69850"/>
                  </a:lnTo>
                  <a:lnTo>
                    <a:pt x="17206683" y="0"/>
                  </a:lnTo>
                  <a:close/>
                </a:path>
              </a:pathLst>
            </a:custGeom>
            <a:solidFill>
              <a:srgbClr val="EFF0F2"/>
            </a:solidFill>
          </p:spPr>
        </p:sp>
      </p:grpSp>
      <p:grpSp>
        <p:nvGrpSpPr>
          <p:cNvPr name="Group 12" id="12"/>
          <p:cNvGrpSpPr/>
          <p:nvPr/>
        </p:nvGrpSpPr>
        <p:grpSpPr>
          <a:xfrm rot="0">
            <a:off x="-114295" y="9286150"/>
            <a:ext cx="7788589" cy="1508757"/>
            <a:chOff x="0" y="0"/>
            <a:chExt cx="2464700" cy="477446"/>
          </a:xfrm>
        </p:grpSpPr>
        <p:sp>
          <p:nvSpPr>
            <p:cNvPr name="Freeform 13" id="13"/>
            <p:cNvSpPr/>
            <p:nvPr/>
          </p:nvSpPr>
          <p:spPr>
            <a:xfrm>
              <a:off x="0" y="0"/>
              <a:ext cx="2464700" cy="477446"/>
            </a:xfrm>
            <a:custGeom>
              <a:avLst/>
              <a:gdLst/>
              <a:ahLst/>
              <a:cxnLst/>
              <a:rect r="r" b="b" t="t" l="l"/>
              <a:pathLst>
                <a:path h="477446" w="2464700">
                  <a:moveTo>
                    <a:pt x="0" y="0"/>
                  </a:moveTo>
                  <a:lnTo>
                    <a:pt x="2464700" y="0"/>
                  </a:lnTo>
                  <a:lnTo>
                    <a:pt x="2464700" y="477446"/>
                  </a:lnTo>
                  <a:lnTo>
                    <a:pt x="0" y="477446"/>
                  </a:lnTo>
                  <a:close/>
                </a:path>
              </a:pathLst>
            </a:custGeom>
            <a:solidFill>
              <a:srgbClr val="EFF0F2"/>
            </a:solidFill>
          </p:spPr>
        </p:sp>
      </p:grpSp>
      <p:pic>
        <p:nvPicPr>
          <p:cNvPr name="Picture 14" id="1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956670" y="10013498"/>
            <a:ext cx="237670" cy="237670"/>
          </a:xfrm>
          <a:prstGeom prst="rect">
            <a:avLst/>
          </a:prstGeom>
        </p:spPr>
      </p:pic>
      <p:pic>
        <p:nvPicPr>
          <p:cNvPr name="Picture 15" id="1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928095" y="9606959"/>
            <a:ext cx="292803" cy="292803"/>
          </a:xfrm>
          <a:prstGeom prst="rect">
            <a:avLst/>
          </a:prstGeom>
        </p:spPr>
      </p:pic>
      <p:pic>
        <p:nvPicPr>
          <p:cNvPr name="Picture 16" id="1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4191017" y="9613621"/>
            <a:ext cx="215840" cy="133428"/>
          </a:xfrm>
          <a:prstGeom prst="rect">
            <a:avLst/>
          </a:prstGeom>
        </p:spPr>
      </p:pic>
      <p:pic>
        <p:nvPicPr>
          <p:cNvPr name="Picture 17" id="17"/>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4207013" y="10040529"/>
            <a:ext cx="183847" cy="183607"/>
          </a:xfrm>
          <a:prstGeom prst="rect">
            <a:avLst/>
          </a:prstGeom>
        </p:spPr>
      </p:pic>
      <p:sp>
        <p:nvSpPr>
          <p:cNvPr name="TextBox 18" id="18"/>
          <p:cNvSpPr txBox="true"/>
          <p:nvPr/>
        </p:nvSpPr>
        <p:spPr>
          <a:xfrm rot="0">
            <a:off x="1462354" y="10030733"/>
            <a:ext cx="2238747" cy="174625"/>
          </a:xfrm>
          <a:prstGeom prst="rect">
            <a:avLst/>
          </a:prstGeom>
        </p:spPr>
        <p:txBody>
          <a:bodyPr anchor="t" rtlCol="false" tIns="0" lIns="0" bIns="0" rIns="0">
            <a:spAutoFit/>
          </a:bodyPr>
          <a:lstStyle/>
          <a:p>
            <a:pPr>
              <a:lnSpc>
                <a:spcPts val="1400"/>
              </a:lnSpc>
              <a:spcBef>
                <a:spcPct val="0"/>
              </a:spcBef>
            </a:pPr>
            <a:r>
              <a:rPr lang="en-US" sz="1000">
                <a:solidFill>
                  <a:srgbClr val="000000"/>
                </a:solidFill>
                <a:latin typeface="Clear Sans Regular Italics"/>
              </a:rPr>
              <a:t>www.reallygreatsite.com</a:t>
            </a:r>
          </a:p>
        </p:txBody>
      </p:sp>
      <p:sp>
        <p:nvSpPr>
          <p:cNvPr name="TextBox 19" id="19"/>
          <p:cNvSpPr txBox="true"/>
          <p:nvPr/>
        </p:nvSpPr>
        <p:spPr>
          <a:xfrm rot="0">
            <a:off x="4642668" y="10030733"/>
            <a:ext cx="1685694" cy="174625"/>
          </a:xfrm>
          <a:prstGeom prst="rect">
            <a:avLst/>
          </a:prstGeom>
        </p:spPr>
        <p:txBody>
          <a:bodyPr anchor="t" rtlCol="false" tIns="0" lIns="0" bIns="0" rIns="0">
            <a:spAutoFit/>
          </a:bodyPr>
          <a:lstStyle/>
          <a:p>
            <a:pPr>
              <a:lnSpc>
                <a:spcPts val="1400"/>
              </a:lnSpc>
              <a:spcBef>
                <a:spcPct val="0"/>
              </a:spcBef>
            </a:pPr>
            <a:r>
              <a:rPr lang="en-US" sz="1000">
                <a:solidFill>
                  <a:srgbClr val="000000"/>
                </a:solidFill>
                <a:latin typeface="Clear Sans Regular Italics"/>
              </a:rPr>
              <a:t>@reallygreatsite</a:t>
            </a:r>
          </a:p>
        </p:txBody>
      </p:sp>
      <p:sp>
        <p:nvSpPr>
          <p:cNvPr name="TextBox 20" id="20"/>
          <p:cNvSpPr txBox="true"/>
          <p:nvPr/>
        </p:nvSpPr>
        <p:spPr>
          <a:xfrm rot="0">
            <a:off x="4642668" y="9578735"/>
            <a:ext cx="1685694" cy="174625"/>
          </a:xfrm>
          <a:prstGeom prst="rect">
            <a:avLst/>
          </a:prstGeom>
        </p:spPr>
        <p:txBody>
          <a:bodyPr anchor="t" rtlCol="false" tIns="0" lIns="0" bIns="0" rIns="0">
            <a:spAutoFit/>
          </a:bodyPr>
          <a:lstStyle/>
          <a:p>
            <a:pPr>
              <a:lnSpc>
                <a:spcPts val="1400"/>
              </a:lnSpc>
              <a:spcBef>
                <a:spcPct val="0"/>
              </a:spcBef>
            </a:pPr>
            <a:r>
              <a:rPr lang="en-US" sz="1000">
                <a:solidFill>
                  <a:srgbClr val="000000"/>
                </a:solidFill>
                <a:latin typeface="Clear Sans Regular Italics"/>
              </a:rPr>
              <a:t>hello@reallygreatsite.com</a:t>
            </a:r>
          </a:p>
        </p:txBody>
      </p:sp>
      <p:sp>
        <p:nvSpPr>
          <p:cNvPr name="TextBox 21" id="21"/>
          <p:cNvSpPr txBox="true"/>
          <p:nvPr/>
        </p:nvSpPr>
        <p:spPr>
          <a:xfrm rot="0">
            <a:off x="1462354" y="9566035"/>
            <a:ext cx="2238747" cy="346075"/>
          </a:xfrm>
          <a:prstGeom prst="rect">
            <a:avLst/>
          </a:prstGeom>
        </p:spPr>
        <p:txBody>
          <a:bodyPr anchor="t" rtlCol="false" tIns="0" lIns="0" bIns="0" rIns="0">
            <a:spAutoFit/>
          </a:bodyPr>
          <a:lstStyle/>
          <a:p>
            <a:pPr>
              <a:lnSpc>
                <a:spcPts val="1400"/>
              </a:lnSpc>
              <a:spcBef>
                <a:spcPct val="0"/>
              </a:spcBef>
            </a:pPr>
            <a:r>
              <a:rPr lang="en-US" sz="1000">
                <a:solidFill>
                  <a:srgbClr val="000000"/>
                </a:solidFill>
                <a:latin typeface="Clear Sans Regular Italics"/>
              </a:rPr>
              <a:t>123 Anywhere St., Any City, State, Country 12345</a:t>
            </a:r>
          </a:p>
        </p:txBody>
      </p:sp>
      <p:sp>
        <p:nvSpPr>
          <p:cNvPr name="TextBox 22" id="22"/>
          <p:cNvSpPr txBox="true"/>
          <p:nvPr/>
        </p:nvSpPr>
        <p:spPr>
          <a:xfrm rot="0">
            <a:off x="1807318" y="1863272"/>
            <a:ext cx="3787567" cy="608672"/>
          </a:xfrm>
          <a:prstGeom prst="rect">
            <a:avLst/>
          </a:prstGeom>
        </p:spPr>
        <p:txBody>
          <a:bodyPr anchor="t" rtlCol="false" tIns="0" lIns="0" bIns="0" rIns="0">
            <a:spAutoFit/>
          </a:bodyPr>
          <a:lstStyle/>
          <a:p>
            <a:pPr algn="ctr">
              <a:lnSpc>
                <a:spcPts val="5053"/>
              </a:lnSpc>
              <a:spcBef>
                <a:spcPct val="0"/>
              </a:spcBef>
            </a:pPr>
            <a:r>
              <a:rPr lang="en-US" sz="3609">
                <a:solidFill>
                  <a:srgbClr val="000000"/>
                </a:solidFill>
                <a:latin typeface="Ovo Bold Italics"/>
              </a:rPr>
              <a:t>Olivia Wilson</a:t>
            </a:r>
          </a:p>
        </p:txBody>
      </p:sp>
      <p:sp>
        <p:nvSpPr>
          <p:cNvPr name="TextBox 23" id="23"/>
          <p:cNvSpPr txBox="true"/>
          <p:nvPr/>
        </p:nvSpPr>
        <p:spPr>
          <a:xfrm rot="0">
            <a:off x="1807318" y="2694109"/>
            <a:ext cx="3787567" cy="210859"/>
          </a:xfrm>
          <a:prstGeom prst="rect">
            <a:avLst/>
          </a:prstGeom>
        </p:spPr>
        <p:txBody>
          <a:bodyPr anchor="t" rtlCol="false" tIns="0" lIns="0" bIns="0" rIns="0">
            <a:spAutoFit/>
          </a:bodyPr>
          <a:lstStyle/>
          <a:p>
            <a:pPr algn="ctr">
              <a:lnSpc>
                <a:spcPts val="1684"/>
              </a:lnSpc>
              <a:spcBef>
                <a:spcPct val="0"/>
              </a:spcBef>
            </a:pPr>
            <a:r>
              <a:rPr lang="en-US" sz="1203" spc="412">
                <a:solidFill>
                  <a:srgbClr val="000000"/>
                </a:solidFill>
                <a:latin typeface="Kollektif Bold"/>
              </a:rPr>
              <a:t>IT PROJECT MANAGER</a:t>
            </a:r>
          </a:p>
        </p:txBody>
      </p:sp>
      <p:grpSp>
        <p:nvGrpSpPr>
          <p:cNvPr name="Group 24" id="24"/>
          <p:cNvGrpSpPr/>
          <p:nvPr/>
        </p:nvGrpSpPr>
        <p:grpSpPr>
          <a:xfrm rot="0">
            <a:off x="657823" y="3248929"/>
            <a:ext cx="2681353" cy="1437804"/>
            <a:chOff x="0" y="0"/>
            <a:chExt cx="3575138" cy="1917072"/>
          </a:xfrm>
        </p:grpSpPr>
        <p:sp>
          <p:nvSpPr>
            <p:cNvPr name="TextBox 25" id="25"/>
            <p:cNvSpPr txBox="true"/>
            <p:nvPr/>
          </p:nvSpPr>
          <p:spPr>
            <a:xfrm rot="0">
              <a:off x="0" y="-19050"/>
              <a:ext cx="3575138" cy="257810"/>
            </a:xfrm>
            <a:prstGeom prst="rect">
              <a:avLst/>
            </a:prstGeom>
          </p:spPr>
          <p:txBody>
            <a:bodyPr anchor="t" rtlCol="false" tIns="0" lIns="0" bIns="0" rIns="0">
              <a:spAutoFit/>
            </a:bodyPr>
            <a:lstStyle/>
            <a:p>
              <a:pPr algn="ctr">
                <a:lnSpc>
                  <a:spcPts val="1679"/>
                </a:lnSpc>
                <a:spcBef>
                  <a:spcPct val="0"/>
                </a:spcBef>
              </a:pPr>
              <a:r>
                <a:rPr lang="en-US" sz="1200">
                  <a:solidFill>
                    <a:srgbClr val="000000"/>
                  </a:solidFill>
                  <a:latin typeface="Vesper Libre Bold Bold Italics"/>
                </a:rPr>
                <a:t>Skills Summary</a:t>
              </a:r>
            </a:p>
          </p:txBody>
        </p:sp>
        <p:sp>
          <p:nvSpPr>
            <p:cNvPr name="TextBox 26" id="26"/>
            <p:cNvSpPr txBox="true"/>
            <p:nvPr/>
          </p:nvSpPr>
          <p:spPr>
            <a:xfrm rot="0">
              <a:off x="0" y="345447"/>
              <a:ext cx="3575138" cy="1571625"/>
            </a:xfrm>
            <a:prstGeom prst="rect">
              <a:avLst/>
            </a:prstGeom>
          </p:spPr>
          <p:txBody>
            <a:bodyPr anchor="t" rtlCol="false" tIns="0" lIns="0" bIns="0" rIns="0">
              <a:spAutoFit/>
            </a:bodyPr>
            <a:lstStyle/>
            <a:p>
              <a:pPr algn="ctr">
                <a:lnSpc>
                  <a:spcPts val="1649"/>
                </a:lnSpc>
              </a:pPr>
              <a:r>
                <a:rPr lang="en-US" sz="1000">
                  <a:solidFill>
                    <a:srgbClr val="000000"/>
                  </a:solidFill>
                  <a:latin typeface="Clear Sans Regular"/>
                </a:rPr>
                <a:t>Project Management</a:t>
              </a:r>
            </a:p>
            <a:p>
              <a:pPr algn="ctr">
                <a:lnSpc>
                  <a:spcPts val="1649"/>
                </a:lnSpc>
              </a:pPr>
              <a:r>
                <a:rPr lang="en-US" sz="1000">
                  <a:solidFill>
                    <a:srgbClr val="000000"/>
                  </a:solidFill>
                  <a:latin typeface="Clear Sans Regular"/>
                </a:rPr>
                <a:t>Software Development</a:t>
              </a:r>
            </a:p>
            <a:p>
              <a:pPr algn="ctr">
                <a:lnSpc>
                  <a:spcPts val="1650"/>
                </a:lnSpc>
              </a:pPr>
              <a:r>
                <a:rPr lang="en-US" sz="1000">
                  <a:solidFill>
                    <a:srgbClr val="000000"/>
                  </a:solidFill>
                  <a:latin typeface="Clear Sans Regular"/>
                </a:rPr>
                <a:t>Budgeting and Cost Analysis</a:t>
              </a:r>
            </a:p>
            <a:p>
              <a:pPr algn="ctr">
                <a:lnSpc>
                  <a:spcPts val="1650"/>
                </a:lnSpc>
              </a:pPr>
              <a:r>
                <a:rPr lang="en-US" sz="1000">
                  <a:solidFill>
                    <a:srgbClr val="000000"/>
                  </a:solidFill>
                  <a:latin typeface="Clear Sans Regular"/>
                </a:rPr>
                <a:t>Enterprise Resource Planning</a:t>
              </a:r>
            </a:p>
            <a:p>
              <a:pPr algn="ctr">
                <a:lnSpc>
                  <a:spcPts val="1650"/>
                </a:lnSpc>
              </a:pPr>
              <a:r>
                <a:rPr lang="en-US" sz="1000">
                  <a:solidFill>
                    <a:srgbClr val="000000"/>
                  </a:solidFill>
                  <a:latin typeface="Clear Sans Regular"/>
                </a:rPr>
                <a:t>Staff and User Training</a:t>
              </a:r>
            </a:p>
            <a:p>
              <a:pPr algn="ctr">
                <a:lnSpc>
                  <a:spcPts val="1650"/>
                </a:lnSpc>
              </a:pPr>
              <a:r>
                <a:rPr lang="en-US" sz="1000">
                  <a:solidFill>
                    <a:srgbClr val="000000"/>
                  </a:solidFill>
                  <a:latin typeface="Clear Sans Regular"/>
                </a:rPr>
                <a:t>Process Improvement</a:t>
              </a:r>
            </a:p>
          </p:txBody>
        </p:sp>
      </p:grpSp>
      <p:grpSp>
        <p:nvGrpSpPr>
          <p:cNvPr name="Group 27" id="27"/>
          <p:cNvGrpSpPr/>
          <p:nvPr/>
        </p:nvGrpSpPr>
        <p:grpSpPr>
          <a:xfrm rot="0">
            <a:off x="657823" y="5192552"/>
            <a:ext cx="2681353" cy="3521910"/>
            <a:chOff x="0" y="0"/>
            <a:chExt cx="3575138" cy="4695880"/>
          </a:xfrm>
        </p:grpSpPr>
        <p:sp>
          <p:nvSpPr>
            <p:cNvPr name="TextBox 28" id="28"/>
            <p:cNvSpPr txBox="true"/>
            <p:nvPr/>
          </p:nvSpPr>
          <p:spPr>
            <a:xfrm rot="0">
              <a:off x="0" y="1109431"/>
              <a:ext cx="3575138" cy="1304925"/>
            </a:xfrm>
            <a:prstGeom prst="rect">
              <a:avLst/>
            </a:prstGeom>
          </p:spPr>
          <p:txBody>
            <a:bodyPr anchor="t" rtlCol="false" tIns="0" lIns="0" bIns="0" rIns="0">
              <a:spAutoFit/>
            </a:bodyPr>
            <a:lstStyle/>
            <a:p>
              <a:pPr algn="ctr">
                <a:lnSpc>
                  <a:spcPts val="1650"/>
                </a:lnSpc>
              </a:pPr>
              <a:r>
                <a:rPr lang="en-US" sz="1000">
                  <a:solidFill>
                    <a:srgbClr val="000000"/>
                  </a:solidFill>
                  <a:latin typeface="Clear Sans Regular Bold Italics"/>
                </a:rPr>
                <a:t>Masters in Project Management</a:t>
              </a:r>
            </a:p>
            <a:p>
              <a:pPr algn="ctr">
                <a:lnSpc>
                  <a:spcPts val="1649"/>
                </a:lnSpc>
              </a:pPr>
              <a:r>
                <a:rPr lang="en-US" sz="1000">
                  <a:solidFill>
                    <a:srgbClr val="000000"/>
                  </a:solidFill>
                  <a:latin typeface="Clear Sans Regular"/>
                </a:rPr>
                <a:t>Studied project planning, </a:t>
              </a:r>
            </a:p>
            <a:p>
              <a:pPr algn="ctr">
                <a:lnSpc>
                  <a:spcPts val="1650"/>
                </a:lnSpc>
              </a:pPr>
              <a:r>
                <a:rPr lang="en-US" sz="1000">
                  <a:solidFill>
                    <a:srgbClr val="000000"/>
                  </a:solidFill>
                  <a:latin typeface="Clear Sans Regular"/>
                </a:rPr>
                <a:t>coordination, and ethics.</a:t>
              </a:r>
            </a:p>
            <a:p>
              <a:pPr algn="ctr">
                <a:lnSpc>
                  <a:spcPts val="1649"/>
                </a:lnSpc>
              </a:pPr>
              <a:r>
                <a:rPr lang="en-US" sz="1000">
                  <a:solidFill>
                    <a:srgbClr val="000000"/>
                  </a:solidFill>
                  <a:latin typeface="Clear Sans Regular"/>
                </a:rPr>
                <a:t>Worked with various startups on </a:t>
              </a:r>
            </a:p>
            <a:p>
              <a:pPr algn="ctr">
                <a:lnSpc>
                  <a:spcPts val="1650"/>
                </a:lnSpc>
              </a:pPr>
              <a:r>
                <a:rPr lang="en-US" sz="1000">
                  <a:solidFill>
                    <a:srgbClr val="000000"/>
                  </a:solidFill>
                  <a:latin typeface="Clear Sans Regular"/>
                </a:rPr>
                <a:t>launching new apps and services.</a:t>
              </a:r>
            </a:p>
          </p:txBody>
        </p:sp>
        <p:sp>
          <p:nvSpPr>
            <p:cNvPr name="TextBox 29" id="29"/>
            <p:cNvSpPr txBox="true"/>
            <p:nvPr/>
          </p:nvSpPr>
          <p:spPr>
            <a:xfrm rot="0">
              <a:off x="0" y="-19050"/>
              <a:ext cx="3575138" cy="257810"/>
            </a:xfrm>
            <a:prstGeom prst="rect">
              <a:avLst/>
            </a:prstGeom>
          </p:spPr>
          <p:txBody>
            <a:bodyPr anchor="t" rtlCol="false" tIns="0" lIns="0" bIns="0" rIns="0">
              <a:spAutoFit/>
            </a:bodyPr>
            <a:lstStyle/>
            <a:p>
              <a:pPr algn="ctr">
                <a:lnSpc>
                  <a:spcPts val="1679"/>
                </a:lnSpc>
                <a:spcBef>
                  <a:spcPct val="0"/>
                </a:spcBef>
              </a:pPr>
              <a:r>
                <a:rPr lang="en-US" sz="1200">
                  <a:solidFill>
                    <a:srgbClr val="000000"/>
                  </a:solidFill>
                  <a:latin typeface="Vesper Libre Bold Bold Italics"/>
                </a:rPr>
                <a:t>Educational History</a:t>
              </a:r>
            </a:p>
          </p:txBody>
        </p:sp>
        <p:sp>
          <p:nvSpPr>
            <p:cNvPr name="TextBox 30" id="30"/>
            <p:cNvSpPr txBox="true"/>
            <p:nvPr/>
          </p:nvSpPr>
          <p:spPr>
            <a:xfrm rot="0">
              <a:off x="0" y="442722"/>
              <a:ext cx="3575138" cy="223308"/>
            </a:xfrm>
            <a:prstGeom prst="rect">
              <a:avLst/>
            </a:prstGeom>
          </p:spPr>
          <p:txBody>
            <a:bodyPr anchor="t" rtlCol="false" tIns="0" lIns="0" bIns="0" rIns="0">
              <a:spAutoFit/>
            </a:bodyPr>
            <a:lstStyle/>
            <a:p>
              <a:pPr algn="ctr">
                <a:lnSpc>
                  <a:spcPts val="1400"/>
                </a:lnSpc>
                <a:spcBef>
                  <a:spcPct val="0"/>
                </a:spcBef>
              </a:pPr>
              <a:r>
                <a:rPr lang="en-US" sz="1000" u="sng">
                  <a:solidFill>
                    <a:srgbClr val="000000"/>
                  </a:solidFill>
                  <a:latin typeface="Clear Sans Bold Bold Italics"/>
                </a:rPr>
                <a:t>HGFZ Graduate Center</a:t>
              </a:r>
            </a:p>
          </p:txBody>
        </p:sp>
        <p:sp>
          <p:nvSpPr>
            <p:cNvPr name="TextBox 31" id="31"/>
            <p:cNvSpPr txBox="true"/>
            <p:nvPr/>
          </p:nvSpPr>
          <p:spPr>
            <a:xfrm rot="0">
              <a:off x="0" y="810060"/>
              <a:ext cx="3575138" cy="223308"/>
            </a:xfrm>
            <a:prstGeom prst="rect">
              <a:avLst/>
            </a:prstGeom>
          </p:spPr>
          <p:txBody>
            <a:bodyPr anchor="t" rtlCol="false" tIns="0" lIns="0" bIns="0" rIns="0">
              <a:spAutoFit/>
            </a:bodyPr>
            <a:lstStyle/>
            <a:p>
              <a:pPr algn="ctr">
                <a:lnSpc>
                  <a:spcPts val="1400"/>
                </a:lnSpc>
                <a:spcBef>
                  <a:spcPct val="0"/>
                </a:spcBef>
              </a:pPr>
              <a:r>
                <a:rPr lang="en-US" sz="1000">
                  <a:solidFill>
                    <a:srgbClr val="717273"/>
                  </a:solidFill>
                  <a:latin typeface="Clear Sans Thin Bold Italics"/>
                </a:rPr>
                <a:t>Jan 2013 - Dec 2014 Masters of Arts</a:t>
              </a:r>
            </a:p>
          </p:txBody>
        </p:sp>
        <p:sp>
          <p:nvSpPr>
            <p:cNvPr name="TextBox 32" id="32"/>
            <p:cNvSpPr txBox="true"/>
            <p:nvPr/>
          </p:nvSpPr>
          <p:spPr>
            <a:xfrm rot="0">
              <a:off x="0" y="2699785"/>
              <a:ext cx="3575138" cy="223308"/>
            </a:xfrm>
            <a:prstGeom prst="rect">
              <a:avLst/>
            </a:prstGeom>
          </p:spPr>
          <p:txBody>
            <a:bodyPr anchor="t" rtlCol="false" tIns="0" lIns="0" bIns="0" rIns="0">
              <a:spAutoFit/>
            </a:bodyPr>
            <a:lstStyle/>
            <a:p>
              <a:pPr algn="ctr">
                <a:lnSpc>
                  <a:spcPts val="1400"/>
                </a:lnSpc>
                <a:spcBef>
                  <a:spcPct val="0"/>
                </a:spcBef>
              </a:pPr>
              <a:r>
                <a:rPr lang="en-US" sz="1000" u="sng">
                  <a:solidFill>
                    <a:srgbClr val="000000"/>
                  </a:solidFill>
                  <a:latin typeface="Clear Sans Bold Bold Italics"/>
                </a:rPr>
                <a:t>Cliffmoor College</a:t>
              </a:r>
            </a:p>
          </p:txBody>
        </p:sp>
        <p:sp>
          <p:nvSpPr>
            <p:cNvPr name="TextBox 33" id="33"/>
            <p:cNvSpPr txBox="true"/>
            <p:nvPr/>
          </p:nvSpPr>
          <p:spPr>
            <a:xfrm rot="0">
              <a:off x="0" y="3026057"/>
              <a:ext cx="3575138" cy="223308"/>
            </a:xfrm>
            <a:prstGeom prst="rect">
              <a:avLst/>
            </a:prstGeom>
          </p:spPr>
          <p:txBody>
            <a:bodyPr anchor="t" rtlCol="false" tIns="0" lIns="0" bIns="0" rIns="0">
              <a:spAutoFit/>
            </a:bodyPr>
            <a:lstStyle/>
            <a:p>
              <a:pPr algn="ctr">
                <a:lnSpc>
                  <a:spcPts val="1400"/>
                </a:lnSpc>
                <a:spcBef>
                  <a:spcPct val="0"/>
                </a:spcBef>
              </a:pPr>
              <a:r>
                <a:rPr lang="en-US" sz="1000">
                  <a:solidFill>
                    <a:srgbClr val="717273"/>
                  </a:solidFill>
                  <a:latin typeface="Clear Sans Thin Bold Italics"/>
                </a:rPr>
                <a:t>Dec 2008 - Dec 2012, Bachelor of Arts</a:t>
              </a:r>
            </a:p>
          </p:txBody>
        </p:sp>
        <p:sp>
          <p:nvSpPr>
            <p:cNvPr name="TextBox 34" id="34"/>
            <p:cNvSpPr txBox="true"/>
            <p:nvPr/>
          </p:nvSpPr>
          <p:spPr>
            <a:xfrm rot="0">
              <a:off x="0" y="3390955"/>
              <a:ext cx="3575138" cy="1304925"/>
            </a:xfrm>
            <a:prstGeom prst="rect">
              <a:avLst/>
            </a:prstGeom>
          </p:spPr>
          <p:txBody>
            <a:bodyPr anchor="t" rtlCol="false" tIns="0" lIns="0" bIns="0" rIns="0">
              <a:spAutoFit/>
            </a:bodyPr>
            <a:lstStyle/>
            <a:p>
              <a:pPr algn="ctr">
                <a:lnSpc>
                  <a:spcPts val="1650"/>
                </a:lnSpc>
              </a:pPr>
              <a:r>
                <a:rPr lang="en-US" sz="1000">
                  <a:solidFill>
                    <a:srgbClr val="000000"/>
                  </a:solidFill>
                  <a:latin typeface="Clear Sans Regular Bold Italics"/>
                </a:rPr>
                <a:t>BA Product Design</a:t>
              </a:r>
            </a:p>
            <a:p>
              <a:pPr algn="ctr">
                <a:lnSpc>
                  <a:spcPts val="1650"/>
                </a:lnSpc>
              </a:pPr>
              <a:r>
                <a:rPr lang="en-US" sz="1000">
                  <a:solidFill>
                    <a:srgbClr val="000000"/>
                  </a:solidFill>
                  <a:latin typeface="Clear Sans Regular"/>
                </a:rPr>
                <a:t>GPA: 3.26</a:t>
              </a:r>
            </a:p>
            <a:p>
              <a:pPr algn="ctr">
                <a:lnSpc>
                  <a:spcPts val="1650"/>
                </a:lnSpc>
              </a:pPr>
              <a:r>
                <a:rPr lang="en-US" sz="1000">
                  <a:solidFill>
                    <a:srgbClr val="000000"/>
                  </a:solidFill>
                  <a:latin typeface="Clear Sans Regular"/>
                </a:rPr>
                <a:t>Thesis involved studying several technology companies and optimizing their product design process.</a:t>
              </a:r>
            </a:p>
          </p:txBody>
        </p:sp>
      </p:grpSp>
      <p:grpSp>
        <p:nvGrpSpPr>
          <p:cNvPr name="Group 35" id="35"/>
          <p:cNvGrpSpPr/>
          <p:nvPr/>
        </p:nvGrpSpPr>
        <p:grpSpPr>
          <a:xfrm rot="0">
            <a:off x="4054123" y="3248929"/>
            <a:ext cx="2826200" cy="3461599"/>
            <a:chOff x="0" y="0"/>
            <a:chExt cx="3768267" cy="4615465"/>
          </a:xfrm>
        </p:grpSpPr>
        <p:sp>
          <p:nvSpPr>
            <p:cNvPr name="TextBox 36" id="36"/>
            <p:cNvSpPr txBox="true"/>
            <p:nvPr/>
          </p:nvSpPr>
          <p:spPr>
            <a:xfrm rot="0">
              <a:off x="0" y="786608"/>
              <a:ext cx="3768267" cy="223308"/>
            </a:xfrm>
            <a:prstGeom prst="rect">
              <a:avLst/>
            </a:prstGeom>
          </p:spPr>
          <p:txBody>
            <a:bodyPr anchor="t" rtlCol="false" tIns="0" lIns="0" bIns="0" rIns="0">
              <a:spAutoFit/>
            </a:bodyPr>
            <a:lstStyle/>
            <a:p>
              <a:pPr algn="ctr">
                <a:lnSpc>
                  <a:spcPts val="1400"/>
                </a:lnSpc>
                <a:spcBef>
                  <a:spcPct val="0"/>
                </a:spcBef>
              </a:pPr>
              <a:r>
                <a:rPr lang="en-US" sz="1000">
                  <a:solidFill>
                    <a:srgbClr val="717273"/>
                  </a:solidFill>
                  <a:latin typeface="Clear Sans Thin Bold Italics"/>
                </a:rPr>
                <a:t>Oct 2017 - </a:t>
              </a:r>
              <a:r>
                <a:rPr lang="en-US" sz="1000">
                  <a:solidFill>
                    <a:srgbClr val="717273"/>
                  </a:solidFill>
                  <a:latin typeface="Clear Sans Thin Bold Italics"/>
                </a:rPr>
                <a:t>present, Westheon FGW</a:t>
              </a:r>
            </a:p>
          </p:txBody>
        </p:sp>
        <p:sp>
          <p:nvSpPr>
            <p:cNvPr name="TextBox 37" id="37"/>
            <p:cNvSpPr txBox="true"/>
            <p:nvPr/>
          </p:nvSpPr>
          <p:spPr>
            <a:xfrm rot="0">
              <a:off x="0" y="3211978"/>
              <a:ext cx="3768267" cy="223308"/>
            </a:xfrm>
            <a:prstGeom prst="rect">
              <a:avLst/>
            </a:prstGeom>
          </p:spPr>
          <p:txBody>
            <a:bodyPr anchor="t" rtlCol="false" tIns="0" lIns="0" bIns="0" rIns="0">
              <a:spAutoFit/>
            </a:bodyPr>
            <a:lstStyle/>
            <a:p>
              <a:pPr algn="ctr">
                <a:lnSpc>
                  <a:spcPts val="1400"/>
                </a:lnSpc>
                <a:spcBef>
                  <a:spcPct val="0"/>
                </a:spcBef>
              </a:pPr>
              <a:r>
                <a:rPr lang="en-US" sz="1000">
                  <a:solidFill>
                    <a:srgbClr val="717273"/>
                  </a:solidFill>
                  <a:latin typeface="Clear Sans Thin Bold Italics"/>
                </a:rPr>
                <a:t>Jan 2014 - Sept 2017 Pixelpoint Hive</a:t>
              </a:r>
            </a:p>
          </p:txBody>
        </p:sp>
        <p:sp>
          <p:nvSpPr>
            <p:cNvPr name="TextBox 38" id="38"/>
            <p:cNvSpPr txBox="true"/>
            <p:nvPr/>
          </p:nvSpPr>
          <p:spPr>
            <a:xfrm rot="0">
              <a:off x="0" y="-19050"/>
              <a:ext cx="3768267" cy="257810"/>
            </a:xfrm>
            <a:prstGeom prst="rect">
              <a:avLst/>
            </a:prstGeom>
          </p:spPr>
          <p:txBody>
            <a:bodyPr anchor="t" rtlCol="false" tIns="0" lIns="0" bIns="0" rIns="0">
              <a:spAutoFit/>
            </a:bodyPr>
            <a:lstStyle/>
            <a:p>
              <a:pPr algn="ctr">
                <a:lnSpc>
                  <a:spcPts val="1679"/>
                </a:lnSpc>
                <a:spcBef>
                  <a:spcPct val="0"/>
                </a:spcBef>
              </a:pPr>
              <a:r>
                <a:rPr lang="en-US" sz="1200">
                  <a:solidFill>
                    <a:srgbClr val="000000"/>
                  </a:solidFill>
                  <a:latin typeface="Vesper Libre Bold Bold Italics"/>
                </a:rPr>
                <a:t>Work Experience</a:t>
              </a:r>
            </a:p>
          </p:txBody>
        </p:sp>
        <p:sp>
          <p:nvSpPr>
            <p:cNvPr name="TextBox 39" id="39"/>
            <p:cNvSpPr txBox="true"/>
            <p:nvPr/>
          </p:nvSpPr>
          <p:spPr>
            <a:xfrm rot="0">
              <a:off x="0" y="427997"/>
              <a:ext cx="3768267" cy="223308"/>
            </a:xfrm>
            <a:prstGeom prst="rect">
              <a:avLst/>
            </a:prstGeom>
          </p:spPr>
          <p:txBody>
            <a:bodyPr anchor="t" rtlCol="false" tIns="0" lIns="0" bIns="0" rIns="0">
              <a:spAutoFit/>
            </a:bodyPr>
            <a:lstStyle/>
            <a:p>
              <a:pPr algn="ctr">
                <a:lnSpc>
                  <a:spcPts val="1400"/>
                </a:lnSpc>
                <a:spcBef>
                  <a:spcPct val="0"/>
                </a:spcBef>
              </a:pPr>
              <a:r>
                <a:rPr lang="en-US" sz="1000" u="sng">
                  <a:solidFill>
                    <a:srgbClr val="000000"/>
                  </a:solidFill>
                  <a:latin typeface="Clear Sans Bold Bold Italics"/>
                </a:rPr>
                <a:t>Project Manager</a:t>
              </a:r>
            </a:p>
          </p:txBody>
        </p:sp>
        <p:sp>
          <p:nvSpPr>
            <p:cNvPr name="TextBox 40" id="40"/>
            <p:cNvSpPr txBox="true"/>
            <p:nvPr/>
          </p:nvSpPr>
          <p:spPr>
            <a:xfrm rot="0">
              <a:off x="0" y="1144036"/>
              <a:ext cx="3768267" cy="1304925"/>
            </a:xfrm>
            <a:prstGeom prst="rect">
              <a:avLst/>
            </a:prstGeom>
          </p:spPr>
          <p:txBody>
            <a:bodyPr anchor="t" rtlCol="false" tIns="0" lIns="0" bIns="0" rIns="0">
              <a:spAutoFit/>
            </a:bodyPr>
            <a:lstStyle/>
            <a:p>
              <a:pPr marL="165100" indent="-82550" lvl="1">
                <a:lnSpc>
                  <a:spcPts val="1650"/>
                </a:lnSpc>
                <a:buFont typeface="Arial"/>
                <a:buChar char="•"/>
              </a:pPr>
              <a:r>
                <a:rPr lang="en-US" sz="1000">
                  <a:solidFill>
                    <a:srgbClr val="000000"/>
                  </a:solidFill>
                  <a:latin typeface="Clear Sans Regular"/>
                </a:rPr>
                <a:t>Conduct day-to-day project coordination, planning, and implementation across multiple teams</a:t>
              </a:r>
            </a:p>
            <a:p>
              <a:pPr marL="165100" indent="-82550" lvl="1">
                <a:lnSpc>
                  <a:spcPts val="1650"/>
                </a:lnSpc>
                <a:buFont typeface="Arial"/>
                <a:buChar char="•"/>
              </a:pPr>
              <a:r>
                <a:rPr lang="en-US" sz="1000">
                  <a:solidFill>
                    <a:srgbClr val="000000"/>
                  </a:solidFill>
                  <a:latin typeface="Clear Sans Regular"/>
                </a:rPr>
                <a:t>Create functional and technical application documents</a:t>
              </a:r>
            </a:p>
          </p:txBody>
        </p:sp>
        <p:sp>
          <p:nvSpPr>
            <p:cNvPr name="TextBox 41" id="41"/>
            <p:cNvSpPr txBox="true"/>
            <p:nvPr/>
          </p:nvSpPr>
          <p:spPr>
            <a:xfrm rot="0">
              <a:off x="0" y="2821590"/>
              <a:ext cx="3768267" cy="223308"/>
            </a:xfrm>
            <a:prstGeom prst="rect">
              <a:avLst/>
            </a:prstGeom>
          </p:spPr>
          <p:txBody>
            <a:bodyPr anchor="t" rtlCol="false" tIns="0" lIns="0" bIns="0" rIns="0">
              <a:spAutoFit/>
            </a:bodyPr>
            <a:lstStyle/>
            <a:p>
              <a:pPr algn="ctr">
                <a:lnSpc>
                  <a:spcPts val="1400"/>
                </a:lnSpc>
                <a:spcBef>
                  <a:spcPct val="0"/>
                </a:spcBef>
              </a:pPr>
              <a:r>
                <a:rPr lang="en-US" sz="1000" u="sng">
                  <a:solidFill>
                    <a:srgbClr val="000000"/>
                  </a:solidFill>
                  <a:latin typeface="Clear Sans Bold Bold Italics"/>
                </a:rPr>
                <a:t>Senior UX Designer</a:t>
              </a:r>
            </a:p>
          </p:txBody>
        </p:sp>
        <p:sp>
          <p:nvSpPr>
            <p:cNvPr name="TextBox 42" id="42"/>
            <p:cNvSpPr txBox="true"/>
            <p:nvPr/>
          </p:nvSpPr>
          <p:spPr>
            <a:xfrm rot="0">
              <a:off x="0" y="3577240"/>
              <a:ext cx="3768267" cy="1038225"/>
            </a:xfrm>
            <a:prstGeom prst="rect">
              <a:avLst/>
            </a:prstGeom>
          </p:spPr>
          <p:txBody>
            <a:bodyPr anchor="t" rtlCol="false" tIns="0" lIns="0" bIns="0" rIns="0">
              <a:spAutoFit/>
            </a:bodyPr>
            <a:lstStyle/>
            <a:p>
              <a:pPr marL="165100" indent="-82550" lvl="1">
                <a:lnSpc>
                  <a:spcPts val="1650"/>
                </a:lnSpc>
                <a:buFont typeface="Arial"/>
                <a:buChar char="•"/>
              </a:pPr>
              <a:r>
                <a:rPr lang="en-US" sz="1000">
                  <a:solidFill>
                    <a:srgbClr val="000000"/>
                  </a:solidFill>
                  <a:latin typeface="Clear Sans Regular"/>
                </a:rPr>
                <a:t>Managed complex projects from start to finish</a:t>
              </a:r>
            </a:p>
            <a:p>
              <a:pPr marL="165100" indent="-82550" lvl="1">
                <a:lnSpc>
                  <a:spcPts val="1650"/>
                </a:lnSpc>
                <a:buFont typeface="Arial"/>
                <a:buChar char="•"/>
              </a:pPr>
              <a:r>
                <a:rPr lang="en-US" sz="1000">
                  <a:solidFill>
                    <a:srgbClr val="000000"/>
                  </a:solidFill>
                  <a:latin typeface="Clear Sans Regular"/>
                </a:rPr>
                <a:t>Collaborated with other designers </a:t>
              </a:r>
            </a:p>
            <a:p>
              <a:pPr marL="165100" indent="-82550" lvl="1">
                <a:lnSpc>
                  <a:spcPts val="1650"/>
                </a:lnSpc>
                <a:buFont typeface="Arial"/>
                <a:buChar char="•"/>
              </a:pPr>
              <a:r>
                <a:rPr lang="en-US" sz="1000">
                  <a:solidFill>
                    <a:srgbClr val="000000"/>
                  </a:solidFill>
                  <a:latin typeface="Clear Sans Regular"/>
                </a:rPr>
                <a:t>Translated requirements into polished, high-level designs</a:t>
              </a:r>
            </a:p>
          </p:txBody>
        </p:sp>
      </p:grpSp>
      <p:sp>
        <p:nvSpPr>
          <p:cNvPr name="TextBox 43" id="43"/>
          <p:cNvSpPr txBox="true"/>
          <p:nvPr/>
        </p:nvSpPr>
        <p:spPr>
          <a:xfrm rot="0">
            <a:off x="4054123" y="7415149"/>
            <a:ext cx="2826200" cy="198120"/>
          </a:xfrm>
          <a:prstGeom prst="rect">
            <a:avLst/>
          </a:prstGeom>
        </p:spPr>
        <p:txBody>
          <a:bodyPr anchor="t" rtlCol="false" tIns="0" lIns="0" bIns="0" rIns="0">
            <a:spAutoFit/>
          </a:bodyPr>
          <a:lstStyle/>
          <a:p>
            <a:pPr algn="ctr">
              <a:lnSpc>
                <a:spcPts val="1679"/>
              </a:lnSpc>
              <a:spcBef>
                <a:spcPct val="0"/>
              </a:spcBef>
            </a:pPr>
            <a:r>
              <a:rPr lang="en-US" sz="1200">
                <a:solidFill>
                  <a:srgbClr val="000000"/>
                </a:solidFill>
                <a:latin typeface="Vesper Libre Bold Bold Italics"/>
              </a:rPr>
              <a:t>Awards Received</a:t>
            </a:r>
          </a:p>
        </p:txBody>
      </p:sp>
      <p:sp>
        <p:nvSpPr>
          <p:cNvPr name="TextBox 44" id="44"/>
          <p:cNvSpPr txBox="true"/>
          <p:nvPr/>
        </p:nvSpPr>
        <p:spPr>
          <a:xfrm rot="0">
            <a:off x="4054123" y="7723862"/>
            <a:ext cx="2826200" cy="990600"/>
          </a:xfrm>
          <a:prstGeom prst="rect">
            <a:avLst/>
          </a:prstGeom>
        </p:spPr>
        <p:txBody>
          <a:bodyPr anchor="t" rtlCol="false" tIns="0" lIns="0" bIns="0" rIns="0">
            <a:spAutoFit/>
          </a:bodyPr>
          <a:lstStyle/>
          <a:p>
            <a:pPr marL="165100" indent="-82550" lvl="1">
              <a:lnSpc>
                <a:spcPts val="1650"/>
              </a:lnSpc>
              <a:buFont typeface="Arial"/>
              <a:buChar char="•"/>
            </a:pPr>
            <a:r>
              <a:rPr lang="en-US" sz="1000">
                <a:solidFill>
                  <a:srgbClr val="000000"/>
                </a:solidFill>
                <a:latin typeface="Clear Sans Regular"/>
              </a:rPr>
              <a:t>Most Outstanding Employee of the Year, Pixelpoint Hive (2015)</a:t>
            </a:r>
          </a:p>
          <a:p>
            <a:pPr marL="165100" indent="-82550" lvl="1">
              <a:lnSpc>
                <a:spcPts val="1649"/>
              </a:lnSpc>
              <a:buFont typeface="Arial"/>
              <a:buChar char="•"/>
            </a:pPr>
            <a:r>
              <a:rPr lang="en-US" sz="1000">
                <a:solidFill>
                  <a:srgbClr val="000000"/>
                </a:solidFill>
                <a:latin typeface="Clear Sans Regular"/>
              </a:rPr>
              <a:t>Best Mobile App Design, </a:t>
            </a:r>
          </a:p>
          <a:p>
            <a:pPr marL="165100" indent="-82550" lvl="1">
              <a:lnSpc>
                <a:spcPts val="1650"/>
              </a:lnSpc>
              <a:buFont typeface="Arial"/>
              <a:buChar char="•"/>
            </a:pPr>
            <a:r>
              <a:rPr lang="en-US" sz="1000">
                <a:solidFill>
                  <a:srgbClr val="000000"/>
                </a:solidFill>
                <a:latin typeface="Clear Sans Regular"/>
              </a:rPr>
              <a:t>HGFZ Graduate Center (2014)</a:t>
            </a:r>
          </a:p>
          <a:p>
            <a:pPr marL="165100" indent="-82550" lvl="1">
              <a:lnSpc>
                <a:spcPts val="1650"/>
              </a:lnSpc>
              <a:buFont typeface="Arial"/>
              <a:buChar char="•"/>
            </a:pPr>
            <a:r>
              <a:rPr lang="en-US" sz="1000">
                <a:solidFill>
                  <a:srgbClr val="000000"/>
                </a:solidFill>
                <a:latin typeface="Clear Sans Regular"/>
              </a:rPr>
              <a:t>Design Awards, Cliffmoor College (2012)</a:t>
            </a:r>
          </a:p>
        </p:txBody>
      </p:sp>
    </p:spTree>
  </p:cSld>
  <p:clrMapOvr>
    <a:masterClrMapping/>
  </p:clrMapOvr>
</p:sld>
</file>

<file path=ppt/slides/slide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3016588" y="265235"/>
            <a:ext cx="9265" cy="10161529"/>
          </a:xfrm>
          <a:prstGeom prst="rect">
            <a:avLst/>
          </a:prstGeom>
          <a:solidFill>
            <a:srgbClr val="9DC6EC"/>
          </a:solidFill>
        </p:spPr>
      </p:sp>
      <p:grpSp>
        <p:nvGrpSpPr>
          <p:cNvPr name="Group 3" id="3"/>
          <p:cNvGrpSpPr/>
          <p:nvPr/>
        </p:nvGrpSpPr>
        <p:grpSpPr>
          <a:xfrm rot="0">
            <a:off x="3297708" y="1122156"/>
            <a:ext cx="3918971" cy="3001850"/>
            <a:chOff x="0" y="0"/>
            <a:chExt cx="5225294" cy="4002467"/>
          </a:xfrm>
        </p:grpSpPr>
        <p:sp>
          <p:nvSpPr>
            <p:cNvPr name="TextBox 4" id="4"/>
            <p:cNvSpPr txBox="true"/>
            <p:nvPr/>
          </p:nvSpPr>
          <p:spPr>
            <a:xfrm rot="0">
              <a:off x="0" y="0"/>
              <a:ext cx="5225294" cy="259412"/>
            </a:xfrm>
            <a:prstGeom prst="rect">
              <a:avLst/>
            </a:prstGeom>
          </p:spPr>
          <p:txBody>
            <a:bodyPr anchor="t" rtlCol="false" tIns="0" lIns="0" bIns="0" rIns="0">
              <a:spAutoFit/>
            </a:bodyPr>
            <a:lstStyle/>
            <a:p>
              <a:pPr>
                <a:lnSpc>
                  <a:spcPts val="1575"/>
                </a:lnSpc>
              </a:pPr>
              <a:r>
                <a:rPr lang="en-US" sz="1313" spc="72">
                  <a:solidFill>
                    <a:srgbClr val="000000"/>
                  </a:solidFill>
                  <a:latin typeface="Raleway Bold"/>
                </a:rPr>
                <a:t>PROFESSIONAL CAREER</a:t>
              </a:r>
            </a:p>
          </p:txBody>
        </p:sp>
        <p:sp>
          <p:nvSpPr>
            <p:cNvPr name="TextBox 5" id="5"/>
            <p:cNvSpPr txBox="true"/>
            <p:nvPr/>
          </p:nvSpPr>
          <p:spPr>
            <a:xfrm rot="0">
              <a:off x="0" y="592726"/>
              <a:ext cx="5225294" cy="231878"/>
            </a:xfrm>
            <a:prstGeom prst="rect">
              <a:avLst/>
            </a:prstGeom>
          </p:spPr>
          <p:txBody>
            <a:bodyPr anchor="t" rtlCol="false" tIns="0" lIns="0" bIns="0" rIns="0">
              <a:spAutoFit/>
            </a:bodyPr>
            <a:lstStyle/>
            <a:p>
              <a:pPr>
                <a:lnSpc>
                  <a:spcPts val="1342"/>
                </a:lnSpc>
              </a:pPr>
              <a:r>
                <a:rPr lang="en-US" sz="1118" spc="50">
                  <a:solidFill>
                    <a:srgbClr val="000000"/>
                  </a:solidFill>
                  <a:latin typeface="Raleway Bold"/>
                </a:rPr>
                <a:t>Senior Researcher</a:t>
              </a:r>
            </a:p>
          </p:txBody>
        </p:sp>
        <p:sp>
          <p:nvSpPr>
            <p:cNvPr name="TextBox 6" id="6"/>
            <p:cNvSpPr txBox="true"/>
            <p:nvPr/>
          </p:nvSpPr>
          <p:spPr>
            <a:xfrm rot="0">
              <a:off x="0" y="1236966"/>
              <a:ext cx="5225294" cy="618570"/>
            </a:xfrm>
            <a:prstGeom prst="rect">
              <a:avLst/>
            </a:prstGeom>
          </p:spPr>
          <p:txBody>
            <a:bodyPr anchor="t" rtlCol="false" tIns="0" lIns="0" bIns="0" rIns="0">
              <a:spAutoFit/>
            </a:bodyPr>
            <a:lstStyle/>
            <a:p>
              <a:pPr>
                <a:lnSpc>
                  <a:spcPts val="1260"/>
                </a:lnSpc>
              </a:pPr>
              <a:r>
                <a:rPr lang="en-US" sz="900" spc="18">
                  <a:solidFill>
                    <a:srgbClr val="000000"/>
                  </a:solidFill>
                  <a:latin typeface="Libre Baskerville"/>
                </a:rPr>
                <a:t>- Designs clinical trials and plans research protocols</a:t>
              </a:r>
            </a:p>
            <a:p>
              <a:pPr>
                <a:lnSpc>
                  <a:spcPts val="1260"/>
                </a:lnSpc>
              </a:pPr>
              <a:r>
                <a:rPr lang="en-US" sz="900" spc="18">
                  <a:solidFill>
                    <a:srgbClr val="000000"/>
                  </a:solidFill>
                  <a:latin typeface="Libre Baskerville"/>
                </a:rPr>
                <a:t>- Ensures that standards of good laboratory practices are met</a:t>
              </a:r>
            </a:p>
            <a:p>
              <a:pPr>
                <a:lnSpc>
                  <a:spcPts val="1260"/>
                </a:lnSpc>
              </a:pPr>
              <a:r>
                <a:rPr lang="en-US" sz="900" spc="18">
                  <a:solidFill>
                    <a:srgbClr val="000000"/>
                  </a:solidFill>
                  <a:latin typeface="Libre Baskerville"/>
                </a:rPr>
                <a:t>- Liaises with other medical researchers</a:t>
              </a:r>
            </a:p>
          </p:txBody>
        </p:sp>
        <p:sp>
          <p:nvSpPr>
            <p:cNvPr name="TextBox 7" id="7"/>
            <p:cNvSpPr txBox="true"/>
            <p:nvPr/>
          </p:nvSpPr>
          <p:spPr>
            <a:xfrm rot="0">
              <a:off x="0" y="927745"/>
              <a:ext cx="5225294" cy="207172"/>
            </a:xfrm>
            <a:prstGeom prst="rect">
              <a:avLst/>
            </a:prstGeom>
          </p:spPr>
          <p:txBody>
            <a:bodyPr anchor="t" rtlCol="false" tIns="0" lIns="0" bIns="0" rIns="0">
              <a:spAutoFit/>
            </a:bodyPr>
            <a:lstStyle/>
            <a:p>
              <a:pPr>
                <a:lnSpc>
                  <a:spcPts val="1200"/>
                </a:lnSpc>
              </a:pPr>
              <a:r>
                <a:rPr lang="en-US" sz="1000">
                  <a:solidFill>
                    <a:srgbClr val="000000"/>
                  </a:solidFill>
                  <a:latin typeface="Libre Baskerville Italics"/>
                </a:rPr>
                <a:t>PLK Pharmaceutical Co. | June 2010-presen</a:t>
              </a:r>
              <a:r>
                <a:rPr lang="en-US" sz="1000">
                  <a:solidFill>
                    <a:srgbClr val="000000"/>
                  </a:solidFill>
                  <a:latin typeface="Libre Baskerville Italics"/>
                </a:rPr>
                <a:t>t</a:t>
              </a:r>
            </a:p>
          </p:txBody>
        </p:sp>
        <p:sp>
          <p:nvSpPr>
            <p:cNvPr name="AutoShape 8" id="8"/>
            <p:cNvSpPr/>
            <p:nvPr/>
          </p:nvSpPr>
          <p:spPr>
            <a:xfrm rot="0">
              <a:off x="0" y="419412"/>
              <a:ext cx="5225294" cy="12353"/>
            </a:xfrm>
            <a:prstGeom prst="rect">
              <a:avLst/>
            </a:prstGeom>
            <a:solidFill>
              <a:srgbClr val="9DC6EC"/>
            </a:solidFill>
          </p:spPr>
        </p:sp>
        <p:sp>
          <p:nvSpPr>
            <p:cNvPr name="TextBox 9" id="9"/>
            <p:cNvSpPr txBox="true"/>
            <p:nvPr/>
          </p:nvSpPr>
          <p:spPr>
            <a:xfrm rot="0">
              <a:off x="0" y="2319657"/>
              <a:ext cx="5225294" cy="231878"/>
            </a:xfrm>
            <a:prstGeom prst="rect">
              <a:avLst/>
            </a:prstGeom>
          </p:spPr>
          <p:txBody>
            <a:bodyPr anchor="t" rtlCol="false" tIns="0" lIns="0" bIns="0" rIns="0">
              <a:spAutoFit/>
            </a:bodyPr>
            <a:lstStyle/>
            <a:p>
              <a:pPr>
                <a:lnSpc>
                  <a:spcPts val="1342"/>
                </a:lnSpc>
              </a:pPr>
              <a:r>
                <a:rPr lang="en-US" sz="1118" spc="50">
                  <a:solidFill>
                    <a:srgbClr val="000000"/>
                  </a:solidFill>
                  <a:latin typeface="Raleway Bold"/>
                </a:rPr>
                <a:t>Research Associ</a:t>
              </a:r>
              <a:r>
                <a:rPr lang="en-US" sz="1118" spc="50">
                  <a:solidFill>
                    <a:srgbClr val="000000"/>
                  </a:solidFill>
                  <a:latin typeface="Raleway Bold"/>
                </a:rPr>
                <a:t>at</a:t>
              </a:r>
              <a:r>
                <a:rPr lang="en-US" sz="1118" spc="50">
                  <a:solidFill>
                    <a:srgbClr val="000000"/>
                  </a:solidFill>
                  <a:latin typeface="Raleway Bold"/>
                </a:rPr>
                <a:t>e</a:t>
              </a:r>
            </a:p>
          </p:txBody>
        </p:sp>
        <p:sp>
          <p:nvSpPr>
            <p:cNvPr name="TextBox 10" id="10"/>
            <p:cNvSpPr txBox="true"/>
            <p:nvPr/>
          </p:nvSpPr>
          <p:spPr>
            <a:xfrm rot="0">
              <a:off x="0" y="2963897"/>
              <a:ext cx="5225294" cy="1038570"/>
            </a:xfrm>
            <a:prstGeom prst="rect">
              <a:avLst/>
            </a:prstGeom>
          </p:spPr>
          <p:txBody>
            <a:bodyPr anchor="t" rtlCol="false" tIns="0" lIns="0" bIns="0" rIns="0">
              <a:spAutoFit/>
            </a:bodyPr>
            <a:lstStyle/>
            <a:p>
              <a:pPr>
                <a:lnSpc>
                  <a:spcPts val="1260"/>
                </a:lnSpc>
              </a:pPr>
              <a:r>
                <a:rPr lang="en-US" sz="900" spc="18">
                  <a:solidFill>
                    <a:srgbClr val="000000"/>
                  </a:solidFill>
                  <a:latin typeface="Libre Baskerville"/>
                </a:rPr>
                <a:t>- Identified and corresponded with patients</a:t>
              </a:r>
            </a:p>
            <a:p>
              <a:pPr>
                <a:lnSpc>
                  <a:spcPts val="1260"/>
                </a:lnSpc>
              </a:pPr>
              <a:r>
                <a:rPr lang="en-US" sz="900" spc="18">
                  <a:solidFill>
                    <a:srgbClr val="000000"/>
                  </a:solidFill>
                  <a:latin typeface="Libre Baskerville"/>
                </a:rPr>
                <a:t>- Tracked inventory</a:t>
              </a:r>
            </a:p>
            <a:p>
              <a:pPr>
                <a:lnSpc>
                  <a:spcPts val="1260"/>
                </a:lnSpc>
              </a:pPr>
              <a:r>
                <a:rPr lang="en-US" sz="900" spc="18">
                  <a:solidFill>
                    <a:srgbClr val="000000"/>
                  </a:solidFill>
                  <a:latin typeface="Libre Baskerville"/>
                </a:rPr>
                <a:t>- Collected and organized data</a:t>
              </a:r>
            </a:p>
            <a:p>
              <a:pPr>
                <a:lnSpc>
                  <a:spcPts val="1260"/>
                </a:lnSpc>
              </a:pPr>
              <a:r>
                <a:rPr lang="en-US" sz="900" spc="18">
                  <a:solidFill>
                    <a:srgbClr val="000000"/>
                  </a:solidFill>
                  <a:latin typeface="Libre Baskerville"/>
                </a:rPr>
                <a:t>- Oversaw trial protocols</a:t>
              </a:r>
            </a:p>
            <a:p>
              <a:pPr>
                <a:lnSpc>
                  <a:spcPts val="1260"/>
                </a:lnSpc>
              </a:pPr>
              <a:r>
                <a:rPr lang="en-US" sz="900" spc="18">
                  <a:solidFill>
                    <a:srgbClr val="000000"/>
                  </a:solidFill>
                  <a:latin typeface="Libre Baskerville"/>
                </a:rPr>
                <a:t>- Liaised with doctors</a:t>
              </a:r>
            </a:p>
          </p:txBody>
        </p:sp>
        <p:sp>
          <p:nvSpPr>
            <p:cNvPr name="TextBox 11" id="11"/>
            <p:cNvSpPr txBox="true"/>
            <p:nvPr/>
          </p:nvSpPr>
          <p:spPr>
            <a:xfrm rot="0">
              <a:off x="0" y="2654676"/>
              <a:ext cx="5225294" cy="207172"/>
            </a:xfrm>
            <a:prstGeom prst="rect">
              <a:avLst/>
            </a:prstGeom>
          </p:spPr>
          <p:txBody>
            <a:bodyPr anchor="t" rtlCol="false" tIns="0" lIns="0" bIns="0" rIns="0">
              <a:spAutoFit/>
            </a:bodyPr>
            <a:lstStyle/>
            <a:p>
              <a:pPr>
                <a:lnSpc>
                  <a:spcPts val="1200"/>
                </a:lnSpc>
              </a:pPr>
              <a:r>
                <a:rPr lang="en-US" sz="1000">
                  <a:solidFill>
                    <a:srgbClr val="000000"/>
                  </a:solidFill>
                  <a:latin typeface="Libre Baskerville Italics"/>
                </a:rPr>
                <a:t>Inglesone Laboratories | April 2000-June 2010</a:t>
              </a:r>
            </a:p>
          </p:txBody>
        </p:sp>
      </p:grpSp>
      <p:grpSp>
        <p:nvGrpSpPr>
          <p:cNvPr name="Group 12" id="12"/>
          <p:cNvGrpSpPr/>
          <p:nvPr/>
        </p:nvGrpSpPr>
        <p:grpSpPr>
          <a:xfrm rot="0">
            <a:off x="3297708" y="4966820"/>
            <a:ext cx="3918971" cy="2689321"/>
            <a:chOff x="0" y="0"/>
            <a:chExt cx="5225294" cy="3585761"/>
          </a:xfrm>
        </p:grpSpPr>
        <p:sp>
          <p:nvSpPr>
            <p:cNvPr name="TextBox 13" id="13"/>
            <p:cNvSpPr txBox="true"/>
            <p:nvPr/>
          </p:nvSpPr>
          <p:spPr>
            <a:xfrm rot="0">
              <a:off x="0" y="0"/>
              <a:ext cx="5225294" cy="259412"/>
            </a:xfrm>
            <a:prstGeom prst="rect">
              <a:avLst/>
            </a:prstGeom>
          </p:spPr>
          <p:txBody>
            <a:bodyPr anchor="t" rtlCol="false" tIns="0" lIns="0" bIns="0" rIns="0">
              <a:spAutoFit/>
            </a:bodyPr>
            <a:lstStyle/>
            <a:p>
              <a:pPr>
                <a:lnSpc>
                  <a:spcPts val="1575"/>
                </a:lnSpc>
              </a:pPr>
              <a:r>
                <a:rPr lang="en-US" sz="1313" spc="72">
                  <a:solidFill>
                    <a:srgbClr val="000000"/>
                  </a:solidFill>
                  <a:latin typeface="Raleway Bold"/>
                </a:rPr>
                <a:t>ACADEMIC BACKGROUND</a:t>
              </a:r>
            </a:p>
          </p:txBody>
        </p:sp>
        <p:sp>
          <p:nvSpPr>
            <p:cNvPr name="TextBox 14" id="14"/>
            <p:cNvSpPr txBox="true"/>
            <p:nvPr/>
          </p:nvSpPr>
          <p:spPr>
            <a:xfrm rot="0">
              <a:off x="0" y="592726"/>
              <a:ext cx="5225294" cy="231878"/>
            </a:xfrm>
            <a:prstGeom prst="rect">
              <a:avLst/>
            </a:prstGeom>
          </p:spPr>
          <p:txBody>
            <a:bodyPr anchor="t" rtlCol="false" tIns="0" lIns="0" bIns="0" rIns="0">
              <a:spAutoFit/>
            </a:bodyPr>
            <a:lstStyle/>
            <a:p>
              <a:pPr>
                <a:lnSpc>
                  <a:spcPts val="1342"/>
                </a:lnSpc>
              </a:pPr>
              <a:r>
                <a:rPr lang="en-US" sz="1118" spc="50">
                  <a:solidFill>
                    <a:srgbClr val="000000"/>
                  </a:solidFill>
                  <a:latin typeface="Raleway Bold"/>
                </a:rPr>
                <a:t>Genticus University</a:t>
              </a:r>
            </a:p>
          </p:txBody>
        </p:sp>
        <p:sp>
          <p:nvSpPr>
            <p:cNvPr name="TextBox 15" id="15"/>
            <p:cNvSpPr txBox="true"/>
            <p:nvPr/>
          </p:nvSpPr>
          <p:spPr>
            <a:xfrm rot="0">
              <a:off x="0" y="1236966"/>
              <a:ext cx="5225294" cy="618570"/>
            </a:xfrm>
            <a:prstGeom prst="rect">
              <a:avLst/>
            </a:prstGeom>
          </p:spPr>
          <p:txBody>
            <a:bodyPr anchor="t" rtlCol="false" tIns="0" lIns="0" bIns="0" rIns="0">
              <a:spAutoFit/>
            </a:bodyPr>
            <a:lstStyle/>
            <a:p>
              <a:pPr>
                <a:lnSpc>
                  <a:spcPts val="1260"/>
                </a:lnSpc>
              </a:pPr>
              <a:r>
                <a:rPr lang="en-US" sz="900" spc="18">
                  <a:solidFill>
                    <a:srgbClr val="000000"/>
                  </a:solidFill>
                  <a:latin typeface="Libre Baskerville"/>
                </a:rPr>
                <a:t>Graduated with Distinction | GPA: 3.5</a:t>
              </a:r>
            </a:p>
            <a:p>
              <a:pPr>
                <a:lnSpc>
                  <a:spcPts val="1260"/>
                </a:lnSpc>
              </a:pPr>
              <a:r>
                <a:rPr lang="en-US" sz="900" spc="18">
                  <a:solidFill>
                    <a:srgbClr val="000000"/>
                  </a:solidFill>
                  <a:latin typeface="Libre Baskerville"/>
                </a:rPr>
                <a:t>Completed a doctoral dissertation on "Gene Therapy Today: Clinical Applications and Research Opportunities"</a:t>
              </a:r>
            </a:p>
          </p:txBody>
        </p:sp>
        <p:sp>
          <p:nvSpPr>
            <p:cNvPr name="TextBox 16" id="16"/>
            <p:cNvSpPr txBox="true"/>
            <p:nvPr/>
          </p:nvSpPr>
          <p:spPr>
            <a:xfrm rot="0">
              <a:off x="0" y="927745"/>
              <a:ext cx="5225294" cy="207172"/>
            </a:xfrm>
            <a:prstGeom prst="rect">
              <a:avLst/>
            </a:prstGeom>
          </p:spPr>
          <p:txBody>
            <a:bodyPr anchor="t" rtlCol="false" tIns="0" lIns="0" bIns="0" rIns="0">
              <a:spAutoFit/>
            </a:bodyPr>
            <a:lstStyle/>
            <a:p>
              <a:pPr>
                <a:lnSpc>
                  <a:spcPts val="1200"/>
                </a:lnSpc>
              </a:pPr>
              <a:r>
                <a:rPr lang="en-US" sz="1000">
                  <a:solidFill>
                    <a:srgbClr val="000000"/>
                  </a:solidFill>
                  <a:latin typeface="Libre Baskerville Italics"/>
                </a:rPr>
                <a:t>PhD Medical Research | Graduated March 2000</a:t>
              </a:r>
            </a:p>
          </p:txBody>
        </p:sp>
        <p:sp>
          <p:nvSpPr>
            <p:cNvPr name="TextBox 17" id="17"/>
            <p:cNvSpPr txBox="true"/>
            <p:nvPr/>
          </p:nvSpPr>
          <p:spPr>
            <a:xfrm rot="0">
              <a:off x="0" y="2322951"/>
              <a:ext cx="5225294" cy="231878"/>
            </a:xfrm>
            <a:prstGeom prst="rect">
              <a:avLst/>
            </a:prstGeom>
          </p:spPr>
          <p:txBody>
            <a:bodyPr anchor="t" rtlCol="false" tIns="0" lIns="0" bIns="0" rIns="0">
              <a:spAutoFit/>
            </a:bodyPr>
            <a:lstStyle/>
            <a:p>
              <a:pPr>
                <a:lnSpc>
                  <a:spcPts val="1342"/>
                </a:lnSpc>
              </a:pPr>
              <a:r>
                <a:rPr lang="en-US" sz="1118" spc="50">
                  <a:solidFill>
                    <a:srgbClr val="000000"/>
                  </a:solidFill>
                  <a:latin typeface="Raleway Bold"/>
                </a:rPr>
                <a:t>Universi</a:t>
              </a:r>
              <a:r>
                <a:rPr lang="en-US" sz="1118" spc="50">
                  <a:solidFill>
                    <a:srgbClr val="000000"/>
                  </a:solidFill>
                  <a:latin typeface="Raleway Bold"/>
                </a:rPr>
                <a:t>ty of Klinestonne</a:t>
              </a:r>
            </a:p>
          </p:txBody>
        </p:sp>
        <p:sp>
          <p:nvSpPr>
            <p:cNvPr name="TextBox 18" id="18"/>
            <p:cNvSpPr txBox="true"/>
            <p:nvPr/>
          </p:nvSpPr>
          <p:spPr>
            <a:xfrm rot="0">
              <a:off x="0" y="2967191"/>
              <a:ext cx="5225294" cy="618570"/>
            </a:xfrm>
            <a:prstGeom prst="rect">
              <a:avLst/>
            </a:prstGeom>
          </p:spPr>
          <p:txBody>
            <a:bodyPr anchor="t" rtlCol="false" tIns="0" lIns="0" bIns="0" rIns="0">
              <a:spAutoFit/>
            </a:bodyPr>
            <a:lstStyle/>
            <a:p>
              <a:pPr>
                <a:lnSpc>
                  <a:spcPts val="1260"/>
                </a:lnSpc>
              </a:pPr>
              <a:r>
                <a:rPr lang="en-US" sz="900" spc="18">
                  <a:solidFill>
                    <a:srgbClr val="000000"/>
                  </a:solidFill>
                  <a:latin typeface="Libre Baskerville"/>
                </a:rPr>
                <a:t>Graduated with Honors | GPA: 3.78</a:t>
              </a:r>
            </a:p>
            <a:p>
              <a:pPr>
                <a:lnSpc>
                  <a:spcPts val="1260"/>
                </a:lnSpc>
              </a:pPr>
              <a:r>
                <a:rPr lang="en-US" sz="900" spc="18">
                  <a:solidFill>
                    <a:srgbClr val="000000"/>
                  </a:solidFill>
                  <a:latin typeface="Libre Baskerville"/>
                </a:rPr>
                <a:t>Completed a masteral dissertation on: "Novel Statistical Approaches for the Clinical Setting: A Systematic Review"</a:t>
              </a:r>
            </a:p>
          </p:txBody>
        </p:sp>
        <p:sp>
          <p:nvSpPr>
            <p:cNvPr name="TextBox 19" id="19"/>
            <p:cNvSpPr txBox="true"/>
            <p:nvPr/>
          </p:nvSpPr>
          <p:spPr>
            <a:xfrm rot="0">
              <a:off x="0" y="2657970"/>
              <a:ext cx="5225294" cy="207172"/>
            </a:xfrm>
            <a:prstGeom prst="rect">
              <a:avLst/>
            </a:prstGeom>
          </p:spPr>
          <p:txBody>
            <a:bodyPr anchor="t" rtlCol="false" tIns="0" lIns="0" bIns="0" rIns="0">
              <a:spAutoFit/>
            </a:bodyPr>
            <a:lstStyle/>
            <a:p>
              <a:pPr>
                <a:lnSpc>
                  <a:spcPts val="1200"/>
                </a:lnSpc>
              </a:pPr>
              <a:r>
                <a:rPr lang="en-US" sz="1000">
                  <a:solidFill>
                    <a:srgbClr val="000000"/>
                  </a:solidFill>
                  <a:latin typeface="Libre Baskerville Italics"/>
                </a:rPr>
                <a:t>MSc Statistics | Graduated March 1997</a:t>
              </a:r>
            </a:p>
          </p:txBody>
        </p:sp>
        <p:sp>
          <p:nvSpPr>
            <p:cNvPr name="AutoShape 20" id="20"/>
            <p:cNvSpPr/>
            <p:nvPr/>
          </p:nvSpPr>
          <p:spPr>
            <a:xfrm rot="0">
              <a:off x="0" y="408935"/>
              <a:ext cx="5225294" cy="12353"/>
            </a:xfrm>
            <a:prstGeom prst="rect">
              <a:avLst/>
            </a:prstGeom>
            <a:solidFill>
              <a:srgbClr val="9DC6EC"/>
            </a:solidFill>
          </p:spPr>
        </p:sp>
      </p:grpSp>
      <p:grpSp>
        <p:nvGrpSpPr>
          <p:cNvPr name="Group 21" id="21"/>
          <p:cNvGrpSpPr/>
          <p:nvPr/>
        </p:nvGrpSpPr>
        <p:grpSpPr>
          <a:xfrm rot="0">
            <a:off x="3297708" y="8498955"/>
            <a:ext cx="3918971" cy="1070889"/>
            <a:chOff x="0" y="0"/>
            <a:chExt cx="5225294" cy="1427852"/>
          </a:xfrm>
        </p:grpSpPr>
        <p:sp>
          <p:nvSpPr>
            <p:cNvPr name="TextBox 22" id="22"/>
            <p:cNvSpPr txBox="true"/>
            <p:nvPr/>
          </p:nvSpPr>
          <p:spPr>
            <a:xfrm rot="0">
              <a:off x="0" y="0"/>
              <a:ext cx="5225294" cy="259412"/>
            </a:xfrm>
            <a:prstGeom prst="rect">
              <a:avLst/>
            </a:prstGeom>
          </p:spPr>
          <p:txBody>
            <a:bodyPr anchor="t" rtlCol="false" tIns="0" lIns="0" bIns="0" rIns="0">
              <a:spAutoFit/>
            </a:bodyPr>
            <a:lstStyle/>
            <a:p>
              <a:pPr>
                <a:lnSpc>
                  <a:spcPts val="1575"/>
                </a:lnSpc>
              </a:pPr>
              <a:r>
                <a:rPr lang="en-US" sz="1313" spc="72">
                  <a:solidFill>
                    <a:srgbClr val="000000"/>
                  </a:solidFill>
                  <a:latin typeface="Raleway Bold"/>
                </a:rPr>
                <a:t>PUBLISHED WORK</a:t>
              </a:r>
            </a:p>
          </p:txBody>
        </p:sp>
        <p:sp>
          <p:nvSpPr>
            <p:cNvPr name="TextBox 23" id="23"/>
            <p:cNvSpPr txBox="true"/>
            <p:nvPr/>
          </p:nvSpPr>
          <p:spPr>
            <a:xfrm rot="0">
              <a:off x="0" y="599282"/>
              <a:ext cx="5225294" cy="828570"/>
            </a:xfrm>
            <a:prstGeom prst="rect">
              <a:avLst/>
            </a:prstGeom>
          </p:spPr>
          <p:txBody>
            <a:bodyPr anchor="t" rtlCol="false" tIns="0" lIns="0" bIns="0" rIns="0">
              <a:spAutoFit/>
            </a:bodyPr>
            <a:lstStyle/>
            <a:p>
              <a:pPr>
                <a:lnSpc>
                  <a:spcPts val="1260"/>
                </a:lnSpc>
              </a:pPr>
              <a:r>
                <a:rPr lang="en-US" sz="900" spc="18">
                  <a:solidFill>
                    <a:srgbClr val="000000"/>
                  </a:solidFill>
                  <a:latin typeface="Libre Baskerville"/>
                </a:rPr>
                <a:t>- Phase IIb, Multicenter, Randomized Controlled Trial on the Efficacy of Xensenzia</a:t>
              </a:r>
            </a:p>
            <a:p>
              <a:pPr>
                <a:lnSpc>
                  <a:spcPts val="1260"/>
                </a:lnSpc>
              </a:pPr>
              <a:r>
                <a:rPr lang="en-US" sz="900" spc="18">
                  <a:solidFill>
                    <a:srgbClr val="000000"/>
                  </a:solidFill>
                  <a:latin typeface="Libre Baskerville"/>
                </a:rPr>
                <a:t>- A Systematic Review of Emerging Gene Therapies for Small Cell Lung Cancer</a:t>
              </a:r>
            </a:p>
          </p:txBody>
        </p:sp>
        <p:sp>
          <p:nvSpPr>
            <p:cNvPr name="AutoShape 24" id="24"/>
            <p:cNvSpPr/>
            <p:nvPr/>
          </p:nvSpPr>
          <p:spPr>
            <a:xfrm rot="0">
              <a:off x="0" y="393106"/>
              <a:ext cx="5225294" cy="12353"/>
            </a:xfrm>
            <a:prstGeom prst="rect">
              <a:avLst/>
            </a:prstGeom>
            <a:solidFill>
              <a:srgbClr val="9DC6EC"/>
            </a:solidFill>
          </p:spPr>
        </p:sp>
      </p:grpSp>
      <p:grpSp>
        <p:nvGrpSpPr>
          <p:cNvPr name="Group 25" id="25"/>
          <p:cNvGrpSpPr/>
          <p:nvPr/>
        </p:nvGrpSpPr>
        <p:grpSpPr>
          <a:xfrm rot="0">
            <a:off x="376111" y="2157144"/>
            <a:ext cx="2269853" cy="6377712"/>
            <a:chOff x="0" y="0"/>
            <a:chExt cx="3026471" cy="8503616"/>
          </a:xfrm>
        </p:grpSpPr>
        <p:sp>
          <p:nvSpPr>
            <p:cNvPr name="TextBox 26" id="26"/>
            <p:cNvSpPr txBox="true"/>
            <p:nvPr/>
          </p:nvSpPr>
          <p:spPr>
            <a:xfrm rot="0">
              <a:off x="0" y="19050"/>
              <a:ext cx="3026471" cy="1376009"/>
            </a:xfrm>
            <a:prstGeom prst="rect">
              <a:avLst/>
            </a:prstGeom>
          </p:spPr>
          <p:txBody>
            <a:bodyPr anchor="t" rtlCol="false" tIns="0" lIns="0" bIns="0" rIns="0">
              <a:spAutoFit/>
            </a:bodyPr>
            <a:lstStyle/>
            <a:p>
              <a:pPr>
                <a:lnSpc>
                  <a:spcPts val="3958"/>
                </a:lnSpc>
              </a:pPr>
              <a:r>
                <a:rPr lang="en-US" sz="3598">
                  <a:solidFill>
                    <a:srgbClr val="9DC6EC"/>
                  </a:solidFill>
                  <a:latin typeface="Raleway Bold"/>
                </a:rPr>
                <a:t>KYRIE PE</a:t>
              </a:r>
              <a:r>
                <a:rPr lang="en-US" sz="3598">
                  <a:solidFill>
                    <a:srgbClr val="9DC6EC"/>
                  </a:solidFill>
                  <a:latin typeface="Raleway Bold"/>
                </a:rPr>
                <a:t>TRAKIS</a:t>
              </a:r>
            </a:p>
          </p:txBody>
        </p:sp>
        <p:sp>
          <p:nvSpPr>
            <p:cNvPr name="TextBox 27" id="27"/>
            <p:cNvSpPr txBox="true"/>
            <p:nvPr/>
          </p:nvSpPr>
          <p:spPr>
            <a:xfrm rot="0">
              <a:off x="0" y="1712782"/>
              <a:ext cx="3026471" cy="234706"/>
            </a:xfrm>
            <a:prstGeom prst="rect">
              <a:avLst/>
            </a:prstGeom>
          </p:spPr>
          <p:txBody>
            <a:bodyPr anchor="t" rtlCol="false" tIns="0" lIns="0" bIns="0" rIns="0">
              <a:spAutoFit/>
            </a:bodyPr>
            <a:lstStyle/>
            <a:p>
              <a:pPr>
                <a:lnSpc>
                  <a:spcPts val="1439"/>
                </a:lnSpc>
              </a:pPr>
              <a:r>
                <a:rPr lang="en-US" sz="1200">
                  <a:solidFill>
                    <a:srgbClr val="000000"/>
                  </a:solidFill>
                  <a:latin typeface="Libre Baskerville Italics"/>
                </a:rPr>
                <a:t>Clinical Re</a:t>
              </a:r>
              <a:r>
                <a:rPr lang="en-US" sz="1200">
                  <a:solidFill>
                    <a:srgbClr val="000000"/>
                  </a:solidFill>
                  <a:latin typeface="Libre Baskerville Italics"/>
                </a:rPr>
                <a:t>searcher</a:t>
              </a:r>
            </a:p>
          </p:txBody>
        </p:sp>
        <p:sp>
          <p:nvSpPr>
            <p:cNvPr name="TextBox 28" id="28"/>
            <p:cNvSpPr txBox="true"/>
            <p:nvPr/>
          </p:nvSpPr>
          <p:spPr>
            <a:xfrm rot="0">
              <a:off x="0" y="2584363"/>
              <a:ext cx="3026471" cy="259412"/>
            </a:xfrm>
            <a:prstGeom prst="rect">
              <a:avLst/>
            </a:prstGeom>
          </p:spPr>
          <p:txBody>
            <a:bodyPr anchor="t" rtlCol="false" tIns="0" lIns="0" bIns="0" rIns="0">
              <a:spAutoFit/>
            </a:bodyPr>
            <a:lstStyle/>
            <a:p>
              <a:pPr>
                <a:lnSpc>
                  <a:spcPts val="1575"/>
                </a:lnSpc>
              </a:pPr>
              <a:r>
                <a:rPr lang="en-US" sz="1313" spc="72">
                  <a:solidFill>
                    <a:srgbClr val="000000"/>
                  </a:solidFill>
                  <a:latin typeface="Raleway Bold"/>
                </a:rPr>
                <a:t>EXECUTIVE SUMMA</a:t>
              </a:r>
              <a:r>
                <a:rPr lang="en-US" sz="1313" spc="72">
                  <a:solidFill>
                    <a:srgbClr val="000000"/>
                  </a:solidFill>
                  <a:latin typeface="Raleway Bold"/>
                </a:rPr>
                <a:t>RY</a:t>
              </a:r>
            </a:p>
          </p:txBody>
        </p:sp>
        <p:sp>
          <p:nvSpPr>
            <p:cNvPr name="TextBox 29" id="29"/>
            <p:cNvSpPr txBox="true"/>
            <p:nvPr/>
          </p:nvSpPr>
          <p:spPr>
            <a:xfrm rot="0">
              <a:off x="0" y="3057788"/>
              <a:ext cx="3026471" cy="1038570"/>
            </a:xfrm>
            <a:prstGeom prst="rect">
              <a:avLst/>
            </a:prstGeom>
          </p:spPr>
          <p:txBody>
            <a:bodyPr anchor="t" rtlCol="false" tIns="0" lIns="0" bIns="0" rIns="0">
              <a:spAutoFit/>
            </a:bodyPr>
            <a:lstStyle/>
            <a:p>
              <a:pPr>
                <a:lnSpc>
                  <a:spcPts val="1260"/>
                </a:lnSpc>
              </a:pPr>
              <a:r>
                <a:rPr lang="en-US" sz="900" spc="18">
                  <a:solidFill>
                    <a:srgbClr val="000000"/>
                  </a:solidFill>
                  <a:latin typeface="Libre Baskerville"/>
                </a:rPr>
                <a:t>I am a researcher with over two decades of experience in the medical field. I focus on designing and conducting clinical trials for drug safety and efficacy.</a:t>
              </a:r>
            </a:p>
          </p:txBody>
        </p:sp>
        <p:sp>
          <p:nvSpPr>
            <p:cNvPr name="TextBox 30" id="30"/>
            <p:cNvSpPr txBox="true"/>
            <p:nvPr/>
          </p:nvSpPr>
          <p:spPr>
            <a:xfrm rot="0">
              <a:off x="0" y="4739391"/>
              <a:ext cx="3026471" cy="259412"/>
            </a:xfrm>
            <a:prstGeom prst="rect">
              <a:avLst/>
            </a:prstGeom>
          </p:spPr>
          <p:txBody>
            <a:bodyPr anchor="t" rtlCol="false" tIns="0" lIns="0" bIns="0" rIns="0">
              <a:spAutoFit/>
            </a:bodyPr>
            <a:lstStyle/>
            <a:p>
              <a:pPr>
                <a:lnSpc>
                  <a:spcPts val="1575"/>
                </a:lnSpc>
              </a:pPr>
              <a:r>
                <a:rPr lang="en-US" sz="1313" spc="72">
                  <a:solidFill>
                    <a:srgbClr val="000000"/>
                  </a:solidFill>
                  <a:latin typeface="Raleway Bold"/>
                </a:rPr>
                <a:t>RESEARCH INT</a:t>
              </a:r>
              <a:r>
                <a:rPr lang="en-US" sz="1313" spc="72">
                  <a:solidFill>
                    <a:srgbClr val="000000"/>
                  </a:solidFill>
                  <a:latin typeface="Raleway Bold"/>
                </a:rPr>
                <a:t>ERE</a:t>
              </a:r>
              <a:r>
                <a:rPr lang="en-US" sz="1313" spc="72">
                  <a:solidFill>
                    <a:srgbClr val="000000"/>
                  </a:solidFill>
                  <a:latin typeface="Raleway Bold"/>
                </a:rPr>
                <a:t>STS</a:t>
              </a:r>
            </a:p>
          </p:txBody>
        </p:sp>
        <p:sp>
          <p:nvSpPr>
            <p:cNvPr name="TextBox 31" id="31"/>
            <p:cNvSpPr txBox="true"/>
            <p:nvPr/>
          </p:nvSpPr>
          <p:spPr>
            <a:xfrm rot="0">
              <a:off x="0" y="5212815"/>
              <a:ext cx="3026471" cy="1038570"/>
            </a:xfrm>
            <a:prstGeom prst="rect">
              <a:avLst/>
            </a:prstGeom>
          </p:spPr>
          <p:txBody>
            <a:bodyPr anchor="t" rtlCol="false" tIns="0" lIns="0" bIns="0" rIns="0">
              <a:spAutoFit/>
            </a:bodyPr>
            <a:lstStyle/>
            <a:p>
              <a:pPr>
                <a:lnSpc>
                  <a:spcPts val="1260"/>
                </a:lnSpc>
              </a:pPr>
              <a:r>
                <a:rPr lang="en-US" sz="900" spc="18">
                  <a:solidFill>
                    <a:srgbClr val="000000"/>
                  </a:solidFill>
                  <a:latin typeface="Libre Baskerville"/>
                </a:rPr>
                <a:t>- Emerging drugs in the fields of oncology and infectious disease</a:t>
              </a:r>
            </a:p>
            <a:p>
              <a:pPr>
                <a:lnSpc>
                  <a:spcPts val="1260"/>
                </a:lnSpc>
              </a:pPr>
              <a:r>
                <a:rPr lang="en-US" sz="900" spc="18">
                  <a:solidFill>
                    <a:srgbClr val="000000"/>
                  </a:solidFill>
                  <a:latin typeface="Libre Baskerville"/>
                </a:rPr>
                <a:t>- Gene therapy, particularly for cancer and heritable diseases</a:t>
              </a:r>
            </a:p>
            <a:p>
              <a:pPr>
                <a:lnSpc>
                  <a:spcPts val="1260"/>
                </a:lnSpc>
              </a:pPr>
              <a:r>
                <a:rPr lang="en-US" sz="900" spc="18">
                  <a:solidFill>
                    <a:srgbClr val="000000"/>
                  </a:solidFill>
                  <a:latin typeface="Libre Baskerville"/>
                </a:rPr>
                <a:t>- Senotherapeutic drugs</a:t>
              </a:r>
            </a:p>
          </p:txBody>
        </p:sp>
        <p:sp>
          <p:nvSpPr>
            <p:cNvPr name="TextBox 32" id="32"/>
            <p:cNvSpPr txBox="true"/>
            <p:nvPr/>
          </p:nvSpPr>
          <p:spPr>
            <a:xfrm rot="0">
              <a:off x="0" y="6991621"/>
              <a:ext cx="3026471" cy="259412"/>
            </a:xfrm>
            <a:prstGeom prst="rect">
              <a:avLst/>
            </a:prstGeom>
          </p:spPr>
          <p:txBody>
            <a:bodyPr anchor="t" rtlCol="false" tIns="0" lIns="0" bIns="0" rIns="0">
              <a:spAutoFit/>
            </a:bodyPr>
            <a:lstStyle/>
            <a:p>
              <a:pPr>
                <a:lnSpc>
                  <a:spcPts val="1575"/>
                </a:lnSpc>
              </a:pPr>
              <a:r>
                <a:rPr lang="en-US" sz="1313" spc="72">
                  <a:solidFill>
                    <a:srgbClr val="000000"/>
                  </a:solidFill>
                  <a:latin typeface="Raleway Bold"/>
                </a:rPr>
                <a:t>CONTACT DETAILS</a:t>
              </a:r>
            </a:p>
          </p:txBody>
        </p:sp>
        <p:sp>
          <p:nvSpPr>
            <p:cNvPr name="TextBox 33" id="33"/>
            <p:cNvSpPr txBox="true"/>
            <p:nvPr/>
          </p:nvSpPr>
          <p:spPr>
            <a:xfrm rot="0">
              <a:off x="0" y="7465046"/>
              <a:ext cx="3026471" cy="1038570"/>
            </a:xfrm>
            <a:prstGeom prst="rect">
              <a:avLst/>
            </a:prstGeom>
          </p:spPr>
          <p:txBody>
            <a:bodyPr anchor="t" rtlCol="false" tIns="0" lIns="0" bIns="0" rIns="0">
              <a:spAutoFit/>
            </a:bodyPr>
            <a:lstStyle/>
            <a:p>
              <a:pPr>
                <a:lnSpc>
                  <a:spcPts val="1260"/>
                </a:lnSpc>
              </a:pPr>
              <a:r>
                <a:rPr lang="en-US" sz="900" spc="18">
                  <a:solidFill>
                    <a:srgbClr val="000000"/>
                  </a:solidFill>
                  <a:latin typeface="Libre Baskerville"/>
                </a:rPr>
                <a:t>Email: hello@reallygreatsite.com</a:t>
              </a:r>
            </a:p>
            <a:p>
              <a:pPr>
                <a:lnSpc>
                  <a:spcPts val="1260"/>
                </a:lnSpc>
              </a:pPr>
              <a:r>
                <a:rPr lang="en-US" sz="900" spc="18">
                  <a:solidFill>
                    <a:srgbClr val="000000"/>
                  </a:solidFill>
                  <a:latin typeface="Libre Baskerville"/>
                </a:rPr>
                <a:t>Phone: (123) 456 7890</a:t>
              </a:r>
            </a:p>
            <a:p>
              <a:pPr>
                <a:lnSpc>
                  <a:spcPts val="1260"/>
                </a:lnSpc>
              </a:pPr>
              <a:r>
                <a:rPr lang="en-US" sz="900" spc="18">
                  <a:solidFill>
                    <a:srgbClr val="000000"/>
                  </a:solidFill>
                  <a:latin typeface="Libre Baskerville"/>
                </a:rPr>
                <a:t>Office Address: 2179 Clover Avenue, Coquitlam, British Columbia V3J 5S9</a:t>
              </a:r>
            </a:p>
            <a:p>
              <a:pPr>
                <a:lnSpc>
                  <a:spcPts val="1260"/>
                </a:lnSpc>
              </a:pPr>
              <a:r>
                <a:rPr lang="en-US" sz="900" spc="18">
                  <a:solidFill>
                    <a:srgbClr val="000000"/>
                  </a:solidFill>
                  <a:latin typeface="Libre Baskerville"/>
                </a:rPr>
                <a:t>Office Hours: M-F, 9 AM-6 PM</a:t>
              </a:r>
            </a:p>
          </p:txBody>
        </p:sp>
        <p:sp>
          <p:nvSpPr>
            <p:cNvPr name="AutoShape 34" id="34"/>
            <p:cNvSpPr/>
            <p:nvPr/>
          </p:nvSpPr>
          <p:spPr>
            <a:xfrm rot="0">
              <a:off x="0" y="1501872"/>
              <a:ext cx="3026471" cy="12353"/>
            </a:xfrm>
            <a:prstGeom prst="rect">
              <a:avLst/>
            </a:prstGeom>
            <a:solidFill>
              <a:srgbClr val="9DC6EC"/>
            </a:solid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2F4E6"/>
        </a:solidFill>
      </p:bgPr>
    </p:bg>
    <p:spTree>
      <p:nvGrpSpPr>
        <p:cNvPr id="1" name=""/>
        <p:cNvGrpSpPr/>
        <p:nvPr/>
      </p:nvGrpSpPr>
      <p:grpSpPr>
        <a:xfrm>
          <a:off x="0" y="0"/>
          <a:ext cx="0" cy="0"/>
          <a:chOff x="0" y="0"/>
          <a:chExt cx="0" cy="0"/>
        </a:xfrm>
      </p:grpSpPr>
      <p:sp>
        <p:nvSpPr>
          <p:cNvPr name="AutoShape 2" id="2"/>
          <p:cNvSpPr/>
          <p:nvPr/>
        </p:nvSpPr>
        <p:spPr>
          <a:xfrm rot="0">
            <a:off x="2592670" y="2341701"/>
            <a:ext cx="4406964" cy="0"/>
          </a:xfrm>
          <a:prstGeom prst="line">
            <a:avLst/>
          </a:prstGeom>
          <a:ln cap="rnd" w="9525">
            <a:solidFill>
              <a:srgbClr val="2C542F"/>
            </a:solidFill>
            <a:prstDash val="solid"/>
            <a:headEnd type="none" len="sm" w="sm"/>
            <a:tailEnd type="none" len="sm" w="sm"/>
          </a:ln>
        </p:spPr>
      </p:sp>
      <p:sp>
        <p:nvSpPr>
          <p:cNvPr name="AutoShape 3" id="3"/>
          <p:cNvSpPr/>
          <p:nvPr/>
        </p:nvSpPr>
        <p:spPr>
          <a:xfrm rot="0">
            <a:off x="560367" y="2341701"/>
            <a:ext cx="1582326" cy="0"/>
          </a:xfrm>
          <a:prstGeom prst="line">
            <a:avLst/>
          </a:prstGeom>
          <a:ln cap="rnd" w="9525">
            <a:solidFill>
              <a:srgbClr val="2C542F"/>
            </a:solidFill>
            <a:prstDash val="solid"/>
            <a:headEnd type="none" len="sm" w="sm"/>
            <a:tailEnd type="none" len="sm" w="sm"/>
          </a:ln>
        </p:spPr>
      </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776147" y="8578133"/>
            <a:ext cx="845755" cy="778094"/>
          </a:xfrm>
          <a:prstGeom prst="rect">
            <a:avLst/>
          </a:prstGeom>
        </p:spPr>
      </p:pic>
      <p:sp>
        <p:nvSpPr>
          <p:cNvPr name="TextBox 5" id="5"/>
          <p:cNvSpPr txBox="true"/>
          <p:nvPr/>
        </p:nvSpPr>
        <p:spPr>
          <a:xfrm rot="0">
            <a:off x="2592670" y="2609437"/>
            <a:ext cx="4406964" cy="5915660"/>
          </a:xfrm>
          <a:prstGeom prst="rect">
            <a:avLst/>
          </a:prstGeom>
        </p:spPr>
        <p:txBody>
          <a:bodyPr anchor="t" rtlCol="false" tIns="0" lIns="0" bIns="0" rIns="0">
            <a:spAutoFit/>
          </a:bodyPr>
          <a:lstStyle/>
          <a:p>
            <a:pPr>
              <a:lnSpc>
                <a:spcPts val="1540"/>
              </a:lnSpc>
            </a:pPr>
            <a:r>
              <a:rPr lang="en-US" sz="1100">
                <a:solidFill>
                  <a:srgbClr val="2C542F"/>
                </a:solidFill>
                <a:latin typeface="Helveticish Bold"/>
              </a:rPr>
              <a:t>Dear Ms. Darcy:</a:t>
            </a:r>
          </a:p>
          <a:p>
            <a:pPr>
              <a:lnSpc>
                <a:spcPts val="1540"/>
              </a:lnSpc>
            </a:pPr>
          </a:p>
          <a:p>
            <a:pPr>
              <a:lnSpc>
                <a:spcPts val="1540"/>
              </a:lnSpc>
            </a:pPr>
          </a:p>
          <a:p>
            <a:pPr>
              <a:lnSpc>
                <a:spcPts val="1539"/>
              </a:lnSpc>
            </a:pPr>
            <a:r>
              <a:rPr lang="en-US" sz="1100">
                <a:solidFill>
                  <a:srgbClr val="2C542F"/>
                </a:solidFill>
                <a:latin typeface="Helveticish"/>
              </a:rPr>
              <a:t>A cover letter allows you to professionally introduce yourself to a prospective employer. Your goal in writing your cover letter should be to encourage the employer to read your resume and consider you for a specific position.</a:t>
            </a:r>
          </a:p>
          <a:p>
            <a:pPr>
              <a:lnSpc>
                <a:spcPts val="1539"/>
              </a:lnSpc>
            </a:pPr>
          </a:p>
          <a:p>
            <a:pPr>
              <a:lnSpc>
                <a:spcPts val="1539"/>
              </a:lnSpc>
            </a:pPr>
            <a:r>
              <a:rPr lang="en-US" sz="1100">
                <a:solidFill>
                  <a:srgbClr val="2C542F"/>
                </a:solidFill>
                <a:latin typeface="Helveticish"/>
              </a:rPr>
              <a:t>Highlight your achievements, skills, experiences, and training that are relevant to the position you want to get. However, avoid simply repeating the information you included in your resume. Tailor your cover letter to each employer and job. Since you are applying for specific roles, give specific examples and events that demonstrate your ability to perform well if given the position.</a:t>
            </a:r>
          </a:p>
          <a:p>
            <a:pPr>
              <a:lnSpc>
                <a:spcPts val="1539"/>
              </a:lnSpc>
            </a:pPr>
          </a:p>
          <a:p>
            <a:pPr>
              <a:lnSpc>
                <a:spcPts val="1539"/>
              </a:lnSpc>
            </a:pPr>
            <a:r>
              <a:rPr lang="en-US" sz="1100">
                <a:solidFill>
                  <a:srgbClr val="2C542F"/>
                </a:solidFill>
                <a:latin typeface="Helveticish"/>
              </a:rPr>
              <a:t>Yes, you should maintain a professional air throughout the copy, however, an exceedingly formal tone may turn off those who read it. Remember to also show genuine enthusiasm for the job. You can think of it this way: it’s not a suit-and-tie event, but a smart casual gathering. Steer away from highly personal information and questions about the position. This includes talking about salary expectations and company benefits. Instead, reserve such inquiries for the actual interview.</a:t>
            </a:r>
          </a:p>
          <a:p>
            <a:pPr>
              <a:lnSpc>
                <a:spcPts val="1539"/>
              </a:lnSpc>
            </a:pPr>
          </a:p>
          <a:p>
            <a:pPr>
              <a:lnSpc>
                <a:spcPts val="1540"/>
              </a:lnSpc>
            </a:pPr>
            <a:r>
              <a:rPr lang="en-US" sz="1100">
                <a:solidFill>
                  <a:srgbClr val="2C542F"/>
                </a:solidFill>
                <a:latin typeface="Helveticish"/>
              </a:rPr>
              <a:t>Make sure you proofread your cover letter before sending it. There are various online tools that can help you catch minor grammatical or typographical errors. Additionally, make sure your cover letter is easy to read. Use a simple font like the one used here. Avoid walls of text, too. Dividing your letter into paragraphs makes it easy on the eyes and organizes the information you provide.</a:t>
            </a:r>
          </a:p>
          <a:p>
            <a:pPr>
              <a:lnSpc>
                <a:spcPts val="1540"/>
              </a:lnSpc>
            </a:pPr>
          </a:p>
          <a:p>
            <a:pPr>
              <a:lnSpc>
                <a:spcPts val="1539"/>
              </a:lnSpc>
              <a:spcBef>
                <a:spcPct val="0"/>
              </a:spcBef>
            </a:pPr>
            <a:r>
              <a:rPr lang="en-US" sz="1100">
                <a:solidFill>
                  <a:srgbClr val="2C542F"/>
                </a:solidFill>
                <a:latin typeface="Helveticish"/>
              </a:rPr>
              <a:t>Sincerely,</a:t>
            </a:r>
          </a:p>
        </p:txBody>
      </p:sp>
      <p:sp>
        <p:nvSpPr>
          <p:cNvPr name="TextBox 6" id="6"/>
          <p:cNvSpPr txBox="true"/>
          <p:nvPr/>
        </p:nvSpPr>
        <p:spPr>
          <a:xfrm rot="0">
            <a:off x="2592670" y="9200847"/>
            <a:ext cx="4406964" cy="200660"/>
          </a:xfrm>
          <a:prstGeom prst="rect">
            <a:avLst/>
          </a:prstGeom>
        </p:spPr>
        <p:txBody>
          <a:bodyPr anchor="t" rtlCol="false" tIns="0" lIns="0" bIns="0" rIns="0">
            <a:spAutoFit/>
          </a:bodyPr>
          <a:lstStyle/>
          <a:p>
            <a:pPr algn="just" marL="0" indent="0" lvl="0">
              <a:lnSpc>
                <a:spcPts val="1539"/>
              </a:lnSpc>
              <a:spcBef>
                <a:spcPct val="0"/>
              </a:spcBef>
            </a:pPr>
            <a:r>
              <a:rPr lang="en-US" sz="1100">
                <a:solidFill>
                  <a:srgbClr val="2C542F"/>
                </a:solidFill>
                <a:latin typeface="Helveticish Bold"/>
              </a:rPr>
              <a:t>Sebastian Bennett</a:t>
            </a:r>
          </a:p>
        </p:txBody>
      </p:sp>
      <p:grpSp>
        <p:nvGrpSpPr>
          <p:cNvPr name="Group 7" id="7"/>
          <p:cNvGrpSpPr/>
          <p:nvPr/>
        </p:nvGrpSpPr>
        <p:grpSpPr>
          <a:xfrm rot="0">
            <a:off x="560367" y="2647537"/>
            <a:ext cx="1582326" cy="1259844"/>
            <a:chOff x="0" y="0"/>
            <a:chExt cx="2109768" cy="1679792"/>
          </a:xfrm>
        </p:grpSpPr>
        <p:sp>
          <p:nvSpPr>
            <p:cNvPr name="TextBox 8" id="8"/>
            <p:cNvSpPr txBox="true"/>
            <p:nvPr/>
          </p:nvSpPr>
          <p:spPr>
            <a:xfrm rot="0">
              <a:off x="0" y="408946"/>
              <a:ext cx="2109768" cy="1270847"/>
            </a:xfrm>
            <a:prstGeom prst="rect">
              <a:avLst/>
            </a:prstGeom>
          </p:spPr>
          <p:txBody>
            <a:bodyPr anchor="t" rtlCol="false" tIns="0" lIns="0" bIns="0" rIns="0">
              <a:spAutoFit/>
            </a:bodyPr>
            <a:lstStyle/>
            <a:p>
              <a:pPr algn="just" marL="0" indent="0" lvl="0">
                <a:lnSpc>
                  <a:spcPts val="1540"/>
                </a:lnSpc>
                <a:spcBef>
                  <a:spcPct val="0"/>
                </a:spcBef>
              </a:pPr>
              <a:r>
                <a:rPr lang="en-US" sz="1100" u="none">
                  <a:solidFill>
                    <a:srgbClr val="2C542F"/>
                  </a:solidFill>
                  <a:latin typeface="Helveticish Bold"/>
                </a:rPr>
                <a:t>Estelle Darcy</a:t>
              </a:r>
            </a:p>
            <a:p>
              <a:pPr algn="just" marL="0" indent="0" lvl="0">
                <a:lnSpc>
                  <a:spcPts val="1540"/>
                </a:lnSpc>
                <a:spcBef>
                  <a:spcPct val="0"/>
                </a:spcBef>
              </a:pPr>
              <a:r>
                <a:rPr lang="en-US" sz="1100" u="none">
                  <a:solidFill>
                    <a:srgbClr val="2C542F"/>
                  </a:solidFill>
                  <a:latin typeface="Helveticish Italics"/>
                </a:rPr>
                <a:t>Recruitment Specialist</a:t>
              </a:r>
            </a:p>
            <a:p>
              <a:pPr algn="just" marL="0" indent="0" lvl="0">
                <a:lnSpc>
                  <a:spcPts val="1540"/>
                </a:lnSpc>
                <a:spcBef>
                  <a:spcPct val="0"/>
                </a:spcBef>
              </a:pPr>
              <a:r>
                <a:rPr lang="en-US" sz="1100" u="none">
                  <a:solidFill>
                    <a:srgbClr val="2C542F"/>
                  </a:solidFill>
                  <a:latin typeface="Helveticish"/>
                </a:rPr>
                <a:t>Austen Tech</a:t>
              </a:r>
            </a:p>
            <a:p>
              <a:pPr algn="just" marL="0" indent="0" lvl="0">
                <a:lnSpc>
                  <a:spcPts val="1540"/>
                </a:lnSpc>
                <a:spcBef>
                  <a:spcPct val="0"/>
                </a:spcBef>
              </a:pPr>
              <a:r>
                <a:rPr lang="en-US" sz="1100" u="none">
                  <a:solidFill>
                    <a:srgbClr val="2C542F"/>
                  </a:solidFill>
                  <a:latin typeface="Helveticish"/>
                </a:rPr>
                <a:t>123 Anywhere St.</a:t>
              </a:r>
            </a:p>
            <a:p>
              <a:pPr algn="just" marL="0" indent="0" lvl="0">
                <a:lnSpc>
                  <a:spcPts val="1539"/>
                </a:lnSpc>
                <a:spcBef>
                  <a:spcPct val="0"/>
                </a:spcBef>
              </a:pPr>
              <a:r>
                <a:rPr lang="en-US" sz="1100" u="none">
                  <a:solidFill>
                    <a:srgbClr val="2C542F"/>
                  </a:solidFill>
                  <a:latin typeface="Helveticish"/>
                </a:rPr>
                <a:t>Any City, ST 12345</a:t>
              </a:r>
            </a:p>
          </p:txBody>
        </p:sp>
        <p:sp>
          <p:nvSpPr>
            <p:cNvPr name="TextBox 9" id="9"/>
            <p:cNvSpPr txBox="true"/>
            <p:nvPr/>
          </p:nvSpPr>
          <p:spPr>
            <a:xfrm rot="0">
              <a:off x="0" y="-38100"/>
              <a:ext cx="2109768" cy="254847"/>
            </a:xfrm>
            <a:prstGeom prst="rect">
              <a:avLst/>
            </a:prstGeom>
          </p:spPr>
          <p:txBody>
            <a:bodyPr anchor="t" rtlCol="false" tIns="0" lIns="0" bIns="0" rIns="0">
              <a:spAutoFit/>
            </a:bodyPr>
            <a:lstStyle/>
            <a:p>
              <a:pPr marL="0" indent="0" lvl="0">
                <a:lnSpc>
                  <a:spcPts val="1539"/>
                </a:lnSpc>
                <a:spcBef>
                  <a:spcPct val="0"/>
                </a:spcBef>
              </a:pPr>
              <a:r>
                <a:rPr lang="en-US" sz="1100">
                  <a:solidFill>
                    <a:srgbClr val="2C542F"/>
                  </a:solidFill>
                  <a:latin typeface="Helveticish"/>
                </a:rPr>
                <a:t>August 4, 2025</a:t>
              </a:r>
            </a:p>
          </p:txBody>
        </p:sp>
      </p:grpSp>
      <p:sp>
        <p:nvSpPr>
          <p:cNvPr name="TextBox 10" id="10"/>
          <p:cNvSpPr txBox="true"/>
          <p:nvPr/>
        </p:nvSpPr>
        <p:spPr>
          <a:xfrm rot="0">
            <a:off x="2592670" y="410770"/>
            <a:ext cx="4017875" cy="657225"/>
          </a:xfrm>
          <a:prstGeom prst="rect">
            <a:avLst/>
          </a:prstGeom>
        </p:spPr>
        <p:txBody>
          <a:bodyPr anchor="t" rtlCol="false" tIns="0" lIns="0" bIns="0" rIns="0">
            <a:spAutoFit/>
          </a:bodyPr>
          <a:lstStyle/>
          <a:p>
            <a:pPr>
              <a:lnSpc>
                <a:spcPts val="2580"/>
              </a:lnSpc>
            </a:pPr>
            <a:r>
              <a:rPr lang="en-US" sz="2150">
                <a:solidFill>
                  <a:srgbClr val="2C542F"/>
                </a:solidFill>
                <a:latin typeface="Helveticish Bold"/>
              </a:rPr>
              <a:t>Sebastian</a:t>
            </a:r>
          </a:p>
          <a:p>
            <a:pPr>
              <a:lnSpc>
                <a:spcPts val="2580"/>
              </a:lnSpc>
            </a:pPr>
            <a:r>
              <a:rPr lang="en-US" sz="2150">
                <a:solidFill>
                  <a:srgbClr val="2C542F"/>
                </a:solidFill>
                <a:latin typeface="Helveticish Bold"/>
              </a:rPr>
              <a:t>Bennett</a:t>
            </a:r>
          </a:p>
        </p:txBody>
      </p:sp>
      <p:sp>
        <p:nvSpPr>
          <p:cNvPr name="TextBox 11" id="11"/>
          <p:cNvSpPr txBox="true"/>
          <p:nvPr/>
        </p:nvSpPr>
        <p:spPr>
          <a:xfrm rot="0">
            <a:off x="2592670" y="1408835"/>
            <a:ext cx="1644581" cy="581660"/>
          </a:xfrm>
          <a:prstGeom prst="rect">
            <a:avLst/>
          </a:prstGeom>
        </p:spPr>
        <p:txBody>
          <a:bodyPr anchor="t" rtlCol="false" tIns="0" lIns="0" bIns="0" rIns="0">
            <a:spAutoFit/>
          </a:bodyPr>
          <a:lstStyle/>
          <a:p>
            <a:pPr marL="0" indent="0" lvl="0">
              <a:lnSpc>
                <a:spcPts val="1540"/>
              </a:lnSpc>
              <a:spcBef>
                <a:spcPct val="0"/>
              </a:spcBef>
            </a:pPr>
            <a:r>
              <a:rPr lang="en-US" sz="1100" u="none">
                <a:solidFill>
                  <a:srgbClr val="2C542F"/>
                </a:solidFill>
                <a:latin typeface="Helveticish"/>
              </a:rPr>
              <a:t>408 Byers Lane, </a:t>
            </a:r>
          </a:p>
          <a:p>
            <a:pPr marL="0" indent="0" lvl="0">
              <a:lnSpc>
                <a:spcPts val="1539"/>
              </a:lnSpc>
              <a:spcBef>
                <a:spcPct val="0"/>
              </a:spcBef>
            </a:pPr>
            <a:r>
              <a:rPr lang="en-US" sz="1100" u="none">
                <a:solidFill>
                  <a:srgbClr val="2C542F"/>
                </a:solidFill>
                <a:latin typeface="Helveticish"/>
              </a:rPr>
              <a:t>Sacramento, CA 924260</a:t>
            </a:r>
          </a:p>
          <a:p>
            <a:pPr marL="0" indent="0" lvl="0">
              <a:lnSpc>
                <a:spcPts val="1539"/>
              </a:lnSpc>
              <a:spcBef>
                <a:spcPct val="0"/>
              </a:spcBef>
            </a:pPr>
            <a:r>
              <a:rPr lang="en-US" sz="1100" u="none">
                <a:solidFill>
                  <a:srgbClr val="2C542F"/>
                </a:solidFill>
                <a:latin typeface="Helveticish"/>
              </a:rPr>
              <a:t>123-456-7890</a:t>
            </a:r>
          </a:p>
        </p:txBody>
      </p:sp>
      <p:sp>
        <p:nvSpPr>
          <p:cNvPr name="TextBox 12" id="12"/>
          <p:cNvSpPr txBox="true"/>
          <p:nvPr/>
        </p:nvSpPr>
        <p:spPr>
          <a:xfrm rot="0">
            <a:off x="4509301" y="1408835"/>
            <a:ext cx="2101243" cy="581660"/>
          </a:xfrm>
          <a:prstGeom prst="rect">
            <a:avLst/>
          </a:prstGeom>
        </p:spPr>
        <p:txBody>
          <a:bodyPr anchor="t" rtlCol="false" tIns="0" lIns="0" bIns="0" rIns="0">
            <a:spAutoFit/>
          </a:bodyPr>
          <a:lstStyle/>
          <a:p>
            <a:pPr>
              <a:lnSpc>
                <a:spcPts val="1539"/>
              </a:lnSpc>
            </a:pPr>
            <a:r>
              <a:rPr lang="en-US" sz="1100">
                <a:solidFill>
                  <a:srgbClr val="2C542F"/>
                </a:solidFill>
                <a:latin typeface="Helveticish"/>
              </a:rPr>
              <a:t>hello@reallygreatsite.com</a:t>
            </a:r>
          </a:p>
          <a:p>
            <a:pPr>
              <a:lnSpc>
                <a:spcPts val="1539"/>
              </a:lnSpc>
            </a:pPr>
            <a:r>
              <a:rPr lang="en-US" sz="1100">
                <a:solidFill>
                  <a:srgbClr val="2C542F"/>
                </a:solidFill>
                <a:latin typeface="Helveticish"/>
              </a:rPr>
              <a:t>www.reallygreatsite.com</a:t>
            </a:r>
          </a:p>
          <a:p>
            <a:pPr marL="0" indent="0" lvl="0">
              <a:lnSpc>
                <a:spcPts val="1539"/>
              </a:lnSpc>
              <a:spcBef>
                <a:spcPct val="0"/>
              </a:spcBef>
            </a:pPr>
            <a:r>
              <a:rPr lang="en-US" sz="1100">
                <a:solidFill>
                  <a:srgbClr val="2C542F"/>
                </a:solidFill>
                <a:latin typeface="Helveticish"/>
              </a:rPr>
              <a:t>@reallygreatsite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978480" y="1118905"/>
            <a:ext cx="4317772" cy="51555"/>
            <a:chOff x="0" y="0"/>
            <a:chExt cx="53181250" cy="635000"/>
          </a:xfrm>
        </p:grpSpPr>
        <p:sp>
          <p:nvSpPr>
            <p:cNvPr name="Freeform 3" id="3"/>
            <p:cNvSpPr/>
            <p:nvPr/>
          </p:nvSpPr>
          <p:spPr>
            <a:xfrm>
              <a:off x="0" y="0"/>
              <a:ext cx="53181250" cy="635000"/>
            </a:xfrm>
            <a:custGeom>
              <a:avLst/>
              <a:gdLst/>
              <a:ahLst/>
              <a:cxnLst/>
              <a:rect r="r" b="b" t="t" l="l"/>
              <a:pathLst>
                <a:path h="635000" w="53181250">
                  <a:moveTo>
                    <a:pt x="0" y="0"/>
                  </a:moveTo>
                  <a:lnTo>
                    <a:pt x="53181250" y="0"/>
                  </a:lnTo>
                  <a:lnTo>
                    <a:pt x="53181250" y="635000"/>
                  </a:lnTo>
                  <a:lnTo>
                    <a:pt x="0" y="635000"/>
                  </a:lnTo>
                  <a:close/>
                </a:path>
              </a:pathLst>
            </a:custGeom>
            <a:solidFill>
              <a:srgbClr val="888888">
                <a:alpha val="25882"/>
              </a:srgbClr>
            </a:solidFill>
          </p:spPr>
        </p:sp>
      </p:grpSp>
      <p:grpSp>
        <p:nvGrpSpPr>
          <p:cNvPr name="Group 4" id="4"/>
          <p:cNvGrpSpPr/>
          <p:nvPr/>
        </p:nvGrpSpPr>
        <p:grpSpPr>
          <a:xfrm rot="0">
            <a:off x="2971800" y="558504"/>
            <a:ext cx="4181475" cy="1834969"/>
            <a:chOff x="0" y="0"/>
            <a:chExt cx="5575300" cy="2446625"/>
          </a:xfrm>
        </p:grpSpPr>
        <p:sp>
          <p:nvSpPr>
            <p:cNvPr name="TextBox 5" id="5"/>
            <p:cNvSpPr txBox="true"/>
            <p:nvPr/>
          </p:nvSpPr>
          <p:spPr>
            <a:xfrm rot="0">
              <a:off x="0" y="-9525"/>
              <a:ext cx="5575300" cy="523497"/>
            </a:xfrm>
            <a:prstGeom prst="rect">
              <a:avLst/>
            </a:prstGeom>
          </p:spPr>
          <p:txBody>
            <a:bodyPr anchor="t" rtlCol="false" tIns="0" lIns="0" bIns="0" rIns="0">
              <a:spAutoFit/>
            </a:bodyPr>
            <a:lstStyle/>
            <a:p>
              <a:pPr>
                <a:lnSpc>
                  <a:spcPts val="1694"/>
                </a:lnSpc>
              </a:pPr>
              <a:r>
                <a:rPr lang="en-US" sz="1323" spc="185">
                  <a:solidFill>
                    <a:srgbClr val="000000"/>
                  </a:solidFill>
                  <a:latin typeface="Aileron Regular Bold"/>
                </a:rPr>
                <a:t>BASIC</a:t>
              </a:r>
            </a:p>
            <a:p>
              <a:pPr>
                <a:lnSpc>
                  <a:spcPts val="1694"/>
                </a:lnSpc>
              </a:pPr>
              <a:r>
                <a:rPr lang="en-US" sz="1323" spc="185">
                  <a:solidFill>
                    <a:srgbClr val="000000"/>
                  </a:solidFill>
                  <a:latin typeface="Aileron Regular Bold"/>
                </a:rPr>
                <a:t>INFORMATION</a:t>
              </a:r>
            </a:p>
          </p:txBody>
        </p:sp>
        <p:sp>
          <p:nvSpPr>
            <p:cNvPr name="TextBox 6" id="6"/>
            <p:cNvSpPr txBox="true"/>
            <p:nvPr/>
          </p:nvSpPr>
          <p:spPr>
            <a:xfrm rot="0">
              <a:off x="0" y="1185407"/>
              <a:ext cx="5575300" cy="1261218"/>
            </a:xfrm>
            <a:prstGeom prst="rect">
              <a:avLst/>
            </a:prstGeom>
          </p:spPr>
          <p:txBody>
            <a:bodyPr anchor="t" rtlCol="false" tIns="0" lIns="0" bIns="0" rIns="0">
              <a:spAutoFit/>
            </a:bodyPr>
            <a:lstStyle/>
            <a:p>
              <a:pPr>
                <a:lnSpc>
                  <a:spcPts val="1544"/>
                </a:lnSpc>
              </a:pPr>
              <a:r>
                <a:rPr lang="en-US" sz="1103" spc="110">
                  <a:solidFill>
                    <a:srgbClr val="000000"/>
                  </a:solidFill>
                  <a:latin typeface="Aileron Thin"/>
                </a:rPr>
                <a:t>I am a professional Customer Service Representative with over 6 years experience in handling multi-national clients. My unique professional experience stems from years of providing excellent customer support, creative problem solving and building customer loyalty.</a:t>
              </a:r>
            </a:p>
          </p:txBody>
        </p:sp>
      </p:grpSp>
      <p:grpSp>
        <p:nvGrpSpPr>
          <p:cNvPr name="Group 7" id="7"/>
          <p:cNvGrpSpPr/>
          <p:nvPr/>
        </p:nvGrpSpPr>
        <p:grpSpPr>
          <a:xfrm rot="0">
            <a:off x="2971800" y="3241249"/>
            <a:ext cx="4314825" cy="2607082"/>
            <a:chOff x="0" y="0"/>
            <a:chExt cx="5753100" cy="3476109"/>
          </a:xfrm>
        </p:grpSpPr>
        <p:sp>
          <p:nvSpPr>
            <p:cNvPr name="TextBox 8" id="8"/>
            <p:cNvSpPr txBox="true"/>
            <p:nvPr/>
          </p:nvSpPr>
          <p:spPr>
            <a:xfrm rot="0">
              <a:off x="0" y="-9525"/>
              <a:ext cx="5753100" cy="282197"/>
            </a:xfrm>
            <a:prstGeom prst="rect">
              <a:avLst/>
            </a:prstGeom>
          </p:spPr>
          <p:txBody>
            <a:bodyPr anchor="t" rtlCol="false" tIns="0" lIns="0" bIns="0" rIns="0">
              <a:spAutoFit/>
            </a:bodyPr>
            <a:lstStyle/>
            <a:p>
              <a:pPr>
                <a:lnSpc>
                  <a:spcPts val="1694"/>
                </a:lnSpc>
              </a:pPr>
              <a:r>
                <a:rPr lang="en-US" sz="1323" spc="185">
                  <a:solidFill>
                    <a:srgbClr val="000000"/>
                  </a:solidFill>
                  <a:latin typeface="Aileron Regular Bold"/>
                </a:rPr>
                <a:t>EDUCATION</a:t>
              </a:r>
            </a:p>
          </p:txBody>
        </p:sp>
        <p:sp>
          <p:nvSpPr>
            <p:cNvPr name="TextBox 9" id="9"/>
            <p:cNvSpPr txBox="true"/>
            <p:nvPr/>
          </p:nvSpPr>
          <p:spPr>
            <a:xfrm rot="0">
              <a:off x="0" y="690891"/>
              <a:ext cx="5753100" cy="2785218"/>
            </a:xfrm>
            <a:prstGeom prst="rect">
              <a:avLst/>
            </a:prstGeom>
          </p:spPr>
          <p:txBody>
            <a:bodyPr anchor="t" rtlCol="false" tIns="0" lIns="0" bIns="0" rIns="0">
              <a:spAutoFit/>
            </a:bodyPr>
            <a:lstStyle/>
            <a:p>
              <a:pPr>
                <a:lnSpc>
                  <a:spcPts val="1544"/>
                </a:lnSpc>
              </a:pPr>
              <a:r>
                <a:rPr lang="en-US" sz="1103" spc="110">
                  <a:solidFill>
                    <a:srgbClr val="000000"/>
                  </a:solidFill>
                  <a:latin typeface="Aileron Thin"/>
                </a:rPr>
                <a:t>University of El Dorado — Any City, State</a:t>
              </a:r>
            </a:p>
            <a:p>
              <a:pPr>
                <a:lnSpc>
                  <a:spcPts val="1544"/>
                </a:lnSpc>
              </a:pPr>
              <a:r>
                <a:rPr lang="en-US" sz="1103" spc="110">
                  <a:solidFill>
                    <a:srgbClr val="000000"/>
                  </a:solidFill>
                  <a:latin typeface="Aileron Thin"/>
                </a:rPr>
                <a:t>class of 2013</a:t>
              </a:r>
            </a:p>
            <a:p>
              <a:pPr>
                <a:lnSpc>
                  <a:spcPts val="1544"/>
                </a:lnSpc>
              </a:pPr>
              <a:r>
                <a:rPr lang="en-US" sz="1103" spc="110">
                  <a:solidFill>
                    <a:srgbClr val="000000"/>
                  </a:solidFill>
                  <a:latin typeface="Aileron Thin"/>
                </a:rPr>
                <a:t>Masters in Human Resource Management</a:t>
              </a:r>
            </a:p>
            <a:p>
              <a:pPr>
                <a:lnSpc>
                  <a:spcPts val="1544"/>
                </a:lnSpc>
              </a:pPr>
            </a:p>
            <a:p>
              <a:pPr>
                <a:lnSpc>
                  <a:spcPts val="1544"/>
                </a:lnSpc>
              </a:pPr>
              <a:r>
                <a:rPr lang="en-US" sz="1103" spc="110">
                  <a:solidFill>
                    <a:srgbClr val="000000"/>
                  </a:solidFill>
                  <a:latin typeface="Aileron Thin"/>
                </a:rPr>
                <a:t>University of El Dorado Human Resources Association, </a:t>
              </a:r>
            </a:p>
            <a:p>
              <a:pPr>
                <a:lnSpc>
                  <a:spcPts val="1544"/>
                </a:lnSpc>
              </a:pPr>
              <a:r>
                <a:rPr lang="en-US" sz="1103" spc="110">
                  <a:solidFill>
                    <a:srgbClr val="000000"/>
                  </a:solidFill>
                  <a:latin typeface="Aileron Thin"/>
                </a:rPr>
                <a:t>Vice-President in 2012</a:t>
              </a:r>
            </a:p>
            <a:p>
              <a:pPr>
                <a:lnSpc>
                  <a:spcPts val="1544"/>
                </a:lnSpc>
              </a:pPr>
            </a:p>
            <a:p>
              <a:pPr>
                <a:lnSpc>
                  <a:spcPts val="1544"/>
                </a:lnSpc>
              </a:pPr>
              <a:r>
                <a:rPr lang="en-US" sz="1103" spc="110">
                  <a:solidFill>
                    <a:srgbClr val="000000"/>
                  </a:solidFill>
                  <a:latin typeface="Aileron Thin"/>
                </a:rPr>
                <a:t>University of El Dorado — Any City, State, class of 2010</a:t>
              </a:r>
            </a:p>
            <a:p>
              <a:pPr>
                <a:lnSpc>
                  <a:spcPts val="1544"/>
                </a:lnSpc>
              </a:pPr>
              <a:r>
                <a:rPr lang="en-US" sz="1103" spc="110">
                  <a:solidFill>
                    <a:srgbClr val="000000"/>
                  </a:solidFill>
                  <a:latin typeface="Aileron Thin"/>
                </a:rPr>
                <a:t>Bachelors in Communication Arts</a:t>
              </a:r>
            </a:p>
            <a:p>
              <a:pPr>
                <a:lnSpc>
                  <a:spcPts val="1544"/>
                </a:lnSpc>
              </a:pPr>
              <a:r>
                <a:rPr lang="en-US" sz="1103" spc="110">
                  <a:solidFill>
                    <a:srgbClr val="000000"/>
                  </a:solidFill>
                  <a:latin typeface="Aileron Thin"/>
                </a:rPr>
                <a:t>Dean's lister</a:t>
              </a:r>
            </a:p>
            <a:p>
              <a:pPr>
                <a:lnSpc>
                  <a:spcPts val="1544"/>
                </a:lnSpc>
              </a:pPr>
              <a:r>
                <a:rPr lang="en-US" sz="1103" spc="110">
                  <a:solidFill>
                    <a:srgbClr val="000000"/>
                  </a:solidFill>
                  <a:latin typeface="Aileron Thin"/>
                </a:rPr>
                <a:t>Teacher's Assistant of the Humanities Department</a:t>
              </a:r>
            </a:p>
          </p:txBody>
        </p:sp>
      </p:grpSp>
      <p:grpSp>
        <p:nvGrpSpPr>
          <p:cNvPr name="Group 10" id="10"/>
          <p:cNvGrpSpPr/>
          <p:nvPr/>
        </p:nvGrpSpPr>
        <p:grpSpPr>
          <a:xfrm rot="0">
            <a:off x="2971800" y="3586246"/>
            <a:ext cx="4317772" cy="51555"/>
            <a:chOff x="0" y="0"/>
            <a:chExt cx="53181250" cy="635000"/>
          </a:xfrm>
        </p:grpSpPr>
        <p:sp>
          <p:nvSpPr>
            <p:cNvPr name="Freeform 11" id="11"/>
            <p:cNvSpPr/>
            <p:nvPr/>
          </p:nvSpPr>
          <p:spPr>
            <a:xfrm>
              <a:off x="0" y="0"/>
              <a:ext cx="53181250" cy="635000"/>
            </a:xfrm>
            <a:custGeom>
              <a:avLst/>
              <a:gdLst/>
              <a:ahLst/>
              <a:cxnLst/>
              <a:rect r="r" b="b" t="t" l="l"/>
              <a:pathLst>
                <a:path h="635000" w="53181250">
                  <a:moveTo>
                    <a:pt x="0" y="0"/>
                  </a:moveTo>
                  <a:lnTo>
                    <a:pt x="53181250" y="0"/>
                  </a:lnTo>
                  <a:lnTo>
                    <a:pt x="53181250" y="635000"/>
                  </a:lnTo>
                  <a:lnTo>
                    <a:pt x="0" y="635000"/>
                  </a:lnTo>
                  <a:close/>
                </a:path>
              </a:pathLst>
            </a:custGeom>
            <a:solidFill>
              <a:srgbClr val="888888">
                <a:alpha val="25882"/>
              </a:srgbClr>
            </a:solidFill>
          </p:spPr>
        </p:sp>
      </p:grpSp>
      <p:grpSp>
        <p:nvGrpSpPr>
          <p:cNvPr name="Group 12" id="12"/>
          <p:cNvGrpSpPr/>
          <p:nvPr/>
        </p:nvGrpSpPr>
        <p:grpSpPr>
          <a:xfrm rot="0">
            <a:off x="2971800" y="6741461"/>
            <a:ext cx="4181475" cy="2745420"/>
            <a:chOff x="0" y="0"/>
            <a:chExt cx="5575300" cy="3660560"/>
          </a:xfrm>
        </p:grpSpPr>
        <p:sp>
          <p:nvSpPr>
            <p:cNvPr name="TextBox 13" id="13"/>
            <p:cNvSpPr txBox="true"/>
            <p:nvPr/>
          </p:nvSpPr>
          <p:spPr>
            <a:xfrm rot="0">
              <a:off x="0" y="-9525"/>
              <a:ext cx="5575300" cy="282197"/>
            </a:xfrm>
            <a:prstGeom prst="rect">
              <a:avLst/>
            </a:prstGeom>
          </p:spPr>
          <p:txBody>
            <a:bodyPr anchor="t" rtlCol="false" tIns="0" lIns="0" bIns="0" rIns="0">
              <a:spAutoFit/>
            </a:bodyPr>
            <a:lstStyle/>
            <a:p>
              <a:pPr>
                <a:lnSpc>
                  <a:spcPts val="1694"/>
                </a:lnSpc>
              </a:pPr>
              <a:r>
                <a:rPr lang="en-US" sz="1323" spc="185">
                  <a:solidFill>
                    <a:srgbClr val="000000"/>
                  </a:solidFill>
                  <a:latin typeface="Aileron Regular Bold"/>
                </a:rPr>
                <a:t>PROFESSIONAL EXPERIENCE</a:t>
              </a:r>
            </a:p>
          </p:txBody>
        </p:sp>
        <p:sp>
          <p:nvSpPr>
            <p:cNvPr name="TextBox 14" id="14"/>
            <p:cNvSpPr txBox="true"/>
            <p:nvPr/>
          </p:nvSpPr>
          <p:spPr>
            <a:xfrm rot="0">
              <a:off x="0" y="875342"/>
              <a:ext cx="5575300" cy="2785218"/>
            </a:xfrm>
            <a:prstGeom prst="rect">
              <a:avLst/>
            </a:prstGeom>
          </p:spPr>
          <p:txBody>
            <a:bodyPr anchor="t" rtlCol="false" tIns="0" lIns="0" bIns="0" rIns="0">
              <a:spAutoFit/>
            </a:bodyPr>
            <a:lstStyle/>
            <a:p>
              <a:pPr>
                <a:lnSpc>
                  <a:spcPts val="1544"/>
                </a:lnSpc>
              </a:pPr>
              <a:r>
                <a:rPr lang="en-US" sz="1103" spc="110">
                  <a:solidFill>
                    <a:srgbClr val="000000"/>
                  </a:solidFill>
                  <a:latin typeface="Aileron Thin"/>
                </a:rPr>
                <a:t>Customer Service Manager, Bijou Solutions, Inc.</a:t>
              </a:r>
            </a:p>
            <a:p>
              <a:pPr>
                <a:lnSpc>
                  <a:spcPts val="1544"/>
                </a:lnSpc>
              </a:pPr>
              <a:r>
                <a:rPr lang="en-US" sz="1103" spc="110">
                  <a:solidFill>
                    <a:srgbClr val="000000"/>
                  </a:solidFill>
                  <a:latin typeface="Aileron Thin"/>
                </a:rPr>
                <a:t>Any City, State, 2020-present</a:t>
              </a:r>
            </a:p>
            <a:p>
              <a:pPr>
                <a:lnSpc>
                  <a:spcPts val="1544"/>
                </a:lnSpc>
              </a:pPr>
              <a:r>
                <a:rPr lang="en-US" sz="1103" spc="110">
                  <a:solidFill>
                    <a:srgbClr val="000000"/>
                  </a:solidFill>
                  <a:latin typeface="Aileron Thin"/>
                </a:rPr>
                <a:t>Motivated and improved the customer service department and its 25 staff members to propel them towards set goals.</a:t>
              </a:r>
            </a:p>
            <a:p>
              <a:pPr>
                <a:lnSpc>
                  <a:spcPts val="1544"/>
                </a:lnSpc>
              </a:pPr>
            </a:p>
            <a:p>
              <a:pPr>
                <a:lnSpc>
                  <a:spcPts val="1544"/>
                </a:lnSpc>
              </a:pPr>
              <a:r>
                <a:rPr lang="en-US" sz="1103" spc="110">
                  <a:solidFill>
                    <a:srgbClr val="000000"/>
                  </a:solidFill>
                  <a:latin typeface="Aileron Thin"/>
                </a:rPr>
                <a:t>Data Services Specialist 24 Gold Lion Business </a:t>
              </a:r>
            </a:p>
            <a:p>
              <a:pPr>
                <a:lnSpc>
                  <a:spcPts val="1544"/>
                </a:lnSpc>
              </a:pPr>
              <a:r>
                <a:rPr lang="en-US" sz="1103" spc="110">
                  <a:solidFill>
                    <a:srgbClr val="000000"/>
                  </a:solidFill>
                  <a:latin typeface="Aileron Thin"/>
                </a:rPr>
                <a:t>Services, Inc.</a:t>
              </a:r>
            </a:p>
            <a:p>
              <a:pPr>
                <a:lnSpc>
                  <a:spcPts val="1544"/>
                </a:lnSpc>
              </a:pPr>
              <a:r>
                <a:rPr lang="en-US" sz="1103" spc="110">
                  <a:solidFill>
                    <a:srgbClr val="000000"/>
                  </a:solidFill>
                  <a:latin typeface="Aileron Thin"/>
                </a:rPr>
                <a:t>Any City, State, 2015-2019</a:t>
              </a:r>
            </a:p>
            <a:p>
              <a:pPr>
                <a:lnSpc>
                  <a:spcPts val="1544"/>
                </a:lnSpc>
              </a:pPr>
              <a:r>
                <a:rPr lang="en-US" sz="1103" spc="110">
                  <a:solidFill>
                    <a:srgbClr val="000000"/>
                  </a:solidFill>
                  <a:latin typeface="Aileron Thin"/>
                </a:rPr>
                <a:t>Developed, organized, and tracked key performance metrics and company profiles for all employees for better corporate productivity and monitoring.</a:t>
              </a:r>
            </a:p>
          </p:txBody>
        </p:sp>
      </p:grpSp>
      <p:grpSp>
        <p:nvGrpSpPr>
          <p:cNvPr name="Group 15" id="15"/>
          <p:cNvGrpSpPr/>
          <p:nvPr/>
        </p:nvGrpSpPr>
        <p:grpSpPr>
          <a:xfrm rot="0">
            <a:off x="2971800" y="7086457"/>
            <a:ext cx="4317772" cy="51555"/>
            <a:chOff x="0" y="0"/>
            <a:chExt cx="53181250" cy="635000"/>
          </a:xfrm>
        </p:grpSpPr>
        <p:sp>
          <p:nvSpPr>
            <p:cNvPr name="Freeform 16" id="16"/>
            <p:cNvSpPr/>
            <p:nvPr/>
          </p:nvSpPr>
          <p:spPr>
            <a:xfrm>
              <a:off x="0" y="0"/>
              <a:ext cx="53181250" cy="635000"/>
            </a:xfrm>
            <a:custGeom>
              <a:avLst/>
              <a:gdLst/>
              <a:ahLst/>
              <a:cxnLst/>
              <a:rect r="r" b="b" t="t" l="l"/>
              <a:pathLst>
                <a:path h="635000" w="53181250">
                  <a:moveTo>
                    <a:pt x="0" y="0"/>
                  </a:moveTo>
                  <a:lnTo>
                    <a:pt x="53181250" y="0"/>
                  </a:lnTo>
                  <a:lnTo>
                    <a:pt x="53181250" y="635000"/>
                  </a:lnTo>
                  <a:lnTo>
                    <a:pt x="0" y="635000"/>
                  </a:lnTo>
                  <a:close/>
                </a:path>
              </a:pathLst>
            </a:custGeom>
            <a:solidFill>
              <a:srgbClr val="888888">
                <a:alpha val="25882"/>
              </a:srgbClr>
            </a:solidFill>
          </p:spPr>
        </p:sp>
      </p:grpSp>
      <p:pic>
        <p:nvPicPr>
          <p:cNvPr name="Picture 17" id="17"/>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858" y="-409158"/>
            <a:ext cx="2716920" cy="12872260"/>
          </a:xfrm>
          <a:prstGeom prst="rect">
            <a:avLst/>
          </a:prstGeom>
        </p:spPr>
      </p:pic>
      <p:pic>
        <p:nvPicPr>
          <p:cNvPr name="Picture 18" id="18"/>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2724150" y="-6057900"/>
            <a:ext cx="5446976" cy="10681732"/>
          </a:xfrm>
          <a:prstGeom prst="rect">
            <a:avLst/>
          </a:prstGeom>
        </p:spPr>
      </p:pic>
      <p:grpSp>
        <p:nvGrpSpPr>
          <p:cNvPr name="Group 19" id="19"/>
          <p:cNvGrpSpPr/>
          <p:nvPr/>
        </p:nvGrpSpPr>
        <p:grpSpPr>
          <a:xfrm rot="0">
            <a:off x="180975" y="558616"/>
            <a:ext cx="2343150" cy="2144475"/>
            <a:chOff x="0" y="0"/>
            <a:chExt cx="3124200" cy="2859300"/>
          </a:xfrm>
        </p:grpSpPr>
        <p:sp>
          <p:nvSpPr>
            <p:cNvPr name="TextBox 20" id="20"/>
            <p:cNvSpPr txBox="true"/>
            <p:nvPr/>
          </p:nvSpPr>
          <p:spPr>
            <a:xfrm rot="0">
              <a:off x="0" y="9525"/>
              <a:ext cx="3124200" cy="672532"/>
            </a:xfrm>
            <a:prstGeom prst="rect">
              <a:avLst/>
            </a:prstGeom>
          </p:spPr>
          <p:txBody>
            <a:bodyPr anchor="t" rtlCol="false" tIns="0" lIns="0" bIns="0" rIns="0">
              <a:spAutoFit/>
            </a:bodyPr>
            <a:lstStyle/>
            <a:p>
              <a:pPr>
                <a:lnSpc>
                  <a:spcPts val="2243"/>
                </a:lnSpc>
              </a:pPr>
              <a:r>
                <a:rPr lang="en-US" sz="1985" spc="416">
                  <a:solidFill>
                    <a:srgbClr val="FFFFFF"/>
                  </a:solidFill>
                  <a:latin typeface="Aileron Heavy"/>
                </a:rPr>
                <a:t>NATHANIEL </a:t>
              </a:r>
            </a:p>
            <a:p>
              <a:pPr>
                <a:lnSpc>
                  <a:spcPts val="2243"/>
                </a:lnSpc>
              </a:pPr>
              <a:r>
                <a:rPr lang="en-US" sz="1985" spc="416">
                  <a:solidFill>
                    <a:srgbClr val="FFFFFF"/>
                  </a:solidFill>
                  <a:latin typeface="Aileron Heavy"/>
                </a:rPr>
                <a:t>MORRISON</a:t>
              </a:r>
            </a:p>
          </p:txBody>
        </p:sp>
        <p:sp>
          <p:nvSpPr>
            <p:cNvPr name="TextBox 21" id="21"/>
            <p:cNvSpPr txBox="true"/>
            <p:nvPr/>
          </p:nvSpPr>
          <p:spPr>
            <a:xfrm rot="0">
              <a:off x="25400" y="1344082"/>
              <a:ext cx="2895600" cy="1515218"/>
            </a:xfrm>
            <a:prstGeom prst="rect">
              <a:avLst/>
            </a:prstGeom>
          </p:spPr>
          <p:txBody>
            <a:bodyPr anchor="t" rtlCol="false" tIns="0" lIns="0" bIns="0" rIns="0">
              <a:spAutoFit/>
            </a:bodyPr>
            <a:lstStyle/>
            <a:p>
              <a:pPr>
                <a:lnSpc>
                  <a:spcPts val="1544"/>
                </a:lnSpc>
              </a:pPr>
              <a:r>
                <a:rPr lang="en-US" sz="1103" spc="110">
                  <a:solidFill>
                    <a:srgbClr val="FFFFFF"/>
                  </a:solidFill>
                  <a:latin typeface="Aileron Thin Bold"/>
                </a:rPr>
                <a:t>As someone who can identify the need of customers for effective solutions, I'm committed to high-quality service that ensures a positive experience.</a:t>
              </a:r>
            </a:p>
          </p:txBody>
        </p:sp>
        <p:sp>
          <p:nvSpPr>
            <p:cNvPr name="TextBox 22" id="22"/>
            <p:cNvSpPr txBox="true"/>
            <p:nvPr/>
          </p:nvSpPr>
          <p:spPr>
            <a:xfrm rot="0">
              <a:off x="12700" y="874618"/>
              <a:ext cx="2997200" cy="301247"/>
            </a:xfrm>
            <a:prstGeom prst="rect">
              <a:avLst/>
            </a:prstGeom>
          </p:spPr>
          <p:txBody>
            <a:bodyPr anchor="t" rtlCol="false" tIns="0" lIns="0" bIns="0" rIns="0">
              <a:spAutoFit/>
            </a:bodyPr>
            <a:lstStyle/>
            <a:p>
              <a:pPr>
                <a:lnSpc>
                  <a:spcPts val="1853"/>
                </a:lnSpc>
              </a:pPr>
              <a:r>
                <a:rPr lang="en-US" sz="1323" spc="185">
                  <a:solidFill>
                    <a:srgbClr val="FFFFFF"/>
                  </a:solidFill>
                  <a:latin typeface="Aileron Regular"/>
                </a:rPr>
                <a:t>CUSTOMER SERVICE</a:t>
              </a:r>
            </a:p>
          </p:txBody>
        </p:sp>
      </p:grpSp>
      <p:sp>
        <p:nvSpPr>
          <p:cNvPr name="TextBox 23" id="23"/>
          <p:cNvSpPr txBox="true"/>
          <p:nvPr/>
        </p:nvSpPr>
        <p:spPr>
          <a:xfrm rot="0">
            <a:off x="228600" y="8138833"/>
            <a:ext cx="2108612" cy="1715057"/>
          </a:xfrm>
          <a:prstGeom prst="rect">
            <a:avLst/>
          </a:prstGeom>
        </p:spPr>
        <p:txBody>
          <a:bodyPr anchor="t" rtlCol="false" tIns="0" lIns="0" bIns="0" rIns="0">
            <a:spAutoFit/>
          </a:bodyPr>
          <a:lstStyle/>
          <a:p>
            <a:pPr>
              <a:lnSpc>
                <a:spcPts val="1544"/>
              </a:lnSpc>
            </a:pPr>
            <a:r>
              <a:rPr lang="en-US" sz="1103" spc="110">
                <a:solidFill>
                  <a:srgbClr val="26292A"/>
                </a:solidFill>
                <a:latin typeface="Aileron Thin"/>
              </a:rPr>
              <a:t>123 Anywhere St., </a:t>
            </a:r>
          </a:p>
          <a:p>
            <a:pPr>
              <a:lnSpc>
                <a:spcPts val="1544"/>
              </a:lnSpc>
            </a:pPr>
            <a:r>
              <a:rPr lang="en-US" sz="1103" spc="110">
                <a:solidFill>
                  <a:srgbClr val="26292A"/>
                </a:solidFill>
                <a:latin typeface="Aileron Thin"/>
              </a:rPr>
              <a:t>Any City, State, </a:t>
            </a:r>
          </a:p>
          <a:p>
            <a:pPr>
              <a:lnSpc>
                <a:spcPts val="1544"/>
              </a:lnSpc>
            </a:pPr>
            <a:r>
              <a:rPr lang="en-US" sz="1103" spc="110">
                <a:solidFill>
                  <a:srgbClr val="26292A"/>
                </a:solidFill>
                <a:latin typeface="Aileron Thin"/>
              </a:rPr>
              <a:t>Country</a:t>
            </a:r>
          </a:p>
          <a:p>
            <a:pPr>
              <a:lnSpc>
                <a:spcPts val="1544"/>
              </a:lnSpc>
            </a:pPr>
          </a:p>
          <a:p>
            <a:pPr>
              <a:lnSpc>
                <a:spcPts val="1544"/>
              </a:lnSpc>
            </a:pPr>
            <a:r>
              <a:rPr lang="en-US" sz="1103" spc="110">
                <a:solidFill>
                  <a:srgbClr val="26292A"/>
                </a:solidFill>
                <a:latin typeface="Aileron Thin"/>
              </a:rPr>
              <a:t>hello@reallygreatsite.com</a:t>
            </a:r>
          </a:p>
          <a:p>
            <a:pPr>
              <a:lnSpc>
                <a:spcPts val="1544"/>
              </a:lnSpc>
            </a:pPr>
            <a:r>
              <a:rPr lang="en-US" sz="1103" spc="110">
                <a:solidFill>
                  <a:srgbClr val="26292A"/>
                </a:solidFill>
                <a:latin typeface="Aileron Thin"/>
              </a:rPr>
              <a:t> </a:t>
            </a:r>
          </a:p>
          <a:p>
            <a:pPr>
              <a:lnSpc>
                <a:spcPts val="1544"/>
              </a:lnSpc>
            </a:pPr>
            <a:r>
              <a:rPr lang="en-US" sz="1103" spc="110">
                <a:solidFill>
                  <a:srgbClr val="26292A"/>
                </a:solidFill>
                <a:latin typeface="Aileron Thin"/>
              </a:rPr>
              <a:t>www.reallygreatsite.com</a:t>
            </a:r>
          </a:p>
          <a:p>
            <a:pPr>
              <a:lnSpc>
                <a:spcPts val="1544"/>
              </a:lnSpc>
            </a:pPr>
          </a:p>
          <a:p>
            <a:pPr>
              <a:lnSpc>
                <a:spcPts val="1544"/>
              </a:lnSpc>
            </a:pPr>
            <a:r>
              <a:rPr lang="en-US" sz="1103" spc="110">
                <a:solidFill>
                  <a:srgbClr val="26292A"/>
                </a:solidFill>
                <a:latin typeface="Aileron Thin"/>
              </a:rPr>
              <a:t>123-456-789</a:t>
            </a:r>
          </a:p>
        </p:txBody>
      </p:sp>
      <p:pic>
        <p:nvPicPr>
          <p:cNvPr name="Picture 24" id="2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41275" y="7664449"/>
            <a:ext cx="2761611" cy="359951"/>
          </a:xfrm>
          <a:prstGeom prst="rect">
            <a:avLst/>
          </a:prstGeom>
        </p:spPr>
      </p:pic>
      <p:sp>
        <p:nvSpPr>
          <p:cNvPr name="TextBox 25" id="25"/>
          <p:cNvSpPr txBox="true"/>
          <p:nvPr/>
        </p:nvSpPr>
        <p:spPr>
          <a:xfrm rot="0">
            <a:off x="212725" y="7726083"/>
            <a:ext cx="2286000" cy="200582"/>
          </a:xfrm>
          <a:prstGeom prst="rect">
            <a:avLst/>
          </a:prstGeom>
        </p:spPr>
        <p:txBody>
          <a:bodyPr anchor="t" rtlCol="false" tIns="0" lIns="0" bIns="0" rIns="0">
            <a:spAutoFit/>
          </a:bodyPr>
          <a:lstStyle/>
          <a:p>
            <a:pPr>
              <a:lnSpc>
                <a:spcPts val="1544"/>
              </a:lnSpc>
            </a:pPr>
            <a:r>
              <a:rPr lang="en-US" sz="1103" spc="110">
                <a:solidFill>
                  <a:srgbClr val="FFFFFF"/>
                </a:solidFill>
                <a:latin typeface="Aileron Regular Bold"/>
              </a:rPr>
              <a:t>CONTACT DETAILS</a:t>
            </a:r>
          </a:p>
        </p:txBody>
      </p:sp>
      <p:pic>
        <p:nvPicPr>
          <p:cNvPr name="Picture 26" id="2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31750" y="5495925"/>
            <a:ext cx="2761611" cy="359951"/>
          </a:xfrm>
          <a:prstGeom prst="rect">
            <a:avLst/>
          </a:prstGeom>
        </p:spPr>
      </p:pic>
      <p:grpSp>
        <p:nvGrpSpPr>
          <p:cNvPr name="Group 27" id="27"/>
          <p:cNvGrpSpPr/>
          <p:nvPr/>
        </p:nvGrpSpPr>
        <p:grpSpPr>
          <a:xfrm rot="0">
            <a:off x="190500" y="5586134"/>
            <a:ext cx="2286000" cy="1702357"/>
            <a:chOff x="0" y="0"/>
            <a:chExt cx="3048000" cy="2269810"/>
          </a:xfrm>
        </p:grpSpPr>
        <p:sp>
          <p:nvSpPr>
            <p:cNvPr name="TextBox 28" id="28"/>
            <p:cNvSpPr txBox="true"/>
            <p:nvPr/>
          </p:nvSpPr>
          <p:spPr>
            <a:xfrm rot="0">
              <a:off x="0" y="-28575"/>
              <a:ext cx="3048000" cy="257918"/>
            </a:xfrm>
            <a:prstGeom prst="rect">
              <a:avLst/>
            </a:prstGeom>
          </p:spPr>
          <p:txBody>
            <a:bodyPr anchor="t" rtlCol="false" tIns="0" lIns="0" bIns="0" rIns="0">
              <a:spAutoFit/>
            </a:bodyPr>
            <a:lstStyle/>
            <a:p>
              <a:pPr>
                <a:lnSpc>
                  <a:spcPts val="1544"/>
                </a:lnSpc>
              </a:pPr>
              <a:r>
                <a:rPr lang="en-US" sz="1103" spc="110">
                  <a:solidFill>
                    <a:srgbClr val="FFFFFF"/>
                  </a:solidFill>
                  <a:latin typeface="Aileron Regular Bold"/>
                </a:rPr>
                <a:t>PERSONALITY HIGHLIGHTS</a:t>
              </a:r>
            </a:p>
          </p:txBody>
        </p:sp>
        <p:sp>
          <p:nvSpPr>
            <p:cNvPr name="TextBox 29" id="29"/>
            <p:cNvSpPr txBox="true"/>
            <p:nvPr/>
          </p:nvSpPr>
          <p:spPr>
            <a:xfrm rot="0">
              <a:off x="50800" y="500592"/>
              <a:ext cx="2811482" cy="1769218"/>
            </a:xfrm>
            <a:prstGeom prst="rect">
              <a:avLst/>
            </a:prstGeom>
          </p:spPr>
          <p:txBody>
            <a:bodyPr anchor="t" rtlCol="false" tIns="0" lIns="0" bIns="0" rIns="0">
              <a:spAutoFit/>
            </a:bodyPr>
            <a:lstStyle/>
            <a:p>
              <a:pPr marL="182116" indent="-91058" lvl="1">
                <a:lnSpc>
                  <a:spcPts val="1544"/>
                </a:lnSpc>
                <a:buFont typeface="Arial"/>
                <a:buChar char="•"/>
              </a:pPr>
              <a:r>
                <a:rPr lang="en-US" sz="1103" spc="110">
                  <a:solidFill>
                    <a:srgbClr val="26292A"/>
                  </a:solidFill>
                  <a:latin typeface="Aileron Thin"/>
                </a:rPr>
                <a:t>Cheerful disposition</a:t>
              </a:r>
            </a:p>
            <a:p>
              <a:pPr marL="182116" indent="-91058" lvl="1">
                <a:lnSpc>
                  <a:spcPts val="1544"/>
                </a:lnSpc>
                <a:buFont typeface="Arial"/>
                <a:buChar char="•"/>
              </a:pPr>
              <a:r>
                <a:rPr lang="en-US" sz="1103" spc="110">
                  <a:solidFill>
                    <a:srgbClr val="26292A"/>
                  </a:solidFill>
                  <a:latin typeface="Aileron Thin"/>
                </a:rPr>
                <a:t>Neat and well-organized</a:t>
              </a:r>
            </a:p>
            <a:p>
              <a:pPr marL="182116" indent="-91058" lvl="1">
                <a:lnSpc>
                  <a:spcPts val="1544"/>
                </a:lnSpc>
                <a:buFont typeface="Arial"/>
                <a:buChar char="•"/>
              </a:pPr>
              <a:r>
                <a:rPr lang="en-US" sz="1103" spc="110">
                  <a:solidFill>
                    <a:srgbClr val="26292A"/>
                  </a:solidFill>
                  <a:latin typeface="Aileron Thin"/>
                </a:rPr>
                <a:t>Motivated by problem solving</a:t>
              </a:r>
            </a:p>
            <a:p>
              <a:pPr marL="182116" indent="-91058" lvl="1">
                <a:lnSpc>
                  <a:spcPts val="1544"/>
                </a:lnSpc>
                <a:buFont typeface="Arial"/>
                <a:buChar char="•"/>
              </a:pPr>
              <a:r>
                <a:rPr lang="en-US" sz="1103" spc="110">
                  <a:solidFill>
                    <a:srgbClr val="26292A"/>
                  </a:solidFill>
                  <a:latin typeface="Aileron Thin"/>
                </a:rPr>
                <a:t>Independent worker</a:t>
              </a:r>
            </a:p>
            <a:p>
              <a:pPr marL="182116" indent="-91058" lvl="1">
                <a:lnSpc>
                  <a:spcPts val="1544"/>
                </a:lnSpc>
                <a:buFont typeface="Arial"/>
                <a:buChar char="•"/>
              </a:pPr>
              <a:r>
                <a:rPr lang="en-US" sz="1103" spc="110">
                  <a:solidFill>
                    <a:srgbClr val="26292A"/>
                  </a:solidFill>
                  <a:latin typeface="Aileron Thin"/>
                </a:rPr>
                <a:t>Works well with deadlines</a:t>
              </a:r>
            </a:p>
            <a:p>
              <a:pPr marL="182116" indent="-91058" lvl="1">
                <a:lnSpc>
                  <a:spcPts val="1544"/>
                </a:lnSpc>
                <a:buFont typeface="Arial"/>
                <a:buChar char="•"/>
              </a:pPr>
              <a:r>
                <a:rPr lang="en-US" sz="1103" spc="110">
                  <a:solidFill>
                    <a:srgbClr val="26292A"/>
                  </a:solidFill>
                  <a:latin typeface="Aileron Thin"/>
                </a:rPr>
                <a:t>Collaborative and efficient</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4F3EE"/>
        </a:solidFill>
      </p:bgPr>
    </p:bg>
    <p:spTree>
      <p:nvGrpSpPr>
        <p:cNvPr id="1" name=""/>
        <p:cNvGrpSpPr/>
        <p:nvPr/>
      </p:nvGrpSpPr>
      <p:grpSpPr>
        <a:xfrm>
          <a:off x="0" y="0"/>
          <a:ext cx="0" cy="0"/>
          <a:chOff x="0" y="0"/>
          <a:chExt cx="0" cy="0"/>
        </a:xfrm>
      </p:grpSpPr>
      <p:sp>
        <p:nvSpPr>
          <p:cNvPr name="AutoShape 2" id="2"/>
          <p:cNvSpPr/>
          <p:nvPr/>
        </p:nvSpPr>
        <p:spPr>
          <a:xfrm rot="0">
            <a:off x="-153452" y="-131946"/>
            <a:ext cx="3483379" cy="11127920"/>
          </a:xfrm>
          <a:prstGeom prst="rect">
            <a:avLst/>
          </a:prstGeom>
          <a:solidFill>
            <a:srgbClr val="CFE1B9"/>
          </a:solidFill>
        </p:spPr>
      </p:sp>
      <p:pic>
        <p:nvPicPr>
          <p:cNvPr name="Picture 3" id="3"/>
          <p:cNvPicPr>
            <a:picLocks noChangeAspect="true"/>
          </p:cNvPicPr>
          <p:nvPr/>
        </p:nvPicPr>
        <p:blipFill>
          <a:blip r:embed="rId2"/>
          <a:srcRect l="0" t="0" r="0" b="0"/>
          <a:stretch>
            <a:fillRect/>
          </a:stretch>
        </p:blipFill>
        <p:spPr>
          <a:xfrm flipH="false" flipV="false" rot="-5400000">
            <a:off x="1238521" y="1656749"/>
            <a:ext cx="769417" cy="1945839"/>
          </a:xfrm>
          <a:prstGeom prst="rect">
            <a:avLst/>
          </a:prstGeom>
        </p:spPr>
      </p:pic>
      <p:grpSp>
        <p:nvGrpSpPr>
          <p:cNvPr name="Group 4" id="4"/>
          <p:cNvGrpSpPr>
            <a:grpSpLocks noChangeAspect="true"/>
          </p:cNvGrpSpPr>
          <p:nvPr/>
        </p:nvGrpSpPr>
        <p:grpSpPr>
          <a:xfrm rot="0">
            <a:off x="337290" y="398194"/>
            <a:ext cx="2582601" cy="2580183"/>
            <a:chOff x="0" y="0"/>
            <a:chExt cx="3255264" cy="3252216"/>
          </a:xfrm>
        </p:grpSpPr>
        <p:sp>
          <p:nvSpPr>
            <p:cNvPr name="Freeform 5" id="5"/>
            <p:cNvSpPr/>
            <p:nvPr/>
          </p:nvSpPr>
          <p:spPr>
            <a:xfrm>
              <a:off x="0" y="0"/>
              <a:ext cx="3255264" cy="3252216"/>
            </a:xfrm>
            <a:custGeom>
              <a:avLst/>
              <a:gdLst/>
              <a:ahLst/>
              <a:cxnLst/>
              <a:rect r="r" b="b" t="t" l="l"/>
              <a:pathLst>
                <a:path h="3252216" w="3255264">
                  <a:moveTo>
                    <a:pt x="3255264" y="3252216"/>
                  </a:moveTo>
                  <a:lnTo>
                    <a:pt x="0" y="3252216"/>
                  </a:lnTo>
                  <a:lnTo>
                    <a:pt x="0" y="0"/>
                  </a:lnTo>
                  <a:lnTo>
                    <a:pt x="3255264" y="0"/>
                  </a:lnTo>
                  <a:lnTo>
                    <a:pt x="3255264" y="3252216"/>
                  </a:lnTo>
                  <a:close/>
                </a:path>
              </a:pathLst>
            </a:custGeom>
            <a:blipFill>
              <a:blip r:embed="rId3"/>
              <a:stretch>
                <a:fillRect l="-15" r="-15" t="0" b="0"/>
              </a:stretch>
            </a:blipFill>
          </p:spPr>
        </p:sp>
        <p:sp>
          <p:nvSpPr>
            <p:cNvPr name="Freeform 6" id="6"/>
            <p:cNvSpPr/>
            <p:nvPr/>
          </p:nvSpPr>
          <p:spPr>
            <a:xfrm>
              <a:off x="178784" y="170440"/>
              <a:ext cx="2903731" cy="2875349"/>
            </a:xfrm>
            <a:custGeom>
              <a:avLst/>
              <a:gdLst/>
              <a:ahLst/>
              <a:cxnLst/>
              <a:rect r="r" b="b" t="t" l="l"/>
              <a:pathLst>
                <a:path h="2875349" w="2903731">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4"/>
              <a:stretch>
                <a:fillRect l="-42939" r="-39191" t="5245" b="-26818"/>
              </a:stretch>
            </a:blipFill>
          </p:spPr>
        </p:sp>
      </p:grpSp>
      <p:sp>
        <p:nvSpPr>
          <p:cNvPr name="AutoShape 7" id="7"/>
          <p:cNvSpPr/>
          <p:nvPr/>
        </p:nvSpPr>
        <p:spPr>
          <a:xfrm rot="0">
            <a:off x="-66676" y="3437910"/>
            <a:ext cx="2253023" cy="370381"/>
          </a:xfrm>
          <a:prstGeom prst="rect">
            <a:avLst/>
          </a:prstGeom>
          <a:solidFill>
            <a:srgbClr val="F4F3EE"/>
          </a:solidFill>
        </p:spPr>
      </p:sp>
      <p:sp>
        <p:nvSpPr>
          <p:cNvPr name="AutoShape 8" id="8"/>
          <p:cNvSpPr/>
          <p:nvPr/>
        </p:nvSpPr>
        <p:spPr>
          <a:xfrm rot="0">
            <a:off x="-66676" y="5350149"/>
            <a:ext cx="2253023" cy="370381"/>
          </a:xfrm>
          <a:prstGeom prst="rect">
            <a:avLst/>
          </a:prstGeom>
          <a:solidFill>
            <a:srgbClr val="F4F3EE"/>
          </a:solidFill>
        </p:spPr>
      </p:sp>
      <p:sp>
        <p:nvSpPr>
          <p:cNvPr name="AutoShape 9" id="9"/>
          <p:cNvSpPr/>
          <p:nvPr/>
        </p:nvSpPr>
        <p:spPr>
          <a:xfrm rot="0">
            <a:off x="-66676" y="7006292"/>
            <a:ext cx="2253023" cy="370381"/>
          </a:xfrm>
          <a:prstGeom prst="rect">
            <a:avLst/>
          </a:prstGeom>
          <a:solidFill>
            <a:srgbClr val="F4F3EE"/>
          </a:solidFill>
        </p:spPr>
      </p:sp>
      <p:sp>
        <p:nvSpPr>
          <p:cNvPr name="AutoShape 10" id="10"/>
          <p:cNvSpPr/>
          <p:nvPr/>
        </p:nvSpPr>
        <p:spPr>
          <a:xfrm rot="0">
            <a:off x="-157011" y="8661060"/>
            <a:ext cx="2378078" cy="370381"/>
          </a:xfrm>
          <a:prstGeom prst="rect">
            <a:avLst/>
          </a:prstGeom>
          <a:solidFill>
            <a:srgbClr val="F4F3EE"/>
          </a:solidFill>
        </p:spPr>
      </p:sp>
      <p:pic>
        <p:nvPicPr>
          <p:cNvPr name="Picture 11" id="11"/>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323424" y="6451547"/>
            <a:ext cx="161842" cy="116064"/>
          </a:xfrm>
          <a:prstGeom prst="rect">
            <a:avLst/>
          </a:prstGeom>
        </p:spPr>
      </p:pic>
      <p:pic>
        <p:nvPicPr>
          <p:cNvPr name="Picture 12" id="12"/>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314211" y="6162893"/>
            <a:ext cx="180268" cy="180268"/>
          </a:xfrm>
          <a:prstGeom prst="rect">
            <a:avLst/>
          </a:prstGeom>
        </p:spPr>
      </p:pic>
      <p:pic>
        <p:nvPicPr>
          <p:cNvPr name="Picture 13" id="13"/>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301338" y="5888394"/>
            <a:ext cx="206013" cy="206013"/>
          </a:xfrm>
          <a:prstGeom prst="rect">
            <a:avLst/>
          </a:prstGeom>
        </p:spPr>
      </p:pic>
      <p:sp>
        <p:nvSpPr>
          <p:cNvPr name="AutoShape 14" id="14"/>
          <p:cNvSpPr/>
          <p:nvPr/>
        </p:nvSpPr>
        <p:spPr>
          <a:xfrm rot="0">
            <a:off x="3844181" y="2059770"/>
            <a:ext cx="3246235" cy="370381"/>
          </a:xfrm>
          <a:prstGeom prst="rect">
            <a:avLst/>
          </a:prstGeom>
          <a:solidFill>
            <a:srgbClr val="CFE1B9"/>
          </a:solidFill>
        </p:spPr>
      </p:sp>
      <p:sp>
        <p:nvSpPr>
          <p:cNvPr name="AutoShape 15" id="15"/>
          <p:cNvSpPr/>
          <p:nvPr/>
        </p:nvSpPr>
        <p:spPr>
          <a:xfrm rot="0">
            <a:off x="3844181" y="7376673"/>
            <a:ext cx="3246235" cy="370381"/>
          </a:xfrm>
          <a:prstGeom prst="rect">
            <a:avLst/>
          </a:prstGeom>
          <a:solidFill>
            <a:srgbClr val="CFE1B9"/>
          </a:solidFill>
        </p:spPr>
      </p:sp>
      <p:pic>
        <p:nvPicPr>
          <p:cNvPr name="Picture 16" id="16"/>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5840499" y="8497429"/>
            <a:ext cx="1249917" cy="146833"/>
          </a:xfrm>
          <a:prstGeom prst="rect">
            <a:avLst/>
          </a:prstGeom>
        </p:spPr>
      </p:pic>
      <p:sp>
        <p:nvSpPr>
          <p:cNvPr name="TextBox 17" id="17"/>
          <p:cNvSpPr txBox="true"/>
          <p:nvPr/>
        </p:nvSpPr>
        <p:spPr>
          <a:xfrm rot="0">
            <a:off x="3508944" y="2558191"/>
            <a:ext cx="3828251" cy="507161"/>
          </a:xfrm>
          <a:prstGeom prst="rect">
            <a:avLst/>
          </a:prstGeom>
        </p:spPr>
        <p:txBody>
          <a:bodyPr anchor="t" rtlCol="false" tIns="0" lIns="0" bIns="0" rIns="0">
            <a:spAutoFit/>
          </a:bodyPr>
          <a:lstStyle/>
          <a:p>
            <a:pPr algn="l" marL="0" indent="0" lvl="0">
              <a:lnSpc>
                <a:spcPts val="2100"/>
              </a:lnSpc>
              <a:spcBef>
                <a:spcPct val="0"/>
              </a:spcBef>
            </a:pPr>
            <a:r>
              <a:rPr lang="en-US" sz="1500" spc="75">
                <a:solidFill>
                  <a:srgbClr val="343A40"/>
                </a:solidFill>
                <a:latin typeface="Lora"/>
              </a:rPr>
              <a:t>Studio Shodwe</a:t>
            </a:r>
            <a:r>
              <a:rPr lang="en-US" sz="1500" spc="75" u="none">
                <a:solidFill>
                  <a:srgbClr val="343A40"/>
                </a:solidFill>
                <a:latin typeface="Lora"/>
              </a:rPr>
              <a:t> 2016 - Present</a:t>
            </a:r>
          </a:p>
          <a:p>
            <a:pPr algn="l" marL="0" indent="0" lvl="0">
              <a:lnSpc>
                <a:spcPts val="2100"/>
              </a:lnSpc>
              <a:spcBef>
                <a:spcPct val="0"/>
              </a:spcBef>
            </a:pPr>
            <a:r>
              <a:rPr lang="en-US" sz="1500" spc="75" u="none">
                <a:solidFill>
                  <a:srgbClr val="343A40"/>
                </a:solidFill>
                <a:latin typeface="Lora"/>
              </a:rPr>
              <a:t>Leasing Officer</a:t>
            </a:r>
          </a:p>
        </p:txBody>
      </p:sp>
      <p:sp>
        <p:nvSpPr>
          <p:cNvPr name="TextBox 18" id="18"/>
          <p:cNvSpPr txBox="true"/>
          <p:nvPr/>
        </p:nvSpPr>
        <p:spPr>
          <a:xfrm rot="0">
            <a:off x="3497022" y="3307747"/>
            <a:ext cx="3840172" cy="2057220"/>
          </a:xfrm>
          <a:prstGeom prst="rect">
            <a:avLst/>
          </a:prstGeom>
        </p:spPr>
        <p:txBody>
          <a:bodyPr anchor="t" rtlCol="false" tIns="0" lIns="0" bIns="0" rIns="0">
            <a:spAutoFit/>
          </a:bodyPr>
          <a:lstStyle/>
          <a:p>
            <a:pPr marL="323850" indent="-161925" lvl="1">
              <a:lnSpc>
                <a:spcPts val="2100"/>
              </a:lnSpc>
              <a:buFont typeface="Arial"/>
              <a:buChar char="•"/>
            </a:pPr>
            <a:r>
              <a:rPr lang="en-US" sz="1500" spc="30">
                <a:solidFill>
                  <a:srgbClr val="343A40"/>
                </a:solidFill>
                <a:latin typeface="Lora"/>
              </a:rPr>
              <a:t>Handles the ingress and egress of mall lessee</a:t>
            </a:r>
          </a:p>
          <a:p>
            <a:pPr marL="323850" indent="-161925" lvl="1">
              <a:lnSpc>
                <a:spcPts val="2100"/>
              </a:lnSpc>
              <a:buFont typeface="Arial"/>
              <a:buChar char="•"/>
            </a:pPr>
            <a:r>
              <a:rPr lang="en-US" sz="1500" spc="30">
                <a:solidFill>
                  <a:srgbClr val="343A40"/>
                </a:solidFill>
                <a:latin typeface="Lora"/>
              </a:rPr>
              <a:t>Facilitates contract between lessor and lessee</a:t>
            </a:r>
          </a:p>
          <a:p>
            <a:pPr marL="323850" indent="-161925" lvl="1">
              <a:lnSpc>
                <a:spcPts val="2100"/>
              </a:lnSpc>
              <a:buFont typeface="Arial"/>
              <a:buChar char="•"/>
            </a:pPr>
            <a:r>
              <a:rPr lang="en-US" sz="1500" spc="30">
                <a:solidFill>
                  <a:srgbClr val="343A40"/>
                </a:solidFill>
                <a:latin typeface="Lora"/>
              </a:rPr>
              <a:t>Prepares annual budget of the Leasing Department</a:t>
            </a:r>
          </a:p>
          <a:p>
            <a:pPr marL="323850" indent="-161925" lvl="1">
              <a:lnSpc>
                <a:spcPts val="2100"/>
              </a:lnSpc>
              <a:buFont typeface="Arial"/>
              <a:buChar char="•"/>
            </a:pPr>
            <a:r>
              <a:rPr lang="en-US" sz="1500" spc="30">
                <a:solidFill>
                  <a:srgbClr val="343A40"/>
                </a:solidFill>
                <a:latin typeface="Lora"/>
              </a:rPr>
              <a:t>Spearheads reduction of </a:t>
            </a:r>
          </a:p>
          <a:p>
            <a:pPr algn="l">
              <a:lnSpc>
                <a:spcPts val="2100"/>
              </a:lnSpc>
            </a:pPr>
            <a:r>
              <a:rPr lang="en-US" sz="1500" spc="30">
                <a:solidFill>
                  <a:srgbClr val="343A40"/>
                </a:solidFill>
                <a:latin typeface="Lora"/>
              </a:rPr>
              <a:t>operational cost</a:t>
            </a:r>
          </a:p>
        </p:txBody>
      </p:sp>
      <p:sp>
        <p:nvSpPr>
          <p:cNvPr name="TextBox 19" id="19"/>
          <p:cNvSpPr txBox="true"/>
          <p:nvPr/>
        </p:nvSpPr>
        <p:spPr>
          <a:xfrm rot="0">
            <a:off x="3517383" y="5615763"/>
            <a:ext cx="3819812" cy="507161"/>
          </a:xfrm>
          <a:prstGeom prst="rect">
            <a:avLst/>
          </a:prstGeom>
        </p:spPr>
        <p:txBody>
          <a:bodyPr anchor="t" rtlCol="false" tIns="0" lIns="0" bIns="0" rIns="0">
            <a:spAutoFit/>
          </a:bodyPr>
          <a:lstStyle/>
          <a:p>
            <a:pPr algn="l" marL="0" indent="0" lvl="0">
              <a:lnSpc>
                <a:spcPts val="2100"/>
              </a:lnSpc>
              <a:spcBef>
                <a:spcPct val="0"/>
              </a:spcBef>
            </a:pPr>
            <a:r>
              <a:rPr lang="en-US" sz="1500" spc="75">
                <a:solidFill>
                  <a:srgbClr val="343A40"/>
                </a:solidFill>
                <a:latin typeface="Lora"/>
              </a:rPr>
              <a:t>Borcelle</a:t>
            </a:r>
            <a:r>
              <a:rPr lang="en-US" sz="1500" spc="75" u="none">
                <a:solidFill>
                  <a:srgbClr val="343A40"/>
                </a:solidFill>
                <a:latin typeface="Lora"/>
              </a:rPr>
              <a:t> Center 2015 - 2016</a:t>
            </a:r>
          </a:p>
          <a:p>
            <a:pPr algn="l" marL="0" indent="0" lvl="0">
              <a:lnSpc>
                <a:spcPts val="2100"/>
              </a:lnSpc>
              <a:spcBef>
                <a:spcPct val="0"/>
              </a:spcBef>
            </a:pPr>
            <a:r>
              <a:rPr lang="en-US" sz="1500" spc="75" u="none">
                <a:solidFill>
                  <a:srgbClr val="343A40"/>
                </a:solidFill>
                <a:latin typeface="Lora"/>
              </a:rPr>
              <a:t>Leasing Staff</a:t>
            </a:r>
          </a:p>
        </p:txBody>
      </p:sp>
      <p:sp>
        <p:nvSpPr>
          <p:cNvPr name="TextBox 20" id="20"/>
          <p:cNvSpPr txBox="true"/>
          <p:nvPr/>
        </p:nvSpPr>
        <p:spPr>
          <a:xfrm rot="0">
            <a:off x="3505461" y="6314578"/>
            <a:ext cx="3831733" cy="765505"/>
          </a:xfrm>
          <a:prstGeom prst="rect">
            <a:avLst/>
          </a:prstGeom>
        </p:spPr>
        <p:txBody>
          <a:bodyPr anchor="t" rtlCol="false" tIns="0" lIns="0" bIns="0" rIns="0">
            <a:spAutoFit/>
          </a:bodyPr>
          <a:lstStyle/>
          <a:p>
            <a:pPr algn="l" marL="323850" indent="-161925" lvl="1">
              <a:lnSpc>
                <a:spcPts val="2100"/>
              </a:lnSpc>
              <a:spcBef>
                <a:spcPct val="0"/>
              </a:spcBef>
              <a:buFont typeface="Arial"/>
              <a:buChar char="•"/>
            </a:pPr>
            <a:r>
              <a:rPr lang="en-US" sz="1500" spc="30" u="none">
                <a:solidFill>
                  <a:srgbClr val="343A40"/>
                </a:solidFill>
                <a:latin typeface="Lora"/>
              </a:rPr>
              <a:t>Inspected leased premises prior endorsing to a new lessee</a:t>
            </a:r>
          </a:p>
          <a:p>
            <a:pPr algn="l" marL="323850" indent="-161925" lvl="1">
              <a:lnSpc>
                <a:spcPts val="2100"/>
              </a:lnSpc>
              <a:spcBef>
                <a:spcPct val="0"/>
              </a:spcBef>
              <a:buFont typeface="Arial"/>
              <a:buChar char="•"/>
            </a:pPr>
            <a:r>
              <a:rPr lang="en-US" sz="1500" spc="30" u="none">
                <a:solidFill>
                  <a:srgbClr val="343A40"/>
                </a:solidFill>
                <a:latin typeface="Lora"/>
              </a:rPr>
              <a:t>Performed admin roles and tasks</a:t>
            </a:r>
          </a:p>
        </p:txBody>
      </p:sp>
      <p:grpSp>
        <p:nvGrpSpPr>
          <p:cNvPr name="Group 21" id="21"/>
          <p:cNvGrpSpPr/>
          <p:nvPr/>
        </p:nvGrpSpPr>
        <p:grpSpPr>
          <a:xfrm rot="0">
            <a:off x="3363068" y="634186"/>
            <a:ext cx="4081635" cy="1027729"/>
            <a:chOff x="0" y="0"/>
            <a:chExt cx="5442179" cy="1370306"/>
          </a:xfrm>
        </p:grpSpPr>
        <p:sp>
          <p:nvSpPr>
            <p:cNvPr name="TextBox 22" id="22"/>
            <p:cNvSpPr txBox="true"/>
            <p:nvPr/>
          </p:nvSpPr>
          <p:spPr>
            <a:xfrm rot="0">
              <a:off x="0" y="-76200"/>
              <a:ext cx="5442179" cy="924400"/>
            </a:xfrm>
            <a:prstGeom prst="rect">
              <a:avLst/>
            </a:prstGeom>
          </p:spPr>
          <p:txBody>
            <a:bodyPr anchor="t" rtlCol="false" tIns="0" lIns="0" bIns="0" rIns="0">
              <a:spAutoFit/>
            </a:bodyPr>
            <a:lstStyle/>
            <a:p>
              <a:pPr algn="ctr">
                <a:lnSpc>
                  <a:spcPts val="5880"/>
                </a:lnSpc>
                <a:spcBef>
                  <a:spcPct val="0"/>
                </a:spcBef>
              </a:pPr>
              <a:r>
                <a:rPr lang="en-US" sz="4200" spc="-42">
                  <a:solidFill>
                    <a:srgbClr val="000000"/>
                  </a:solidFill>
                  <a:latin typeface="Versailles"/>
                </a:rPr>
                <a:t>SAMIRA HADID</a:t>
              </a:r>
            </a:p>
          </p:txBody>
        </p:sp>
        <p:sp>
          <p:nvSpPr>
            <p:cNvPr name="TextBox 23" id="23"/>
            <p:cNvSpPr txBox="true"/>
            <p:nvPr/>
          </p:nvSpPr>
          <p:spPr>
            <a:xfrm rot="0">
              <a:off x="0" y="898581"/>
              <a:ext cx="5442179" cy="471725"/>
            </a:xfrm>
            <a:prstGeom prst="rect">
              <a:avLst/>
            </a:prstGeom>
          </p:spPr>
          <p:txBody>
            <a:bodyPr anchor="t" rtlCol="false" tIns="0" lIns="0" bIns="0" rIns="0">
              <a:spAutoFit/>
            </a:bodyPr>
            <a:lstStyle/>
            <a:p>
              <a:pPr algn="ctr" marL="0" indent="0" lvl="0">
                <a:lnSpc>
                  <a:spcPts val="2940"/>
                </a:lnSpc>
                <a:spcBef>
                  <a:spcPct val="0"/>
                </a:spcBef>
              </a:pPr>
              <a:r>
                <a:rPr lang="en-US" sz="2100" spc="105" u="none">
                  <a:solidFill>
                    <a:srgbClr val="212529"/>
                  </a:solidFill>
                  <a:latin typeface="Lora"/>
                </a:rPr>
                <a:t>LEASING MANAGER</a:t>
              </a:r>
            </a:p>
          </p:txBody>
        </p:sp>
      </p:grpSp>
      <p:sp>
        <p:nvSpPr>
          <p:cNvPr name="TextBox 24" id="24"/>
          <p:cNvSpPr txBox="true"/>
          <p:nvPr/>
        </p:nvSpPr>
        <p:spPr>
          <a:xfrm rot="0">
            <a:off x="381461" y="3936331"/>
            <a:ext cx="2607835" cy="1023848"/>
          </a:xfrm>
          <a:prstGeom prst="rect">
            <a:avLst/>
          </a:prstGeom>
        </p:spPr>
        <p:txBody>
          <a:bodyPr anchor="t" rtlCol="false" tIns="0" lIns="0" bIns="0" rIns="0">
            <a:spAutoFit/>
          </a:bodyPr>
          <a:lstStyle/>
          <a:p>
            <a:pPr>
              <a:lnSpc>
                <a:spcPts val="2100"/>
              </a:lnSpc>
              <a:spcBef>
                <a:spcPct val="0"/>
              </a:spcBef>
            </a:pPr>
            <a:r>
              <a:rPr lang="en-US" sz="1500" spc="75">
                <a:solidFill>
                  <a:srgbClr val="343A40"/>
                </a:solidFill>
                <a:latin typeface="Lora"/>
              </a:rPr>
              <a:t>Commercial leasing expert with 15 years experience in retail and shopping industries.</a:t>
            </a:r>
          </a:p>
        </p:txBody>
      </p:sp>
      <p:sp>
        <p:nvSpPr>
          <p:cNvPr name="TextBox 25" id="25"/>
          <p:cNvSpPr txBox="true"/>
          <p:nvPr/>
        </p:nvSpPr>
        <p:spPr>
          <a:xfrm rot="0">
            <a:off x="543304" y="5855056"/>
            <a:ext cx="2786624" cy="765505"/>
          </a:xfrm>
          <a:prstGeom prst="rect">
            <a:avLst/>
          </a:prstGeom>
        </p:spPr>
        <p:txBody>
          <a:bodyPr anchor="t" rtlCol="false" tIns="0" lIns="0" bIns="0" rIns="0">
            <a:spAutoFit/>
          </a:bodyPr>
          <a:lstStyle/>
          <a:p>
            <a:pPr algn="l" marL="0" indent="0" lvl="0">
              <a:lnSpc>
                <a:spcPts val="2100"/>
              </a:lnSpc>
              <a:spcBef>
                <a:spcPct val="0"/>
              </a:spcBef>
            </a:pPr>
            <a:r>
              <a:rPr lang="en-US" sz="1500" spc="75" u="none">
                <a:solidFill>
                  <a:srgbClr val="343A40"/>
                </a:solidFill>
                <a:latin typeface="Lora"/>
              </a:rPr>
              <a:t>123 Anywhere St., Any City</a:t>
            </a:r>
          </a:p>
          <a:p>
            <a:pPr algn="l" marL="0" indent="0" lvl="0">
              <a:lnSpc>
                <a:spcPts val="2100"/>
              </a:lnSpc>
              <a:spcBef>
                <a:spcPct val="0"/>
              </a:spcBef>
            </a:pPr>
            <a:r>
              <a:rPr lang="en-US" sz="1500" spc="75" u="none">
                <a:solidFill>
                  <a:srgbClr val="343A40"/>
                </a:solidFill>
                <a:latin typeface="Lora"/>
              </a:rPr>
              <a:t>123-456-7890</a:t>
            </a:r>
          </a:p>
          <a:p>
            <a:pPr algn="l" marL="0" indent="0" lvl="0">
              <a:lnSpc>
                <a:spcPts val="2100"/>
              </a:lnSpc>
              <a:spcBef>
                <a:spcPct val="0"/>
              </a:spcBef>
            </a:pPr>
            <a:r>
              <a:rPr lang="en-US" sz="1500" spc="75" u="none">
                <a:solidFill>
                  <a:srgbClr val="343A40"/>
                </a:solidFill>
                <a:latin typeface="Lora"/>
              </a:rPr>
              <a:t>hello@reallygreatsite.com</a:t>
            </a:r>
          </a:p>
        </p:txBody>
      </p:sp>
      <p:sp>
        <p:nvSpPr>
          <p:cNvPr name="TextBox 26" id="26"/>
          <p:cNvSpPr txBox="true"/>
          <p:nvPr/>
        </p:nvSpPr>
        <p:spPr>
          <a:xfrm rot="0">
            <a:off x="246955" y="7502598"/>
            <a:ext cx="2512584" cy="765505"/>
          </a:xfrm>
          <a:prstGeom prst="rect">
            <a:avLst/>
          </a:prstGeom>
        </p:spPr>
        <p:txBody>
          <a:bodyPr anchor="t" rtlCol="false" tIns="0" lIns="0" bIns="0" rIns="0">
            <a:spAutoFit/>
          </a:bodyPr>
          <a:lstStyle/>
          <a:p>
            <a:pPr marL="323850" indent="-161925" lvl="1">
              <a:lnSpc>
                <a:spcPts val="2100"/>
              </a:lnSpc>
              <a:buFont typeface="Arial"/>
              <a:buChar char="•"/>
            </a:pPr>
            <a:r>
              <a:rPr lang="en-US" sz="1500" spc="75">
                <a:solidFill>
                  <a:srgbClr val="343A40"/>
                </a:solidFill>
                <a:latin typeface="Lora"/>
              </a:rPr>
              <a:t>English</a:t>
            </a:r>
          </a:p>
          <a:p>
            <a:pPr marL="323850" indent="-161925" lvl="1">
              <a:lnSpc>
                <a:spcPts val="2100"/>
              </a:lnSpc>
              <a:buFont typeface="Arial"/>
              <a:buChar char="•"/>
            </a:pPr>
            <a:r>
              <a:rPr lang="en-US" sz="1500" spc="75">
                <a:solidFill>
                  <a:srgbClr val="343A40"/>
                </a:solidFill>
                <a:latin typeface="Lora"/>
              </a:rPr>
              <a:t>Mandarin</a:t>
            </a:r>
          </a:p>
          <a:p>
            <a:pPr marL="323850" indent="-161925" lvl="1">
              <a:lnSpc>
                <a:spcPts val="2100"/>
              </a:lnSpc>
              <a:buFont typeface="Arial"/>
              <a:buChar char="•"/>
            </a:pPr>
            <a:r>
              <a:rPr lang="en-US" sz="1500" spc="75">
                <a:solidFill>
                  <a:srgbClr val="343A40"/>
                </a:solidFill>
                <a:latin typeface="Lora"/>
              </a:rPr>
              <a:t>French</a:t>
            </a:r>
          </a:p>
        </p:txBody>
      </p:sp>
      <p:sp>
        <p:nvSpPr>
          <p:cNvPr name="TextBox 27" id="27"/>
          <p:cNvSpPr txBox="true"/>
          <p:nvPr/>
        </p:nvSpPr>
        <p:spPr>
          <a:xfrm rot="0">
            <a:off x="246955" y="9159481"/>
            <a:ext cx="2512584" cy="1282191"/>
          </a:xfrm>
          <a:prstGeom prst="rect">
            <a:avLst/>
          </a:prstGeom>
        </p:spPr>
        <p:txBody>
          <a:bodyPr anchor="t" rtlCol="false" tIns="0" lIns="0" bIns="0" rIns="0">
            <a:spAutoFit/>
          </a:bodyPr>
          <a:lstStyle/>
          <a:p>
            <a:pPr marL="323850" indent="-161925" lvl="1">
              <a:lnSpc>
                <a:spcPts val="2100"/>
              </a:lnSpc>
              <a:buFont typeface="Arial"/>
              <a:buChar char="•"/>
            </a:pPr>
            <a:r>
              <a:rPr lang="en-US" sz="1500" spc="75">
                <a:solidFill>
                  <a:srgbClr val="343A40"/>
                </a:solidFill>
                <a:latin typeface="Lora"/>
              </a:rPr>
              <a:t>Sci-Fi Movies</a:t>
            </a:r>
          </a:p>
          <a:p>
            <a:pPr marL="323850" indent="-161925" lvl="1">
              <a:lnSpc>
                <a:spcPts val="2100"/>
              </a:lnSpc>
              <a:buFont typeface="Arial"/>
              <a:buChar char="•"/>
            </a:pPr>
            <a:r>
              <a:rPr lang="en-US" sz="1500" spc="75">
                <a:solidFill>
                  <a:srgbClr val="343A40"/>
                </a:solidFill>
                <a:latin typeface="Lora"/>
              </a:rPr>
              <a:t>Arts and Crafts</a:t>
            </a:r>
          </a:p>
          <a:p>
            <a:pPr marL="323850" indent="-161925" lvl="1">
              <a:lnSpc>
                <a:spcPts val="2100"/>
              </a:lnSpc>
              <a:buFont typeface="Arial"/>
              <a:buChar char="•"/>
            </a:pPr>
            <a:r>
              <a:rPr lang="en-US" sz="1500" spc="75">
                <a:solidFill>
                  <a:srgbClr val="343A40"/>
                </a:solidFill>
                <a:latin typeface="Lora"/>
              </a:rPr>
              <a:t>Forex</a:t>
            </a:r>
          </a:p>
          <a:p>
            <a:pPr marL="323850" indent="-161925" lvl="1">
              <a:lnSpc>
                <a:spcPts val="2100"/>
              </a:lnSpc>
              <a:buFont typeface="Arial"/>
              <a:buChar char="•"/>
            </a:pPr>
            <a:r>
              <a:rPr lang="en-US" sz="1500" spc="75">
                <a:solidFill>
                  <a:srgbClr val="343A40"/>
                </a:solidFill>
                <a:latin typeface="Lora"/>
              </a:rPr>
              <a:t>DIY</a:t>
            </a:r>
          </a:p>
          <a:p>
            <a:pPr marL="323850" indent="-161925" lvl="1">
              <a:lnSpc>
                <a:spcPts val="2100"/>
              </a:lnSpc>
              <a:buFont typeface="Arial"/>
              <a:buChar char="•"/>
            </a:pPr>
            <a:r>
              <a:rPr lang="en-US" sz="1500" spc="75">
                <a:solidFill>
                  <a:srgbClr val="343A40"/>
                </a:solidFill>
                <a:latin typeface="Lora"/>
              </a:rPr>
              <a:t>Horseback Riding</a:t>
            </a:r>
          </a:p>
        </p:txBody>
      </p:sp>
      <p:sp>
        <p:nvSpPr>
          <p:cNvPr name="TextBox 28" id="28"/>
          <p:cNvSpPr txBox="true"/>
          <p:nvPr/>
        </p:nvSpPr>
        <p:spPr>
          <a:xfrm rot="0">
            <a:off x="381461" y="3485527"/>
            <a:ext cx="1804886" cy="268743"/>
          </a:xfrm>
          <a:prstGeom prst="rect">
            <a:avLst/>
          </a:prstGeom>
        </p:spPr>
        <p:txBody>
          <a:bodyPr anchor="t" rtlCol="false" tIns="0" lIns="0" bIns="0" rIns="0">
            <a:spAutoFit/>
          </a:bodyPr>
          <a:lstStyle/>
          <a:p>
            <a:pPr>
              <a:lnSpc>
                <a:spcPts val="2240"/>
              </a:lnSpc>
              <a:spcBef>
                <a:spcPct val="0"/>
              </a:spcBef>
            </a:pPr>
            <a:r>
              <a:rPr lang="en-US" sz="1600" spc="240">
                <a:solidFill>
                  <a:srgbClr val="000000"/>
                </a:solidFill>
                <a:latin typeface="Versailles"/>
              </a:rPr>
              <a:t>ABOUT ME</a:t>
            </a:r>
          </a:p>
        </p:txBody>
      </p:sp>
      <p:sp>
        <p:nvSpPr>
          <p:cNvPr name="TextBox 29" id="29"/>
          <p:cNvSpPr txBox="true"/>
          <p:nvPr/>
        </p:nvSpPr>
        <p:spPr>
          <a:xfrm rot="0">
            <a:off x="381461" y="5397766"/>
            <a:ext cx="1804886" cy="268743"/>
          </a:xfrm>
          <a:prstGeom prst="rect">
            <a:avLst/>
          </a:prstGeom>
        </p:spPr>
        <p:txBody>
          <a:bodyPr anchor="t" rtlCol="false" tIns="0" lIns="0" bIns="0" rIns="0">
            <a:spAutoFit/>
          </a:bodyPr>
          <a:lstStyle/>
          <a:p>
            <a:pPr>
              <a:lnSpc>
                <a:spcPts val="2240"/>
              </a:lnSpc>
              <a:spcBef>
                <a:spcPct val="0"/>
              </a:spcBef>
            </a:pPr>
            <a:r>
              <a:rPr lang="en-US" sz="1600" spc="240">
                <a:solidFill>
                  <a:srgbClr val="000000"/>
                </a:solidFill>
                <a:latin typeface="Versailles"/>
              </a:rPr>
              <a:t>CONTACT </a:t>
            </a:r>
          </a:p>
        </p:txBody>
      </p:sp>
      <p:sp>
        <p:nvSpPr>
          <p:cNvPr name="TextBox 30" id="30"/>
          <p:cNvSpPr txBox="true"/>
          <p:nvPr/>
        </p:nvSpPr>
        <p:spPr>
          <a:xfrm rot="0">
            <a:off x="381461" y="7053909"/>
            <a:ext cx="1804886" cy="268743"/>
          </a:xfrm>
          <a:prstGeom prst="rect">
            <a:avLst/>
          </a:prstGeom>
        </p:spPr>
        <p:txBody>
          <a:bodyPr anchor="t" rtlCol="false" tIns="0" lIns="0" bIns="0" rIns="0">
            <a:spAutoFit/>
          </a:bodyPr>
          <a:lstStyle/>
          <a:p>
            <a:pPr>
              <a:lnSpc>
                <a:spcPts val="2240"/>
              </a:lnSpc>
              <a:spcBef>
                <a:spcPct val="0"/>
              </a:spcBef>
            </a:pPr>
            <a:r>
              <a:rPr lang="en-US" sz="1600" spc="240">
                <a:solidFill>
                  <a:srgbClr val="000000"/>
                </a:solidFill>
                <a:latin typeface="Versailles"/>
              </a:rPr>
              <a:t>LANGUAGES</a:t>
            </a:r>
          </a:p>
        </p:txBody>
      </p:sp>
      <p:sp>
        <p:nvSpPr>
          <p:cNvPr name="TextBox 31" id="31"/>
          <p:cNvSpPr txBox="true"/>
          <p:nvPr/>
        </p:nvSpPr>
        <p:spPr>
          <a:xfrm rot="0">
            <a:off x="404345" y="8708677"/>
            <a:ext cx="1839605" cy="268743"/>
          </a:xfrm>
          <a:prstGeom prst="rect">
            <a:avLst/>
          </a:prstGeom>
        </p:spPr>
        <p:txBody>
          <a:bodyPr anchor="t" rtlCol="false" tIns="0" lIns="0" bIns="0" rIns="0">
            <a:spAutoFit/>
          </a:bodyPr>
          <a:lstStyle/>
          <a:p>
            <a:pPr>
              <a:lnSpc>
                <a:spcPts val="2240"/>
              </a:lnSpc>
              <a:spcBef>
                <a:spcPct val="0"/>
              </a:spcBef>
            </a:pPr>
            <a:r>
              <a:rPr lang="en-US" sz="1600" spc="240">
                <a:solidFill>
                  <a:srgbClr val="000000"/>
                </a:solidFill>
                <a:latin typeface="Versailles"/>
              </a:rPr>
              <a:t>INTERESTS</a:t>
            </a:r>
          </a:p>
        </p:txBody>
      </p:sp>
      <p:sp>
        <p:nvSpPr>
          <p:cNvPr name="TextBox 32" id="32"/>
          <p:cNvSpPr txBox="true"/>
          <p:nvPr/>
        </p:nvSpPr>
        <p:spPr>
          <a:xfrm rot="0">
            <a:off x="4020111" y="2107387"/>
            <a:ext cx="2930910" cy="268743"/>
          </a:xfrm>
          <a:prstGeom prst="rect">
            <a:avLst/>
          </a:prstGeom>
        </p:spPr>
        <p:txBody>
          <a:bodyPr anchor="t" rtlCol="false" tIns="0" lIns="0" bIns="0" rIns="0">
            <a:spAutoFit/>
          </a:bodyPr>
          <a:lstStyle/>
          <a:p>
            <a:pPr algn="ctr" marL="0" indent="0" lvl="0">
              <a:lnSpc>
                <a:spcPts val="2240"/>
              </a:lnSpc>
              <a:spcBef>
                <a:spcPct val="0"/>
              </a:spcBef>
            </a:pPr>
            <a:r>
              <a:rPr lang="en-US" sz="1600" spc="240" u="none">
                <a:solidFill>
                  <a:srgbClr val="000000"/>
                </a:solidFill>
                <a:latin typeface="Versailles"/>
              </a:rPr>
              <a:t>WORK EXPERIENCES</a:t>
            </a:r>
          </a:p>
        </p:txBody>
      </p:sp>
      <p:sp>
        <p:nvSpPr>
          <p:cNvPr name="TextBox 33" id="33"/>
          <p:cNvSpPr txBox="true"/>
          <p:nvPr/>
        </p:nvSpPr>
        <p:spPr>
          <a:xfrm rot="0">
            <a:off x="4684695" y="7424290"/>
            <a:ext cx="1467223" cy="268743"/>
          </a:xfrm>
          <a:prstGeom prst="rect">
            <a:avLst/>
          </a:prstGeom>
        </p:spPr>
        <p:txBody>
          <a:bodyPr anchor="t" rtlCol="false" tIns="0" lIns="0" bIns="0" rIns="0">
            <a:spAutoFit/>
          </a:bodyPr>
          <a:lstStyle/>
          <a:p>
            <a:pPr algn="ctr" marL="0" indent="0" lvl="0">
              <a:lnSpc>
                <a:spcPts val="2240"/>
              </a:lnSpc>
              <a:spcBef>
                <a:spcPct val="0"/>
              </a:spcBef>
            </a:pPr>
            <a:r>
              <a:rPr lang="en-US" sz="1600" spc="240">
                <a:solidFill>
                  <a:srgbClr val="000000"/>
                </a:solidFill>
                <a:latin typeface="Versailles"/>
              </a:rPr>
              <a:t>SKILLS </a:t>
            </a:r>
          </a:p>
        </p:txBody>
      </p:sp>
      <p:sp>
        <p:nvSpPr>
          <p:cNvPr name="TextBox 34" id="34"/>
          <p:cNvSpPr txBox="true"/>
          <p:nvPr/>
        </p:nvSpPr>
        <p:spPr>
          <a:xfrm rot="0">
            <a:off x="3505461" y="8053593"/>
            <a:ext cx="1898424" cy="2407129"/>
          </a:xfrm>
          <a:prstGeom prst="rect">
            <a:avLst/>
          </a:prstGeom>
        </p:spPr>
        <p:txBody>
          <a:bodyPr anchor="t" rtlCol="false" tIns="0" lIns="0" bIns="0" rIns="0">
            <a:spAutoFit/>
          </a:bodyPr>
          <a:lstStyle/>
          <a:p>
            <a:pPr>
              <a:lnSpc>
                <a:spcPts val="2400"/>
              </a:lnSpc>
            </a:pPr>
            <a:r>
              <a:rPr lang="en-US" sz="1500" spc="30">
                <a:solidFill>
                  <a:srgbClr val="212529"/>
                </a:solidFill>
                <a:latin typeface="Lora"/>
              </a:rPr>
              <a:t>Management</a:t>
            </a:r>
          </a:p>
          <a:p>
            <a:pPr>
              <a:lnSpc>
                <a:spcPts val="2400"/>
              </a:lnSpc>
            </a:pPr>
            <a:r>
              <a:rPr lang="en-US" sz="1500" spc="30">
                <a:solidFill>
                  <a:srgbClr val="212529"/>
                </a:solidFill>
                <a:latin typeface="Lora"/>
              </a:rPr>
              <a:t>Compliance</a:t>
            </a:r>
          </a:p>
          <a:p>
            <a:pPr>
              <a:lnSpc>
                <a:spcPts val="2400"/>
              </a:lnSpc>
            </a:pPr>
            <a:r>
              <a:rPr lang="en-US" sz="1500" spc="30">
                <a:solidFill>
                  <a:srgbClr val="212529"/>
                </a:solidFill>
                <a:latin typeface="Lora"/>
              </a:rPr>
              <a:t>Marketing</a:t>
            </a:r>
          </a:p>
          <a:p>
            <a:pPr>
              <a:lnSpc>
                <a:spcPts val="2400"/>
              </a:lnSpc>
            </a:pPr>
            <a:r>
              <a:rPr lang="en-US" sz="1500" spc="30">
                <a:solidFill>
                  <a:srgbClr val="212529"/>
                </a:solidFill>
                <a:latin typeface="Lora"/>
              </a:rPr>
              <a:t>Finance</a:t>
            </a:r>
          </a:p>
          <a:p>
            <a:pPr>
              <a:lnSpc>
                <a:spcPts val="2400"/>
              </a:lnSpc>
            </a:pPr>
            <a:r>
              <a:rPr lang="en-US" sz="1500" spc="30">
                <a:solidFill>
                  <a:srgbClr val="212529"/>
                </a:solidFill>
                <a:latin typeface="Lora"/>
              </a:rPr>
              <a:t>Event Organizer</a:t>
            </a:r>
          </a:p>
          <a:p>
            <a:pPr>
              <a:lnSpc>
                <a:spcPts val="2400"/>
              </a:lnSpc>
            </a:pPr>
            <a:r>
              <a:rPr lang="en-US" sz="1500" spc="30">
                <a:solidFill>
                  <a:srgbClr val="212529"/>
                </a:solidFill>
                <a:latin typeface="Lora"/>
              </a:rPr>
              <a:t>Manpower Support</a:t>
            </a:r>
          </a:p>
          <a:p>
            <a:pPr>
              <a:lnSpc>
                <a:spcPts val="2400"/>
              </a:lnSpc>
            </a:pPr>
            <a:r>
              <a:rPr lang="en-US" sz="1500" spc="30">
                <a:solidFill>
                  <a:srgbClr val="212529"/>
                </a:solidFill>
                <a:latin typeface="Lora"/>
              </a:rPr>
              <a:t>Customer Service</a:t>
            </a:r>
          </a:p>
          <a:p>
            <a:pPr>
              <a:lnSpc>
                <a:spcPts val="2400"/>
              </a:lnSpc>
            </a:pPr>
            <a:r>
              <a:rPr lang="en-US" sz="1500" spc="30">
                <a:solidFill>
                  <a:srgbClr val="212529"/>
                </a:solidFill>
                <a:latin typeface="Lora"/>
              </a:rPr>
              <a:t>Leadership</a:t>
            </a:r>
          </a:p>
        </p:txBody>
      </p:sp>
      <p:pic>
        <p:nvPicPr>
          <p:cNvPr name="Picture 35" id="35"/>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5840499" y="8194686"/>
            <a:ext cx="1249917" cy="146833"/>
          </a:xfrm>
          <a:prstGeom prst="rect">
            <a:avLst/>
          </a:prstGeom>
        </p:spPr>
      </p:pic>
      <p:pic>
        <p:nvPicPr>
          <p:cNvPr name="Picture 36" id="36"/>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5840499" y="9102916"/>
            <a:ext cx="1249917" cy="146833"/>
          </a:xfrm>
          <a:prstGeom prst="rect">
            <a:avLst/>
          </a:prstGeom>
        </p:spPr>
      </p:pic>
      <p:pic>
        <p:nvPicPr>
          <p:cNvPr name="Picture 37" id="37"/>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5840499" y="8800173"/>
            <a:ext cx="1249917" cy="146833"/>
          </a:xfrm>
          <a:prstGeom prst="rect">
            <a:avLst/>
          </a:prstGeom>
        </p:spPr>
      </p:pic>
      <p:pic>
        <p:nvPicPr>
          <p:cNvPr name="Picture 38" id="38"/>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5840499" y="9708402"/>
            <a:ext cx="1249917" cy="146833"/>
          </a:xfrm>
          <a:prstGeom prst="rect">
            <a:avLst/>
          </a:prstGeom>
        </p:spPr>
      </p:pic>
      <p:pic>
        <p:nvPicPr>
          <p:cNvPr name="Picture 39" id="39"/>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5840499" y="9405659"/>
            <a:ext cx="1249917" cy="146833"/>
          </a:xfrm>
          <a:prstGeom prst="rect">
            <a:avLst/>
          </a:prstGeom>
        </p:spPr>
      </p:pic>
      <p:pic>
        <p:nvPicPr>
          <p:cNvPr name="Picture 40" id="40"/>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5840499" y="10011146"/>
            <a:ext cx="1249917" cy="146833"/>
          </a:xfrm>
          <a:prstGeom prst="rect">
            <a:avLst/>
          </a:prstGeom>
        </p:spPr>
      </p:pic>
      <p:pic>
        <p:nvPicPr>
          <p:cNvPr name="Picture 41" id="41"/>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5840499" y="10313889"/>
            <a:ext cx="1249917" cy="14683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DAEpw0L-RYs</dc:identifier>
  <dcterms:modified xsi:type="dcterms:W3CDTF">2011-08-01T06:04:30Z</dcterms:modified>
  <cp:revision>1</cp:revision>
  <dc:title>PM學姊的履歷模板分享</dc:title>
</cp:coreProperties>
</file>