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8" r:id="rId1"/>
  </p:sldMasterIdLst>
  <p:sldIdLst>
    <p:sldId id="270" r:id="rId2"/>
    <p:sldId id="256" r:id="rId3"/>
    <p:sldId id="276" r:id="rId4"/>
    <p:sldId id="277" r:id="rId5"/>
    <p:sldId id="278" r:id="rId6"/>
    <p:sldId id="279" r:id="rId7"/>
    <p:sldId id="280" r:id="rId8"/>
    <p:sldId id="287" r:id="rId9"/>
    <p:sldId id="282" r:id="rId10"/>
    <p:sldId id="288" r:id="rId11"/>
    <p:sldId id="283" r:id="rId12"/>
    <p:sldId id="284" r:id="rId13"/>
    <p:sldId id="289" r:id="rId14"/>
    <p:sldId id="290" r:id="rId15"/>
    <p:sldId id="293" r:id="rId16"/>
    <p:sldId id="264" r:id="rId17"/>
    <p:sldId id="291" r:id="rId18"/>
    <p:sldId id="292" r:id="rId19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0EE6056E-492A-44C3-A216-4920F0115669}">
          <p14:sldIdLst>
            <p14:sldId id="270"/>
            <p14:sldId id="256"/>
            <p14:sldId id="276"/>
            <p14:sldId id="277"/>
            <p14:sldId id="278"/>
            <p14:sldId id="279"/>
            <p14:sldId id="280"/>
            <p14:sldId id="287"/>
            <p14:sldId id="282"/>
            <p14:sldId id="288"/>
            <p14:sldId id="283"/>
            <p14:sldId id="284"/>
            <p14:sldId id="289"/>
            <p14:sldId id="290"/>
            <p14:sldId id="293"/>
            <p14:sldId id="264"/>
            <p14:sldId id="291"/>
            <p14:sldId id="29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6699"/>
    <a:srgbClr val="FFCCFF"/>
    <a:srgbClr val="000000"/>
    <a:srgbClr val="FF99FF"/>
    <a:srgbClr val="2C5E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06AFBA3B-B1F4-494F-B626-4331BFD26FE8}" type="datetimeFigureOut">
              <a:rPr lang="zh-TW" altLang="en-US" smtClean="0"/>
              <a:pPr/>
              <a:t>2022/1/18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560560CE-5981-44F0-A088-6A318B06A0E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8933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FBA3B-B1F4-494F-B626-4331BFD26FE8}" type="datetimeFigureOut">
              <a:rPr lang="zh-TW" altLang="en-US" smtClean="0"/>
              <a:pPr/>
              <a:t>2022/1/18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560CE-5981-44F0-A088-6A318B06A0E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8583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6AFBA3B-B1F4-494F-B626-4331BFD26FE8}" type="datetimeFigureOut">
              <a:rPr lang="zh-TW" altLang="en-US" smtClean="0"/>
              <a:pPr/>
              <a:t>2022/1/18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60560CE-5981-44F0-A088-6A318B06A0E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64365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6AFBA3B-B1F4-494F-B626-4331BFD26FE8}" type="datetimeFigureOut">
              <a:rPr lang="zh-TW" altLang="en-US" smtClean="0"/>
              <a:pPr/>
              <a:t>2022/1/18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60560CE-5981-44F0-A088-6A318B06A0E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732898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6AFBA3B-B1F4-494F-B626-4331BFD26FE8}" type="datetimeFigureOut">
              <a:rPr lang="zh-TW" altLang="en-US" smtClean="0"/>
              <a:pPr/>
              <a:t>2022/1/18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60560CE-5981-44F0-A088-6A318B06A0E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13895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FBA3B-B1F4-494F-B626-4331BFD26FE8}" type="datetimeFigureOut">
              <a:rPr lang="zh-TW" altLang="en-US" smtClean="0"/>
              <a:pPr/>
              <a:t>2022/1/18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560CE-5981-44F0-A088-6A318B06A0E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325961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FBA3B-B1F4-494F-B626-4331BFD26FE8}" type="datetimeFigureOut">
              <a:rPr lang="zh-TW" altLang="en-US" smtClean="0"/>
              <a:pPr/>
              <a:t>2022/1/18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560CE-5981-44F0-A088-6A318B06A0E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99034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FBA3B-B1F4-494F-B626-4331BFD26FE8}" type="datetimeFigureOut">
              <a:rPr lang="zh-TW" altLang="en-US" smtClean="0"/>
              <a:pPr/>
              <a:t>2022/1/18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560CE-5981-44F0-A088-6A318B06A0E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768172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6AFBA3B-B1F4-494F-B626-4331BFD26FE8}" type="datetimeFigureOut">
              <a:rPr lang="zh-TW" altLang="en-US" smtClean="0"/>
              <a:pPr/>
              <a:t>2022/1/18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60560CE-5981-44F0-A088-6A318B06A0E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7600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FBA3B-B1F4-494F-B626-4331BFD26FE8}" type="datetimeFigureOut">
              <a:rPr lang="zh-TW" altLang="en-US" smtClean="0"/>
              <a:pPr/>
              <a:t>2022/1/18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560CE-5981-44F0-A088-6A318B06A0E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35166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6AFBA3B-B1F4-494F-B626-4331BFD26FE8}" type="datetimeFigureOut">
              <a:rPr lang="zh-TW" altLang="en-US" smtClean="0"/>
              <a:pPr/>
              <a:t>2022/1/18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60560CE-5981-44F0-A088-6A318B06A0E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2769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FBA3B-B1F4-494F-B626-4331BFD26FE8}" type="datetimeFigureOut">
              <a:rPr lang="zh-TW" altLang="en-US" smtClean="0"/>
              <a:pPr/>
              <a:t>2022/1/18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560CE-5981-44F0-A088-6A318B06A0E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1725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FBA3B-B1F4-494F-B626-4331BFD26FE8}" type="datetimeFigureOut">
              <a:rPr lang="zh-TW" altLang="en-US" smtClean="0"/>
              <a:pPr/>
              <a:t>2022/1/18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560CE-5981-44F0-A088-6A318B06A0E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89958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FBA3B-B1F4-494F-B626-4331BFD26FE8}" type="datetimeFigureOut">
              <a:rPr lang="zh-TW" altLang="en-US" smtClean="0"/>
              <a:pPr/>
              <a:t>2022/1/18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560CE-5981-44F0-A088-6A318B06A0E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96492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FBA3B-B1F4-494F-B626-4331BFD26FE8}" type="datetimeFigureOut">
              <a:rPr lang="zh-TW" altLang="en-US" smtClean="0"/>
              <a:pPr/>
              <a:t>2022/1/18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560CE-5981-44F0-A088-6A318B06A0E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45885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FBA3B-B1F4-494F-B626-4331BFD26FE8}" type="datetimeFigureOut">
              <a:rPr lang="zh-TW" altLang="en-US" smtClean="0"/>
              <a:pPr/>
              <a:t>2022/1/18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560CE-5981-44F0-A088-6A318B06A0E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83321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FBA3B-B1F4-494F-B626-4331BFD26FE8}" type="datetimeFigureOut">
              <a:rPr lang="zh-TW" altLang="en-US" smtClean="0"/>
              <a:pPr/>
              <a:t>2022/1/18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560CE-5981-44F0-A088-6A318B06A0E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1935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FBA3B-B1F4-494F-B626-4331BFD26FE8}" type="datetimeFigureOut">
              <a:rPr lang="zh-TW" altLang="en-US" smtClean="0"/>
              <a:pPr/>
              <a:t>2022/1/18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0560CE-5981-44F0-A088-6A318B06A0E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973467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  <p:sldLayoutId id="2147483820" r:id="rId12"/>
    <p:sldLayoutId id="2147483821" r:id="rId13"/>
    <p:sldLayoutId id="2147483822" r:id="rId14"/>
    <p:sldLayoutId id="2147483823" r:id="rId15"/>
    <p:sldLayoutId id="2147483824" r:id="rId16"/>
    <p:sldLayoutId id="214748382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hyperlink" Target="https://tina.tw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acebook.com/kshuyuan" TargetMode="External"/><Relationship Id="rId5" Type="http://schemas.openxmlformats.org/officeDocument/2006/relationships/image" Target="../media/image6.png"/><Relationship Id="rId4" Type="http://schemas.openxmlformats.org/officeDocument/2006/relationships/hyperlink" Target="https://vt.tiktok.com/ZSe5J4r5m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tina.tw/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內容版面配置區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569" y="746125"/>
            <a:ext cx="3650925" cy="5472113"/>
          </a:xfrm>
        </p:spPr>
      </p:pic>
      <p:sp>
        <p:nvSpPr>
          <p:cNvPr id="13" name="文字方塊 12"/>
          <p:cNvSpPr txBox="1"/>
          <p:nvPr/>
        </p:nvSpPr>
        <p:spPr>
          <a:xfrm>
            <a:off x="0" y="4894799"/>
            <a:ext cx="58083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000" dirty="0" smtClean="0">
                <a:solidFill>
                  <a:srgbClr val="FFFF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Make Learning</a:t>
            </a:r>
            <a:r>
              <a:rPr lang="zh-TW" altLang="en-US" sz="4000" dirty="0" smtClean="0">
                <a:solidFill>
                  <a:srgbClr val="FFFF00"/>
                </a:solidFill>
                <a:latin typeface="Cambria Math" panose="02040503050406030204" pitchFamily="18" charset="0"/>
              </a:rPr>
              <a:t> </a:t>
            </a:r>
            <a:r>
              <a:rPr lang="en-US" altLang="zh-TW" sz="4000" dirty="0" smtClean="0">
                <a:solidFill>
                  <a:srgbClr val="FFFF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English</a:t>
            </a:r>
          </a:p>
          <a:p>
            <a:pPr algn="ctr"/>
            <a:r>
              <a:rPr lang="en-US" altLang="zh-TW" sz="4000" dirty="0" smtClean="0">
                <a:solidFill>
                  <a:srgbClr val="FFFF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Fun and Effective </a:t>
            </a:r>
            <a:endParaRPr lang="zh-TW" altLang="en-US" sz="4000" dirty="0">
              <a:solidFill>
                <a:srgbClr val="FFFF00"/>
              </a:solidFill>
              <a:latin typeface="Cambria Math" panose="02040503050406030204" pitchFamily="18" charset="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846" y="1434905"/>
            <a:ext cx="3673563" cy="3356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71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685800" y="2749685"/>
            <a:ext cx="10820400" cy="346899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zh-TW" altLang="en-US" sz="3600" dirty="0">
                <a:latin typeface="Elephant" panose="02020904090505020303" pitchFamily="18" charset="0"/>
              </a:rPr>
              <a:t>例句</a:t>
            </a:r>
            <a:r>
              <a:rPr lang="en-US" altLang="zh-TW" sz="3600" dirty="0">
                <a:latin typeface="Elephant" panose="02020904090505020303" pitchFamily="18" charset="0"/>
              </a:rPr>
              <a:t>:</a:t>
            </a:r>
            <a:endParaRPr lang="en-US" altLang="zh-TW" sz="3600" dirty="0" smtClean="0">
              <a:latin typeface="Elephant" panose="02020904090505020303" pitchFamily="18" charset="0"/>
            </a:endParaRPr>
          </a:p>
          <a:p>
            <a:r>
              <a:rPr lang="zh-TW" altLang="en-US" sz="5100" dirty="0" smtClean="0">
                <a:latin typeface="Elephant" panose="02020904090505020303" pitchFamily="18" charset="0"/>
              </a:rPr>
              <a:t>直接問問</a:t>
            </a:r>
            <a:r>
              <a:rPr lang="en-US" altLang="zh-TW" sz="5100" dirty="0" smtClean="0">
                <a:latin typeface="Elephant" panose="02020904090505020303" pitchFamily="18" charset="0"/>
              </a:rPr>
              <a:t>:</a:t>
            </a:r>
            <a:r>
              <a:rPr lang="zh-TW" altLang="en-US" sz="5100" dirty="0" smtClean="0">
                <a:latin typeface="Elephant" panose="02020904090505020303" pitchFamily="18" charset="0"/>
              </a:rPr>
              <a:t> </a:t>
            </a:r>
            <a:r>
              <a:rPr lang="en-US" altLang="zh-TW" sz="5100" dirty="0" smtClean="0">
                <a:solidFill>
                  <a:srgbClr val="FFFF00"/>
                </a:solidFill>
                <a:latin typeface="Elephant" panose="02020904090505020303" pitchFamily="18" charset="0"/>
              </a:rPr>
              <a:t>Which do you like </a:t>
            </a:r>
            <a:r>
              <a:rPr lang="en-US" altLang="zh-TW" sz="5100" dirty="0" smtClean="0">
                <a:latin typeface="Elephant" panose="02020904090505020303" pitchFamily="18" charset="0"/>
              </a:rPr>
              <a:t>?</a:t>
            </a:r>
          </a:p>
          <a:p>
            <a:r>
              <a:rPr lang="zh-TW" altLang="en-US" sz="5100" dirty="0" smtClean="0">
                <a:latin typeface="Elephant" panose="02020904090505020303" pitchFamily="18" charset="0"/>
              </a:rPr>
              <a:t>間接</a:t>
            </a:r>
            <a:r>
              <a:rPr lang="zh-TW" altLang="en-US" sz="5100" dirty="0">
                <a:latin typeface="Elephant" panose="02020904090505020303" pitchFamily="18" charset="0"/>
              </a:rPr>
              <a:t>問句</a:t>
            </a:r>
            <a:r>
              <a:rPr lang="en-US" altLang="zh-TW" sz="5100" dirty="0" smtClean="0">
                <a:latin typeface="Elephant" panose="02020904090505020303" pitchFamily="18" charset="0"/>
              </a:rPr>
              <a:t>: </a:t>
            </a:r>
            <a:r>
              <a:rPr lang="en-US" altLang="zh-TW" sz="5100" dirty="0">
                <a:latin typeface="Elephant" panose="02020904090505020303" pitchFamily="18" charset="0"/>
              </a:rPr>
              <a:t>Please tell  me </a:t>
            </a:r>
            <a:r>
              <a:rPr lang="en-US" altLang="zh-TW" sz="5100" dirty="0" smtClean="0">
                <a:solidFill>
                  <a:srgbClr val="FFFF00"/>
                </a:solidFill>
                <a:latin typeface="Elephant" panose="02020904090505020303" pitchFamily="18" charset="0"/>
              </a:rPr>
              <a:t>which you like</a:t>
            </a:r>
            <a:r>
              <a:rPr lang="en-US" altLang="zh-TW" sz="5100" dirty="0" smtClean="0">
                <a:latin typeface="Elephant" panose="02020904090505020303" pitchFamily="18" charset="0"/>
              </a:rPr>
              <a:t>.</a:t>
            </a:r>
          </a:p>
          <a:p>
            <a:r>
              <a:rPr lang="en-US" altLang="zh-TW" sz="5100" dirty="0">
                <a:latin typeface="Elephant" panose="02020904090505020303" pitchFamily="18" charset="0"/>
              </a:rPr>
              <a:t> </a:t>
            </a:r>
            <a:r>
              <a:rPr lang="en-US" altLang="zh-TW" sz="5100" dirty="0" smtClean="0">
                <a:latin typeface="Elephant" panose="02020904090505020303" pitchFamily="18" charset="0"/>
              </a:rPr>
              <a:t>                (</a:t>
            </a:r>
            <a:r>
              <a:rPr lang="zh-TW" altLang="en-US" sz="5100" dirty="0" smtClean="0">
                <a:latin typeface="Elephant" panose="02020904090505020303" pitchFamily="18" charset="0"/>
              </a:rPr>
              <a:t>請告訴我你住哪</a:t>
            </a:r>
            <a:r>
              <a:rPr lang="en-US" altLang="zh-TW" sz="5100" dirty="0" smtClean="0">
                <a:latin typeface="Elephant" panose="02020904090505020303" pitchFamily="18" charset="0"/>
              </a:rPr>
              <a:t>?)</a:t>
            </a:r>
          </a:p>
          <a:p>
            <a:r>
              <a:rPr lang="zh-TW" altLang="en-US" sz="5100" dirty="0" smtClean="0">
                <a:latin typeface="Elephant" panose="02020904090505020303" pitchFamily="18" charset="0"/>
              </a:rPr>
              <a:t>直接</a:t>
            </a:r>
            <a:r>
              <a:rPr lang="zh-TW" altLang="en-US" sz="5100" dirty="0">
                <a:latin typeface="Elephant" panose="02020904090505020303" pitchFamily="18" charset="0"/>
              </a:rPr>
              <a:t>問問</a:t>
            </a:r>
            <a:r>
              <a:rPr lang="en-US" altLang="zh-TW" sz="5100" dirty="0" smtClean="0">
                <a:latin typeface="Elephant" panose="02020904090505020303" pitchFamily="18" charset="0"/>
              </a:rPr>
              <a:t>:</a:t>
            </a:r>
            <a:r>
              <a:rPr lang="zh-TW" altLang="en-US" sz="5100" dirty="0" smtClean="0">
                <a:solidFill>
                  <a:schemeClr val="accent2"/>
                </a:solidFill>
                <a:latin typeface="Elephant" panose="02020904090505020303" pitchFamily="18" charset="0"/>
              </a:rPr>
              <a:t>  </a:t>
            </a:r>
            <a:r>
              <a:rPr lang="en-US" altLang="zh-TW" sz="5100" dirty="0" smtClean="0">
                <a:solidFill>
                  <a:schemeClr val="accent2"/>
                </a:solidFill>
                <a:latin typeface="Elephant" panose="02020904090505020303" pitchFamily="18" charset="0"/>
              </a:rPr>
              <a:t>When did they leave </a:t>
            </a:r>
            <a:r>
              <a:rPr lang="en-US" altLang="zh-TW" sz="4600" dirty="0" smtClean="0">
                <a:latin typeface="Elephant" panose="02020904090505020303" pitchFamily="18" charset="0"/>
              </a:rPr>
              <a:t>?</a:t>
            </a:r>
            <a:r>
              <a:rPr lang="zh-TW" altLang="zh-TW" sz="4600" dirty="0" smtClean="0">
                <a:latin typeface="Elephant" panose="02020904090505020303" pitchFamily="18" charset="0"/>
              </a:rPr>
              <a:t> </a:t>
            </a:r>
            <a:endParaRPr lang="en-US" altLang="zh-TW" sz="4600" dirty="0" smtClean="0">
              <a:latin typeface="Elephant" panose="02020904090505020303" pitchFamily="18" charset="0"/>
            </a:endParaRPr>
          </a:p>
          <a:p>
            <a:r>
              <a:rPr lang="zh-TW" altLang="en-US" sz="5100" dirty="0" smtClean="0">
                <a:latin typeface="Elephant" panose="02020904090505020303" pitchFamily="18" charset="0"/>
              </a:rPr>
              <a:t>間接問句</a:t>
            </a:r>
            <a:r>
              <a:rPr lang="en-US" altLang="zh-TW" sz="5100" dirty="0">
                <a:latin typeface="Elephant" panose="02020904090505020303" pitchFamily="18" charset="0"/>
              </a:rPr>
              <a:t>: </a:t>
            </a:r>
            <a:r>
              <a:rPr lang="en-US" altLang="zh-TW" sz="4600" dirty="0" smtClean="0">
                <a:latin typeface="Elephant" panose="02020904090505020303" pitchFamily="18" charset="0"/>
              </a:rPr>
              <a:t>→ I don’t know</a:t>
            </a:r>
            <a:r>
              <a:rPr lang="en-US" altLang="zh-TW" sz="5100" dirty="0" smtClean="0">
                <a:latin typeface="Elephant" panose="02020904090505020303" pitchFamily="18" charset="0"/>
              </a:rPr>
              <a:t> </a:t>
            </a:r>
            <a:r>
              <a:rPr lang="en-US" altLang="zh-TW" sz="5100" dirty="0" smtClean="0">
                <a:solidFill>
                  <a:schemeClr val="accent2"/>
                </a:solidFill>
                <a:latin typeface="Elephant" panose="02020904090505020303" pitchFamily="18" charset="0"/>
              </a:rPr>
              <a:t>when they left  </a:t>
            </a:r>
            <a:r>
              <a:rPr lang="en-US" altLang="zh-TW" sz="5100" dirty="0" smtClean="0">
                <a:latin typeface="Elephant" panose="02020904090505020303" pitchFamily="18" charset="0"/>
              </a:rPr>
              <a:t>.</a:t>
            </a:r>
            <a:r>
              <a:rPr lang="en-US" altLang="zh-TW" sz="5700" dirty="0" smtClean="0">
                <a:latin typeface="Elephant" panose="02020904090505020303" pitchFamily="18" charset="0"/>
              </a:rPr>
              <a:t> </a:t>
            </a:r>
          </a:p>
          <a:p>
            <a:r>
              <a:rPr lang="zh-TW" altLang="en-US" sz="51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Elephant" panose="02020904090505020303" pitchFamily="18" charset="0"/>
              </a:rPr>
              <a:t>                      </a:t>
            </a:r>
            <a:r>
              <a:rPr lang="en-US" altLang="zh-TW" sz="51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Elephant" panose="02020904090505020303" pitchFamily="18" charset="0"/>
              </a:rPr>
              <a:t>(</a:t>
            </a:r>
            <a:r>
              <a:rPr lang="zh-TW" altLang="en-US" sz="51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Elephant" panose="02020904090505020303" pitchFamily="18" charset="0"/>
              </a:rPr>
              <a:t>我不知道</a:t>
            </a:r>
            <a:r>
              <a:rPr lang="zh-TW" altLang="en-US" sz="5100" dirty="0">
                <a:solidFill>
                  <a:schemeClr val="accent1">
                    <a:lumMod val="40000"/>
                    <a:lumOff val="60000"/>
                  </a:schemeClr>
                </a:solidFill>
                <a:latin typeface="Elephant" panose="02020904090505020303" pitchFamily="18" charset="0"/>
              </a:rPr>
              <a:t>他</a:t>
            </a:r>
            <a:r>
              <a:rPr lang="zh-TW" altLang="en-US" sz="51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Elephant" panose="02020904090505020303" pitchFamily="18" charset="0"/>
              </a:rPr>
              <a:t>何時離開</a:t>
            </a:r>
            <a:r>
              <a:rPr lang="en-US" altLang="zh-TW" sz="51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Elephant" panose="02020904090505020303" pitchFamily="18" charset="0"/>
              </a:rPr>
              <a:t>?)</a:t>
            </a:r>
            <a:endParaRPr lang="zh-TW" altLang="en-US" sz="6300" dirty="0">
              <a:solidFill>
                <a:schemeClr val="accent1">
                  <a:lumMod val="40000"/>
                  <a:lumOff val="60000"/>
                </a:schemeClr>
              </a:solidFill>
              <a:latin typeface="Elephant" panose="02020904090505020303" pitchFamily="18" charset="0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5178827"/>
              </p:ext>
            </p:extLst>
          </p:nvPr>
        </p:nvGraphicFramePr>
        <p:xfrm>
          <a:off x="1208860" y="1183853"/>
          <a:ext cx="9774280" cy="9624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33334"/>
                <a:gridCol w="5640946"/>
              </a:tblGrid>
              <a:tr h="962425">
                <a:tc>
                  <a:txBody>
                    <a:bodyPr/>
                    <a:lstStyle/>
                    <a:p>
                      <a:pPr marL="34925" indent="3810" algn="ctr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684530" algn="l"/>
                          <a:tab pos="755650" algn="l"/>
                          <a:tab pos="889000" algn="l"/>
                        </a:tabLst>
                      </a:pPr>
                      <a:r>
                        <a:rPr lang="en-US" sz="2400" b="1" kern="100" dirty="0" err="1" smtClean="0">
                          <a:effectLst/>
                        </a:rPr>
                        <a:t>3.wh</a:t>
                      </a:r>
                      <a:r>
                        <a:rPr lang="en-US" sz="2400" b="1" kern="100" dirty="0" smtClean="0">
                          <a:effectLst/>
                        </a:rPr>
                        <a:t>- </a:t>
                      </a:r>
                      <a:r>
                        <a:rPr lang="zh-TW" sz="2400" b="1" kern="100" dirty="0">
                          <a:effectLst/>
                        </a:rPr>
                        <a:t>問句有助動詞</a:t>
                      </a:r>
                    </a:p>
                    <a:p>
                      <a:pPr marL="34925" indent="3810" algn="ctr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684530" algn="l"/>
                          <a:tab pos="755650" algn="l"/>
                          <a:tab pos="889000" algn="l"/>
                        </a:tabLst>
                      </a:pPr>
                      <a:r>
                        <a:rPr lang="zh-TW" sz="2400" b="1" kern="100" dirty="0">
                          <a:effectLst/>
                        </a:rPr>
                        <a:t>（</a:t>
                      </a:r>
                      <a:r>
                        <a:rPr lang="en-US" sz="2400" b="1" kern="100" dirty="0">
                          <a:effectLst/>
                        </a:rPr>
                        <a:t>do / does / did...</a:t>
                      </a:r>
                      <a:r>
                        <a:rPr lang="zh-TW" sz="2400" b="1" kern="100" dirty="0">
                          <a:effectLst/>
                        </a:rPr>
                        <a:t>）</a:t>
                      </a:r>
                      <a:endParaRPr lang="zh-TW" sz="2400" b="1" kern="100" dirty="0">
                        <a:effectLst/>
                        <a:latin typeface="Times New Roman" panose="02020603050405020304" pitchFamily="18" charset="0"/>
                        <a:ea typeface="華康中明體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483235" indent="-457200" algn="l">
                        <a:lnSpc>
                          <a:spcPts val="1800"/>
                        </a:lnSpc>
                        <a:spcAft>
                          <a:spcPts val="0"/>
                        </a:spcAft>
                        <a:buAutoNum type="arabicParenBoth"/>
                        <a:tabLst>
                          <a:tab pos="684530" algn="l"/>
                          <a:tab pos="755650" algn="l"/>
                          <a:tab pos="889000" algn="l"/>
                        </a:tabLst>
                      </a:pPr>
                      <a:r>
                        <a:rPr lang="zh-TW" sz="2400" kern="100" dirty="0" smtClean="0"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去掉</a:t>
                      </a:r>
                      <a:r>
                        <a:rPr lang="zh-TW" sz="2400" kern="100" dirty="0"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助動詞</a:t>
                      </a:r>
                      <a:r>
                        <a:rPr lang="en-US" sz="2400" kern="100" dirty="0"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 do / does / did</a:t>
                      </a:r>
                      <a:r>
                        <a:rPr lang="zh-TW" sz="2400" kern="100" dirty="0" smtClean="0"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，</a:t>
                      </a:r>
                      <a:endParaRPr lang="en-US" altLang="zh-TW" sz="2400" kern="100" dirty="0" smtClean="0">
                        <a:effectLst/>
                        <a:latin typeface="Adobe 繁黑體 Std B" panose="020B0700000000000000" pitchFamily="34" charset="-120"/>
                        <a:ea typeface="Adobe 繁黑體 Std B" panose="020B0700000000000000" pitchFamily="34" charset="-120"/>
                      </a:endParaRPr>
                    </a:p>
                    <a:p>
                      <a:pPr marL="26035" indent="0" algn="l">
                        <a:lnSpc>
                          <a:spcPts val="1800"/>
                        </a:lnSpc>
                        <a:spcAft>
                          <a:spcPts val="0"/>
                        </a:spcAft>
                        <a:buNone/>
                        <a:tabLst>
                          <a:tab pos="684530" algn="l"/>
                          <a:tab pos="755650" algn="l"/>
                          <a:tab pos="889000" algn="l"/>
                        </a:tabLst>
                      </a:pPr>
                      <a:endParaRPr lang="en-US" altLang="zh-TW" sz="2400" kern="100" dirty="0" smtClean="0">
                        <a:effectLst/>
                        <a:latin typeface="Adobe 繁黑體 Std B" panose="020B0700000000000000" pitchFamily="34" charset="-120"/>
                        <a:ea typeface="Adobe 繁黑體 Std B" panose="020B0700000000000000" pitchFamily="34" charset="-120"/>
                      </a:endParaRPr>
                    </a:p>
                    <a:p>
                      <a:pPr marL="26035" indent="0" algn="l">
                        <a:lnSpc>
                          <a:spcPts val="1800"/>
                        </a:lnSpc>
                        <a:spcAft>
                          <a:spcPts val="0"/>
                        </a:spcAft>
                        <a:buNone/>
                        <a:tabLst>
                          <a:tab pos="684530" algn="l"/>
                          <a:tab pos="755650" algn="l"/>
                          <a:tab pos="889000" algn="l"/>
                        </a:tabLst>
                      </a:pPr>
                      <a:r>
                        <a:rPr lang="en-US" altLang="zh-TW" sz="2400" kern="100" dirty="0" smtClean="0"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      </a:t>
                      </a:r>
                      <a:r>
                        <a:rPr lang="zh-TW" sz="2400" kern="100" dirty="0" smtClean="0"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動詞</a:t>
                      </a:r>
                      <a:r>
                        <a:rPr lang="zh-TW" sz="2400" kern="100" dirty="0"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再配合主詞和時態</a:t>
                      </a:r>
                      <a:r>
                        <a:rPr lang="zh-TW" sz="2400" kern="100" dirty="0" smtClean="0"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變化</a:t>
                      </a:r>
                      <a:endParaRPr lang="zh-TW" sz="2400" kern="100" dirty="0">
                        <a:effectLst/>
                        <a:latin typeface="Adobe 繁黑體 Std B" panose="020B0700000000000000" pitchFamily="34" charset="-120"/>
                        <a:ea typeface="Adobe 繁黑體 Std B" panose="020B0700000000000000" pitchFamily="34" charset="-120"/>
                      </a:endParaRPr>
                    </a:p>
                  </a:txBody>
                  <a:tcPr marL="17780" marR="177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543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685800" y="2417885"/>
            <a:ext cx="10820400" cy="38008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altLang="zh-TW" sz="3600" dirty="0" smtClean="0">
              <a:latin typeface="Elephant" panose="02020904090505020303" pitchFamily="18" charset="0"/>
            </a:endParaRPr>
          </a:p>
          <a:p>
            <a:r>
              <a:rPr lang="zh-TW" altLang="en-US" sz="3600" dirty="0" smtClean="0">
                <a:latin typeface="Elephant" panose="02020904090505020303" pitchFamily="18" charset="0"/>
              </a:rPr>
              <a:t>直接問問</a:t>
            </a:r>
            <a:r>
              <a:rPr lang="en-US" altLang="zh-TW" sz="3600" dirty="0" smtClean="0">
                <a:latin typeface="Elephant" panose="02020904090505020303" pitchFamily="18" charset="0"/>
              </a:rPr>
              <a:t>:</a:t>
            </a:r>
            <a:r>
              <a:rPr lang="zh-TW" altLang="en-US" sz="3600" dirty="0" smtClean="0">
                <a:latin typeface="Elephant" panose="02020904090505020303" pitchFamily="18" charset="0"/>
              </a:rPr>
              <a:t> </a:t>
            </a:r>
            <a:r>
              <a:rPr lang="en-US" altLang="zh-TW" sz="3600" dirty="0" smtClean="0">
                <a:solidFill>
                  <a:srgbClr val="FFFF00"/>
                </a:solidFill>
                <a:latin typeface="Elephant" panose="02020904090505020303" pitchFamily="18" charset="0"/>
              </a:rPr>
              <a:t>Why </a:t>
            </a:r>
            <a:r>
              <a:rPr lang="en-US" altLang="zh-TW" sz="3600" dirty="0" smtClean="0">
                <a:solidFill>
                  <a:srgbClr val="FFFF00"/>
                </a:solidFill>
                <a:latin typeface="Elephant" panose="02020904090505020303" pitchFamily="18" charset="0"/>
              </a:rPr>
              <a:t>don’t you know </a:t>
            </a:r>
            <a:r>
              <a:rPr lang="en-US" altLang="zh-TW" sz="3600" dirty="0" smtClean="0">
                <a:latin typeface="Elephant" panose="02020904090505020303" pitchFamily="18" charset="0"/>
              </a:rPr>
              <a:t>?</a:t>
            </a:r>
          </a:p>
          <a:p>
            <a:r>
              <a:rPr lang="zh-TW" altLang="en-US" sz="3600" dirty="0" smtClean="0">
                <a:latin typeface="Elephant" panose="02020904090505020303" pitchFamily="18" charset="0"/>
              </a:rPr>
              <a:t>間接</a:t>
            </a:r>
            <a:r>
              <a:rPr lang="zh-TW" altLang="en-US" sz="3600" dirty="0">
                <a:latin typeface="Elephant" panose="02020904090505020303" pitchFamily="18" charset="0"/>
              </a:rPr>
              <a:t>問句</a:t>
            </a:r>
            <a:r>
              <a:rPr lang="en-US" altLang="zh-TW" sz="3600" dirty="0" smtClean="0">
                <a:latin typeface="Elephant" panose="02020904090505020303" pitchFamily="18" charset="0"/>
              </a:rPr>
              <a:t>: Tell me </a:t>
            </a:r>
            <a:r>
              <a:rPr lang="en-US" altLang="zh-TW" sz="3600" dirty="0" smtClean="0">
                <a:solidFill>
                  <a:srgbClr val="FFFF00"/>
                </a:solidFill>
                <a:latin typeface="Elephant" panose="02020904090505020303" pitchFamily="18" charset="0"/>
              </a:rPr>
              <a:t>why </a:t>
            </a:r>
            <a:r>
              <a:rPr lang="en-US" altLang="zh-TW" sz="3600" dirty="0" smtClean="0">
                <a:solidFill>
                  <a:srgbClr val="FFFF00"/>
                </a:solidFill>
                <a:latin typeface="Elephant" panose="02020904090505020303" pitchFamily="18" charset="0"/>
              </a:rPr>
              <a:t>you don’t know</a:t>
            </a:r>
            <a:r>
              <a:rPr lang="en-US" altLang="zh-TW" sz="3600" dirty="0" smtClean="0">
                <a:latin typeface="Elephant" panose="02020904090505020303" pitchFamily="18" charset="0"/>
              </a:rPr>
              <a:t>.</a:t>
            </a:r>
          </a:p>
          <a:p>
            <a:r>
              <a:rPr lang="en-US" altLang="zh-TW" sz="3600" dirty="0">
                <a:latin typeface="Elephant" panose="02020904090505020303" pitchFamily="18" charset="0"/>
              </a:rPr>
              <a:t> </a:t>
            </a:r>
            <a:r>
              <a:rPr lang="en-US" altLang="zh-TW" sz="3600" dirty="0" smtClean="0">
                <a:latin typeface="Elephant" panose="02020904090505020303" pitchFamily="18" charset="0"/>
              </a:rPr>
              <a:t>                (</a:t>
            </a:r>
            <a:r>
              <a:rPr lang="zh-TW" altLang="en-US" sz="3600" dirty="0" smtClean="0">
                <a:latin typeface="Elephant" panose="02020904090505020303" pitchFamily="18" charset="0"/>
              </a:rPr>
              <a:t>告訴我</a:t>
            </a:r>
            <a:r>
              <a:rPr lang="zh-TW" altLang="en-US" sz="3600" dirty="0" smtClean="0">
                <a:latin typeface="Elephant" panose="02020904090505020303" pitchFamily="18" charset="0"/>
              </a:rPr>
              <a:t>你</a:t>
            </a:r>
            <a:r>
              <a:rPr lang="zh-TW" altLang="en-US" sz="3600" dirty="0" smtClean="0">
                <a:latin typeface="Elephant" panose="02020904090505020303" pitchFamily="18" charset="0"/>
              </a:rPr>
              <a:t>為什麼不知道</a:t>
            </a:r>
            <a:r>
              <a:rPr lang="en-US" altLang="zh-TW" sz="3600" dirty="0" smtClean="0">
                <a:latin typeface="Elephant" panose="02020904090505020303" pitchFamily="18" charset="0"/>
              </a:rPr>
              <a:t>?)</a:t>
            </a:r>
          </a:p>
          <a:p>
            <a:endParaRPr lang="en-US" altLang="zh-TW" sz="3600" dirty="0" smtClean="0">
              <a:latin typeface="Elephant" panose="02020904090505020303" pitchFamily="18" charset="0"/>
            </a:endParaRPr>
          </a:p>
          <a:p>
            <a:pPr marL="26035" indent="3810">
              <a:lnSpc>
                <a:spcPts val="1800"/>
              </a:lnSpc>
              <a:tabLst>
                <a:tab pos="684530" algn="l"/>
                <a:tab pos="755650" algn="l"/>
                <a:tab pos="889000" algn="l"/>
              </a:tabLst>
            </a:pPr>
            <a:r>
              <a:rPr lang="zh-TW" altLang="en-US" sz="3600" dirty="0">
                <a:latin typeface="Elephant" panose="02020904090505020303" pitchFamily="18" charset="0"/>
              </a:rPr>
              <a:t>直接問問</a:t>
            </a:r>
            <a:r>
              <a:rPr lang="en-US" altLang="zh-TW" sz="3600" dirty="0">
                <a:latin typeface="Elephant" panose="02020904090505020303" pitchFamily="18" charset="0"/>
              </a:rPr>
              <a:t>:</a:t>
            </a:r>
            <a:r>
              <a:rPr lang="zh-TW" altLang="en-US" sz="3600" dirty="0">
                <a:latin typeface="Elephant" panose="02020904090505020303" pitchFamily="18" charset="0"/>
              </a:rPr>
              <a:t> </a:t>
            </a:r>
            <a:r>
              <a:rPr lang="en-US" altLang="zh-TW" sz="3600" kern="100" dirty="0" smtClean="0">
                <a:solidFill>
                  <a:schemeClr val="accent2"/>
                </a:solidFill>
                <a:latin typeface="Elephant" panose="02020904090505020303" pitchFamily="18" charset="0"/>
              </a:rPr>
              <a:t>What </a:t>
            </a:r>
            <a:r>
              <a:rPr lang="en-US" altLang="zh-TW" sz="3600" kern="100" dirty="0">
                <a:solidFill>
                  <a:schemeClr val="accent2"/>
                </a:solidFill>
                <a:latin typeface="Elephant" panose="02020904090505020303" pitchFamily="18" charset="0"/>
              </a:rPr>
              <a:t>doesn’t he </a:t>
            </a:r>
            <a:r>
              <a:rPr lang="en-US" altLang="zh-TW" sz="3600" kern="100" dirty="0" smtClean="0">
                <a:solidFill>
                  <a:schemeClr val="accent2"/>
                </a:solidFill>
                <a:latin typeface="Elephant" panose="02020904090505020303" pitchFamily="18" charset="0"/>
              </a:rPr>
              <a:t>like to eat?</a:t>
            </a:r>
          </a:p>
          <a:p>
            <a:pPr marL="26035" indent="3810">
              <a:lnSpc>
                <a:spcPts val="1800"/>
              </a:lnSpc>
              <a:tabLst>
                <a:tab pos="684530" algn="l"/>
                <a:tab pos="755650" algn="l"/>
                <a:tab pos="889000" algn="l"/>
              </a:tabLst>
            </a:pPr>
            <a:r>
              <a:rPr lang="zh-TW" altLang="zh-TW" sz="3600" kern="100" dirty="0" smtClean="0">
                <a:latin typeface="Elephant" panose="02020904090505020303" pitchFamily="18" charset="0"/>
              </a:rPr>
              <a:t> </a:t>
            </a:r>
            <a:r>
              <a:rPr lang="zh-TW" altLang="en-US" sz="3600" dirty="0" smtClean="0">
                <a:latin typeface="Elephant" panose="02020904090505020303" pitchFamily="18" charset="0"/>
              </a:rPr>
              <a:t>間接</a:t>
            </a:r>
            <a:r>
              <a:rPr lang="zh-TW" altLang="en-US" sz="3600" dirty="0">
                <a:latin typeface="Elephant" panose="02020904090505020303" pitchFamily="18" charset="0"/>
              </a:rPr>
              <a:t>問句</a:t>
            </a:r>
            <a:r>
              <a:rPr lang="en-US" altLang="zh-TW" sz="3600" dirty="0">
                <a:latin typeface="Elephant" panose="02020904090505020303" pitchFamily="18" charset="0"/>
              </a:rPr>
              <a:t>: </a:t>
            </a:r>
            <a:r>
              <a:rPr lang="en-US" altLang="zh-TW" sz="3600" kern="100" dirty="0" smtClean="0">
                <a:latin typeface="Elephant" panose="02020904090505020303" pitchFamily="18" charset="0"/>
              </a:rPr>
              <a:t>Please tell me </a:t>
            </a:r>
            <a:r>
              <a:rPr lang="en-US" altLang="zh-TW" sz="3600" kern="100" dirty="0" smtClean="0">
                <a:solidFill>
                  <a:schemeClr val="accent2"/>
                </a:solidFill>
                <a:latin typeface="Elephant" panose="02020904090505020303" pitchFamily="18" charset="0"/>
              </a:rPr>
              <a:t>what he doesn’t like </a:t>
            </a:r>
            <a:r>
              <a:rPr lang="en-US" altLang="zh-TW" sz="3600" kern="100" dirty="0">
                <a:solidFill>
                  <a:schemeClr val="accent2"/>
                </a:solidFill>
                <a:latin typeface="Elephant" panose="02020904090505020303" pitchFamily="18" charset="0"/>
              </a:rPr>
              <a:t>to eat?</a:t>
            </a:r>
          </a:p>
          <a:p>
            <a:pPr marL="26035" indent="3810">
              <a:lnSpc>
                <a:spcPts val="1800"/>
              </a:lnSpc>
              <a:tabLst>
                <a:tab pos="684530" algn="l"/>
                <a:tab pos="755650" algn="l"/>
                <a:tab pos="889000" algn="l"/>
              </a:tabLst>
            </a:pPr>
            <a:endParaRPr lang="zh-TW" altLang="zh-TW" sz="3600" kern="100" dirty="0" smtClean="0">
              <a:latin typeface="Elephant" panose="02020904090505020303" pitchFamily="18" charset="0"/>
            </a:endParaRPr>
          </a:p>
          <a:p>
            <a:pPr marL="26035" indent="152400">
              <a:lnSpc>
                <a:spcPts val="1800"/>
              </a:lnSpc>
              <a:tabLst>
                <a:tab pos="684530" algn="l"/>
                <a:tab pos="755650" algn="l"/>
                <a:tab pos="889000" algn="l"/>
              </a:tabLst>
            </a:pPr>
            <a:r>
              <a:rPr lang="zh-TW" altLang="en-US" sz="3600" kern="100" dirty="0" smtClean="0">
                <a:latin typeface="Elephant" panose="02020904090505020303" pitchFamily="18" charset="0"/>
              </a:rPr>
              <a:t>                   </a:t>
            </a:r>
            <a:r>
              <a:rPr lang="zh-TW" altLang="zh-TW" sz="3600" kern="100" dirty="0" smtClean="0">
                <a:latin typeface="Elephant" panose="02020904090505020303" pitchFamily="18" charset="0"/>
              </a:rPr>
              <a:t>（</a:t>
            </a:r>
            <a:r>
              <a:rPr lang="zh-TW" altLang="en-US" sz="3600" kern="100" dirty="0">
                <a:latin typeface="Elephant" panose="02020904090505020303" pitchFamily="18" charset="0"/>
              </a:rPr>
              <a:t>請</a:t>
            </a:r>
            <a:r>
              <a:rPr lang="zh-TW" altLang="en-US" sz="3600" kern="100" dirty="0" smtClean="0">
                <a:latin typeface="Elephant" panose="02020904090505020303" pitchFamily="18" charset="0"/>
              </a:rPr>
              <a:t>告訴我</a:t>
            </a:r>
            <a:r>
              <a:rPr lang="zh-TW" altLang="zh-TW" sz="3600" kern="100" dirty="0" smtClean="0">
                <a:latin typeface="Elephant" panose="02020904090505020303" pitchFamily="18" charset="0"/>
              </a:rPr>
              <a:t>他</a:t>
            </a:r>
            <a:r>
              <a:rPr lang="zh-TW" altLang="zh-TW" sz="3600" kern="100" dirty="0">
                <a:latin typeface="Elephant" panose="02020904090505020303" pitchFamily="18" charset="0"/>
              </a:rPr>
              <a:t>不喜歡什麼？）</a:t>
            </a:r>
          </a:p>
          <a:p>
            <a:endParaRPr lang="en-US" altLang="zh-TW" sz="3600" dirty="0" smtClean="0">
              <a:latin typeface="Elephant" panose="02020904090505020303" pitchFamily="18" charset="0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6065340"/>
              </p:ext>
            </p:extLst>
          </p:nvPr>
        </p:nvGraphicFramePr>
        <p:xfrm>
          <a:off x="1069730" y="958361"/>
          <a:ext cx="10436469" cy="13821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03791">
                  <a:extLst>
                    <a:ext uri="{9D8B030D-6E8A-4147-A177-3AD203B41FA5}">
                      <a16:colId xmlns="" xmlns:a16="http://schemas.microsoft.com/office/drawing/2014/main" val="1383135173"/>
                    </a:ext>
                  </a:extLst>
                </a:gridCol>
                <a:gridCol w="6032678">
                  <a:extLst>
                    <a:ext uri="{9D8B030D-6E8A-4147-A177-3AD203B41FA5}">
                      <a16:colId xmlns="" xmlns:a16="http://schemas.microsoft.com/office/drawing/2014/main" val="470502070"/>
                    </a:ext>
                  </a:extLst>
                </a:gridCol>
              </a:tblGrid>
              <a:tr h="419725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effectLst/>
                        </a:rPr>
                        <a:t>直接問句</a:t>
                      </a:r>
                      <a:endParaRPr lang="zh-TW" sz="24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400" b="1" kern="100" dirty="0" smtClean="0">
                          <a:effectLst/>
                        </a:rPr>
                        <a:t>間</a:t>
                      </a:r>
                      <a:r>
                        <a:rPr lang="zh-TW" altLang="zh-TW" sz="2400" b="1" kern="100" dirty="0" smtClean="0">
                          <a:effectLst/>
                        </a:rPr>
                        <a:t>接問句</a:t>
                      </a:r>
                      <a:r>
                        <a:rPr lang="zh-TW" altLang="en-US" sz="2400" b="1" kern="100" dirty="0" smtClean="0">
                          <a:effectLst/>
                        </a:rPr>
                        <a:t>的</a:t>
                      </a:r>
                      <a:r>
                        <a:rPr lang="zh-TW" sz="2400" b="1" kern="100" dirty="0" smtClean="0">
                          <a:effectLst/>
                        </a:rPr>
                        <a:t>形成</a:t>
                      </a:r>
                      <a:r>
                        <a:rPr lang="zh-TW" sz="2400" b="1" kern="100" dirty="0">
                          <a:effectLst/>
                        </a:rPr>
                        <a:t>方式</a:t>
                      </a:r>
                      <a:endParaRPr lang="zh-TW" sz="24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73813207"/>
                  </a:ext>
                </a:extLst>
              </a:tr>
              <a:tr h="962425">
                <a:tc>
                  <a:txBody>
                    <a:bodyPr/>
                    <a:lstStyle/>
                    <a:p>
                      <a:pPr marL="34925" indent="3810" algn="ctr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684530" algn="l"/>
                          <a:tab pos="755650" algn="l"/>
                          <a:tab pos="889000" algn="l"/>
                        </a:tabLst>
                      </a:pPr>
                      <a:r>
                        <a:rPr lang="en-US" sz="2400" b="1" kern="100" dirty="0" err="1" smtClean="0">
                          <a:effectLst/>
                        </a:rPr>
                        <a:t>3</a:t>
                      </a:r>
                      <a:r>
                        <a:rPr lang="en-US" altLang="zh-TW" sz="2400" b="1" kern="100" dirty="0" err="1" smtClean="0">
                          <a:effectLst/>
                        </a:rPr>
                        <a:t>.</a:t>
                      </a:r>
                      <a:r>
                        <a:rPr lang="en-US" sz="2400" b="1" kern="100" dirty="0" err="1" smtClean="0">
                          <a:effectLst/>
                        </a:rPr>
                        <a:t>wh</a:t>
                      </a:r>
                      <a:r>
                        <a:rPr lang="en-US" sz="2400" b="1" kern="100" dirty="0" smtClean="0">
                          <a:effectLst/>
                        </a:rPr>
                        <a:t>- </a:t>
                      </a:r>
                      <a:r>
                        <a:rPr lang="zh-TW" sz="2400" b="1" kern="100" dirty="0">
                          <a:effectLst/>
                        </a:rPr>
                        <a:t>問句</a:t>
                      </a:r>
                      <a:r>
                        <a:rPr lang="zh-TW" sz="2400" b="1" kern="100" dirty="0" smtClean="0">
                          <a:effectLst/>
                        </a:rPr>
                        <a:t>有</a:t>
                      </a:r>
                      <a:r>
                        <a:rPr lang="zh-TW" altLang="en-US" sz="2400" b="1" kern="100" dirty="0" smtClean="0">
                          <a:effectLst/>
                        </a:rPr>
                        <a:t>否定</a:t>
                      </a:r>
                      <a:r>
                        <a:rPr lang="zh-TW" sz="2400" b="1" kern="100" dirty="0" smtClean="0">
                          <a:effectLst/>
                        </a:rPr>
                        <a:t>助動詞</a:t>
                      </a:r>
                      <a:endParaRPr lang="en-US" altLang="zh-TW" sz="2400" b="1" kern="100" dirty="0" smtClean="0">
                        <a:effectLst/>
                      </a:endParaRPr>
                    </a:p>
                    <a:p>
                      <a:pPr marL="34925" indent="3810" algn="ctr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684530" algn="l"/>
                          <a:tab pos="755650" algn="l"/>
                          <a:tab pos="889000" algn="l"/>
                        </a:tabLst>
                      </a:pPr>
                      <a:endParaRPr lang="zh-TW" sz="2400" b="1" kern="100" dirty="0">
                        <a:effectLst/>
                      </a:endParaRPr>
                    </a:p>
                    <a:p>
                      <a:pPr marL="34925" indent="3810" algn="ctr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684530" algn="l"/>
                          <a:tab pos="755650" algn="l"/>
                          <a:tab pos="889000" algn="l"/>
                        </a:tabLst>
                      </a:pPr>
                      <a:r>
                        <a:rPr lang="zh-TW" sz="2400" b="1" kern="100" dirty="0">
                          <a:effectLst/>
                        </a:rPr>
                        <a:t>（</a:t>
                      </a:r>
                      <a:r>
                        <a:rPr lang="en-US" sz="2400" b="1" kern="100" dirty="0" smtClean="0">
                          <a:effectLst/>
                        </a:rPr>
                        <a:t>don’t </a:t>
                      </a:r>
                      <a:r>
                        <a:rPr lang="en-US" sz="2400" b="1" kern="100" dirty="0">
                          <a:effectLst/>
                        </a:rPr>
                        <a:t>/ </a:t>
                      </a:r>
                      <a:r>
                        <a:rPr lang="en-US" sz="2400" b="1" kern="100" dirty="0" smtClean="0">
                          <a:effectLst/>
                        </a:rPr>
                        <a:t>doesn’t </a:t>
                      </a:r>
                      <a:r>
                        <a:rPr lang="en-US" sz="2400" b="1" kern="100" dirty="0">
                          <a:effectLst/>
                        </a:rPr>
                        <a:t>/ </a:t>
                      </a:r>
                      <a:r>
                        <a:rPr lang="en-US" sz="2400" b="1" kern="100" dirty="0" smtClean="0">
                          <a:effectLst/>
                        </a:rPr>
                        <a:t>didn’t...</a:t>
                      </a:r>
                      <a:r>
                        <a:rPr lang="zh-TW" sz="2400" b="1" kern="100" dirty="0">
                          <a:effectLst/>
                        </a:rPr>
                        <a:t>）</a:t>
                      </a:r>
                      <a:endParaRPr lang="zh-TW" sz="2400" b="1" kern="100" dirty="0">
                        <a:effectLst/>
                        <a:latin typeface="Times New Roman" panose="02020603050405020304" pitchFamily="18" charset="0"/>
                        <a:ea typeface="華康中明體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274320" indent="-248285" algn="l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684530" algn="l"/>
                          <a:tab pos="755650" algn="l"/>
                          <a:tab pos="889000" algn="l"/>
                        </a:tabLst>
                      </a:pPr>
                      <a:r>
                        <a:rPr lang="en-US" sz="2400" kern="100" dirty="0" smtClean="0">
                          <a:effectLst/>
                        </a:rPr>
                        <a:t>(</a:t>
                      </a:r>
                      <a:r>
                        <a:rPr lang="en-US" sz="2400" kern="100" dirty="0">
                          <a:effectLst/>
                        </a:rPr>
                        <a:t>2</a:t>
                      </a:r>
                      <a:r>
                        <a:rPr lang="en-US" sz="2400" kern="100" dirty="0" smtClean="0">
                          <a:effectLst/>
                        </a:rPr>
                        <a:t>)</a:t>
                      </a:r>
                      <a:r>
                        <a:rPr lang="zh-TW" altLang="zh-TW" sz="2400" kern="100" dirty="0" smtClean="0">
                          <a:effectLst/>
                        </a:rPr>
                        <a:t>保留</a:t>
                      </a:r>
                      <a:r>
                        <a:rPr lang="zh-TW" sz="2400" kern="100" dirty="0" smtClean="0">
                          <a:effectLst/>
                        </a:rPr>
                        <a:t>否定</a:t>
                      </a:r>
                      <a:r>
                        <a:rPr lang="zh-TW" sz="2400" kern="100" dirty="0">
                          <a:effectLst/>
                        </a:rPr>
                        <a:t>句的</a:t>
                      </a:r>
                      <a:r>
                        <a:rPr lang="en-US" sz="2400" kern="100" dirty="0">
                          <a:effectLst/>
                        </a:rPr>
                        <a:t> don’t / doesn’t / </a:t>
                      </a:r>
                      <a:r>
                        <a:rPr lang="en-US" sz="2400" kern="100" dirty="0" smtClean="0">
                          <a:effectLst/>
                        </a:rPr>
                        <a:t>didn’t </a:t>
                      </a:r>
                      <a:r>
                        <a:rPr lang="zh-TW" sz="2400" kern="100" dirty="0" smtClean="0">
                          <a:effectLst/>
                        </a:rPr>
                        <a:t>，</a:t>
                      </a:r>
                      <a:endParaRPr lang="en-US" altLang="zh-TW" sz="2400" kern="100" dirty="0" smtClean="0">
                        <a:effectLst/>
                      </a:endParaRPr>
                    </a:p>
                    <a:p>
                      <a:pPr marL="274320" indent="-248285" algn="l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684530" algn="l"/>
                          <a:tab pos="755650" algn="l"/>
                          <a:tab pos="889000" algn="l"/>
                        </a:tabLst>
                      </a:pPr>
                      <a:endParaRPr lang="en-US" altLang="zh-TW" sz="2400" kern="100" dirty="0" smtClean="0">
                        <a:effectLst/>
                      </a:endParaRPr>
                    </a:p>
                    <a:p>
                      <a:pPr marL="274320" indent="-248285" algn="l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684530" algn="l"/>
                          <a:tab pos="755650" algn="l"/>
                          <a:tab pos="889000" algn="l"/>
                        </a:tabLst>
                      </a:pPr>
                      <a:r>
                        <a:rPr lang="en-US" altLang="zh-TW" sz="2400" kern="100" dirty="0" smtClean="0">
                          <a:effectLst/>
                        </a:rPr>
                        <a:t>     </a:t>
                      </a:r>
                      <a:r>
                        <a:rPr lang="zh-TW" sz="2400" kern="100" dirty="0" smtClean="0">
                          <a:effectLst/>
                        </a:rPr>
                        <a:t>並</a:t>
                      </a:r>
                      <a:r>
                        <a:rPr lang="zh-TW" sz="2400" kern="100" dirty="0">
                          <a:effectLst/>
                        </a:rPr>
                        <a:t>移到主詞的</a:t>
                      </a:r>
                      <a:r>
                        <a:rPr lang="zh-TW" sz="2400" kern="100" dirty="0" smtClean="0">
                          <a:effectLst/>
                        </a:rPr>
                        <a:t>後面</a:t>
                      </a:r>
                      <a:r>
                        <a:rPr lang="zh-TW" altLang="en-US" sz="2400" kern="100" dirty="0" smtClean="0">
                          <a:effectLst/>
                        </a:rPr>
                        <a:t>。</a:t>
                      </a:r>
                      <a:endParaRPr lang="zh-TW" sz="2400" kern="100" dirty="0">
                        <a:effectLst/>
                        <a:latin typeface="Times New Roman" panose="02020603050405020304" pitchFamily="18" charset="0"/>
                        <a:ea typeface="華康中明體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="" xmlns:a16="http://schemas.microsoft.com/office/drawing/2014/main" val="27684602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28942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685800" y="2417885"/>
            <a:ext cx="10820400" cy="3800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zh-TW" sz="3600" dirty="0" smtClean="0">
              <a:latin typeface="Elephant" panose="02020904090505020303" pitchFamily="18" charset="0"/>
            </a:endParaRPr>
          </a:p>
          <a:p>
            <a:r>
              <a:rPr lang="zh-TW" altLang="en-US" sz="3600" dirty="0" smtClean="0">
                <a:latin typeface="Elephant" panose="02020904090505020303" pitchFamily="18" charset="0"/>
              </a:rPr>
              <a:t>直接問問</a:t>
            </a:r>
            <a:r>
              <a:rPr lang="en-US" altLang="zh-TW" sz="3600" dirty="0" smtClean="0">
                <a:latin typeface="Elephant" panose="02020904090505020303" pitchFamily="18" charset="0"/>
              </a:rPr>
              <a:t>:</a:t>
            </a:r>
            <a:r>
              <a:rPr lang="zh-TW" altLang="en-US" sz="3600" dirty="0" smtClean="0">
                <a:latin typeface="Elephant" panose="02020904090505020303" pitchFamily="18" charset="0"/>
              </a:rPr>
              <a:t> </a:t>
            </a:r>
            <a:r>
              <a:rPr lang="en-US" altLang="zh-TW" sz="3600" dirty="0" smtClean="0">
                <a:solidFill>
                  <a:srgbClr val="FFFF66"/>
                </a:solidFill>
                <a:latin typeface="Elephant" panose="02020904090505020303" pitchFamily="18" charset="0"/>
              </a:rPr>
              <a:t>What will you do</a:t>
            </a:r>
            <a:r>
              <a:rPr lang="en-US" altLang="zh-TW" sz="4000" dirty="0" smtClean="0">
                <a:solidFill>
                  <a:srgbClr val="FFFF66"/>
                </a:solidFill>
                <a:latin typeface="Elephant" panose="02020904090505020303" pitchFamily="18" charset="0"/>
              </a:rPr>
              <a:t> </a:t>
            </a:r>
            <a:r>
              <a:rPr lang="en-US" altLang="zh-TW" sz="3600" dirty="0" smtClean="0">
                <a:solidFill>
                  <a:srgbClr val="FFFF66"/>
                </a:solidFill>
                <a:latin typeface="Elephant" panose="02020904090505020303" pitchFamily="18" charset="0"/>
              </a:rPr>
              <a:t>?</a:t>
            </a:r>
            <a:endParaRPr lang="en-US" altLang="zh-TW" sz="3600" dirty="0" smtClean="0">
              <a:solidFill>
                <a:srgbClr val="FFFF66"/>
              </a:solidFill>
              <a:latin typeface="Elephant" panose="02020904090505020303" pitchFamily="18" charset="0"/>
            </a:endParaRPr>
          </a:p>
          <a:p>
            <a:r>
              <a:rPr lang="zh-TW" altLang="en-US" sz="3600" dirty="0" smtClean="0">
                <a:latin typeface="Elephant" panose="02020904090505020303" pitchFamily="18" charset="0"/>
              </a:rPr>
              <a:t>間接</a:t>
            </a:r>
            <a:r>
              <a:rPr lang="zh-TW" altLang="en-US" sz="3600" dirty="0">
                <a:latin typeface="Elephant" panose="02020904090505020303" pitchFamily="18" charset="0"/>
              </a:rPr>
              <a:t>問句</a:t>
            </a:r>
            <a:r>
              <a:rPr lang="en-US" altLang="zh-TW" sz="3600" dirty="0" smtClean="0">
                <a:latin typeface="Elephant" panose="02020904090505020303" pitchFamily="18" charset="0"/>
              </a:rPr>
              <a:t>: Please t</a:t>
            </a:r>
            <a:r>
              <a:rPr lang="en-US" altLang="zh-TW" sz="4000" dirty="0" smtClean="0">
                <a:latin typeface="Elephant" panose="02020904090505020303" pitchFamily="18" charset="0"/>
              </a:rPr>
              <a:t>ell me </a:t>
            </a:r>
            <a:r>
              <a:rPr lang="en-US" altLang="zh-TW" sz="4000" dirty="0" smtClean="0">
                <a:solidFill>
                  <a:srgbClr val="FFFF66"/>
                </a:solidFill>
                <a:latin typeface="Elephant" panose="02020904090505020303" pitchFamily="18" charset="0"/>
              </a:rPr>
              <a:t>what you will do?</a:t>
            </a:r>
            <a:endParaRPr lang="en-US" altLang="zh-TW" sz="3600" dirty="0" smtClean="0">
              <a:solidFill>
                <a:srgbClr val="FFFF66"/>
              </a:solidFill>
              <a:latin typeface="Elephant" panose="02020904090505020303" pitchFamily="18" charset="0"/>
            </a:endParaRPr>
          </a:p>
          <a:p>
            <a:r>
              <a:rPr lang="en-US" altLang="zh-TW" sz="3600" dirty="0">
                <a:latin typeface="Elephant" panose="02020904090505020303" pitchFamily="18" charset="0"/>
              </a:rPr>
              <a:t> </a:t>
            </a:r>
            <a:r>
              <a:rPr lang="en-US" altLang="zh-TW" sz="3600" dirty="0" smtClean="0">
                <a:latin typeface="Elephant" panose="02020904090505020303" pitchFamily="18" charset="0"/>
              </a:rPr>
              <a:t>                (</a:t>
            </a:r>
            <a:r>
              <a:rPr lang="zh-TW" altLang="en-US" sz="3600" dirty="0" smtClean="0">
                <a:latin typeface="Elephant" panose="02020904090505020303" pitchFamily="18" charset="0"/>
              </a:rPr>
              <a:t>請告訴我</a:t>
            </a:r>
            <a:r>
              <a:rPr lang="zh-TW" altLang="en-US" sz="3600" dirty="0" smtClean="0">
                <a:latin typeface="Elephant" panose="02020904090505020303" pitchFamily="18" charset="0"/>
              </a:rPr>
              <a:t>你</a:t>
            </a:r>
            <a:r>
              <a:rPr lang="zh-TW" altLang="en-US" sz="3600" dirty="0">
                <a:latin typeface="Elephant" panose="02020904090505020303" pitchFamily="18" charset="0"/>
              </a:rPr>
              <a:t>要</a:t>
            </a:r>
            <a:r>
              <a:rPr lang="zh-TW" altLang="en-US" sz="3600" dirty="0" smtClean="0">
                <a:latin typeface="Elephant" panose="02020904090505020303" pitchFamily="18" charset="0"/>
              </a:rPr>
              <a:t>怎麼做</a:t>
            </a:r>
            <a:r>
              <a:rPr lang="en-US" altLang="zh-TW" sz="3600" dirty="0" smtClean="0">
                <a:latin typeface="Elephant" panose="02020904090505020303" pitchFamily="18" charset="0"/>
              </a:rPr>
              <a:t>?)</a:t>
            </a:r>
            <a:endParaRPr lang="en-US" altLang="zh-TW" sz="3600" dirty="0" smtClean="0">
              <a:latin typeface="Elephant" panose="02020904090505020303" pitchFamily="18" charset="0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5577519"/>
              </p:ext>
            </p:extLst>
          </p:nvPr>
        </p:nvGraphicFramePr>
        <p:xfrm>
          <a:off x="1069731" y="958361"/>
          <a:ext cx="10263677" cy="13821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76915">
                  <a:extLst>
                    <a:ext uri="{9D8B030D-6E8A-4147-A177-3AD203B41FA5}">
                      <a16:colId xmlns="" xmlns:a16="http://schemas.microsoft.com/office/drawing/2014/main" val="1383135173"/>
                    </a:ext>
                  </a:extLst>
                </a:gridCol>
                <a:gridCol w="4986762">
                  <a:extLst>
                    <a:ext uri="{9D8B030D-6E8A-4147-A177-3AD203B41FA5}">
                      <a16:colId xmlns="" xmlns:a16="http://schemas.microsoft.com/office/drawing/2014/main" val="470502070"/>
                    </a:ext>
                  </a:extLst>
                </a:gridCol>
              </a:tblGrid>
              <a:tr h="419725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effectLst/>
                        </a:rPr>
                        <a:t>直接問句</a:t>
                      </a:r>
                      <a:endParaRPr lang="zh-TW" sz="24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400" b="1" kern="100" dirty="0" smtClean="0">
                          <a:effectLst/>
                        </a:rPr>
                        <a:t>間</a:t>
                      </a:r>
                      <a:r>
                        <a:rPr lang="zh-TW" altLang="zh-TW" sz="2400" b="1" kern="100" dirty="0" smtClean="0">
                          <a:effectLst/>
                        </a:rPr>
                        <a:t>接問句</a:t>
                      </a:r>
                      <a:r>
                        <a:rPr lang="zh-TW" altLang="en-US" sz="2400" b="1" kern="100" dirty="0" smtClean="0">
                          <a:effectLst/>
                        </a:rPr>
                        <a:t>的</a:t>
                      </a:r>
                      <a:r>
                        <a:rPr lang="zh-TW" sz="2400" b="1" kern="100" dirty="0" smtClean="0">
                          <a:effectLst/>
                        </a:rPr>
                        <a:t>形成</a:t>
                      </a:r>
                      <a:r>
                        <a:rPr lang="zh-TW" sz="2400" b="1" kern="100" dirty="0">
                          <a:effectLst/>
                        </a:rPr>
                        <a:t>方式</a:t>
                      </a:r>
                      <a:endParaRPr lang="zh-TW" sz="24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73813207"/>
                  </a:ext>
                </a:extLst>
              </a:tr>
              <a:tr h="962425">
                <a:tc>
                  <a:txBody>
                    <a:bodyPr/>
                    <a:lstStyle/>
                    <a:p>
                      <a:pPr marL="34925" indent="3810" algn="ctr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684530" algn="l"/>
                          <a:tab pos="755650" algn="l"/>
                          <a:tab pos="889000" algn="l"/>
                        </a:tabLst>
                      </a:pPr>
                      <a:r>
                        <a:rPr lang="en-US" sz="2800" kern="100" dirty="0" err="1" smtClean="0">
                          <a:effectLst/>
                        </a:rPr>
                        <a:t>4.wh</a:t>
                      </a:r>
                      <a:r>
                        <a:rPr lang="en-US" sz="2800" kern="100" dirty="0" smtClean="0">
                          <a:effectLst/>
                        </a:rPr>
                        <a:t> </a:t>
                      </a:r>
                      <a:r>
                        <a:rPr lang="zh-TW" sz="2800" kern="100" dirty="0">
                          <a:effectLst/>
                        </a:rPr>
                        <a:t>問句有情態</a:t>
                      </a:r>
                      <a:r>
                        <a:rPr lang="zh-TW" sz="2800" kern="100" dirty="0" smtClean="0">
                          <a:effectLst/>
                        </a:rPr>
                        <a:t>助動詞</a:t>
                      </a:r>
                      <a:endParaRPr lang="en-US" altLang="zh-TW" sz="2800" kern="100" dirty="0" smtClean="0">
                        <a:effectLst/>
                      </a:endParaRPr>
                    </a:p>
                    <a:p>
                      <a:pPr marL="34925" indent="3810" algn="ctr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684530" algn="l"/>
                          <a:tab pos="755650" algn="l"/>
                          <a:tab pos="889000" algn="l"/>
                        </a:tabLst>
                      </a:pPr>
                      <a:endParaRPr lang="zh-TW" sz="2800" kern="100" dirty="0">
                        <a:effectLst/>
                      </a:endParaRPr>
                    </a:p>
                    <a:p>
                      <a:pPr marL="27940" indent="-9525" algn="ctr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684530" algn="l"/>
                          <a:tab pos="755650" algn="l"/>
                          <a:tab pos="889000" algn="l"/>
                        </a:tabLst>
                      </a:pPr>
                      <a:r>
                        <a:rPr lang="zh-TW" sz="2800" kern="100" dirty="0">
                          <a:effectLst/>
                        </a:rPr>
                        <a:t>（</a:t>
                      </a:r>
                      <a:r>
                        <a:rPr lang="en-US" sz="2800" kern="100" dirty="0">
                          <a:effectLst/>
                        </a:rPr>
                        <a:t>will / can / </a:t>
                      </a:r>
                      <a:r>
                        <a:rPr lang="en-US" sz="2800" kern="100" dirty="0" smtClean="0">
                          <a:effectLst/>
                        </a:rPr>
                        <a:t>should/might...</a:t>
                      </a:r>
                      <a:r>
                        <a:rPr lang="zh-TW" sz="2800" kern="100" dirty="0">
                          <a:effectLst/>
                        </a:rPr>
                        <a:t>）</a:t>
                      </a:r>
                      <a:endParaRPr lang="zh-TW" sz="2800" kern="100" dirty="0">
                        <a:effectLst/>
                        <a:latin typeface="Times New Roman" panose="02020603050405020304" pitchFamily="18" charset="0"/>
                        <a:ea typeface="華康中明體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33655" indent="3810" algn="just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684530" algn="l"/>
                          <a:tab pos="755650" algn="l"/>
                          <a:tab pos="889000" algn="l"/>
                        </a:tabLst>
                      </a:pPr>
                      <a:r>
                        <a:rPr lang="en-US" altLang="zh-TW" sz="2800" kern="100" dirty="0" err="1" smtClean="0">
                          <a:effectLst/>
                        </a:rPr>
                        <a:t>WH</a:t>
                      </a:r>
                      <a:r>
                        <a:rPr lang="en-US" altLang="zh-TW" sz="2800" kern="100" dirty="0" smtClean="0">
                          <a:effectLst/>
                        </a:rPr>
                        <a:t>-</a:t>
                      </a:r>
                      <a:r>
                        <a:rPr lang="zh-TW" altLang="en-US" sz="2800" kern="100" dirty="0" smtClean="0">
                          <a:effectLst/>
                        </a:rPr>
                        <a:t> </a:t>
                      </a:r>
                      <a:r>
                        <a:rPr lang="en-US" altLang="zh-TW" sz="2800" kern="100" dirty="0" smtClean="0">
                          <a:effectLst/>
                        </a:rPr>
                        <a:t>+</a:t>
                      </a:r>
                      <a:r>
                        <a:rPr lang="zh-TW" altLang="zh-TW" sz="2800" kern="100" dirty="0" smtClean="0">
                          <a:effectLst/>
                        </a:rPr>
                        <a:t>主詞</a:t>
                      </a:r>
                      <a:r>
                        <a:rPr lang="en-US" altLang="zh-TW" sz="2800" kern="100" dirty="0" smtClean="0">
                          <a:effectLst/>
                        </a:rPr>
                        <a:t>+</a:t>
                      </a:r>
                      <a:r>
                        <a:rPr lang="zh-TW" sz="2800" kern="100" dirty="0" smtClean="0">
                          <a:effectLst/>
                        </a:rPr>
                        <a:t>助動詞</a:t>
                      </a:r>
                      <a:r>
                        <a:rPr lang="en-US" altLang="zh-TW" sz="2800" kern="100" dirty="0" smtClean="0">
                          <a:effectLst/>
                        </a:rPr>
                        <a:t>+</a:t>
                      </a:r>
                      <a:r>
                        <a:rPr lang="zh-TW" altLang="en-US" sz="2800" kern="100" dirty="0" smtClean="0">
                          <a:effectLst/>
                        </a:rPr>
                        <a:t>原形動詞</a:t>
                      </a:r>
                      <a:endParaRPr lang="zh-TW" sz="2800" kern="100" dirty="0">
                        <a:effectLst/>
                        <a:latin typeface="Times New Roman" panose="02020603050405020304" pitchFamily="18" charset="0"/>
                        <a:ea typeface="華康中明體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="" xmlns:a16="http://schemas.microsoft.com/office/drawing/2014/main" val="27684602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85659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685800" y="2417885"/>
            <a:ext cx="10820400" cy="38008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altLang="zh-TW" sz="3600" dirty="0" smtClean="0">
              <a:latin typeface="Elephant" panose="02020904090505020303" pitchFamily="18" charset="0"/>
            </a:endParaRPr>
          </a:p>
          <a:p>
            <a:r>
              <a:rPr lang="zh-TW" altLang="en-US" sz="3600" dirty="0" smtClean="0">
                <a:latin typeface="Elephant" panose="02020904090505020303" pitchFamily="18" charset="0"/>
              </a:rPr>
              <a:t>直接問問</a:t>
            </a:r>
            <a:r>
              <a:rPr lang="en-US" altLang="zh-TW" sz="3600" dirty="0" smtClean="0">
                <a:latin typeface="Elephant" panose="02020904090505020303" pitchFamily="18" charset="0"/>
              </a:rPr>
              <a:t>:</a:t>
            </a:r>
            <a:r>
              <a:rPr lang="zh-TW" altLang="en-US" sz="3600" dirty="0" smtClean="0">
                <a:latin typeface="Elephant" panose="02020904090505020303" pitchFamily="18" charset="0"/>
              </a:rPr>
              <a:t> </a:t>
            </a:r>
            <a:r>
              <a:rPr lang="en-US" altLang="zh-TW" sz="4000" dirty="0" smtClean="0">
                <a:solidFill>
                  <a:srgbClr val="FFFF00"/>
                </a:solidFill>
                <a:latin typeface="Elephant" panose="02020904090505020303" pitchFamily="18" charset="0"/>
              </a:rPr>
              <a:t>Who can you help </a:t>
            </a:r>
            <a:r>
              <a:rPr lang="en-US" altLang="zh-TW" sz="3600" dirty="0" smtClean="0">
                <a:latin typeface="Elephant" panose="02020904090505020303" pitchFamily="18" charset="0"/>
              </a:rPr>
              <a:t>?</a:t>
            </a:r>
          </a:p>
          <a:p>
            <a:r>
              <a:rPr lang="zh-TW" altLang="en-US" sz="3600" dirty="0" smtClean="0">
                <a:latin typeface="Elephant" panose="02020904090505020303" pitchFamily="18" charset="0"/>
              </a:rPr>
              <a:t>間接</a:t>
            </a:r>
            <a:r>
              <a:rPr lang="zh-TW" altLang="en-US" sz="3600" dirty="0">
                <a:latin typeface="Elephant" panose="02020904090505020303" pitchFamily="18" charset="0"/>
              </a:rPr>
              <a:t>問句</a:t>
            </a:r>
            <a:r>
              <a:rPr lang="en-US" altLang="zh-TW" sz="3600" dirty="0" smtClean="0">
                <a:latin typeface="Elephant" panose="02020904090505020303" pitchFamily="18" charset="0"/>
              </a:rPr>
              <a:t>: Please t</a:t>
            </a:r>
            <a:r>
              <a:rPr lang="en-US" altLang="zh-TW" sz="4000" dirty="0" smtClean="0">
                <a:latin typeface="Elephant" panose="02020904090505020303" pitchFamily="18" charset="0"/>
              </a:rPr>
              <a:t>ell me </a:t>
            </a:r>
            <a:r>
              <a:rPr lang="en-US" altLang="zh-TW" sz="4000" dirty="0" smtClean="0">
                <a:solidFill>
                  <a:srgbClr val="FFFF00"/>
                </a:solidFill>
                <a:latin typeface="Elephant" panose="02020904090505020303" pitchFamily="18" charset="0"/>
              </a:rPr>
              <a:t>who you can help</a:t>
            </a:r>
            <a:r>
              <a:rPr lang="en-US" altLang="zh-TW" sz="3600" dirty="0" smtClean="0">
                <a:latin typeface="Elephant" panose="02020904090505020303" pitchFamily="18" charset="0"/>
              </a:rPr>
              <a:t>.</a:t>
            </a:r>
          </a:p>
          <a:p>
            <a:r>
              <a:rPr lang="en-US" altLang="zh-TW" sz="3600" dirty="0">
                <a:latin typeface="Elephant" panose="02020904090505020303" pitchFamily="18" charset="0"/>
              </a:rPr>
              <a:t> </a:t>
            </a:r>
            <a:r>
              <a:rPr lang="en-US" altLang="zh-TW" sz="3600" dirty="0" smtClean="0">
                <a:latin typeface="Elephant" panose="02020904090505020303" pitchFamily="18" charset="0"/>
              </a:rPr>
              <a:t>                (</a:t>
            </a:r>
            <a:r>
              <a:rPr lang="zh-TW" altLang="en-US" sz="3600" dirty="0" smtClean="0">
                <a:latin typeface="Elephant" panose="02020904090505020303" pitchFamily="18" charset="0"/>
              </a:rPr>
              <a:t>請告訴我你可以幫誰</a:t>
            </a:r>
            <a:r>
              <a:rPr lang="en-US" altLang="zh-TW" sz="3600" dirty="0" smtClean="0">
                <a:latin typeface="Elephant" panose="02020904090505020303" pitchFamily="18" charset="0"/>
              </a:rPr>
              <a:t>?)</a:t>
            </a:r>
          </a:p>
          <a:p>
            <a:endParaRPr lang="en-US" altLang="zh-TW" sz="3600" dirty="0" smtClean="0">
              <a:latin typeface="Elephant" panose="02020904090505020303" pitchFamily="18" charset="0"/>
            </a:endParaRPr>
          </a:p>
          <a:p>
            <a:r>
              <a:rPr lang="zh-TW" altLang="en-US" sz="3600" dirty="0">
                <a:latin typeface="Elephant" panose="02020904090505020303" pitchFamily="18" charset="0"/>
              </a:rPr>
              <a:t>直接問問</a:t>
            </a:r>
            <a:r>
              <a:rPr lang="en-US" altLang="zh-TW" sz="3600" dirty="0">
                <a:latin typeface="Elephant" panose="02020904090505020303" pitchFamily="18" charset="0"/>
              </a:rPr>
              <a:t>:</a:t>
            </a:r>
            <a:r>
              <a:rPr lang="zh-TW" altLang="en-US" sz="3600" dirty="0">
                <a:latin typeface="Elephant" panose="02020904090505020303" pitchFamily="18" charset="0"/>
              </a:rPr>
              <a:t> </a:t>
            </a:r>
            <a:r>
              <a:rPr lang="en-US" altLang="zh-TW" sz="4000" dirty="0" smtClean="0">
                <a:solidFill>
                  <a:schemeClr val="accent2"/>
                </a:solidFill>
                <a:latin typeface="Elephant" panose="02020904090505020303" pitchFamily="18" charset="0"/>
              </a:rPr>
              <a:t>What should I do </a:t>
            </a:r>
            <a:r>
              <a:rPr lang="en-US" altLang="zh-TW" sz="3600" dirty="0">
                <a:latin typeface="Elephant" panose="02020904090505020303" pitchFamily="18" charset="0"/>
              </a:rPr>
              <a:t>?</a:t>
            </a:r>
          </a:p>
          <a:p>
            <a:r>
              <a:rPr lang="zh-TW" altLang="en-US" sz="3600" dirty="0">
                <a:latin typeface="Elephant" panose="02020904090505020303" pitchFamily="18" charset="0"/>
              </a:rPr>
              <a:t>間接問句</a:t>
            </a:r>
            <a:r>
              <a:rPr lang="en-US" altLang="zh-TW" sz="3600" dirty="0">
                <a:latin typeface="Elephant" panose="02020904090505020303" pitchFamily="18" charset="0"/>
              </a:rPr>
              <a:t>: </a:t>
            </a:r>
            <a:r>
              <a:rPr lang="en-US" altLang="zh-TW" sz="3900" dirty="0">
                <a:latin typeface="Elephant" panose="02020904090505020303" pitchFamily="18" charset="0"/>
              </a:rPr>
              <a:t>Please t</a:t>
            </a:r>
            <a:r>
              <a:rPr lang="en-US" altLang="zh-TW" sz="4300" dirty="0">
                <a:latin typeface="Elephant" panose="02020904090505020303" pitchFamily="18" charset="0"/>
              </a:rPr>
              <a:t>ell me </a:t>
            </a:r>
            <a:r>
              <a:rPr lang="en-US" altLang="zh-TW" sz="4300" dirty="0" smtClean="0">
                <a:solidFill>
                  <a:schemeClr val="accent2"/>
                </a:solidFill>
                <a:latin typeface="Elephant" panose="02020904090505020303" pitchFamily="18" charset="0"/>
              </a:rPr>
              <a:t>what </a:t>
            </a:r>
            <a:r>
              <a:rPr lang="en-US" altLang="zh-TW" sz="4000" dirty="0" smtClean="0">
                <a:solidFill>
                  <a:schemeClr val="accent2"/>
                </a:solidFill>
                <a:latin typeface="Elephant" panose="02020904090505020303" pitchFamily="18" charset="0"/>
              </a:rPr>
              <a:t>I should do</a:t>
            </a:r>
            <a:r>
              <a:rPr lang="en-US" altLang="zh-TW" sz="3600" dirty="0" smtClean="0">
                <a:solidFill>
                  <a:schemeClr val="accent2"/>
                </a:solidFill>
                <a:latin typeface="Elephant" panose="02020904090505020303" pitchFamily="18" charset="0"/>
              </a:rPr>
              <a:t>.</a:t>
            </a:r>
            <a:endParaRPr lang="en-US" altLang="zh-TW" sz="3600" dirty="0">
              <a:solidFill>
                <a:schemeClr val="accent2"/>
              </a:solidFill>
              <a:latin typeface="Elephant" panose="02020904090505020303" pitchFamily="18" charset="0"/>
            </a:endParaRPr>
          </a:p>
          <a:p>
            <a:r>
              <a:rPr lang="en-US" altLang="zh-TW" sz="3600" dirty="0">
                <a:latin typeface="Elephant" panose="02020904090505020303" pitchFamily="18" charset="0"/>
              </a:rPr>
              <a:t>                 (</a:t>
            </a:r>
            <a:r>
              <a:rPr lang="zh-TW" altLang="en-US" sz="3600" dirty="0">
                <a:latin typeface="Elephant" panose="02020904090505020303" pitchFamily="18" charset="0"/>
              </a:rPr>
              <a:t>請告訴</a:t>
            </a:r>
            <a:r>
              <a:rPr lang="zh-TW" altLang="en-US" sz="3600" dirty="0" smtClean="0">
                <a:latin typeface="Elephant" panose="02020904090505020303" pitchFamily="18" charset="0"/>
              </a:rPr>
              <a:t>我 </a:t>
            </a:r>
            <a:r>
              <a:rPr lang="zh-TW" altLang="en-US" sz="3600" dirty="0">
                <a:latin typeface="Elephant" panose="02020904090505020303" pitchFamily="18" charset="0"/>
              </a:rPr>
              <a:t>我該</a:t>
            </a:r>
            <a:r>
              <a:rPr lang="zh-TW" altLang="en-US" sz="3600" dirty="0" smtClean="0">
                <a:latin typeface="Elephant" panose="02020904090505020303" pitchFamily="18" charset="0"/>
              </a:rPr>
              <a:t>怎麼做</a:t>
            </a:r>
            <a:r>
              <a:rPr lang="en-US" altLang="zh-TW" sz="3600" dirty="0" smtClean="0">
                <a:latin typeface="Elephant" panose="02020904090505020303" pitchFamily="18" charset="0"/>
              </a:rPr>
              <a:t>?)</a:t>
            </a:r>
            <a:endParaRPr lang="en-US" altLang="zh-TW" sz="3600" dirty="0">
              <a:latin typeface="Elephant" panose="02020904090505020303" pitchFamily="18" charset="0"/>
            </a:endParaRPr>
          </a:p>
          <a:p>
            <a:endParaRPr lang="en-US" altLang="zh-TW" sz="3600" dirty="0" smtClean="0">
              <a:latin typeface="Elephant" panose="02020904090505020303" pitchFamily="18" charset="0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8416322"/>
              </p:ext>
            </p:extLst>
          </p:nvPr>
        </p:nvGraphicFramePr>
        <p:xfrm>
          <a:off x="888023" y="958361"/>
          <a:ext cx="10239323" cy="13821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64393">
                  <a:extLst>
                    <a:ext uri="{9D8B030D-6E8A-4147-A177-3AD203B41FA5}">
                      <a16:colId xmlns="" xmlns:a16="http://schemas.microsoft.com/office/drawing/2014/main" val="1383135173"/>
                    </a:ext>
                  </a:extLst>
                </a:gridCol>
                <a:gridCol w="4974930">
                  <a:extLst>
                    <a:ext uri="{9D8B030D-6E8A-4147-A177-3AD203B41FA5}">
                      <a16:colId xmlns="" xmlns:a16="http://schemas.microsoft.com/office/drawing/2014/main" val="470502070"/>
                    </a:ext>
                  </a:extLst>
                </a:gridCol>
              </a:tblGrid>
              <a:tr h="419725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effectLst/>
                        </a:rPr>
                        <a:t>直接問句</a:t>
                      </a:r>
                      <a:endParaRPr lang="zh-TW" sz="24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400" b="1" kern="100" dirty="0" smtClean="0">
                          <a:effectLst/>
                        </a:rPr>
                        <a:t>間</a:t>
                      </a:r>
                      <a:r>
                        <a:rPr lang="zh-TW" altLang="zh-TW" sz="2400" b="1" kern="100" dirty="0" smtClean="0">
                          <a:effectLst/>
                        </a:rPr>
                        <a:t>接問句</a:t>
                      </a:r>
                      <a:r>
                        <a:rPr lang="zh-TW" altLang="en-US" sz="2400" b="1" kern="100" dirty="0" smtClean="0">
                          <a:effectLst/>
                        </a:rPr>
                        <a:t>的</a:t>
                      </a:r>
                      <a:r>
                        <a:rPr lang="zh-TW" sz="2400" b="1" kern="100" dirty="0" smtClean="0">
                          <a:effectLst/>
                        </a:rPr>
                        <a:t>形成</a:t>
                      </a:r>
                      <a:r>
                        <a:rPr lang="zh-TW" sz="2400" b="1" kern="100" dirty="0">
                          <a:effectLst/>
                        </a:rPr>
                        <a:t>方式</a:t>
                      </a:r>
                      <a:endParaRPr lang="zh-TW" sz="24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73813207"/>
                  </a:ext>
                </a:extLst>
              </a:tr>
              <a:tr h="962425">
                <a:tc>
                  <a:txBody>
                    <a:bodyPr/>
                    <a:lstStyle/>
                    <a:p>
                      <a:pPr marL="34925" indent="3810" algn="ctr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684530" algn="l"/>
                          <a:tab pos="755650" algn="l"/>
                          <a:tab pos="889000" algn="l"/>
                        </a:tabLst>
                      </a:pPr>
                      <a:r>
                        <a:rPr lang="en-US" sz="2800" b="0" kern="100" dirty="0" err="1" smtClean="0">
                          <a:effectLst/>
                        </a:rPr>
                        <a:t>4.wh</a:t>
                      </a:r>
                      <a:r>
                        <a:rPr lang="en-US" sz="2800" b="0" kern="100" dirty="0" smtClean="0">
                          <a:effectLst/>
                        </a:rPr>
                        <a:t> </a:t>
                      </a:r>
                      <a:r>
                        <a:rPr lang="zh-TW" sz="2800" b="0" kern="100" dirty="0">
                          <a:effectLst/>
                        </a:rPr>
                        <a:t>問句有情態</a:t>
                      </a:r>
                      <a:r>
                        <a:rPr lang="zh-TW" sz="2800" b="0" kern="100" dirty="0" smtClean="0">
                          <a:effectLst/>
                        </a:rPr>
                        <a:t>助動詞</a:t>
                      </a:r>
                      <a:endParaRPr lang="en-US" altLang="zh-TW" sz="2800" b="0" kern="100" dirty="0" smtClean="0">
                        <a:effectLst/>
                      </a:endParaRPr>
                    </a:p>
                    <a:p>
                      <a:pPr marL="34925" indent="3810" algn="ctr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684530" algn="l"/>
                          <a:tab pos="755650" algn="l"/>
                          <a:tab pos="889000" algn="l"/>
                        </a:tabLst>
                      </a:pPr>
                      <a:endParaRPr lang="zh-TW" sz="2800" b="0" kern="100" dirty="0">
                        <a:effectLst/>
                      </a:endParaRPr>
                    </a:p>
                    <a:p>
                      <a:pPr marL="27940" indent="-9525" algn="ctr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684530" algn="l"/>
                          <a:tab pos="755650" algn="l"/>
                          <a:tab pos="889000" algn="l"/>
                        </a:tabLst>
                      </a:pPr>
                      <a:r>
                        <a:rPr lang="zh-TW" sz="2800" b="0" kern="100" dirty="0">
                          <a:effectLst/>
                        </a:rPr>
                        <a:t>（</a:t>
                      </a:r>
                      <a:r>
                        <a:rPr lang="en-US" sz="2800" b="0" kern="100" dirty="0">
                          <a:effectLst/>
                        </a:rPr>
                        <a:t>will / can / </a:t>
                      </a:r>
                      <a:r>
                        <a:rPr lang="en-US" sz="2800" b="0" kern="100" dirty="0" smtClean="0">
                          <a:effectLst/>
                        </a:rPr>
                        <a:t>should/might...</a:t>
                      </a:r>
                      <a:r>
                        <a:rPr lang="zh-TW" sz="2800" b="0" kern="100" dirty="0">
                          <a:effectLst/>
                        </a:rPr>
                        <a:t>）</a:t>
                      </a:r>
                      <a:endParaRPr lang="zh-TW" sz="2800" b="0" kern="100" dirty="0">
                        <a:effectLst/>
                        <a:latin typeface="Times New Roman" panose="02020603050405020304" pitchFamily="18" charset="0"/>
                        <a:ea typeface="華康中明體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33655" indent="3810" algn="just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684530" algn="l"/>
                          <a:tab pos="755650" algn="l"/>
                          <a:tab pos="889000" algn="l"/>
                        </a:tabLst>
                      </a:pPr>
                      <a:r>
                        <a:rPr lang="en-US" altLang="zh-TW" sz="2800" kern="100" dirty="0" err="1" smtClean="0">
                          <a:effectLst/>
                        </a:rPr>
                        <a:t>WH</a:t>
                      </a:r>
                      <a:r>
                        <a:rPr lang="en-US" altLang="zh-TW" sz="2800" kern="100" dirty="0" smtClean="0">
                          <a:effectLst/>
                        </a:rPr>
                        <a:t>-</a:t>
                      </a:r>
                      <a:r>
                        <a:rPr lang="zh-TW" altLang="en-US" sz="2800" kern="100" dirty="0" smtClean="0">
                          <a:effectLst/>
                        </a:rPr>
                        <a:t> </a:t>
                      </a:r>
                      <a:r>
                        <a:rPr lang="en-US" altLang="zh-TW" sz="2800" kern="100" dirty="0" smtClean="0">
                          <a:effectLst/>
                        </a:rPr>
                        <a:t>+</a:t>
                      </a:r>
                      <a:r>
                        <a:rPr lang="zh-TW" altLang="zh-TW" sz="2800" kern="100" dirty="0" smtClean="0">
                          <a:effectLst/>
                        </a:rPr>
                        <a:t>主詞</a:t>
                      </a:r>
                      <a:r>
                        <a:rPr lang="en-US" altLang="zh-TW" sz="2800" kern="100" dirty="0" smtClean="0">
                          <a:effectLst/>
                        </a:rPr>
                        <a:t>+</a:t>
                      </a:r>
                      <a:r>
                        <a:rPr lang="zh-TW" sz="2800" kern="100" dirty="0" smtClean="0">
                          <a:effectLst/>
                        </a:rPr>
                        <a:t>助動詞</a:t>
                      </a:r>
                      <a:r>
                        <a:rPr lang="en-US" altLang="zh-TW" sz="2800" kern="100" dirty="0" smtClean="0">
                          <a:effectLst/>
                        </a:rPr>
                        <a:t>+</a:t>
                      </a:r>
                      <a:r>
                        <a:rPr lang="zh-TW" altLang="en-US" sz="2800" kern="100" dirty="0" smtClean="0">
                          <a:effectLst/>
                        </a:rPr>
                        <a:t>原形動詞</a:t>
                      </a:r>
                      <a:endParaRPr lang="zh-TW" sz="2800" kern="100" dirty="0">
                        <a:effectLst/>
                        <a:latin typeface="Times New Roman" panose="02020603050405020304" pitchFamily="18" charset="0"/>
                        <a:ea typeface="華康中明體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="" xmlns:a16="http://schemas.microsoft.com/office/drawing/2014/main" val="27684602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87101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685800" y="2417885"/>
            <a:ext cx="10820400" cy="3800800"/>
          </a:xfrm>
        </p:spPr>
        <p:txBody>
          <a:bodyPr>
            <a:normAutofit/>
          </a:bodyPr>
          <a:lstStyle/>
          <a:p>
            <a:pPr marL="26035" indent="3810" algn="ctr">
              <a:lnSpc>
                <a:spcPts val="1800"/>
              </a:lnSpc>
              <a:spcAft>
                <a:spcPts val="0"/>
              </a:spcAft>
              <a:tabLst>
                <a:tab pos="684530" algn="l"/>
                <a:tab pos="755650" algn="l"/>
                <a:tab pos="889000" algn="l"/>
              </a:tabLst>
            </a:pPr>
            <a:endParaRPr lang="en-US" altLang="zh-TW" sz="3600" kern="100" dirty="0" smtClean="0"/>
          </a:p>
          <a:p>
            <a:endParaRPr lang="en-US" altLang="zh-TW" sz="3600" dirty="0" smtClean="0">
              <a:latin typeface="Elephant" panose="02020904090505020303" pitchFamily="18" charset="0"/>
            </a:endParaRPr>
          </a:p>
          <a:p>
            <a:r>
              <a:rPr lang="zh-TW" altLang="en-US" sz="3200" dirty="0" smtClean="0">
                <a:latin typeface="Elephant" panose="02020904090505020303" pitchFamily="18" charset="0"/>
              </a:rPr>
              <a:t>直接</a:t>
            </a:r>
            <a:r>
              <a:rPr lang="zh-TW" altLang="en-US" sz="3200" dirty="0" smtClean="0">
                <a:latin typeface="Elephant" panose="02020904090505020303" pitchFamily="18" charset="0"/>
              </a:rPr>
              <a:t>問問</a:t>
            </a:r>
            <a:r>
              <a:rPr lang="en-US" altLang="zh-TW" sz="3200" dirty="0" smtClean="0">
                <a:latin typeface="Elephant" panose="02020904090505020303" pitchFamily="18" charset="0"/>
              </a:rPr>
              <a:t>:</a:t>
            </a:r>
            <a:r>
              <a:rPr lang="zh-TW" altLang="en-US" sz="3200" dirty="0" smtClean="0">
                <a:latin typeface="Elephant" panose="02020904090505020303" pitchFamily="18" charset="0"/>
              </a:rPr>
              <a:t> </a:t>
            </a:r>
            <a:r>
              <a:rPr lang="en-US" altLang="zh-TW" sz="4000" dirty="0" smtClean="0">
                <a:solidFill>
                  <a:srgbClr val="FFFF00"/>
                </a:solidFill>
                <a:latin typeface="Elephant" panose="02020904090505020303" pitchFamily="18" charset="0"/>
              </a:rPr>
              <a:t>Who have you met </a:t>
            </a:r>
            <a:r>
              <a:rPr lang="en-US" altLang="zh-TW" sz="3600" dirty="0" smtClean="0">
                <a:latin typeface="Elephant" panose="02020904090505020303" pitchFamily="18" charset="0"/>
              </a:rPr>
              <a:t>?</a:t>
            </a:r>
          </a:p>
          <a:p>
            <a:r>
              <a:rPr lang="en-US" altLang="zh-TW" sz="3600" dirty="0">
                <a:latin typeface="Elephant" panose="02020904090505020303" pitchFamily="18" charset="0"/>
              </a:rPr>
              <a:t> </a:t>
            </a:r>
            <a:r>
              <a:rPr lang="en-US" altLang="zh-TW" sz="3600" dirty="0" smtClean="0">
                <a:latin typeface="Elephant" panose="02020904090505020303" pitchFamily="18" charset="0"/>
              </a:rPr>
              <a:t>               (</a:t>
            </a:r>
            <a:r>
              <a:rPr lang="zh-TW" altLang="en-US" sz="3600" dirty="0" smtClean="0">
                <a:latin typeface="Elephant" panose="02020904090505020303" pitchFamily="18" charset="0"/>
              </a:rPr>
              <a:t>你</a:t>
            </a:r>
            <a:r>
              <a:rPr lang="zh-TW" altLang="en-US" sz="3600" dirty="0">
                <a:latin typeface="Elephant" panose="02020904090505020303" pitchFamily="18" charset="0"/>
              </a:rPr>
              <a:t>曾經遇見誰</a:t>
            </a:r>
            <a:r>
              <a:rPr lang="en-US" altLang="zh-TW" sz="3600" dirty="0">
                <a:latin typeface="Elephant" panose="02020904090505020303" pitchFamily="18" charset="0"/>
              </a:rPr>
              <a:t>?)</a:t>
            </a:r>
            <a:endParaRPr lang="en-US" altLang="zh-TW" sz="3600" dirty="0" smtClean="0">
              <a:latin typeface="Elephant" panose="02020904090505020303" pitchFamily="18" charset="0"/>
            </a:endParaRPr>
          </a:p>
          <a:p>
            <a:r>
              <a:rPr lang="zh-TW" altLang="en-US" sz="3200" dirty="0" smtClean="0">
                <a:latin typeface="Elephant" panose="02020904090505020303" pitchFamily="18" charset="0"/>
              </a:rPr>
              <a:t>間接</a:t>
            </a:r>
            <a:r>
              <a:rPr lang="zh-TW" altLang="en-US" sz="3200" dirty="0">
                <a:latin typeface="Elephant" panose="02020904090505020303" pitchFamily="18" charset="0"/>
              </a:rPr>
              <a:t>問句</a:t>
            </a:r>
            <a:r>
              <a:rPr lang="en-US" altLang="zh-TW" sz="3200" dirty="0" smtClean="0">
                <a:latin typeface="Elephant" panose="02020904090505020303" pitchFamily="18" charset="0"/>
              </a:rPr>
              <a:t>: </a:t>
            </a:r>
            <a:r>
              <a:rPr lang="en-US" altLang="zh-TW" sz="3600" dirty="0" smtClean="0">
                <a:latin typeface="Elephant" panose="02020904090505020303" pitchFamily="18" charset="0"/>
              </a:rPr>
              <a:t>Please t</a:t>
            </a:r>
            <a:r>
              <a:rPr lang="en-US" altLang="zh-TW" sz="4000" dirty="0" smtClean="0">
                <a:latin typeface="Elephant" panose="02020904090505020303" pitchFamily="18" charset="0"/>
              </a:rPr>
              <a:t>ell me </a:t>
            </a:r>
            <a:r>
              <a:rPr lang="en-US" altLang="zh-TW" sz="4000" dirty="0" smtClean="0">
                <a:solidFill>
                  <a:srgbClr val="FFFF00"/>
                </a:solidFill>
                <a:latin typeface="Elephant" panose="02020904090505020303" pitchFamily="18" charset="0"/>
              </a:rPr>
              <a:t>who you have met</a:t>
            </a:r>
            <a:r>
              <a:rPr lang="en-US" altLang="zh-TW" sz="3600" dirty="0" smtClean="0">
                <a:latin typeface="Elephant" panose="02020904090505020303" pitchFamily="18" charset="0"/>
              </a:rPr>
              <a:t>.</a:t>
            </a:r>
            <a:endParaRPr lang="en-US" altLang="zh-TW" sz="3200" dirty="0" smtClean="0">
              <a:latin typeface="Elephant" panose="02020904090505020303" pitchFamily="18" charset="0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6121114"/>
              </p:ext>
            </p:extLst>
          </p:nvPr>
        </p:nvGraphicFramePr>
        <p:xfrm>
          <a:off x="1069731" y="958361"/>
          <a:ext cx="9864432" cy="15108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25274">
                  <a:extLst>
                    <a:ext uri="{9D8B030D-6E8A-4147-A177-3AD203B41FA5}">
                      <a16:colId xmlns="" xmlns:a16="http://schemas.microsoft.com/office/drawing/2014/main" val="1383135173"/>
                    </a:ext>
                  </a:extLst>
                </a:gridCol>
                <a:gridCol w="5139158">
                  <a:extLst>
                    <a:ext uri="{9D8B030D-6E8A-4147-A177-3AD203B41FA5}">
                      <a16:colId xmlns="" xmlns:a16="http://schemas.microsoft.com/office/drawing/2014/main" val="470502070"/>
                    </a:ext>
                  </a:extLst>
                </a:gridCol>
              </a:tblGrid>
              <a:tr h="548467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effectLst/>
                        </a:rPr>
                        <a:t>直接問句</a:t>
                      </a:r>
                      <a:endParaRPr lang="zh-TW" sz="24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kern="100" dirty="0" smtClean="0">
                          <a:effectLst/>
                        </a:rPr>
                        <a:t>間</a:t>
                      </a:r>
                      <a:r>
                        <a:rPr lang="zh-TW" altLang="zh-TW" sz="2400" b="1" kern="100" dirty="0" smtClean="0">
                          <a:effectLst/>
                        </a:rPr>
                        <a:t>接問句</a:t>
                      </a:r>
                      <a:r>
                        <a:rPr lang="zh-TW" altLang="en-US" sz="2400" b="1" kern="100" dirty="0" smtClean="0">
                          <a:effectLst/>
                        </a:rPr>
                        <a:t>的</a:t>
                      </a:r>
                      <a:r>
                        <a:rPr lang="zh-TW" altLang="zh-TW" sz="2400" b="1" kern="100" dirty="0" smtClean="0">
                          <a:effectLst/>
                        </a:rPr>
                        <a:t>形成方式</a:t>
                      </a:r>
                      <a:endParaRPr lang="zh-TW" altLang="zh-TW" sz="2400" b="1" kern="100" dirty="0" smtClean="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73813207"/>
                  </a:ext>
                </a:extLst>
              </a:tr>
              <a:tr h="962425">
                <a:tc>
                  <a:txBody>
                    <a:bodyPr/>
                    <a:lstStyle/>
                    <a:p>
                      <a:pPr marL="52070" indent="-17145" algn="ctr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684530" algn="l"/>
                          <a:tab pos="755650" algn="l"/>
                          <a:tab pos="889000" algn="l"/>
                        </a:tabLst>
                      </a:pPr>
                      <a:r>
                        <a:rPr lang="en-US" sz="2800" b="1" kern="100" dirty="0" err="1" smtClean="0">
                          <a:effectLst/>
                        </a:rPr>
                        <a:t>5.wh</a:t>
                      </a:r>
                      <a:r>
                        <a:rPr lang="en-US" sz="2800" b="1" kern="100" dirty="0" smtClean="0">
                          <a:effectLst/>
                        </a:rPr>
                        <a:t>- </a:t>
                      </a:r>
                      <a:r>
                        <a:rPr lang="zh-TW" sz="2800" b="1" kern="100" dirty="0" smtClean="0">
                          <a:effectLst/>
                        </a:rPr>
                        <a:t>問句</a:t>
                      </a:r>
                      <a:r>
                        <a:rPr lang="zh-TW" altLang="en-US" sz="2800" b="1" kern="100" dirty="0" smtClean="0">
                          <a:effectLst/>
                        </a:rPr>
                        <a:t>是完成</a:t>
                      </a:r>
                      <a:r>
                        <a:rPr lang="zh-TW" altLang="en-US" sz="2800" b="1" kern="100" dirty="0" smtClean="0">
                          <a:effectLst/>
                        </a:rPr>
                        <a:t>式</a:t>
                      </a:r>
                      <a:endParaRPr lang="en-US" altLang="zh-TW" sz="2800" b="1" kern="100" dirty="0" smtClean="0">
                        <a:effectLst/>
                      </a:endParaRPr>
                    </a:p>
                    <a:p>
                      <a:pPr marL="52070" indent="-17145" algn="ctr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684530" algn="l"/>
                          <a:tab pos="755650" algn="l"/>
                          <a:tab pos="889000" algn="l"/>
                        </a:tabLst>
                      </a:pPr>
                      <a:r>
                        <a:rPr lang="zh-TW" altLang="en-US" sz="2800" b="1" kern="100" dirty="0" smtClean="0">
                          <a:effectLst/>
                        </a:rPr>
                        <a:t> </a:t>
                      </a:r>
                      <a:endParaRPr lang="en-US" altLang="zh-TW" sz="2800" b="1" kern="100" dirty="0" smtClean="0">
                        <a:effectLst/>
                      </a:endParaRPr>
                    </a:p>
                    <a:p>
                      <a:pPr marL="52070" indent="-17145" algn="ctr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684530" algn="l"/>
                          <a:tab pos="755650" algn="l"/>
                          <a:tab pos="889000" algn="l"/>
                        </a:tabLst>
                      </a:pPr>
                      <a:r>
                        <a:rPr lang="en-US" sz="2800" b="1" kern="100" dirty="0" smtClean="0">
                          <a:effectLst/>
                        </a:rPr>
                        <a:t>have </a:t>
                      </a:r>
                      <a:r>
                        <a:rPr lang="en-US" sz="2800" b="1" kern="100" dirty="0">
                          <a:effectLst/>
                        </a:rPr>
                        <a:t>/ has</a:t>
                      </a:r>
                      <a:r>
                        <a:rPr lang="zh-TW" sz="2800" b="1" kern="100" dirty="0">
                          <a:effectLst/>
                        </a:rPr>
                        <a:t>＋</a:t>
                      </a:r>
                      <a:r>
                        <a:rPr lang="en-US" sz="2800" b="1" kern="100" dirty="0">
                          <a:effectLst/>
                        </a:rPr>
                        <a:t>p.p</a:t>
                      </a:r>
                      <a:r>
                        <a:rPr lang="en-US" sz="2400" b="1" kern="100" dirty="0" smtClean="0">
                          <a:effectLst/>
                        </a:rPr>
                        <a:t>.(</a:t>
                      </a:r>
                      <a:r>
                        <a:rPr lang="zh-TW" altLang="en-US" sz="2400" b="1" kern="100" dirty="0" smtClean="0">
                          <a:effectLst/>
                        </a:rPr>
                        <a:t>過去分詞</a:t>
                      </a:r>
                      <a:r>
                        <a:rPr lang="en-US" altLang="zh-TW" sz="2400" b="1" kern="100" dirty="0" smtClean="0">
                          <a:effectLst/>
                        </a:rPr>
                        <a:t>)</a:t>
                      </a:r>
                      <a:endParaRPr lang="zh-TW" sz="2800" b="1" kern="100" dirty="0">
                        <a:effectLst/>
                        <a:latin typeface="Times New Roman" panose="02020603050405020304" pitchFamily="18" charset="0"/>
                        <a:ea typeface="華康中明體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33655" indent="3810" algn="ctr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684530" algn="l"/>
                          <a:tab pos="755650" algn="l"/>
                          <a:tab pos="889000" algn="l"/>
                        </a:tabLst>
                      </a:pPr>
                      <a:r>
                        <a:rPr lang="en-US" altLang="zh-TW" sz="2800" kern="100" dirty="0" err="1" smtClean="0">
                          <a:effectLst/>
                        </a:rPr>
                        <a:t>WH</a:t>
                      </a:r>
                      <a:r>
                        <a:rPr lang="en-US" altLang="zh-TW" sz="2800" kern="100" dirty="0" smtClean="0">
                          <a:effectLst/>
                        </a:rPr>
                        <a:t>-+</a:t>
                      </a:r>
                      <a:r>
                        <a:rPr lang="zh-TW" sz="2800" kern="100" dirty="0" smtClean="0">
                          <a:effectLst/>
                        </a:rPr>
                        <a:t>主詞</a:t>
                      </a:r>
                      <a:r>
                        <a:rPr lang="en-US" altLang="zh-TW" sz="2800" kern="100" dirty="0" smtClean="0">
                          <a:effectLst/>
                        </a:rPr>
                        <a:t>+</a:t>
                      </a:r>
                      <a:r>
                        <a:rPr lang="en-US" sz="2800" kern="100" dirty="0" smtClean="0">
                          <a:effectLst/>
                        </a:rPr>
                        <a:t> have / has +P.P.</a:t>
                      </a:r>
                      <a:endParaRPr lang="zh-TW" sz="2800" kern="100" dirty="0">
                        <a:effectLst/>
                        <a:latin typeface="Times New Roman" panose="02020603050405020304" pitchFamily="18" charset="0"/>
                        <a:ea typeface="華康中明體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="" xmlns:a16="http://schemas.microsoft.com/office/drawing/2014/main" val="27684602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65886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685800" y="2417885"/>
            <a:ext cx="11095892" cy="3800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zh-TW" sz="3600" dirty="0" smtClean="0">
              <a:latin typeface="Elephant" panose="02020904090505020303" pitchFamily="18" charset="0"/>
            </a:endParaRPr>
          </a:p>
          <a:p>
            <a:r>
              <a:rPr lang="zh-TW" altLang="en-US" sz="3600" dirty="0" smtClean="0">
                <a:latin typeface="Elephant" panose="02020904090505020303" pitchFamily="18" charset="0"/>
              </a:rPr>
              <a:t>直接問問</a:t>
            </a:r>
            <a:r>
              <a:rPr lang="en-US" altLang="zh-TW" sz="3600" dirty="0" smtClean="0">
                <a:latin typeface="Elephant" panose="02020904090505020303" pitchFamily="18" charset="0"/>
              </a:rPr>
              <a:t>:</a:t>
            </a:r>
            <a:r>
              <a:rPr lang="zh-TW" altLang="en-US" sz="3600" dirty="0" smtClean="0">
                <a:latin typeface="Elephant" panose="02020904090505020303" pitchFamily="18" charset="0"/>
              </a:rPr>
              <a:t> </a:t>
            </a:r>
            <a:r>
              <a:rPr lang="en-US" altLang="zh-TW" sz="4000" dirty="0" smtClean="0">
                <a:solidFill>
                  <a:srgbClr val="FFFF00"/>
                </a:solidFill>
                <a:latin typeface="Elephant" panose="02020904090505020303" pitchFamily="18" charset="0"/>
              </a:rPr>
              <a:t>Where has he </a:t>
            </a:r>
            <a:r>
              <a:rPr lang="en-US" altLang="zh-TW" sz="4000" dirty="0" smtClean="0">
                <a:solidFill>
                  <a:srgbClr val="FFFF00"/>
                </a:solidFill>
                <a:latin typeface="Elephant" panose="02020904090505020303" pitchFamily="18" charset="0"/>
              </a:rPr>
              <a:t>gone </a:t>
            </a:r>
            <a:r>
              <a:rPr lang="en-US" altLang="zh-TW" sz="3600" dirty="0" smtClean="0">
                <a:latin typeface="Elephant" panose="02020904090505020303" pitchFamily="18" charset="0"/>
              </a:rPr>
              <a:t>?</a:t>
            </a:r>
            <a:endParaRPr lang="en-US" altLang="zh-TW" sz="3600" dirty="0" smtClean="0">
              <a:latin typeface="Elephant" panose="02020904090505020303" pitchFamily="18" charset="0"/>
            </a:endParaRPr>
          </a:p>
          <a:p>
            <a:r>
              <a:rPr lang="zh-TW" altLang="en-US" sz="3600" dirty="0" smtClean="0">
                <a:latin typeface="Elephant" panose="02020904090505020303" pitchFamily="18" charset="0"/>
              </a:rPr>
              <a:t>間接</a:t>
            </a:r>
            <a:r>
              <a:rPr lang="zh-TW" altLang="en-US" sz="3600" dirty="0">
                <a:latin typeface="Elephant" panose="02020904090505020303" pitchFamily="18" charset="0"/>
              </a:rPr>
              <a:t>問句</a:t>
            </a:r>
            <a:r>
              <a:rPr lang="en-US" altLang="zh-TW" sz="3600" dirty="0" smtClean="0">
                <a:latin typeface="Elephant" panose="02020904090505020303" pitchFamily="18" charset="0"/>
              </a:rPr>
              <a:t>: No one knows </a:t>
            </a:r>
            <a:r>
              <a:rPr lang="en-US" altLang="zh-TW" sz="4000" dirty="0" smtClean="0">
                <a:solidFill>
                  <a:srgbClr val="FFFF00"/>
                </a:solidFill>
                <a:latin typeface="Elephant" panose="02020904090505020303" pitchFamily="18" charset="0"/>
              </a:rPr>
              <a:t>where he has </a:t>
            </a:r>
            <a:r>
              <a:rPr lang="en-US" altLang="zh-TW" sz="4000" dirty="0" smtClean="0">
                <a:solidFill>
                  <a:srgbClr val="FFFF00"/>
                </a:solidFill>
                <a:latin typeface="Elephant" panose="02020904090505020303" pitchFamily="18" charset="0"/>
              </a:rPr>
              <a:t>gone</a:t>
            </a:r>
            <a:r>
              <a:rPr lang="en-US" altLang="zh-TW" sz="3600" dirty="0" smtClean="0">
                <a:latin typeface="Elephant" panose="02020904090505020303" pitchFamily="18" charset="0"/>
              </a:rPr>
              <a:t>.</a:t>
            </a:r>
            <a:endParaRPr lang="en-US" altLang="zh-TW" sz="3600" dirty="0" smtClean="0">
              <a:latin typeface="Elephant" panose="02020904090505020303" pitchFamily="18" charset="0"/>
            </a:endParaRPr>
          </a:p>
          <a:p>
            <a:r>
              <a:rPr lang="en-US" altLang="zh-TW" sz="3600" dirty="0">
                <a:latin typeface="Elephant" panose="02020904090505020303" pitchFamily="18" charset="0"/>
              </a:rPr>
              <a:t> </a:t>
            </a:r>
            <a:r>
              <a:rPr lang="en-US" altLang="zh-TW" sz="3600" dirty="0" smtClean="0">
                <a:latin typeface="Elephant" panose="02020904090505020303" pitchFamily="18" charset="0"/>
              </a:rPr>
              <a:t>                (</a:t>
            </a:r>
            <a:r>
              <a:rPr lang="zh-TW" altLang="en-US" sz="3600" dirty="0" smtClean="0">
                <a:latin typeface="Elephant" panose="02020904090505020303" pitchFamily="18" charset="0"/>
              </a:rPr>
              <a:t>沒有人知道</a:t>
            </a:r>
            <a:r>
              <a:rPr lang="zh-TW" altLang="en-US" sz="3600" dirty="0" smtClean="0">
                <a:latin typeface="Elephant" panose="02020904090505020303" pitchFamily="18" charset="0"/>
              </a:rPr>
              <a:t>他去哪</a:t>
            </a:r>
            <a:r>
              <a:rPr lang="zh-TW" altLang="en-US" sz="3600" dirty="0" smtClean="0">
                <a:latin typeface="Elephant" panose="02020904090505020303" pitchFamily="18" charset="0"/>
              </a:rPr>
              <a:t>裡了</a:t>
            </a:r>
            <a:r>
              <a:rPr lang="en-US" altLang="zh-TW" sz="3600" dirty="0" smtClean="0">
                <a:latin typeface="Elephant" panose="02020904090505020303" pitchFamily="18" charset="0"/>
              </a:rPr>
              <a:t>?)</a:t>
            </a:r>
            <a:endParaRPr lang="en-US" altLang="zh-TW" sz="3600" dirty="0" smtClean="0">
              <a:latin typeface="Elephant" panose="02020904090505020303" pitchFamily="18" charset="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6401566"/>
              </p:ext>
            </p:extLst>
          </p:nvPr>
        </p:nvGraphicFramePr>
        <p:xfrm>
          <a:off x="1069731" y="958361"/>
          <a:ext cx="9864432" cy="15108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25274">
                  <a:extLst>
                    <a:ext uri="{9D8B030D-6E8A-4147-A177-3AD203B41FA5}">
                      <a16:colId xmlns="" xmlns:a16="http://schemas.microsoft.com/office/drawing/2014/main" val="1383135173"/>
                    </a:ext>
                  </a:extLst>
                </a:gridCol>
                <a:gridCol w="5139158">
                  <a:extLst>
                    <a:ext uri="{9D8B030D-6E8A-4147-A177-3AD203B41FA5}">
                      <a16:colId xmlns="" xmlns:a16="http://schemas.microsoft.com/office/drawing/2014/main" val="470502070"/>
                    </a:ext>
                  </a:extLst>
                </a:gridCol>
              </a:tblGrid>
              <a:tr h="548467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effectLst/>
                        </a:rPr>
                        <a:t>直接問句</a:t>
                      </a:r>
                      <a:endParaRPr lang="zh-TW" sz="24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kern="100" dirty="0" smtClean="0">
                          <a:effectLst/>
                        </a:rPr>
                        <a:t>間</a:t>
                      </a:r>
                      <a:r>
                        <a:rPr lang="zh-TW" altLang="zh-TW" sz="2400" b="1" kern="100" dirty="0" smtClean="0">
                          <a:effectLst/>
                        </a:rPr>
                        <a:t>接問句</a:t>
                      </a:r>
                      <a:r>
                        <a:rPr lang="zh-TW" altLang="en-US" sz="2400" b="1" kern="100" dirty="0" smtClean="0">
                          <a:effectLst/>
                        </a:rPr>
                        <a:t>的</a:t>
                      </a:r>
                      <a:r>
                        <a:rPr lang="zh-TW" altLang="zh-TW" sz="2400" b="1" kern="100" dirty="0" smtClean="0">
                          <a:effectLst/>
                        </a:rPr>
                        <a:t>形成方式</a:t>
                      </a:r>
                      <a:endParaRPr lang="zh-TW" altLang="zh-TW" sz="2400" b="1" kern="100" dirty="0" smtClean="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73813207"/>
                  </a:ext>
                </a:extLst>
              </a:tr>
              <a:tr h="962425">
                <a:tc>
                  <a:txBody>
                    <a:bodyPr/>
                    <a:lstStyle/>
                    <a:p>
                      <a:pPr marL="52070" indent="-17145" algn="ctr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684530" algn="l"/>
                          <a:tab pos="755650" algn="l"/>
                          <a:tab pos="889000" algn="l"/>
                        </a:tabLst>
                      </a:pPr>
                      <a:r>
                        <a:rPr lang="en-US" sz="2800" b="1" kern="100" dirty="0" err="1" smtClean="0">
                          <a:effectLst/>
                        </a:rPr>
                        <a:t>5.wh</a:t>
                      </a:r>
                      <a:r>
                        <a:rPr lang="en-US" sz="2800" b="1" kern="100" dirty="0" smtClean="0">
                          <a:effectLst/>
                        </a:rPr>
                        <a:t>- </a:t>
                      </a:r>
                      <a:r>
                        <a:rPr lang="zh-TW" sz="2800" b="1" kern="100" dirty="0" smtClean="0">
                          <a:effectLst/>
                        </a:rPr>
                        <a:t>問句</a:t>
                      </a:r>
                      <a:r>
                        <a:rPr lang="zh-TW" altLang="en-US" sz="2800" b="1" kern="100" dirty="0" smtClean="0">
                          <a:effectLst/>
                        </a:rPr>
                        <a:t>是完成</a:t>
                      </a:r>
                      <a:r>
                        <a:rPr lang="zh-TW" altLang="en-US" sz="2800" b="1" kern="100" dirty="0" smtClean="0">
                          <a:effectLst/>
                        </a:rPr>
                        <a:t>式</a:t>
                      </a:r>
                      <a:endParaRPr lang="en-US" altLang="zh-TW" sz="2800" b="1" kern="100" dirty="0" smtClean="0">
                        <a:effectLst/>
                      </a:endParaRPr>
                    </a:p>
                    <a:p>
                      <a:pPr marL="52070" indent="-17145" algn="ctr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684530" algn="l"/>
                          <a:tab pos="755650" algn="l"/>
                          <a:tab pos="889000" algn="l"/>
                        </a:tabLst>
                      </a:pPr>
                      <a:r>
                        <a:rPr lang="zh-TW" altLang="en-US" sz="2800" b="1" kern="100" dirty="0" smtClean="0">
                          <a:effectLst/>
                        </a:rPr>
                        <a:t> </a:t>
                      </a:r>
                      <a:endParaRPr lang="en-US" altLang="zh-TW" sz="2800" b="1" kern="100" dirty="0" smtClean="0">
                        <a:effectLst/>
                      </a:endParaRPr>
                    </a:p>
                    <a:p>
                      <a:pPr marL="52070" indent="-17145" algn="ctr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684530" algn="l"/>
                          <a:tab pos="755650" algn="l"/>
                          <a:tab pos="889000" algn="l"/>
                        </a:tabLst>
                      </a:pPr>
                      <a:r>
                        <a:rPr lang="en-US" sz="2800" b="1" kern="100" dirty="0" smtClean="0">
                          <a:effectLst/>
                        </a:rPr>
                        <a:t>have </a:t>
                      </a:r>
                      <a:r>
                        <a:rPr lang="en-US" sz="2800" b="1" kern="100" dirty="0">
                          <a:effectLst/>
                        </a:rPr>
                        <a:t>/ has</a:t>
                      </a:r>
                      <a:r>
                        <a:rPr lang="zh-TW" sz="2800" b="1" kern="100" dirty="0">
                          <a:effectLst/>
                        </a:rPr>
                        <a:t>＋</a:t>
                      </a:r>
                      <a:r>
                        <a:rPr lang="en-US" sz="2800" b="1" kern="100" dirty="0">
                          <a:effectLst/>
                        </a:rPr>
                        <a:t>p.p</a:t>
                      </a:r>
                      <a:r>
                        <a:rPr lang="en-US" sz="2400" b="1" kern="100" dirty="0" smtClean="0">
                          <a:effectLst/>
                        </a:rPr>
                        <a:t>.(</a:t>
                      </a:r>
                      <a:r>
                        <a:rPr lang="zh-TW" altLang="en-US" sz="2400" b="1" kern="100" dirty="0" smtClean="0">
                          <a:effectLst/>
                        </a:rPr>
                        <a:t>過去分詞</a:t>
                      </a:r>
                      <a:r>
                        <a:rPr lang="en-US" altLang="zh-TW" sz="2400" b="1" kern="100" dirty="0" smtClean="0">
                          <a:effectLst/>
                        </a:rPr>
                        <a:t>)</a:t>
                      </a:r>
                      <a:endParaRPr lang="zh-TW" sz="2800" b="1" kern="100" dirty="0">
                        <a:effectLst/>
                        <a:latin typeface="Times New Roman" panose="02020603050405020304" pitchFamily="18" charset="0"/>
                        <a:ea typeface="華康中明體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33655" indent="3810" algn="ctr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684530" algn="l"/>
                          <a:tab pos="755650" algn="l"/>
                          <a:tab pos="889000" algn="l"/>
                        </a:tabLst>
                      </a:pPr>
                      <a:r>
                        <a:rPr lang="en-US" altLang="zh-TW" sz="2800" kern="100" dirty="0" err="1" smtClean="0">
                          <a:effectLst/>
                        </a:rPr>
                        <a:t>WH</a:t>
                      </a:r>
                      <a:r>
                        <a:rPr lang="en-US" altLang="zh-TW" sz="2800" kern="100" dirty="0" smtClean="0">
                          <a:effectLst/>
                        </a:rPr>
                        <a:t>-+</a:t>
                      </a:r>
                      <a:r>
                        <a:rPr lang="zh-TW" sz="2800" kern="100" dirty="0" smtClean="0">
                          <a:effectLst/>
                        </a:rPr>
                        <a:t>主詞</a:t>
                      </a:r>
                      <a:r>
                        <a:rPr lang="en-US" altLang="zh-TW" sz="2800" kern="100" dirty="0" smtClean="0">
                          <a:effectLst/>
                        </a:rPr>
                        <a:t>+</a:t>
                      </a:r>
                      <a:r>
                        <a:rPr lang="en-US" sz="2800" kern="100" dirty="0" smtClean="0">
                          <a:effectLst/>
                        </a:rPr>
                        <a:t> have / has +P.P.</a:t>
                      </a:r>
                      <a:endParaRPr lang="zh-TW" sz="2800" kern="100" dirty="0">
                        <a:effectLst/>
                        <a:latin typeface="Times New Roman" panose="02020603050405020304" pitchFamily="18" charset="0"/>
                        <a:ea typeface="華康中明體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="" xmlns:a16="http://schemas.microsoft.com/office/drawing/2014/main" val="27684602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660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1056069" y="1983347"/>
            <a:ext cx="10328856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400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Good job, guys!</a:t>
            </a:r>
          </a:p>
          <a:p>
            <a:pPr algn="ctr"/>
            <a:r>
              <a:rPr lang="en-US" altLang="zh-TW" sz="4400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Keep practicing everyday.</a:t>
            </a:r>
          </a:p>
          <a:p>
            <a:pPr algn="ctr"/>
            <a:r>
              <a:rPr lang="en-US" altLang="zh-TW" sz="4400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You’ll be perfect and successful.</a:t>
            </a:r>
          </a:p>
          <a:p>
            <a:pPr algn="ctr"/>
            <a:endParaRPr lang="en-US" altLang="zh-TW" sz="4800" dirty="0" smtClean="0">
              <a:solidFill>
                <a:srgbClr val="FFFF66"/>
              </a:solidFill>
              <a:latin typeface="Elephant" panose="02020904090505020303" pitchFamily="18" charset="0"/>
              <a:ea typeface="Cambria Math" panose="02040503050406030204" pitchFamily="18" charset="0"/>
            </a:endParaRPr>
          </a:p>
          <a:p>
            <a:pPr algn="ctr"/>
            <a:r>
              <a:rPr lang="en-US" altLang="zh-TW" sz="4800" dirty="0" smtClean="0">
                <a:solidFill>
                  <a:srgbClr val="FF6699"/>
                </a:solidFill>
                <a:latin typeface="Elephant" panose="02020904090505020303" pitchFamily="18" charset="0"/>
                <a:ea typeface="Cambria Math" panose="02040503050406030204" pitchFamily="18" charset="0"/>
              </a:rPr>
              <a:t>Thank </a:t>
            </a:r>
            <a:r>
              <a:rPr lang="en-US" altLang="zh-TW" sz="4800" dirty="0">
                <a:solidFill>
                  <a:srgbClr val="FF6699"/>
                </a:solidFill>
                <a:latin typeface="Elephant" panose="02020904090505020303" pitchFamily="18" charset="0"/>
                <a:ea typeface="Cambria Math" panose="02040503050406030204" pitchFamily="18" charset="0"/>
              </a:rPr>
              <a:t>you for practicing with me. </a:t>
            </a:r>
            <a:endParaRPr lang="zh-TW" altLang="en-US" sz="4800" dirty="0">
              <a:solidFill>
                <a:srgbClr val="FF6699"/>
              </a:solidFill>
              <a:latin typeface="Elephant" panose="0202090409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05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1225391"/>
            <a:ext cx="11137006" cy="1293028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TW" sz="3600" dirty="0" smtClean="0">
                <a:solidFill>
                  <a:srgbClr val="FFCCFF"/>
                </a:solidFill>
                <a:latin typeface="Arial Black" panose="020B0A04020102020204" pitchFamily="34" charset="0"/>
              </a:rPr>
              <a:t>Welcome to visit my teaching website </a:t>
            </a:r>
            <a:r>
              <a:rPr lang="en-US" altLang="zh-TW" dirty="0">
                <a:solidFill>
                  <a:srgbClr val="FFFF00"/>
                </a:solidFill>
                <a:latin typeface="Arial Black" panose="020B0A04020102020204" pitchFamily="34" charset="0"/>
              </a:rPr>
              <a:t/>
            </a:r>
            <a:br>
              <a:rPr lang="en-US" altLang="zh-TW" dirty="0">
                <a:solidFill>
                  <a:srgbClr val="FFFF00"/>
                </a:solidFill>
                <a:latin typeface="Arial Black" panose="020B0A04020102020204" pitchFamily="34" charset="0"/>
              </a:rPr>
            </a:br>
            <a:endParaRPr lang="zh-TW" altLang="en-US" dirty="0">
              <a:solidFill>
                <a:srgbClr val="FFFF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圖片 3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388" y="2842279"/>
            <a:ext cx="4716257" cy="1258735"/>
          </a:xfrm>
          <a:prstGeom prst="rect">
            <a:avLst/>
          </a:prstGeom>
        </p:spPr>
      </p:pic>
      <p:pic>
        <p:nvPicPr>
          <p:cNvPr id="5" name="圖片 4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255" y="4524705"/>
            <a:ext cx="4636394" cy="1270289"/>
          </a:xfrm>
          <a:prstGeom prst="rect">
            <a:avLst/>
          </a:prstGeom>
        </p:spPr>
      </p:pic>
      <p:pic>
        <p:nvPicPr>
          <p:cNvPr id="6" name="圖片 5">
            <a:hlinkClick r:id="rId6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388" y="4547673"/>
            <a:ext cx="4716257" cy="1273578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254" y="2842278"/>
            <a:ext cx="4636394" cy="1258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80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字方塊 12"/>
          <p:cNvSpPr txBox="1"/>
          <p:nvPr/>
        </p:nvSpPr>
        <p:spPr>
          <a:xfrm>
            <a:off x="157123" y="4894992"/>
            <a:ext cx="1042931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800" dirty="0" smtClean="0">
                <a:latin typeface="Arial Black" panose="020B0A04020102020204" pitchFamily="34" charset="0"/>
                <a:hlinkClick r:id="rId2"/>
              </a:rPr>
              <a:t>https</a:t>
            </a:r>
            <a:r>
              <a:rPr lang="en-US" altLang="zh-TW" sz="4800" dirty="0">
                <a:latin typeface="Arial Black" panose="020B0A04020102020204" pitchFamily="34" charset="0"/>
                <a:hlinkClick r:id="rId2"/>
              </a:rPr>
              <a:t>://</a:t>
            </a:r>
            <a:r>
              <a:rPr lang="en-US" altLang="zh-TW" sz="4800" dirty="0" err="1" smtClean="0">
                <a:latin typeface="Arial Black" panose="020B0A04020102020204" pitchFamily="34" charset="0"/>
                <a:hlinkClick r:id="rId2"/>
              </a:rPr>
              <a:t>tina.tw</a:t>
            </a:r>
            <a:endParaRPr lang="en-US" altLang="zh-TW" sz="4800" dirty="0" smtClean="0">
              <a:latin typeface="Arial Black" panose="020B0A04020102020204" pitchFamily="34" charset="0"/>
            </a:endParaRPr>
          </a:p>
          <a:p>
            <a:pPr algn="ctr"/>
            <a:r>
              <a:rPr lang="en-US" altLang="zh-TW" sz="3600" dirty="0">
                <a:solidFill>
                  <a:srgbClr val="FFFF00"/>
                </a:solidFill>
                <a:latin typeface="Arial Black" panose="020B0A04020102020204" pitchFamily="34" charset="0"/>
              </a:rPr>
              <a:t>See you in the next video. </a:t>
            </a:r>
            <a:endParaRPr lang="zh-TW" altLang="en-US" sz="4800" dirty="0">
              <a:solidFill>
                <a:srgbClr val="FFFF00"/>
              </a:solidFill>
              <a:latin typeface="Arial Black" panose="020B0A04020102020204" pitchFamily="34" charset="0"/>
            </a:endParaRPr>
          </a:p>
          <a:p>
            <a:pPr algn="ctr"/>
            <a:endParaRPr lang="en-US" altLang="zh-TW" sz="48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867" y="731520"/>
            <a:ext cx="4392933" cy="4163472"/>
          </a:xfrm>
          <a:prstGeom prst="rect">
            <a:avLst/>
          </a:prstGeom>
        </p:spPr>
      </p:pic>
      <p:pic>
        <p:nvPicPr>
          <p:cNvPr id="6" name="內容版面配置區 2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933" y="731520"/>
            <a:ext cx="3238911" cy="4163472"/>
          </a:xfrm>
        </p:spPr>
      </p:pic>
    </p:spTree>
    <p:extLst>
      <p:ext uri="{BB962C8B-B14F-4D97-AF65-F5344CB8AC3E}">
        <p14:creationId xmlns:p14="http://schemas.microsoft.com/office/powerpoint/2010/main" val="412161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type="ctrTitle"/>
          </p:nvPr>
        </p:nvSpPr>
        <p:spPr bwMode="auto">
          <a:xfrm>
            <a:off x="2614412" y="1188750"/>
            <a:ext cx="6870126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en-US" altLang="zh-TW" sz="4400" dirty="0" smtClean="0">
                <a:latin typeface="Elephant" pitchFamily="18" charset="0"/>
              </a:rPr>
              <a:t/>
            </a:r>
            <a:br>
              <a:rPr lang="en-US" altLang="zh-TW" sz="4400" dirty="0" smtClean="0">
                <a:latin typeface="Elephant" pitchFamily="18" charset="0"/>
              </a:rPr>
            </a:br>
            <a:r>
              <a:rPr lang="zh-TW" altLang="en-US" sz="4400" dirty="0" smtClean="0">
                <a:latin typeface="Elephant" pitchFamily="18" charset="0"/>
                <a:ea typeface="華康POP1體W5(P)" pitchFamily="82" charset="-120"/>
              </a:rPr>
              <a:t>間接問句</a:t>
            </a:r>
            <a:r>
              <a:rPr lang="en-US" altLang="zh-TW" sz="4400" dirty="0" smtClean="0">
                <a:latin typeface="Elephant" pitchFamily="18" charset="0"/>
                <a:ea typeface="華康POP1體W5(P)" pitchFamily="82" charset="-120"/>
              </a:rPr>
              <a:t>(</a:t>
            </a:r>
            <a:r>
              <a:rPr lang="en-US" altLang="zh-TW" sz="4400" dirty="0" err="1" smtClean="0">
                <a:latin typeface="Elephant" pitchFamily="18" charset="0"/>
                <a:ea typeface="華康POP1體W5(P)" pitchFamily="82" charset="-120"/>
              </a:rPr>
              <a:t>WH</a:t>
            </a:r>
            <a:r>
              <a:rPr lang="en-US" altLang="zh-TW" sz="4400" dirty="0" smtClean="0">
                <a:latin typeface="Elephant" pitchFamily="18" charset="0"/>
                <a:ea typeface="華康POP1體W5(P)" pitchFamily="82" charset="-120"/>
              </a:rPr>
              <a:t>-</a:t>
            </a:r>
            <a:r>
              <a:rPr lang="zh-TW" altLang="en-US" sz="4400" dirty="0" smtClean="0">
                <a:latin typeface="Elephant" pitchFamily="18" charset="0"/>
                <a:ea typeface="華康POP1體W5(P)" pitchFamily="82" charset="-120"/>
              </a:rPr>
              <a:t>引述句</a:t>
            </a:r>
            <a:r>
              <a:rPr lang="en-US" altLang="zh-TW" sz="4400" dirty="0" smtClean="0">
                <a:latin typeface="Elephant" pitchFamily="18" charset="0"/>
                <a:ea typeface="華康POP1體W5(P)" pitchFamily="82" charset="-120"/>
              </a:rPr>
              <a:t>)</a:t>
            </a:r>
            <a:r>
              <a:rPr lang="zh-TW" altLang="zh-TW" sz="4400" dirty="0">
                <a:solidFill>
                  <a:srgbClr val="FF0000"/>
                </a:solidFill>
                <a:latin typeface="Elephant" pitchFamily="18" charset="0"/>
              </a:rPr>
              <a:t/>
            </a:r>
            <a:br>
              <a:rPr lang="zh-TW" altLang="zh-TW" sz="4400" dirty="0">
                <a:solidFill>
                  <a:srgbClr val="FF0000"/>
                </a:solidFill>
                <a:latin typeface="Elephant" pitchFamily="18" charset="0"/>
              </a:rPr>
            </a:br>
            <a:r>
              <a:rPr kumimoji="0" lang="en-US" altLang="zh-TW" sz="24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/>
            </a:r>
            <a:br>
              <a:rPr kumimoji="0" lang="en-US" altLang="zh-TW" sz="24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</a:br>
            <a:r>
              <a:rPr kumimoji="0" lang="zh-TW" altLang="en-US" sz="28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康軒</a:t>
            </a:r>
            <a:r>
              <a:rPr lang="zh-TW" altLang="en-US" sz="2800" cap="none" dirty="0">
                <a:solidFill>
                  <a:schemeClr val="accent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英語</a:t>
            </a:r>
            <a:r>
              <a:rPr kumimoji="0" lang="zh-TW" altLang="en-US" sz="28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第五冊第</a:t>
            </a:r>
            <a:r>
              <a:rPr lang="zh-TW" altLang="en-US" sz="2800" cap="none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四</a:t>
            </a:r>
            <a:r>
              <a:rPr kumimoji="0" lang="zh-TW" altLang="en-US" sz="28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課 </a:t>
            </a:r>
            <a:r>
              <a:rPr kumimoji="0" lang="en-US" altLang="zh-TW" sz="28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Grammer</a:t>
            </a:r>
            <a:r>
              <a:rPr kumimoji="0" lang="en-US" altLang="zh-TW" sz="28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 A</a:t>
            </a:r>
            <a:endParaRPr kumimoji="0" lang="zh-TW" altLang="en-US" sz="28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20000"/>
                  <a:lumOff val="8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64802" y="4044325"/>
            <a:ext cx="9448800" cy="685800"/>
          </a:xfrm>
        </p:spPr>
        <p:txBody>
          <a:bodyPr>
            <a:normAutofit fontScale="32500" lnSpcReduction="20000"/>
          </a:bodyPr>
          <a:lstStyle/>
          <a:p>
            <a:pPr algn="ctr"/>
            <a:r>
              <a:rPr lang="zh-TW" altLang="en-US" sz="7400" dirty="0" smtClean="0"/>
              <a:t>郭淑媛 </a:t>
            </a:r>
            <a:r>
              <a:rPr lang="en-US" altLang="zh-TW" sz="7400" dirty="0" smtClean="0"/>
              <a:t>(Tina)</a:t>
            </a:r>
            <a:r>
              <a:rPr lang="zh-TW" altLang="en-US" sz="7400" dirty="0" smtClean="0"/>
              <a:t> 老師</a:t>
            </a:r>
            <a:endParaRPr lang="en-US" altLang="zh-TW" sz="7400" dirty="0" smtClean="0"/>
          </a:p>
          <a:p>
            <a:pPr algn="ctr"/>
            <a:r>
              <a:rPr lang="en-US" altLang="zh-TW" sz="4400" dirty="0" smtClean="0"/>
              <a:t>2021/01/16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6425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2449551" y="764373"/>
            <a:ext cx="8610600" cy="1293028"/>
          </a:xfrm>
        </p:spPr>
        <p:txBody>
          <a:bodyPr>
            <a:normAutofit/>
          </a:bodyPr>
          <a:lstStyle/>
          <a:p>
            <a:pPr algn="ctr"/>
            <a:r>
              <a:rPr lang="zh-TW" altLang="en-US" sz="4400" dirty="0" smtClean="0">
                <a:latin typeface="標楷體" pitchFamily="65" charset="-120"/>
                <a:ea typeface="標楷體" pitchFamily="65" charset="-120"/>
              </a:rPr>
              <a:t>名詞子句與</a:t>
            </a:r>
            <a:r>
              <a:rPr lang="zh-TW" altLang="zh-TW" sz="4400" dirty="0" smtClean="0">
                <a:latin typeface="標楷體" pitchFamily="65" charset="-120"/>
                <a:ea typeface="標楷體" pitchFamily="65" charset="-120"/>
              </a:rPr>
              <a:t>間接</a:t>
            </a:r>
            <a:r>
              <a:rPr lang="zh-TW" altLang="en-US" sz="4400" dirty="0" smtClean="0">
                <a:latin typeface="標楷體" pitchFamily="65" charset="-120"/>
                <a:ea typeface="標楷體" pitchFamily="65" charset="-120"/>
              </a:rPr>
              <a:t>問句</a:t>
            </a:r>
            <a:endParaRPr lang="zh-TW" altLang="en-US" sz="44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685800" y="1880315"/>
            <a:ext cx="11167946" cy="4977685"/>
          </a:xfrm>
        </p:spPr>
        <p:txBody>
          <a:bodyPr>
            <a:normAutofit lnSpcReduction="10000"/>
          </a:bodyPr>
          <a:lstStyle/>
          <a:p>
            <a:r>
              <a:rPr lang="en-US" altLang="zh-TW" sz="3600" dirty="0" err="1" smtClean="0">
                <a:latin typeface="標楷體" pitchFamily="65" charset="-120"/>
                <a:ea typeface="標楷體" pitchFamily="65" charset="-120"/>
              </a:rPr>
              <a:t>wh</a:t>
            </a:r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- </a:t>
            </a:r>
            <a:r>
              <a:rPr lang="zh-TW" altLang="zh-TW" sz="3600" dirty="0" smtClean="0">
                <a:latin typeface="標楷體" pitchFamily="65" charset="-120"/>
                <a:ea typeface="標楷體" pitchFamily="65" charset="-120"/>
              </a:rPr>
              <a:t>疑問詞</a:t>
            </a:r>
            <a:r>
              <a:rPr lang="zh-TW" altLang="zh-TW" sz="3600" dirty="0"/>
              <a:t>（</a:t>
            </a:r>
            <a:r>
              <a:rPr lang="en-US" altLang="zh-TW" sz="3600" dirty="0"/>
              <a:t> who</a:t>
            </a:r>
            <a:r>
              <a:rPr lang="zh-TW" altLang="zh-TW" sz="3600" dirty="0"/>
              <a:t>、</a:t>
            </a:r>
            <a:r>
              <a:rPr lang="en-US" altLang="zh-TW" sz="3600" dirty="0"/>
              <a:t>how </a:t>
            </a:r>
            <a:r>
              <a:rPr lang="zh-TW" altLang="en-US" sz="3600" dirty="0"/>
              <a:t>、</a:t>
            </a:r>
            <a:r>
              <a:rPr lang="en-US" altLang="zh-TW" sz="3600" dirty="0"/>
              <a:t>what</a:t>
            </a:r>
            <a:r>
              <a:rPr lang="zh-TW" altLang="zh-TW" sz="3600" dirty="0"/>
              <a:t>、</a:t>
            </a:r>
            <a:r>
              <a:rPr lang="en-US" altLang="zh-TW" sz="3600" dirty="0"/>
              <a:t>where</a:t>
            </a:r>
            <a:r>
              <a:rPr lang="zh-TW" altLang="zh-TW" sz="3600" dirty="0"/>
              <a:t>、</a:t>
            </a:r>
            <a:r>
              <a:rPr lang="en-US" altLang="zh-TW" sz="3600" dirty="0"/>
              <a:t>when</a:t>
            </a:r>
            <a:r>
              <a:rPr lang="zh-TW" altLang="zh-TW" sz="3600" dirty="0"/>
              <a:t>、</a:t>
            </a:r>
            <a:r>
              <a:rPr lang="en-US" altLang="zh-TW" sz="3600" dirty="0"/>
              <a:t>which</a:t>
            </a:r>
            <a:r>
              <a:rPr lang="zh-TW" altLang="zh-TW" sz="3600" dirty="0"/>
              <a:t>、</a:t>
            </a:r>
            <a:r>
              <a:rPr lang="en-US" altLang="zh-TW" sz="3600" dirty="0"/>
              <a:t>why</a:t>
            </a:r>
            <a:r>
              <a:rPr lang="zh-TW" altLang="zh-TW" sz="3600" dirty="0"/>
              <a:t>）</a:t>
            </a:r>
            <a:r>
              <a:rPr lang="zh-TW" altLang="zh-TW" sz="3600" dirty="0" smtClean="0">
                <a:latin typeface="標楷體" pitchFamily="65" charset="-120"/>
                <a:ea typeface="標楷體" pitchFamily="65" charset="-120"/>
              </a:rPr>
              <a:t>所</a:t>
            </a:r>
            <a:r>
              <a:rPr lang="zh-TW" altLang="zh-TW" sz="3600" dirty="0" smtClean="0">
                <a:latin typeface="標楷體" pitchFamily="65" charset="-120"/>
                <a:ea typeface="標楷體" pitchFamily="65" charset="-120"/>
              </a:rPr>
              <a:t>引導的「間接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問</a:t>
            </a:r>
            <a:r>
              <a:rPr lang="zh-TW" altLang="zh-TW" sz="3600" dirty="0" smtClean="0">
                <a:latin typeface="標楷體" pitchFamily="65" charset="-120"/>
                <a:ea typeface="標楷體" pitchFamily="65" charset="-120"/>
              </a:rPr>
              <a:t>句」和</a:t>
            </a:r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that</a:t>
            </a:r>
            <a:r>
              <a:rPr lang="zh-TW" altLang="zh-TW" sz="3600" dirty="0">
                <a:latin typeface="標楷體" pitchFamily="65" charset="-120"/>
                <a:ea typeface="標楷體" pitchFamily="65" charset="-120"/>
              </a:rPr>
              <a:t>所引導的名詞</a:t>
            </a:r>
            <a:r>
              <a:rPr lang="zh-TW" altLang="zh-TW" sz="3600" dirty="0" smtClean="0">
                <a:latin typeface="標楷體" pitchFamily="65" charset="-120"/>
                <a:ea typeface="標楷體" pitchFamily="65" charset="-120"/>
              </a:rPr>
              <a:t>子句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，都是</a:t>
            </a:r>
            <a:r>
              <a:rPr lang="zh-TW" altLang="zh-TW" sz="3600" dirty="0" smtClean="0">
                <a:latin typeface="標楷體" pitchFamily="65" charset="-120"/>
                <a:ea typeface="標楷體" pitchFamily="65" charset="-120"/>
              </a:rPr>
              <a:t>當</a:t>
            </a:r>
            <a:r>
              <a:rPr lang="zh-TW" altLang="zh-TW" sz="3600" dirty="0">
                <a:latin typeface="標楷體" pitchFamily="65" charset="-120"/>
                <a:ea typeface="標楷體" pitchFamily="65" charset="-120"/>
              </a:rPr>
              <a:t>名詞</a:t>
            </a:r>
            <a:r>
              <a:rPr lang="zh-TW" altLang="zh-TW" sz="3600" dirty="0" smtClean="0">
                <a:latin typeface="標楷體" pitchFamily="65" charset="-120"/>
                <a:ea typeface="標楷體" pitchFamily="65" charset="-120"/>
              </a:rPr>
              <a:t>使用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，我們看例句</a:t>
            </a:r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:</a:t>
            </a:r>
            <a:endParaRPr lang="zh-TW" altLang="zh-TW" sz="36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3600" dirty="0" smtClean="0">
                <a:latin typeface="華康POP1體W5(P)" pitchFamily="82" charset="-120"/>
                <a:ea typeface="華康POP1體W5(P)" pitchFamily="82" charset="-120"/>
              </a:rPr>
              <a:t>(1) </a:t>
            </a:r>
            <a:r>
              <a:rPr lang="en-US" altLang="zh-TW" sz="3200" dirty="0" smtClean="0">
                <a:latin typeface="Elephant" pitchFamily="18" charset="0"/>
                <a:ea typeface="華康POP1體W5(P)" pitchFamily="82" charset="-120"/>
              </a:rPr>
              <a:t>I believe </a:t>
            </a:r>
            <a:r>
              <a:rPr lang="en-US" altLang="zh-TW" sz="3200" u="sng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Elephant" pitchFamily="18" charset="0"/>
                <a:ea typeface="華康POP1體W5(P)" pitchFamily="82" charset="-120"/>
              </a:rPr>
              <a:t>that John will be a </a:t>
            </a:r>
            <a:r>
              <a:rPr lang="en-US" altLang="zh-TW" sz="3200" u="sng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Elephant" pitchFamily="18" charset="0"/>
                <a:ea typeface="華康POP1體W5(P)" pitchFamily="82" charset="-120"/>
              </a:rPr>
              <a:t>teacher </a:t>
            </a:r>
            <a:r>
              <a:rPr lang="en-US" altLang="zh-TW" sz="3200" u="sng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Elephant" pitchFamily="18" charset="0"/>
                <a:ea typeface="華康POP1體W5(P)" pitchFamily="82" charset="-120"/>
              </a:rPr>
              <a:t>one day</a:t>
            </a:r>
            <a:r>
              <a:rPr lang="en-US" altLang="zh-TW" sz="3600" dirty="0" smtClean="0">
                <a:latin typeface="Elephant" pitchFamily="18" charset="0"/>
                <a:ea typeface="華康POP1體W5(P)" pitchFamily="82" charset="-120"/>
              </a:rPr>
              <a:t>.</a:t>
            </a:r>
            <a:r>
              <a:rPr lang="zh-TW" altLang="en-US" sz="3600" dirty="0" smtClean="0">
                <a:latin typeface="Elephant" pitchFamily="18" charset="0"/>
                <a:ea typeface="華康POP1體W5(P)" pitchFamily="82" charset="-120"/>
              </a:rPr>
              <a:t>           </a:t>
            </a:r>
            <a:endParaRPr lang="en-US" altLang="zh-TW" sz="3600" dirty="0" smtClean="0">
              <a:latin typeface="Elephant" pitchFamily="18" charset="0"/>
              <a:ea typeface="華康POP1體W5(P)" pitchFamily="82" charset="-120"/>
            </a:endParaRPr>
          </a:p>
          <a:p>
            <a:pPr>
              <a:buNone/>
            </a:pP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                 </a:t>
            </a:r>
            <a:r>
              <a:rPr lang="zh-TW" altLang="zh-TW" sz="3600" dirty="0" smtClean="0">
                <a:latin typeface="標楷體" pitchFamily="65" charset="-120"/>
                <a:ea typeface="標楷體" pitchFamily="65" charset="-120"/>
              </a:rPr>
              <a:t>（名詞子句</a:t>
            </a:r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>
              <a:buNone/>
            </a:pPr>
            <a:r>
              <a:rPr lang="zh-TW" altLang="en-US" sz="3600" dirty="0" smtClean="0">
                <a:latin typeface="華康POP1體W5(P)" pitchFamily="82" charset="-120"/>
                <a:ea typeface="華康POP1體W5(P)" pitchFamily="82" charset="-120"/>
              </a:rPr>
              <a:t>        </a:t>
            </a:r>
            <a:r>
              <a:rPr lang="zh-TW" altLang="zh-TW" sz="3600" dirty="0" smtClean="0">
                <a:latin typeface="標楷體" pitchFamily="65" charset="-120"/>
                <a:ea typeface="標楷體" pitchFamily="65" charset="-120"/>
              </a:rPr>
              <a:t>我</a:t>
            </a:r>
            <a:r>
              <a:rPr lang="zh-TW" altLang="zh-TW" sz="3600" dirty="0" smtClean="0">
                <a:latin typeface="標楷體" pitchFamily="65" charset="-120"/>
                <a:ea typeface="標楷體" pitchFamily="65" charset="-120"/>
              </a:rPr>
              <a:t>相信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約翰</a:t>
            </a:r>
            <a:r>
              <a:rPr lang="zh-TW" altLang="zh-TW" sz="3600" dirty="0" smtClean="0">
                <a:latin typeface="標楷體" pitchFamily="65" charset="-120"/>
                <a:ea typeface="標楷體" pitchFamily="65" charset="-120"/>
              </a:rPr>
              <a:t>有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一</a:t>
            </a:r>
            <a:r>
              <a:rPr lang="zh-TW" altLang="zh-TW" sz="3600" dirty="0" smtClean="0">
                <a:latin typeface="標楷體" pitchFamily="65" charset="-120"/>
                <a:ea typeface="標楷體" pitchFamily="65" charset="-120"/>
              </a:rPr>
              <a:t>天會</a:t>
            </a:r>
            <a:r>
              <a:rPr lang="zh-TW" altLang="zh-TW" sz="3600" dirty="0" smtClean="0">
                <a:latin typeface="標楷體" pitchFamily="65" charset="-120"/>
                <a:ea typeface="標楷體" pitchFamily="65" charset="-120"/>
              </a:rPr>
              <a:t>成為</a:t>
            </a:r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老師</a:t>
            </a:r>
            <a:r>
              <a:rPr lang="zh-TW" altLang="zh-TW" sz="3600" dirty="0" smtClean="0">
                <a:latin typeface="標楷體" pitchFamily="65" charset="-120"/>
                <a:ea typeface="標楷體" pitchFamily="65" charset="-120"/>
              </a:rPr>
              <a:t>。</a:t>
            </a:r>
          </a:p>
          <a:p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2</a:t>
            </a:r>
            <a:r>
              <a:rPr lang="en-US" altLang="zh-TW" sz="3000" dirty="0" smtClean="0">
                <a:latin typeface="標楷體" pitchFamily="65" charset="-120"/>
                <a:ea typeface="標楷體" pitchFamily="65" charset="-120"/>
              </a:rPr>
              <a:t>) </a:t>
            </a:r>
            <a:r>
              <a:rPr lang="en-US" altLang="zh-TW" sz="3000" dirty="0" smtClean="0">
                <a:latin typeface="Elephant" pitchFamily="18" charset="0"/>
                <a:ea typeface="標楷體" pitchFamily="65" charset="-120"/>
              </a:rPr>
              <a:t>I want to know </a:t>
            </a:r>
            <a:r>
              <a:rPr lang="en-US" altLang="zh-TW" sz="3000" u="sng" dirty="0" smtClean="0">
                <a:solidFill>
                  <a:srgbClr val="FFFF00"/>
                </a:solidFill>
                <a:latin typeface="Elephant" pitchFamily="18" charset="0"/>
                <a:ea typeface="標楷體" pitchFamily="65" charset="-120"/>
              </a:rPr>
              <a:t>why John wants to be </a:t>
            </a:r>
            <a:r>
              <a:rPr lang="en-US" altLang="zh-TW" sz="3000" u="sng" dirty="0" smtClean="0">
                <a:solidFill>
                  <a:srgbClr val="FFFF00"/>
                </a:solidFill>
                <a:latin typeface="Elephant" pitchFamily="18" charset="0"/>
                <a:ea typeface="華康POP1體W5(P)" pitchFamily="82" charset="-120"/>
              </a:rPr>
              <a:t>a </a:t>
            </a:r>
            <a:r>
              <a:rPr lang="en-US" altLang="zh-TW" sz="3000" u="sng" dirty="0" smtClean="0">
                <a:solidFill>
                  <a:srgbClr val="FFFF00"/>
                </a:solidFill>
                <a:latin typeface="Elephant" pitchFamily="18" charset="0"/>
                <a:ea typeface="華康POP1體W5(P)" pitchFamily="82" charset="-120"/>
              </a:rPr>
              <a:t>teacher</a:t>
            </a:r>
            <a:r>
              <a:rPr lang="en-US" altLang="zh-TW" sz="3600" dirty="0" smtClean="0">
                <a:latin typeface="華康POP1體W5(P)" pitchFamily="82" charset="-120"/>
                <a:ea typeface="華康POP1體W5(P)" pitchFamily="82" charset="-120"/>
              </a:rPr>
              <a:t>.</a:t>
            </a:r>
            <a:endParaRPr lang="en-US" altLang="zh-TW" sz="3600" dirty="0" smtClean="0">
              <a:latin typeface="華康POP1體W5(P)" pitchFamily="82" charset="-120"/>
              <a:ea typeface="華康POP1體W5(P)" pitchFamily="82" charset="-120"/>
            </a:endParaRPr>
          </a:p>
          <a:p>
            <a:pPr>
              <a:buNone/>
            </a:pP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                     </a:t>
            </a:r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zh-TW" sz="3600" dirty="0" smtClean="0">
                <a:latin typeface="標楷體" pitchFamily="65" charset="-120"/>
                <a:ea typeface="標楷體" pitchFamily="65" charset="-120"/>
              </a:rPr>
              <a:t>間接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問</a:t>
            </a:r>
            <a:r>
              <a:rPr lang="zh-TW" altLang="zh-TW" sz="3600" dirty="0" smtClean="0">
                <a:latin typeface="標楷體" pitchFamily="65" charset="-120"/>
                <a:ea typeface="標楷體" pitchFamily="65" charset="-120"/>
              </a:rPr>
              <a:t>句</a:t>
            </a:r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>
              <a:buNone/>
            </a:pP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      </a:t>
            </a:r>
            <a:r>
              <a:rPr lang="zh-TW" altLang="zh-TW" sz="3600" dirty="0" smtClean="0">
                <a:latin typeface="標楷體" pitchFamily="65" charset="-120"/>
                <a:ea typeface="標楷體" pitchFamily="65" charset="-120"/>
              </a:rPr>
              <a:t>我想</a:t>
            </a:r>
            <a:r>
              <a:rPr lang="zh-TW" altLang="zh-TW" sz="3600" dirty="0" smtClean="0">
                <a:latin typeface="標楷體" pitchFamily="65" charset="-120"/>
                <a:ea typeface="標楷體" pitchFamily="65" charset="-120"/>
              </a:rPr>
              <a:t>知道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約翰</a:t>
            </a:r>
            <a:r>
              <a:rPr lang="zh-TW" altLang="zh-TW" sz="3600" dirty="0" smtClean="0">
                <a:latin typeface="標楷體" pitchFamily="65" charset="-120"/>
                <a:ea typeface="標楷體" pitchFamily="65" charset="-120"/>
              </a:rPr>
              <a:t>為什麼</a:t>
            </a:r>
            <a:r>
              <a:rPr lang="zh-TW" altLang="zh-TW" sz="3600" dirty="0" smtClean="0">
                <a:latin typeface="標楷體" pitchFamily="65" charset="-120"/>
                <a:ea typeface="標楷體" pitchFamily="65" charset="-120"/>
              </a:rPr>
              <a:t>想</a:t>
            </a:r>
            <a:r>
              <a:rPr lang="zh-TW" altLang="zh-TW" sz="3600" dirty="0" smtClean="0">
                <a:latin typeface="標楷體" pitchFamily="65" charset="-120"/>
                <a:ea typeface="標楷體" pitchFamily="65" charset="-120"/>
              </a:rPr>
              <a:t>成為</a:t>
            </a:r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老師</a:t>
            </a:r>
            <a:r>
              <a:rPr lang="zh-TW" altLang="zh-TW" sz="36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zh-TW" altLang="zh-TW" sz="3600" dirty="0" smtClean="0"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99386" y="790130"/>
            <a:ext cx="8610600" cy="1293028"/>
          </a:xfrm>
        </p:spPr>
        <p:txBody>
          <a:bodyPr/>
          <a:lstStyle/>
          <a:p>
            <a:pPr algn="ctr"/>
            <a:r>
              <a:rPr lang="zh-TW" altLang="zh-TW" dirty="0" smtClean="0"/>
              <a:t>間接</a:t>
            </a:r>
            <a:r>
              <a:rPr lang="zh-TW" altLang="en-US" dirty="0" smtClean="0"/>
              <a:t>問</a:t>
            </a:r>
            <a:r>
              <a:rPr lang="zh-TW" altLang="zh-TW" dirty="0" smtClean="0"/>
              <a:t>句的形成方式</a:t>
            </a:r>
            <a:br>
              <a:rPr lang="zh-TW" altLang="zh-TW" dirty="0" smtClean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5800" y="1918952"/>
            <a:ext cx="10820400" cy="4299733"/>
          </a:xfrm>
        </p:spPr>
        <p:txBody>
          <a:bodyPr>
            <a:normAutofit/>
          </a:bodyPr>
          <a:lstStyle/>
          <a:p>
            <a:r>
              <a:rPr lang="en-US" altLang="zh-TW" sz="3200" dirty="0" err="1" smtClean="0"/>
              <a:t>WH</a:t>
            </a:r>
            <a:r>
              <a:rPr lang="en-US" altLang="zh-TW" sz="3200" dirty="0" smtClean="0"/>
              <a:t>-</a:t>
            </a:r>
            <a:r>
              <a:rPr lang="zh-TW" altLang="zh-TW" sz="3200" dirty="0" smtClean="0"/>
              <a:t>疑問詞</a:t>
            </a:r>
            <a:r>
              <a:rPr lang="zh-TW" altLang="en-US" sz="3200" dirty="0" smtClean="0"/>
              <a:t>所引導</a:t>
            </a:r>
            <a:r>
              <a:rPr lang="zh-TW" altLang="zh-TW" sz="3200" dirty="0" smtClean="0"/>
              <a:t>的</a:t>
            </a:r>
            <a:r>
              <a:rPr lang="zh-TW" altLang="en-US" sz="3200" dirty="0" smtClean="0"/>
              <a:t>「</a:t>
            </a:r>
            <a:r>
              <a:rPr lang="zh-TW" altLang="zh-TW" sz="3200" dirty="0" smtClean="0"/>
              <a:t>間接</a:t>
            </a:r>
            <a:r>
              <a:rPr lang="zh-TW" altLang="en-US" sz="3200" dirty="0" smtClean="0"/>
              <a:t>問</a:t>
            </a:r>
            <a:r>
              <a:rPr lang="zh-TW" altLang="zh-TW" sz="3200" dirty="0" smtClean="0"/>
              <a:t>句</a:t>
            </a:r>
            <a:r>
              <a:rPr lang="zh-TW" altLang="en-US" sz="3200" dirty="0" smtClean="0"/>
              <a:t>」是</a:t>
            </a:r>
            <a:r>
              <a:rPr lang="zh-TW" altLang="zh-TW" sz="3200" dirty="0" smtClean="0"/>
              <a:t>由</a:t>
            </a:r>
            <a:r>
              <a:rPr lang="zh-TW" altLang="zh-TW" sz="3200" dirty="0" smtClean="0"/>
              <a:t>「</a:t>
            </a:r>
            <a:r>
              <a:rPr lang="zh-TW" altLang="zh-TW" sz="3200" dirty="0" smtClean="0"/>
              <a:t>直接問句」變化而成，</a:t>
            </a:r>
            <a:endParaRPr lang="en-US" altLang="zh-TW" sz="3200" dirty="0" smtClean="0"/>
          </a:p>
          <a:p>
            <a:r>
              <a:rPr lang="zh-TW" altLang="en-US" sz="3200" dirty="0"/>
              <a:t>請</a:t>
            </a:r>
            <a:r>
              <a:rPr lang="zh-TW" altLang="en-US" sz="3200" dirty="0" smtClean="0"/>
              <a:t>看例句</a:t>
            </a:r>
            <a:r>
              <a:rPr lang="en-US" altLang="zh-TW" sz="3200" dirty="0" smtClean="0"/>
              <a:t>:</a:t>
            </a:r>
            <a:endParaRPr lang="en-US" altLang="zh-TW" sz="3200" dirty="0" smtClean="0"/>
          </a:p>
          <a:p>
            <a:r>
              <a:rPr lang="zh-TW" altLang="zh-TW" sz="3200" dirty="0"/>
              <a:t>直接</a:t>
            </a:r>
            <a:r>
              <a:rPr lang="zh-TW" altLang="zh-TW" sz="3200" dirty="0" smtClean="0"/>
              <a:t>問句</a:t>
            </a:r>
            <a:r>
              <a:rPr lang="en-US" altLang="zh-TW" sz="3200" dirty="0" smtClean="0"/>
              <a:t>:</a:t>
            </a:r>
            <a:r>
              <a:rPr lang="en-US" altLang="zh-TW" sz="4000" dirty="0" smtClean="0">
                <a:solidFill>
                  <a:srgbClr val="FF6699"/>
                </a:solidFill>
                <a:latin typeface="Elephant" panose="02020904090505020303" pitchFamily="18" charset="0"/>
              </a:rPr>
              <a:t>Who are you ? </a:t>
            </a:r>
          </a:p>
          <a:p>
            <a:r>
              <a:rPr lang="en-US" altLang="zh-TW" sz="4000" dirty="0" smtClean="0"/>
              <a:t>            </a:t>
            </a:r>
            <a:r>
              <a:rPr lang="en-US" altLang="zh-TW" sz="3200" dirty="0" smtClean="0"/>
              <a:t>(</a:t>
            </a:r>
            <a:r>
              <a:rPr lang="zh-TW" altLang="en-US" sz="3200" dirty="0" smtClean="0"/>
              <a:t>你是誰</a:t>
            </a:r>
            <a:r>
              <a:rPr lang="en-US" altLang="zh-TW" sz="3200" dirty="0" smtClean="0"/>
              <a:t>?</a:t>
            </a:r>
            <a:r>
              <a:rPr lang="zh-TW" altLang="zh-TW" sz="3200" dirty="0" smtClean="0"/>
              <a:t>）</a:t>
            </a:r>
            <a:endParaRPr lang="en-US" altLang="zh-TW" sz="4000" dirty="0">
              <a:solidFill>
                <a:schemeClr val="accent1">
                  <a:lumMod val="40000"/>
                  <a:lumOff val="60000"/>
                </a:schemeClr>
              </a:solidFill>
              <a:latin typeface="Elephant" panose="02020904090505020303" pitchFamily="18" charset="0"/>
            </a:endParaRPr>
          </a:p>
          <a:p>
            <a:r>
              <a:rPr lang="zh-TW" altLang="zh-TW" sz="3200" dirty="0" smtClean="0"/>
              <a:t>間接</a:t>
            </a:r>
            <a:r>
              <a:rPr lang="zh-TW" altLang="en-US" sz="3200" dirty="0" smtClean="0"/>
              <a:t>問</a:t>
            </a:r>
            <a:r>
              <a:rPr lang="zh-TW" altLang="zh-TW" sz="3200" dirty="0" smtClean="0"/>
              <a:t>句</a:t>
            </a:r>
            <a:r>
              <a:rPr lang="en-US" altLang="zh-TW" sz="4000" dirty="0" smtClean="0"/>
              <a:t>:</a:t>
            </a:r>
            <a:r>
              <a:rPr lang="en-US" altLang="zh-TW" sz="4400" dirty="0" smtClean="0">
                <a:latin typeface="Elephant" panose="02020904090505020303" pitchFamily="18" charset="0"/>
              </a:rPr>
              <a:t>Please </a:t>
            </a:r>
            <a:r>
              <a:rPr lang="en-US" altLang="zh-TW" sz="4400" dirty="0">
                <a:latin typeface="Elephant" panose="02020904090505020303" pitchFamily="18" charset="0"/>
              </a:rPr>
              <a:t>tell me </a:t>
            </a:r>
            <a:r>
              <a:rPr lang="en-US" altLang="zh-TW" sz="4400" dirty="0" smtClean="0">
                <a:solidFill>
                  <a:srgbClr val="FF6699"/>
                </a:solidFill>
                <a:latin typeface="Elephant" panose="02020904090505020303" pitchFamily="18" charset="0"/>
              </a:rPr>
              <a:t>who you are</a:t>
            </a:r>
            <a:r>
              <a:rPr lang="en-US" altLang="zh-TW" sz="4400" dirty="0" smtClean="0">
                <a:latin typeface="Elephant" panose="02020904090505020303" pitchFamily="18" charset="0"/>
              </a:rPr>
              <a:t>.</a:t>
            </a:r>
            <a:endParaRPr lang="en-US" altLang="zh-TW" sz="4400" dirty="0" smtClean="0">
              <a:latin typeface="Elephant" panose="02020904090505020303" pitchFamily="18" charset="0"/>
            </a:endParaRPr>
          </a:p>
          <a:p>
            <a:pPr marL="0" indent="0">
              <a:buNone/>
            </a:pPr>
            <a:r>
              <a:rPr lang="en-US" altLang="zh-TW" sz="4000" dirty="0">
                <a:latin typeface="Elephant" panose="02020904090505020303" pitchFamily="18" charset="0"/>
              </a:rPr>
              <a:t> </a:t>
            </a:r>
            <a:r>
              <a:rPr lang="en-US" altLang="zh-TW" sz="4000" dirty="0" smtClean="0">
                <a:latin typeface="Elephant" panose="02020904090505020303" pitchFamily="18" charset="0"/>
              </a:rPr>
              <a:t>  </a:t>
            </a:r>
            <a:r>
              <a:rPr lang="zh-TW" altLang="en-US" sz="4000" dirty="0" smtClean="0">
                <a:latin typeface="Elephant" panose="02020904090505020303" pitchFamily="18" charset="0"/>
              </a:rPr>
              <a:t>           </a:t>
            </a:r>
            <a:r>
              <a:rPr lang="zh-TW" altLang="zh-TW" sz="3200" dirty="0" smtClean="0"/>
              <a:t>（</a:t>
            </a:r>
            <a:r>
              <a:rPr lang="zh-TW" altLang="en-US" sz="3200" dirty="0"/>
              <a:t>請告訴</a:t>
            </a:r>
            <a:r>
              <a:rPr lang="zh-TW" altLang="en-US" sz="3200" dirty="0" smtClean="0"/>
              <a:t>我</a:t>
            </a:r>
            <a:r>
              <a:rPr lang="zh-TW" altLang="en-US" sz="3200" dirty="0"/>
              <a:t>你是</a:t>
            </a:r>
            <a:r>
              <a:rPr lang="zh-TW" altLang="en-US" sz="3200" dirty="0" smtClean="0"/>
              <a:t>誰</a:t>
            </a:r>
            <a:r>
              <a:rPr lang="en-US" altLang="zh-TW" sz="3200" dirty="0" smtClean="0"/>
              <a:t>?</a:t>
            </a:r>
            <a:r>
              <a:rPr lang="zh-TW" altLang="zh-TW" sz="3200" dirty="0" smtClean="0"/>
              <a:t>）</a:t>
            </a:r>
            <a:endParaRPr lang="zh-TW" altLang="zh-TW" sz="3200" dirty="0" smtClean="0"/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3271785"/>
              </p:ext>
            </p:extLst>
          </p:nvPr>
        </p:nvGraphicFramePr>
        <p:xfrm>
          <a:off x="615460" y="1934308"/>
          <a:ext cx="10705069" cy="457380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56540">
                  <a:extLst>
                    <a:ext uri="{9D8B030D-6E8A-4147-A177-3AD203B41FA5}">
                      <a16:colId xmlns="" xmlns:a16="http://schemas.microsoft.com/office/drawing/2014/main" val="1426648709"/>
                    </a:ext>
                  </a:extLst>
                </a:gridCol>
                <a:gridCol w="6748529">
                  <a:extLst>
                    <a:ext uri="{9D8B030D-6E8A-4147-A177-3AD203B41FA5}">
                      <a16:colId xmlns="" xmlns:a16="http://schemas.microsoft.com/office/drawing/2014/main" val="2826922793"/>
                    </a:ext>
                  </a:extLst>
                </a:gridCol>
              </a:tblGrid>
              <a:tr h="350098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effectLst/>
                        </a:rPr>
                        <a:t>直接問句</a:t>
                      </a:r>
                      <a:endParaRPr lang="zh-TW" sz="20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000" b="1" kern="100" dirty="0" smtClean="0">
                          <a:effectLst/>
                        </a:rPr>
                        <a:t>間接問句的</a:t>
                      </a:r>
                      <a:r>
                        <a:rPr lang="zh-TW" sz="2000" b="1" kern="100" dirty="0" smtClean="0">
                          <a:effectLst/>
                        </a:rPr>
                        <a:t>形成</a:t>
                      </a:r>
                      <a:r>
                        <a:rPr lang="zh-TW" sz="2000" b="1" kern="100" dirty="0">
                          <a:effectLst/>
                        </a:rPr>
                        <a:t>方式</a:t>
                      </a:r>
                      <a:endParaRPr lang="zh-TW" sz="20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20553519"/>
                  </a:ext>
                </a:extLst>
              </a:tr>
              <a:tr h="802770">
                <a:tc>
                  <a:txBody>
                    <a:bodyPr/>
                    <a:lstStyle/>
                    <a:p>
                      <a:pPr marL="34925" indent="3810" algn="l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684530" algn="l"/>
                          <a:tab pos="755650" algn="l"/>
                          <a:tab pos="889000" algn="l"/>
                        </a:tabLst>
                      </a:pPr>
                      <a:r>
                        <a:rPr lang="en-US" altLang="zh-TW" sz="2400" b="1" kern="100" dirty="0" err="1" smtClean="0"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1.WH</a:t>
                      </a:r>
                      <a:r>
                        <a:rPr lang="en-US" altLang="zh-TW" sz="2400" b="1" kern="100" dirty="0" smtClean="0"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-</a:t>
                      </a:r>
                      <a:r>
                        <a:rPr lang="zh-TW" sz="2400" b="1" kern="100" dirty="0" smtClean="0"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疑問詞是</a:t>
                      </a:r>
                      <a:r>
                        <a:rPr lang="zh-TW" altLang="en-US" sz="2400" b="1" kern="100" dirty="0" smtClean="0"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間接</a:t>
                      </a:r>
                      <a:r>
                        <a:rPr lang="zh-TW" sz="2400" b="1" kern="100" dirty="0" smtClean="0"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問句</a:t>
                      </a:r>
                      <a:r>
                        <a:rPr lang="zh-TW" altLang="en-US" sz="2400" b="1" kern="100" dirty="0" smtClean="0"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 </a:t>
                      </a:r>
                      <a:r>
                        <a:rPr lang="zh-TW" sz="2400" b="1" kern="100" dirty="0" smtClean="0"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的</a:t>
                      </a:r>
                      <a:r>
                        <a:rPr lang="zh-TW" sz="2400" b="1" kern="100" dirty="0"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主詞</a:t>
                      </a:r>
                      <a:endParaRPr lang="zh-TW" sz="2400" b="1" kern="100" dirty="0">
                        <a:effectLst/>
                        <a:latin typeface="Adobe 繁黑體 Std B" panose="020B0700000000000000" pitchFamily="34" charset="-120"/>
                        <a:ea typeface="Adobe 繁黑體 Std B" panose="020B0700000000000000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3655" indent="3810" algn="l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684530" algn="l"/>
                          <a:tab pos="755650" algn="l"/>
                          <a:tab pos="889000" algn="l"/>
                        </a:tabLst>
                      </a:pPr>
                      <a:r>
                        <a:rPr lang="zh-TW" altLang="en-US" sz="2400" kern="100" dirty="0" smtClean="0"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 句子</a:t>
                      </a:r>
                      <a:r>
                        <a:rPr lang="zh-TW" sz="2400" kern="100" dirty="0" smtClean="0"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結構</a:t>
                      </a:r>
                      <a:r>
                        <a:rPr lang="zh-TW" sz="2400" kern="100" dirty="0"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不變</a:t>
                      </a:r>
                      <a:endParaRPr lang="zh-TW" sz="2400" kern="100" dirty="0">
                        <a:effectLst/>
                        <a:latin typeface="Adobe 繁黑體 Std B" panose="020B0700000000000000" pitchFamily="34" charset="-120"/>
                        <a:ea typeface="Adobe 繁黑體 Std B" panose="020B0700000000000000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18648146"/>
                  </a:ext>
                </a:extLst>
              </a:tr>
              <a:tr h="634818">
                <a:tc>
                  <a:txBody>
                    <a:bodyPr/>
                    <a:lstStyle/>
                    <a:p>
                      <a:pPr marL="34925" indent="3810" algn="l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684530" algn="l"/>
                          <a:tab pos="755650" algn="l"/>
                          <a:tab pos="889000" algn="l"/>
                        </a:tabLst>
                      </a:pPr>
                      <a:r>
                        <a:rPr lang="en-US" altLang="zh-TW" sz="2400" b="1" kern="100" dirty="0" err="1" smtClean="0"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2.WH</a:t>
                      </a:r>
                      <a:r>
                        <a:rPr lang="en-US" sz="2400" b="1" kern="100" dirty="0" smtClean="0"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- </a:t>
                      </a:r>
                      <a:r>
                        <a:rPr lang="zh-TW" altLang="en-US" sz="2400" b="1" kern="100" dirty="0" smtClean="0"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間接</a:t>
                      </a:r>
                      <a:r>
                        <a:rPr lang="zh-TW" sz="2400" b="1" kern="100" dirty="0" smtClean="0"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問句</a:t>
                      </a:r>
                      <a:r>
                        <a:rPr lang="zh-TW" sz="2400" b="1" kern="100" dirty="0"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有</a:t>
                      </a:r>
                      <a:r>
                        <a:rPr lang="en-US" sz="2400" b="1" kern="100" dirty="0"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 be </a:t>
                      </a:r>
                      <a:r>
                        <a:rPr lang="zh-TW" sz="2400" b="1" kern="100" dirty="0"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動詞</a:t>
                      </a:r>
                      <a:endParaRPr lang="zh-TW" sz="2400" b="1" kern="100" dirty="0">
                        <a:effectLst/>
                        <a:latin typeface="Adobe 繁黑體 Std B" panose="020B0700000000000000" pitchFamily="34" charset="-120"/>
                        <a:ea typeface="Adobe 繁黑體 Std B" panose="020B0700000000000000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3655" marR="0" lvl="0" indent="3810" algn="just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84530" algn="l"/>
                          <a:tab pos="755650" algn="l"/>
                          <a:tab pos="889000" algn="l"/>
                        </a:tabLst>
                        <a:defRPr/>
                      </a:pPr>
                      <a:r>
                        <a:rPr lang="en-US" altLang="zh-TW" sz="2400" kern="100" dirty="0" err="1" smtClean="0"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  <a:cs typeface="Times New Roman" panose="02020603050405020304" pitchFamily="18" charset="0"/>
                        </a:rPr>
                        <a:t>WH</a:t>
                      </a:r>
                      <a:r>
                        <a:rPr lang="en-US" altLang="zh-TW" sz="2400" kern="100" dirty="0" smtClean="0"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zh-TW" altLang="en-US" sz="2400" kern="100" dirty="0" smtClean="0"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2400" kern="100" dirty="0" smtClean="0"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zh-TW" altLang="en-US" sz="2400" kern="100" dirty="0" smtClean="0"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  <a:cs typeface="Times New Roman" panose="02020603050405020304" pitchFamily="18" charset="0"/>
                        </a:rPr>
                        <a:t>主詞</a:t>
                      </a:r>
                      <a:r>
                        <a:rPr lang="en-US" altLang="zh-TW" sz="2400" kern="100" dirty="0" smtClean="0"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  <a:cs typeface="Times New Roman" panose="02020603050405020304" pitchFamily="18" charset="0"/>
                        </a:rPr>
                        <a:t>+be</a:t>
                      </a:r>
                      <a:r>
                        <a:rPr lang="zh-TW" altLang="en-US" sz="2400" kern="100" dirty="0" smtClean="0"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  <a:cs typeface="Times New Roman" panose="02020603050405020304" pitchFamily="18" charset="0"/>
                        </a:rPr>
                        <a:t>動詞</a:t>
                      </a:r>
                      <a:endParaRPr lang="en-US" altLang="zh-TW" sz="2400" kern="100" dirty="0" smtClean="0">
                        <a:effectLst/>
                        <a:latin typeface="Adobe 繁黑體 Std B" panose="020B0700000000000000" pitchFamily="34" charset="-120"/>
                        <a:ea typeface="Adobe 繁黑體 Std B" panose="020B0700000000000000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33655" indent="3810" algn="just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684530" algn="l"/>
                          <a:tab pos="755650" algn="l"/>
                          <a:tab pos="889000" algn="l"/>
                        </a:tabLst>
                      </a:pPr>
                      <a:endParaRPr lang="zh-TW" sz="2400" kern="100" dirty="0">
                        <a:effectLst/>
                        <a:latin typeface="Adobe 繁黑體 Std B" panose="020B0700000000000000" pitchFamily="34" charset="-120"/>
                        <a:ea typeface="Adobe 繁黑體 Std B" panose="020B0700000000000000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21322012"/>
                  </a:ext>
                </a:extLst>
              </a:tr>
              <a:tr h="1300767">
                <a:tc>
                  <a:txBody>
                    <a:bodyPr/>
                    <a:lstStyle/>
                    <a:p>
                      <a:pPr marL="34925" indent="3810" algn="l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684530" algn="l"/>
                          <a:tab pos="755650" algn="l"/>
                          <a:tab pos="889000" algn="l"/>
                        </a:tabLst>
                      </a:pPr>
                      <a:r>
                        <a:rPr lang="en-US" altLang="zh-TW" sz="2400" b="1" kern="100" dirty="0" err="1" smtClean="0"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3.WH</a:t>
                      </a:r>
                      <a:r>
                        <a:rPr lang="en-US" sz="2400" b="1" kern="100" dirty="0" smtClean="0"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-</a:t>
                      </a:r>
                      <a:r>
                        <a:rPr lang="zh-TW" altLang="en-US" sz="2400" b="1" kern="100" dirty="0" smtClean="0"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間接</a:t>
                      </a:r>
                      <a:r>
                        <a:rPr lang="zh-TW" sz="2400" b="1" kern="100" dirty="0" smtClean="0"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問句</a:t>
                      </a:r>
                      <a:r>
                        <a:rPr lang="zh-TW" sz="2400" b="1" kern="100" dirty="0"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有</a:t>
                      </a:r>
                      <a:r>
                        <a:rPr lang="zh-TW" sz="2400" b="1" kern="100" dirty="0" smtClean="0"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助動詞</a:t>
                      </a:r>
                      <a:endParaRPr lang="en-US" altLang="zh-TW" sz="2400" b="1" kern="100" dirty="0" smtClean="0">
                        <a:effectLst/>
                        <a:latin typeface="Adobe 繁黑體 Std B" panose="020B0700000000000000" pitchFamily="34" charset="-120"/>
                        <a:ea typeface="Adobe 繁黑體 Std B" panose="020B0700000000000000" pitchFamily="34" charset="-120"/>
                      </a:endParaRPr>
                    </a:p>
                    <a:p>
                      <a:pPr marL="34925" indent="3810" algn="l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684530" algn="l"/>
                          <a:tab pos="755650" algn="l"/>
                          <a:tab pos="889000" algn="l"/>
                        </a:tabLst>
                      </a:pPr>
                      <a:endParaRPr lang="zh-TW" sz="2400" b="1" kern="100" dirty="0">
                        <a:effectLst/>
                        <a:latin typeface="Adobe 繁黑體 Std B" panose="020B0700000000000000" pitchFamily="34" charset="-120"/>
                        <a:ea typeface="Adobe 繁黑體 Std B" panose="020B0700000000000000" pitchFamily="34" charset="-120"/>
                      </a:endParaRPr>
                    </a:p>
                    <a:p>
                      <a:pPr marL="34925" indent="3810" algn="l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684530" algn="l"/>
                          <a:tab pos="755650" algn="l"/>
                          <a:tab pos="889000" algn="l"/>
                        </a:tabLst>
                      </a:pPr>
                      <a:r>
                        <a:rPr lang="zh-TW" sz="2400" b="1" kern="100" dirty="0"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（</a:t>
                      </a:r>
                      <a:r>
                        <a:rPr lang="en-US" sz="2400" b="1" kern="100" dirty="0"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do / does / did...</a:t>
                      </a:r>
                      <a:r>
                        <a:rPr lang="zh-TW" sz="2400" b="1" kern="100" dirty="0"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）</a:t>
                      </a:r>
                      <a:endParaRPr lang="zh-TW" sz="2400" b="1" kern="100" dirty="0">
                        <a:effectLst/>
                        <a:latin typeface="Adobe 繁黑體 Std B" panose="020B0700000000000000" pitchFamily="34" charset="-120"/>
                        <a:ea typeface="Adobe 繁黑體 Std B" panose="020B0700000000000000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8935" indent="-342900" algn="l">
                        <a:lnSpc>
                          <a:spcPts val="1800"/>
                        </a:lnSpc>
                        <a:spcAft>
                          <a:spcPts val="0"/>
                        </a:spcAft>
                        <a:buAutoNum type="arabicParenBoth"/>
                        <a:tabLst>
                          <a:tab pos="684530" algn="l"/>
                          <a:tab pos="755650" algn="l"/>
                          <a:tab pos="889000" algn="l"/>
                        </a:tabLst>
                      </a:pPr>
                      <a:r>
                        <a:rPr lang="zh-TW" sz="2000" kern="100" dirty="0" smtClean="0"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去掉</a:t>
                      </a:r>
                      <a:r>
                        <a:rPr lang="zh-TW" sz="2000" kern="100" dirty="0"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助動詞</a:t>
                      </a:r>
                      <a:r>
                        <a:rPr lang="en-US" sz="2000" kern="100" dirty="0"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 do / does / did</a:t>
                      </a:r>
                      <a:r>
                        <a:rPr lang="zh-TW" sz="2000" kern="100" dirty="0"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，動詞再配合主詞和時態</a:t>
                      </a:r>
                      <a:r>
                        <a:rPr lang="zh-TW" sz="2000" kern="100" dirty="0" smtClean="0"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變化</a:t>
                      </a:r>
                      <a:endParaRPr lang="en-US" altLang="zh-TW" sz="2000" kern="100" dirty="0" smtClean="0">
                        <a:effectLst/>
                        <a:latin typeface="Adobe 繁黑體 Std B" panose="020B0700000000000000" pitchFamily="34" charset="-120"/>
                        <a:ea typeface="Adobe 繁黑體 Std B" panose="020B0700000000000000" pitchFamily="34" charset="-120"/>
                      </a:endParaRPr>
                    </a:p>
                    <a:p>
                      <a:pPr marL="368935" indent="-342900" algn="l">
                        <a:lnSpc>
                          <a:spcPts val="1800"/>
                        </a:lnSpc>
                        <a:spcAft>
                          <a:spcPts val="0"/>
                        </a:spcAft>
                        <a:buAutoNum type="arabicParenBoth"/>
                        <a:tabLst>
                          <a:tab pos="684530" algn="l"/>
                          <a:tab pos="755650" algn="l"/>
                          <a:tab pos="889000" algn="l"/>
                        </a:tabLst>
                      </a:pPr>
                      <a:endParaRPr lang="zh-TW" sz="2000" kern="100" dirty="0">
                        <a:effectLst/>
                        <a:latin typeface="Adobe 繁黑體 Std B" panose="020B0700000000000000" pitchFamily="34" charset="-120"/>
                        <a:ea typeface="Adobe 繁黑體 Std B" panose="020B0700000000000000" pitchFamily="34" charset="-120"/>
                      </a:endParaRPr>
                    </a:p>
                    <a:p>
                      <a:pPr marL="274320" indent="-248285" algn="l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684530" algn="l"/>
                          <a:tab pos="755650" algn="l"/>
                          <a:tab pos="889000" algn="l"/>
                        </a:tabLst>
                      </a:pPr>
                      <a:r>
                        <a:rPr lang="en-US" sz="2000" kern="100" dirty="0"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(2) </a:t>
                      </a:r>
                      <a:r>
                        <a:rPr lang="zh-TW" sz="2000" kern="100" dirty="0"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否定句的</a:t>
                      </a:r>
                      <a:r>
                        <a:rPr lang="en-US" sz="2000" kern="100" dirty="0"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 don’t / doesn’t / didn’t </a:t>
                      </a:r>
                      <a:r>
                        <a:rPr lang="zh-TW" sz="2000" kern="100" dirty="0"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保留，並移到主詞的後面</a:t>
                      </a:r>
                      <a:endParaRPr lang="zh-TW" sz="2000" kern="100" dirty="0">
                        <a:effectLst/>
                        <a:latin typeface="Adobe 繁黑體 Std B" panose="020B0700000000000000" pitchFamily="34" charset="-120"/>
                        <a:ea typeface="Adobe 繁黑體 Std B" panose="020B0700000000000000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66055990"/>
                  </a:ext>
                </a:extLst>
              </a:tr>
              <a:tr h="682580">
                <a:tc>
                  <a:txBody>
                    <a:bodyPr/>
                    <a:lstStyle/>
                    <a:p>
                      <a:pPr marL="34925" indent="3810" algn="l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684530" algn="l"/>
                          <a:tab pos="755650" algn="l"/>
                          <a:tab pos="889000" algn="l"/>
                        </a:tabLst>
                      </a:pPr>
                      <a:r>
                        <a:rPr lang="en-US" altLang="zh-TW" sz="2000" b="1" kern="100" dirty="0" err="1" smtClean="0"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4.WH</a:t>
                      </a:r>
                      <a:r>
                        <a:rPr lang="en-US" sz="2000" b="1" kern="100" dirty="0" smtClean="0"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-</a:t>
                      </a:r>
                      <a:r>
                        <a:rPr lang="zh-TW" altLang="en-US" sz="2000" b="1" kern="100" dirty="0" smtClean="0"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間接</a:t>
                      </a:r>
                      <a:r>
                        <a:rPr lang="zh-TW" sz="2000" b="1" kern="100" dirty="0" smtClean="0"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問句</a:t>
                      </a:r>
                      <a:r>
                        <a:rPr lang="zh-TW" sz="2000" b="1" kern="100" dirty="0"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有情態助動詞</a:t>
                      </a:r>
                    </a:p>
                    <a:p>
                      <a:pPr marL="27940" indent="-9525" algn="l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684530" algn="l"/>
                          <a:tab pos="755650" algn="l"/>
                          <a:tab pos="889000" algn="l"/>
                        </a:tabLst>
                      </a:pPr>
                      <a:r>
                        <a:rPr lang="zh-TW" sz="2000" b="1" kern="100" dirty="0"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（</a:t>
                      </a:r>
                      <a:r>
                        <a:rPr lang="en-US" sz="2000" b="1" kern="100" dirty="0"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will / can / </a:t>
                      </a:r>
                      <a:r>
                        <a:rPr lang="en-US" sz="2000" b="1" kern="100" dirty="0" smtClean="0"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should/might...</a:t>
                      </a:r>
                      <a:r>
                        <a:rPr lang="zh-TW" sz="2000" b="1" kern="100" dirty="0"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）</a:t>
                      </a:r>
                      <a:endParaRPr lang="zh-TW" sz="2000" b="1" kern="100" dirty="0">
                        <a:effectLst/>
                        <a:latin typeface="Adobe 繁黑體 Std B" panose="020B0700000000000000" pitchFamily="34" charset="-120"/>
                        <a:ea typeface="Adobe 繁黑體 Std B" panose="020B0700000000000000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3655" indent="3810" algn="just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684530" algn="l"/>
                          <a:tab pos="755650" algn="l"/>
                          <a:tab pos="889000" algn="l"/>
                        </a:tabLst>
                      </a:pPr>
                      <a:r>
                        <a:rPr lang="en-US" altLang="zh-TW" sz="2400" b="1" kern="100" dirty="0" err="1" smtClean="0"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WH</a:t>
                      </a:r>
                      <a:r>
                        <a:rPr lang="en-US" altLang="zh-TW" sz="2400" b="1" kern="100" dirty="0" smtClean="0"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-</a:t>
                      </a:r>
                      <a:r>
                        <a:rPr lang="zh-TW" altLang="en-US" sz="2400" b="1" kern="100" dirty="0" smtClean="0"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 </a:t>
                      </a:r>
                      <a:r>
                        <a:rPr lang="en-US" altLang="zh-TW" sz="2400" b="1" kern="100" dirty="0" smtClean="0"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+</a:t>
                      </a:r>
                      <a:r>
                        <a:rPr lang="zh-TW" altLang="zh-TW" sz="2400" b="1" kern="100" dirty="0" smtClean="0"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主詞</a:t>
                      </a:r>
                      <a:r>
                        <a:rPr lang="en-US" altLang="zh-TW" sz="2400" b="1" kern="100" dirty="0" smtClean="0"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+</a:t>
                      </a:r>
                      <a:r>
                        <a:rPr lang="zh-TW" altLang="en-US" sz="2400" b="1" kern="100" dirty="0" smtClean="0"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情態</a:t>
                      </a:r>
                      <a:r>
                        <a:rPr lang="zh-TW" altLang="zh-TW" sz="2400" b="1" kern="100" dirty="0" smtClean="0"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助動詞</a:t>
                      </a:r>
                      <a:r>
                        <a:rPr lang="en-US" altLang="zh-TW" sz="2400" b="1" kern="100" dirty="0" smtClean="0"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+</a:t>
                      </a:r>
                      <a:r>
                        <a:rPr lang="zh-TW" altLang="en-US" sz="2400" b="1" kern="100" dirty="0" smtClean="0"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原形動詞</a:t>
                      </a:r>
                      <a:endParaRPr lang="zh-TW" altLang="zh-TW" sz="2400" b="1" kern="100" dirty="0">
                        <a:effectLst/>
                        <a:latin typeface="Adobe 繁黑體 Std B" panose="020B0700000000000000" pitchFamily="34" charset="-120"/>
                        <a:ea typeface="Adobe 繁黑體 Std B" panose="020B0700000000000000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77822850"/>
                  </a:ext>
                </a:extLst>
              </a:tr>
              <a:tr h="802770">
                <a:tc>
                  <a:txBody>
                    <a:bodyPr/>
                    <a:lstStyle/>
                    <a:p>
                      <a:pPr marL="52070" indent="-17145" algn="l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684530" algn="l"/>
                          <a:tab pos="755650" algn="l"/>
                          <a:tab pos="889000" algn="l"/>
                        </a:tabLst>
                      </a:pPr>
                      <a:r>
                        <a:rPr lang="en-US" altLang="zh-TW" sz="2400" b="1" kern="100" dirty="0" err="1" smtClean="0"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5.WH</a:t>
                      </a:r>
                      <a:r>
                        <a:rPr lang="en-US" sz="2400" b="1" kern="100" dirty="0" smtClean="0"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-</a:t>
                      </a:r>
                      <a:r>
                        <a:rPr lang="zh-TW" altLang="en-US" sz="2400" b="1" kern="100" dirty="0" smtClean="0"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間接</a:t>
                      </a:r>
                      <a:r>
                        <a:rPr lang="zh-TW" sz="2400" b="1" kern="100" dirty="0" smtClean="0"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問句</a:t>
                      </a:r>
                      <a:r>
                        <a:rPr lang="zh-TW" altLang="en-US" sz="2400" b="1" kern="100" dirty="0" smtClean="0"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有完成式</a:t>
                      </a:r>
                      <a:r>
                        <a:rPr lang="en-US" sz="2400" b="1" kern="100" dirty="0"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/>
                      </a:r>
                      <a:br>
                        <a:rPr lang="en-US" sz="2400" b="1" kern="100" dirty="0"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</a:br>
                      <a:r>
                        <a:rPr lang="zh-TW" altLang="en-US" sz="2400" b="1" kern="100" dirty="0" smtClean="0"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  </a:t>
                      </a:r>
                      <a:r>
                        <a:rPr lang="zh-TW" altLang="en-US" sz="2400" b="1" kern="100" dirty="0" smtClean="0"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 </a:t>
                      </a:r>
                      <a:r>
                        <a:rPr lang="en-US" sz="2400" b="1" kern="100" dirty="0" smtClean="0"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have </a:t>
                      </a:r>
                      <a:r>
                        <a:rPr lang="en-US" sz="2400" b="1" kern="100" dirty="0"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/ has</a:t>
                      </a:r>
                      <a:r>
                        <a:rPr lang="zh-TW" sz="2400" b="1" kern="100" dirty="0"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＋</a:t>
                      </a:r>
                      <a:r>
                        <a:rPr lang="en-US" sz="2400" b="1" kern="100" dirty="0"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p.p.</a:t>
                      </a:r>
                      <a:endParaRPr lang="zh-TW" sz="2400" b="1" kern="100" dirty="0">
                        <a:effectLst/>
                        <a:latin typeface="Adobe 繁黑體 Std B" panose="020B0700000000000000" pitchFamily="34" charset="-120"/>
                        <a:ea typeface="Adobe 繁黑體 Std B" panose="020B0700000000000000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33655" indent="3810" algn="just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684530" algn="l"/>
                          <a:tab pos="755650" algn="l"/>
                          <a:tab pos="889000" algn="l"/>
                        </a:tabLst>
                      </a:pPr>
                      <a:r>
                        <a:rPr lang="en-US" altLang="zh-TW" sz="2400" b="1" kern="100" dirty="0" err="1" smtClean="0"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WH</a:t>
                      </a:r>
                      <a:r>
                        <a:rPr lang="en-US" altLang="zh-TW" sz="2400" b="1" kern="100" dirty="0" smtClean="0"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-</a:t>
                      </a:r>
                      <a:r>
                        <a:rPr lang="zh-TW" altLang="en-US" sz="2400" b="1" kern="100" dirty="0" smtClean="0"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 </a:t>
                      </a:r>
                      <a:r>
                        <a:rPr lang="en-US" altLang="zh-TW" sz="2400" b="1" kern="100" dirty="0" smtClean="0"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+</a:t>
                      </a:r>
                      <a:r>
                        <a:rPr lang="zh-TW" altLang="en-US" sz="2400" b="1" kern="100" dirty="0" smtClean="0"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 </a:t>
                      </a:r>
                      <a:r>
                        <a:rPr lang="zh-TW" altLang="zh-TW" sz="2400" b="1" kern="100" dirty="0" smtClean="0"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主詞</a:t>
                      </a:r>
                      <a:r>
                        <a:rPr lang="en-US" altLang="zh-TW" sz="2400" b="1" kern="100" dirty="0" smtClean="0">
                          <a:effectLst/>
                          <a:latin typeface="Adobe 繁黑體 Std B" panose="020B0700000000000000" pitchFamily="34" charset="-120"/>
                          <a:ea typeface="Adobe 繁黑體 Std B" panose="020B0700000000000000" pitchFamily="34" charset="-120"/>
                        </a:rPr>
                        <a:t>+ have / has +P.P.</a:t>
                      </a:r>
                      <a:endParaRPr lang="zh-TW" sz="2400" b="1" kern="100" dirty="0">
                        <a:effectLst/>
                        <a:latin typeface="Adobe 繁黑體 Std B" panose="020B0700000000000000" pitchFamily="34" charset="-120"/>
                        <a:ea typeface="Adobe 繁黑體 Std B" panose="020B0700000000000000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="" xmlns:a16="http://schemas.microsoft.com/office/drawing/2014/main" val="2481845598"/>
                  </a:ext>
                </a:extLst>
              </a:tr>
            </a:tbl>
          </a:graphicData>
        </a:graphic>
      </p:graphicFrame>
      <p:sp>
        <p:nvSpPr>
          <p:cNvPr id="5" name="標題 1"/>
          <p:cNvSpPr txBox="1">
            <a:spLocks/>
          </p:cNvSpPr>
          <p:nvPr/>
        </p:nvSpPr>
        <p:spPr>
          <a:xfrm>
            <a:off x="3015736" y="1013231"/>
            <a:ext cx="5802948" cy="797985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zh-TW" dirty="0" smtClean="0"/>
              <a:t>間接</a:t>
            </a:r>
            <a:r>
              <a:rPr lang="zh-TW" altLang="en-US" dirty="0" smtClean="0"/>
              <a:t>問</a:t>
            </a:r>
            <a:r>
              <a:rPr lang="zh-TW" altLang="zh-TW" dirty="0" smtClean="0"/>
              <a:t>句的形成</a:t>
            </a:r>
            <a:br>
              <a:rPr lang="zh-TW" altLang="zh-TW" dirty="0" smtClean="0"/>
            </a:b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685800" y="3068515"/>
            <a:ext cx="10820400" cy="3525468"/>
          </a:xfrm>
        </p:spPr>
        <p:txBody>
          <a:bodyPr>
            <a:noAutofit/>
          </a:bodyPr>
          <a:lstStyle/>
          <a:p>
            <a:r>
              <a:rPr lang="zh-TW" altLang="en-US" sz="4000" dirty="0" smtClean="0">
                <a:latin typeface="Elephant" panose="02020904090505020303" pitchFamily="18" charset="0"/>
              </a:rPr>
              <a:t>直接</a:t>
            </a:r>
            <a:r>
              <a:rPr lang="zh-TW" altLang="en-US" sz="4000" dirty="0" smtClean="0">
                <a:latin typeface="Elephant" panose="02020904090505020303" pitchFamily="18" charset="0"/>
              </a:rPr>
              <a:t>問問</a:t>
            </a:r>
            <a:r>
              <a:rPr lang="en-US" altLang="zh-TW" sz="4000" dirty="0" smtClean="0">
                <a:latin typeface="Elephant" panose="02020904090505020303" pitchFamily="18" charset="0"/>
              </a:rPr>
              <a:t>:</a:t>
            </a:r>
            <a:r>
              <a:rPr lang="zh-TW" altLang="en-US" sz="4000" dirty="0" smtClean="0">
                <a:latin typeface="Elephant" panose="02020904090505020303" pitchFamily="18" charset="0"/>
              </a:rPr>
              <a:t> </a:t>
            </a:r>
            <a:r>
              <a:rPr lang="en-US" altLang="zh-TW" sz="4000" dirty="0" smtClean="0">
                <a:solidFill>
                  <a:srgbClr val="FFFF00"/>
                </a:solidFill>
                <a:latin typeface="Elephant" panose="02020904090505020303" pitchFamily="18" charset="0"/>
              </a:rPr>
              <a:t>Who ate the pizza</a:t>
            </a:r>
            <a:r>
              <a:rPr lang="en-US" altLang="zh-TW" sz="4000" dirty="0" smtClean="0">
                <a:latin typeface="Elephant" panose="02020904090505020303" pitchFamily="18" charset="0"/>
              </a:rPr>
              <a:t>?</a:t>
            </a:r>
          </a:p>
          <a:p>
            <a:r>
              <a:rPr lang="en-US" altLang="zh-TW" sz="4000" kern="100" dirty="0">
                <a:latin typeface="Elephant" panose="02020904090505020303" pitchFamily="18" charset="0"/>
              </a:rPr>
              <a:t> </a:t>
            </a:r>
            <a:r>
              <a:rPr lang="en-US" altLang="zh-TW" sz="4000" kern="100" dirty="0" smtClean="0">
                <a:latin typeface="Elephant" panose="02020904090505020303" pitchFamily="18" charset="0"/>
              </a:rPr>
              <a:t>                  </a:t>
            </a:r>
            <a:r>
              <a:rPr lang="zh-TW" altLang="zh-TW" sz="4000" kern="100" dirty="0" smtClean="0">
                <a:latin typeface="Elephant" panose="02020904090505020303" pitchFamily="18" charset="0"/>
              </a:rPr>
              <a:t>誰</a:t>
            </a:r>
            <a:r>
              <a:rPr lang="zh-TW" altLang="en-US" sz="4000" kern="100" dirty="0">
                <a:latin typeface="Elephant" panose="02020904090505020303" pitchFamily="18" charset="0"/>
              </a:rPr>
              <a:t>吃</a:t>
            </a:r>
            <a:r>
              <a:rPr lang="zh-TW" altLang="zh-TW" sz="4000" kern="100" dirty="0">
                <a:latin typeface="Elephant" panose="02020904090505020303" pitchFamily="18" charset="0"/>
              </a:rPr>
              <a:t>了</a:t>
            </a:r>
            <a:r>
              <a:rPr lang="zh-TW" altLang="en-US" sz="4000" kern="100" dirty="0">
                <a:latin typeface="Elephant" panose="02020904090505020303" pitchFamily="18" charset="0"/>
              </a:rPr>
              <a:t>披薩</a:t>
            </a:r>
            <a:r>
              <a:rPr lang="zh-TW" altLang="zh-TW" sz="4000" kern="100" dirty="0" smtClean="0">
                <a:latin typeface="Elephant" panose="02020904090505020303" pitchFamily="18" charset="0"/>
              </a:rPr>
              <a:t>？</a:t>
            </a:r>
            <a:endParaRPr lang="en-US" altLang="zh-TW" sz="4000" dirty="0">
              <a:latin typeface="Elephant" panose="02020904090505020303" pitchFamily="18" charset="0"/>
            </a:endParaRPr>
          </a:p>
          <a:p>
            <a:r>
              <a:rPr lang="zh-TW" altLang="en-US" sz="4000" dirty="0" smtClean="0">
                <a:latin typeface="Elephant" panose="02020904090505020303" pitchFamily="18" charset="0"/>
              </a:rPr>
              <a:t>間接</a:t>
            </a:r>
            <a:r>
              <a:rPr lang="zh-TW" altLang="en-US" sz="4000" dirty="0">
                <a:latin typeface="Elephant" panose="02020904090505020303" pitchFamily="18" charset="0"/>
              </a:rPr>
              <a:t>問句</a:t>
            </a:r>
            <a:r>
              <a:rPr lang="en-US" altLang="zh-TW" sz="4000" dirty="0" smtClean="0">
                <a:latin typeface="Elephant" panose="02020904090505020303" pitchFamily="18" charset="0"/>
              </a:rPr>
              <a:t>: I don’t know </a:t>
            </a:r>
            <a:r>
              <a:rPr lang="en-US" altLang="zh-TW" sz="4000" dirty="0" smtClean="0">
                <a:solidFill>
                  <a:srgbClr val="FFFF00"/>
                </a:solidFill>
                <a:latin typeface="Elephant" panose="02020904090505020303" pitchFamily="18" charset="0"/>
              </a:rPr>
              <a:t>who ate the pizza</a:t>
            </a:r>
            <a:r>
              <a:rPr lang="en-US" altLang="zh-TW" sz="4000" dirty="0" smtClean="0">
                <a:latin typeface="Elephant" panose="02020904090505020303" pitchFamily="18" charset="0"/>
              </a:rPr>
              <a:t>.</a:t>
            </a:r>
          </a:p>
          <a:p>
            <a:r>
              <a:rPr lang="zh-TW" altLang="en-US" sz="4000" kern="100" dirty="0" smtClean="0">
                <a:latin typeface="Elephant" panose="02020904090505020303" pitchFamily="18" charset="0"/>
              </a:rPr>
              <a:t>                  我不知道</a:t>
            </a:r>
            <a:r>
              <a:rPr lang="zh-TW" altLang="zh-TW" sz="4000" kern="100" dirty="0" smtClean="0">
                <a:latin typeface="Elephant" panose="02020904090505020303" pitchFamily="18" charset="0"/>
              </a:rPr>
              <a:t>誰</a:t>
            </a:r>
            <a:r>
              <a:rPr lang="zh-TW" altLang="en-US" sz="4000" kern="100" dirty="0" smtClean="0">
                <a:latin typeface="Elephant" panose="02020904090505020303" pitchFamily="18" charset="0"/>
              </a:rPr>
              <a:t>吃</a:t>
            </a:r>
            <a:r>
              <a:rPr lang="zh-TW" altLang="zh-TW" sz="4000" kern="100" dirty="0" smtClean="0">
                <a:latin typeface="Elephant" panose="02020904090505020303" pitchFamily="18" charset="0"/>
              </a:rPr>
              <a:t>了</a:t>
            </a:r>
            <a:r>
              <a:rPr lang="zh-TW" altLang="en-US" sz="4000" kern="100" dirty="0" smtClean="0">
                <a:latin typeface="Elephant" panose="02020904090505020303" pitchFamily="18" charset="0"/>
              </a:rPr>
              <a:t>披薩</a:t>
            </a:r>
            <a:r>
              <a:rPr lang="zh-TW" altLang="zh-TW" sz="4000" kern="100" dirty="0" smtClean="0">
                <a:latin typeface="Elephant" panose="02020904090505020303" pitchFamily="18" charset="0"/>
              </a:rPr>
              <a:t>？</a:t>
            </a:r>
            <a:endParaRPr lang="en-US" altLang="zh-TW" sz="4000" dirty="0" smtClean="0">
              <a:latin typeface="Elephant" panose="02020904090505020303" pitchFamily="18" charset="0"/>
            </a:endParaRPr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2626020"/>
              </p:ext>
            </p:extLst>
          </p:nvPr>
        </p:nvGraphicFramePr>
        <p:xfrm>
          <a:off x="1663376" y="1390918"/>
          <a:ext cx="9554122" cy="12490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12108">
                  <a:extLst>
                    <a:ext uri="{9D8B030D-6E8A-4147-A177-3AD203B41FA5}">
                      <a16:colId xmlns="" xmlns:a16="http://schemas.microsoft.com/office/drawing/2014/main" val="1383135173"/>
                    </a:ext>
                  </a:extLst>
                </a:gridCol>
                <a:gridCol w="4642014">
                  <a:extLst>
                    <a:ext uri="{9D8B030D-6E8A-4147-A177-3AD203B41FA5}">
                      <a16:colId xmlns="" xmlns:a16="http://schemas.microsoft.com/office/drawing/2014/main" val="470502070"/>
                    </a:ext>
                  </a:extLst>
                </a:gridCol>
              </a:tblGrid>
              <a:tr h="624614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effectLst/>
                        </a:rPr>
                        <a:t>直接問句</a:t>
                      </a:r>
                      <a:endParaRPr lang="zh-TW" sz="24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effectLst/>
                        </a:rPr>
                        <a:t>形成方式</a:t>
                      </a:r>
                      <a:endParaRPr lang="zh-TW" sz="24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73813207"/>
                  </a:ext>
                </a:extLst>
              </a:tr>
              <a:tr h="624472">
                <a:tc>
                  <a:txBody>
                    <a:bodyPr/>
                    <a:lstStyle/>
                    <a:p>
                      <a:pPr marL="34925" indent="3810" algn="l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684530" algn="l"/>
                          <a:tab pos="755650" algn="l"/>
                          <a:tab pos="889000" algn="l"/>
                        </a:tabLst>
                      </a:pPr>
                      <a:r>
                        <a:rPr lang="en-US" altLang="zh-TW" sz="2800" b="1" kern="100" dirty="0" err="1" smtClean="0">
                          <a:effectLst/>
                        </a:rPr>
                        <a:t>1.Wh</a:t>
                      </a:r>
                      <a:r>
                        <a:rPr lang="zh-TW" sz="2800" b="1" kern="100" dirty="0" smtClean="0">
                          <a:effectLst/>
                        </a:rPr>
                        <a:t>疑問詞是</a:t>
                      </a:r>
                      <a:r>
                        <a:rPr lang="zh-TW" altLang="en-US" sz="2800" b="1" kern="100" dirty="0" smtClean="0">
                          <a:effectLst/>
                        </a:rPr>
                        <a:t>間接</a:t>
                      </a:r>
                      <a:r>
                        <a:rPr lang="zh-TW" sz="2800" b="1" kern="100" dirty="0" smtClean="0">
                          <a:effectLst/>
                        </a:rPr>
                        <a:t>問句的</a:t>
                      </a:r>
                      <a:r>
                        <a:rPr lang="zh-TW" sz="2800" b="1" kern="100" dirty="0">
                          <a:effectLst/>
                        </a:rPr>
                        <a:t>主詞</a:t>
                      </a:r>
                      <a:endParaRPr lang="zh-TW" sz="2800" b="1" kern="100" dirty="0">
                        <a:effectLst/>
                        <a:latin typeface="Times New Roman" panose="02020603050405020304" pitchFamily="18" charset="0"/>
                        <a:ea typeface="華康中明體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33655" indent="3810" algn="ctr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684530" algn="l"/>
                          <a:tab pos="755650" algn="l"/>
                          <a:tab pos="889000" algn="l"/>
                        </a:tabLst>
                      </a:pPr>
                      <a:r>
                        <a:rPr lang="zh-TW" sz="2800" b="1" kern="100" dirty="0">
                          <a:effectLst/>
                        </a:rPr>
                        <a:t>結構不變</a:t>
                      </a:r>
                      <a:endParaRPr lang="zh-TW" sz="2800" b="1" kern="100" dirty="0">
                        <a:effectLst/>
                        <a:latin typeface="Times New Roman" panose="02020603050405020304" pitchFamily="18" charset="0"/>
                        <a:ea typeface="華康中明體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="" xmlns:a16="http://schemas.microsoft.com/office/drawing/2014/main" val="27684602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40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685800" y="2417885"/>
            <a:ext cx="10820400" cy="3800800"/>
          </a:xfrm>
        </p:spPr>
        <p:txBody>
          <a:bodyPr>
            <a:normAutofit/>
          </a:bodyPr>
          <a:lstStyle/>
          <a:p>
            <a:endParaRPr lang="en-US" altLang="zh-TW" sz="3600" dirty="0" smtClean="0">
              <a:latin typeface="Elephant" panose="02020904090505020303" pitchFamily="18" charset="0"/>
            </a:endParaRPr>
          </a:p>
          <a:p>
            <a:r>
              <a:rPr lang="zh-TW" altLang="en-US" sz="3600" dirty="0" smtClean="0">
                <a:latin typeface="Elephant" panose="02020904090505020303" pitchFamily="18" charset="0"/>
              </a:rPr>
              <a:t>直接</a:t>
            </a:r>
            <a:r>
              <a:rPr lang="zh-TW" altLang="en-US" sz="3600" dirty="0" smtClean="0">
                <a:latin typeface="Elephant" panose="02020904090505020303" pitchFamily="18" charset="0"/>
              </a:rPr>
              <a:t>問問</a:t>
            </a:r>
            <a:r>
              <a:rPr lang="en-US" altLang="zh-TW" sz="3600" dirty="0" smtClean="0">
                <a:latin typeface="Elephant" panose="02020904090505020303" pitchFamily="18" charset="0"/>
              </a:rPr>
              <a:t>:</a:t>
            </a:r>
            <a:r>
              <a:rPr lang="zh-TW" altLang="en-US" sz="3600" dirty="0" smtClean="0">
                <a:latin typeface="Elephant" panose="02020904090505020303" pitchFamily="18" charset="0"/>
              </a:rPr>
              <a:t> </a:t>
            </a:r>
            <a:r>
              <a:rPr lang="en-US" altLang="zh-TW" sz="3600" dirty="0" smtClean="0">
                <a:solidFill>
                  <a:srgbClr val="FFFF00"/>
                </a:solidFill>
                <a:latin typeface="Elephant" panose="02020904090505020303" pitchFamily="18" charset="0"/>
              </a:rPr>
              <a:t>Who is she </a:t>
            </a:r>
            <a:r>
              <a:rPr lang="en-US" altLang="zh-TW" sz="3600" dirty="0" smtClean="0">
                <a:latin typeface="Elephant" panose="02020904090505020303" pitchFamily="18" charset="0"/>
              </a:rPr>
              <a:t>?</a:t>
            </a:r>
          </a:p>
          <a:p>
            <a:r>
              <a:rPr lang="zh-TW" altLang="en-US" sz="3600" dirty="0" smtClean="0">
                <a:latin typeface="Elephant" panose="02020904090505020303" pitchFamily="18" charset="0"/>
              </a:rPr>
              <a:t>                  她</a:t>
            </a:r>
            <a:r>
              <a:rPr lang="zh-TW" altLang="en-US" sz="3600" dirty="0">
                <a:latin typeface="Elephant" panose="02020904090505020303" pitchFamily="18" charset="0"/>
              </a:rPr>
              <a:t>是誰</a:t>
            </a:r>
            <a:r>
              <a:rPr lang="en-US" altLang="zh-TW" sz="3600" dirty="0">
                <a:latin typeface="Elephant" panose="02020904090505020303" pitchFamily="18" charset="0"/>
              </a:rPr>
              <a:t>?</a:t>
            </a:r>
            <a:endParaRPr lang="en-US" altLang="zh-TW" sz="3600" dirty="0" smtClean="0">
              <a:latin typeface="Elephant" panose="02020904090505020303" pitchFamily="18" charset="0"/>
            </a:endParaRPr>
          </a:p>
          <a:p>
            <a:r>
              <a:rPr lang="zh-TW" altLang="en-US" sz="3600" dirty="0" smtClean="0">
                <a:latin typeface="Elephant" panose="02020904090505020303" pitchFamily="18" charset="0"/>
              </a:rPr>
              <a:t>間接</a:t>
            </a:r>
            <a:r>
              <a:rPr lang="zh-TW" altLang="en-US" sz="3600" dirty="0">
                <a:latin typeface="Elephant" panose="02020904090505020303" pitchFamily="18" charset="0"/>
              </a:rPr>
              <a:t>問句</a:t>
            </a:r>
            <a:r>
              <a:rPr lang="en-US" altLang="zh-TW" sz="3600" dirty="0" smtClean="0">
                <a:latin typeface="Elephant" panose="02020904090505020303" pitchFamily="18" charset="0"/>
              </a:rPr>
              <a:t>: I  know </a:t>
            </a:r>
            <a:r>
              <a:rPr lang="en-US" altLang="zh-TW" sz="3600" dirty="0" smtClean="0">
                <a:solidFill>
                  <a:srgbClr val="FFFF00"/>
                </a:solidFill>
                <a:latin typeface="Elephant" panose="02020904090505020303" pitchFamily="18" charset="0"/>
              </a:rPr>
              <a:t>who she is</a:t>
            </a:r>
            <a:r>
              <a:rPr lang="en-US" altLang="zh-TW" sz="3600" dirty="0" smtClean="0">
                <a:latin typeface="Elephant" panose="02020904090505020303" pitchFamily="18" charset="0"/>
              </a:rPr>
              <a:t>.</a:t>
            </a:r>
          </a:p>
          <a:p>
            <a:r>
              <a:rPr lang="zh-TW" altLang="en-US" sz="3600" dirty="0" smtClean="0">
                <a:latin typeface="Elephant" panose="02020904090505020303" pitchFamily="18" charset="0"/>
              </a:rPr>
              <a:t>                  我</a:t>
            </a:r>
            <a:r>
              <a:rPr lang="zh-TW" altLang="en-US" sz="3600" dirty="0" smtClean="0">
                <a:latin typeface="Elephant" panose="02020904090505020303" pitchFamily="18" charset="0"/>
              </a:rPr>
              <a:t>知道她是誰</a:t>
            </a:r>
            <a:r>
              <a:rPr lang="en-US" altLang="zh-TW" sz="3600" dirty="0" smtClean="0">
                <a:latin typeface="Elephant" panose="02020904090505020303" pitchFamily="18" charset="0"/>
              </a:rPr>
              <a:t>?</a:t>
            </a:r>
          </a:p>
          <a:p>
            <a:endParaRPr lang="en-US" altLang="zh-TW" sz="3600" dirty="0" smtClean="0">
              <a:latin typeface="Elephant" panose="02020904090505020303" pitchFamily="18" charset="0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5959631"/>
              </p:ext>
            </p:extLst>
          </p:nvPr>
        </p:nvGraphicFramePr>
        <p:xfrm>
          <a:off x="1069731" y="953038"/>
          <a:ext cx="9606855" cy="15926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39220">
                  <a:extLst>
                    <a:ext uri="{9D8B030D-6E8A-4147-A177-3AD203B41FA5}">
                      <a16:colId xmlns="" xmlns:a16="http://schemas.microsoft.com/office/drawing/2014/main" val="1383135173"/>
                    </a:ext>
                  </a:extLst>
                </a:gridCol>
                <a:gridCol w="4667635">
                  <a:extLst>
                    <a:ext uri="{9D8B030D-6E8A-4147-A177-3AD203B41FA5}">
                      <a16:colId xmlns="" xmlns:a16="http://schemas.microsoft.com/office/drawing/2014/main" val="470502070"/>
                    </a:ext>
                  </a:extLst>
                </a:gridCol>
              </a:tblGrid>
              <a:tr h="435354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effectLst/>
                        </a:rPr>
                        <a:t>直接問句</a:t>
                      </a:r>
                      <a:endParaRPr lang="zh-TW" sz="24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400" b="1" dirty="0" smtClean="0">
                          <a:latin typeface="Elephant" panose="02020904090505020303" pitchFamily="18" charset="0"/>
                        </a:rPr>
                        <a:t>間接問句</a:t>
                      </a:r>
                      <a:r>
                        <a:rPr lang="zh-TW" sz="2400" b="1" kern="100" dirty="0" smtClean="0">
                          <a:effectLst/>
                        </a:rPr>
                        <a:t>形成</a:t>
                      </a:r>
                      <a:r>
                        <a:rPr lang="zh-TW" sz="2400" b="1" kern="100" dirty="0">
                          <a:effectLst/>
                        </a:rPr>
                        <a:t>方式</a:t>
                      </a:r>
                      <a:endParaRPr lang="zh-TW" sz="24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73813207"/>
                  </a:ext>
                </a:extLst>
              </a:tr>
              <a:tr h="1029493">
                <a:tc>
                  <a:txBody>
                    <a:bodyPr/>
                    <a:lstStyle/>
                    <a:p>
                      <a:pPr marL="34925" indent="3810" algn="l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684530" algn="l"/>
                          <a:tab pos="755650" algn="l"/>
                          <a:tab pos="889000" algn="l"/>
                        </a:tabLst>
                      </a:pPr>
                      <a:r>
                        <a:rPr lang="en-US" sz="2800" b="1" kern="100" dirty="0" err="1" smtClean="0">
                          <a:effectLst/>
                        </a:rPr>
                        <a:t>2.wh</a:t>
                      </a:r>
                      <a:r>
                        <a:rPr lang="en-US" sz="2800" b="1" kern="100" dirty="0" smtClean="0">
                          <a:effectLst/>
                        </a:rPr>
                        <a:t>- </a:t>
                      </a:r>
                      <a:r>
                        <a:rPr lang="zh-TW" sz="2800" b="1" kern="100" dirty="0">
                          <a:effectLst/>
                        </a:rPr>
                        <a:t>問句有</a:t>
                      </a:r>
                      <a:r>
                        <a:rPr lang="en-US" sz="2800" b="1" kern="100" dirty="0">
                          <a:effectLst/>
                        </a:rPr>
                        <a:t> be </a:t>
                      </a:r>
                      <a:r>
                        <a:rPr lang="zh-TW" sz="2800" b="1" kern="100" dirty="0">
                          <a:effectLst/>
                        </a:rPr>
                        <a:t>動詞</a:t>
                      </a:r>
                      <a:endParaRPr lang="zh-TW" sz="2800" b="1" kern="100" dirty="0">
                        <a:effectLst/>
                        <a:latin typeface="Times New Roman" panose="02020603050405020304" pitchFamily="18" charset="0"/>
                        <a:ea typeface="華康中明體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33655" marR="0" lvl="0" indent="381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84530" algn="l"/>
                          <a:tab pos="755650" algn="l"/>
                          <a:tab pos="889000" algn="l"/>
                        </a:tabLst>
                        <a:defRPr/>
                      </a:pPr>
                      <a:endParaRPr lang="en-US" altLang="zh-TW" sz="2400" kern="100" dirty="0" smtClean="0">
                        <a:effectLst/>
                      </a:endParaRPr>
                    </a:p>
                    <a:p>
                      <a:pPr marL="33655" marR="0" lvl="0" indent="381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84530" algn="l"/>
                          <a:tab pos="755650" algn="l"/>
                          <a:tab pos="889000" algn="l"/>
                        </a:tabLst>
                        <a:defRPr/>
                      </a:pPr>
                      <a:r>
                        <a:rPr lang="en-US" altLang="zh-TW" sz="2400" kern="100" dirty="0" smtClean="0">
                          <a:effectLst/>
                        </a:rPr>
                        <a:t>be </a:t>
                      </a:r>
                      <a:r>
                        <a:rPr lang="zh-TW" altLang="zh-TW" sz="2400" kern="100" dirty="0" smtClean="0">
                          <a:effectLst/>
                        </a:rPr>
                        <a:t>動詞移到主詞的後面</a:t>
                      </a:r>
                      <a:endParaRPr lang="en-US" sz="2400" kern="100" dirty="0" smtClean="0">
                        <a:effectLst/>
                      </a:endParaRPr>
                    </a:p>
                    <a:p>
                      <a:pPr marL="33655" indent="3810" algn="l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684530" algn="l"/>
                          <a:tab pos="755650" algn="l"/>
                          <a:tab pos="889000" algn="l"/>
                        </a:tabLst>
                      </a:pPr>
                      <a:endParaRPr lang="en-US" altLang="zh-TW" sz="2400" kern="100" dirty="0" smtClean="0">
                        <a:effectLst/>
                        <a:latin typeface="Times New Roman" panose="02020603050405020304" pitchFamily="18" charset="0"/>
                        <a:ea typeface="華康中明體"/>
                        <a:cs typeface="Times New Roman" panose="02020603050405020304" pitchFamily="18" charset="0"/>
                      </a:endParaRPr>
                    </a:p>
                    <a:p>
                      <a:pPr marL="33655" indent="3810" algn="l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684530" algn="l"/>
                          <a:tab pos="755650" algn="l"/>
                          <a:tab pos="889000" algn="l"/>
                        </a:tabLst>
                      </a:pPr>
                      <a:r>
                        <a:rPr lang="en-US" altLang="zh-TW" sz="2400" kern="100" dirty="0" err="1" smtClean="0">
                          <a:effectLst/>
                          <a:latin typeface="Times New Roman" panose="02020603050405020304" pitchFamily="18" charset="0"/>
                          <a:ea typeface="華康中明體"/>
                          <a:cs typeface="Times New Roman" panose="02020603050405020304" pitchFamily="18" charset="0"/>
                        </a:rPr>
                        <a:t>WH</a:t>
                      </a:r>
                      <a:r>
                        <a:rPr lang="en-US" altLang="zh-TW" sz="2400" kern="100" dirty="0" smtClean="0">
                          <a:effectLst/>
                          <a:latin typeface="Times New Roman" panose="02020603050405020304" pitchFamily="18" charset="0"/>
                          <a:ea typeface="華康中明體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zh-TW" altLang="en-US" sz="2400" kern="100" dirty="0" smtClean="0">
                          <a:effectLst/>
                          <a:latin typeface="Times New Roman" panose="02020603050405020304" pitchFamily="18" charset="0"/>
                          <a:ea typeface="華康中明體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2400" kern="100" dirty="0" smtClean="0">
                          <a:effectLst/>
                          <a:latin typeface="Times New Roman" panose="02020603050405020304" pitchFamily="18" charset="0"/>
                          <a:ea typeface="華康中明體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zh-TW" altLang="en-US" sz="2400" kern="100" dirty="0" smtClean="0">
                          <a:effectLst/>
                          <a:latin typeface="Times New Roman" panose="02020603050405020304" pitchFamily="18" charset="0"/>
                          <a:ea typeface="華康中明體"/>
                          <a:cs typeface="Times New Roman" panose="02020603050405020304" pitchFamily="18" charset="0"/>
                        </a:rPr>
                        <a:t>主詞</a:t>
                      </a:r>
                      <a:r>
                        <a:rPr lang="en-US" altLang="zh-TW" sz="2400" kern="100" dirty="0" smtClean="0">
                          <a:effectLst/>
                          <a:latin typeface="Times New Roman" panose="02020603050405020304" pitchFamily="18" charset="0"/>
                          <a:ea typeface="華康中明體"/>
                          <a:cs typeface="Times New Roman" panose="02020603050405020304" pitchFamily="18" charset="0"/>
                        </a:rPr>
                        <a:t>+be</a:t>
                      </a:r>
                      <a:r>
                        <a:rPr lang="zh-TW" altLang="en-US" sz="2400" kern="100" dirty="0" smtClean="0">
                          <a:effectLst/>
                          <a:latin typeface="Times New Roman" panose="02020603050405020304" pitchFamily="18" charset="0"/>
                          <a:ea typeface="華康中明體"/>
                          <a:cs typeface="Times New Roman" panose="02020603050405020304" pitchFamily="18" charset="0"/>
                        </a:rPr>
                        <a:t>動詞</a:t>
                      </a:r>
                      <a:endParaRPr lang="en-US" altLang="zh-TW" sz="2400" kern="100" dirty="0" smtClean="0">
                        <a:effectLst/>
                        <a:latin typeface="Times New Roman" panose="02020603050405020304" pitchFamily="18" charset="0"/>
                        <a:ea typeface="華康中明體"/>
                        <a:cs typeface="Times New Roman" panose="02020603050405020304" pitchFamily="18" charset="0"/>
                      </a:endParaRPr>
                    </a:p>
                    <a:p>
                      <a:pPr marL="33655" indent="3810" algn="l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684530" algn="l"/>
                          <a:tab pos="755650" algn="l"/>
                          <a:tab pos="889000" algn="l"/>
                        </a:tabLst>
                      </a:pPr>
                      <a:endParaRPr lang="zh-TW" sz="2400" kern="100" dirty="0">
                        <a:effectLst/>
                        <a:latin typeface="Times New Roman" panose="02020603050405020304" pitchFamily="18" charset="0"/>
                        <a:ea typeface="華康中明體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="" xmlns:a16="http://schemas.microsoft.com/office/drawing/2014/main" val="27684602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848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685800" y="1481070"/>
            <a:ext cx="10820400" cy="473761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zh-TW" sz="3600" dirty="0" smtClean="0">
              <a:latin typeface="Elephant" panose="02020904090505020303" pitchFamily="18" charset="0"/>
            </a:endParaRPr>
          </a:p>
          <a:p>
            <a:r>
              <a:rPr lang="zh-TW" altLang="en-US" sz="3600" dirty="0" smtClean="0">
                <a:latin typeface="Elephant" panose="02020904090505020303" pitchFamily="18" charset="0"/>
              </a:rPr>
              <a:t>直接問問</a:t>
            </a:r>
            <a:r>
              <a:rPr lang="en-US" altLang="zh-TW" sz="3600" dirty="0" smtClean="0">
                <a:latin typeface="Elephant" panose="02020904090505020303" pitchFamily="18" charset="0"/>
              </a:rPr>
              <a:t>:</a:t>
            </a:r>
            <a:r>
              <a:rPr lang="zh-TW" altLang="en-US" sz="3600" dirty="0" smtClean="0">
                <a:latin typeface="Elephant" panose="02020904090505020303" pitchFamily="18" charset="0"/>
              </a:rPr>
              <a:t> </a:t>
            </a:r>
            <a:r>
              <a:rPr lang="en-US" altLang="zh-TW" sz="3600" dirty="0" smtClean="0">
                <a:latin typeface="Elephant" panose="02020904090505020303" pitchFamily="18" charset="0"/>
              </a:rPr>
              <a:t>Where is </a:t>
            </a:r>
            <a:r>
              <a:rPr lang="en-US" altLang="zh-TW" sz="3600" dirty="0" smtClean="0">
                <a:solidFill>
                  <a:srgbClr val="FFFF00"/>
                </a:solidFill>
                <a:latin typeface="Elephant" panose="02020904090505020303" pitchFamily="18" charset="0"/>
              </a:rPr>
              <a:t> she </a:t>
            </a:r>
            <a:r>
              <a:rPr lang="en-US" altLang="zh-TW" sz="3600" dirty="0" smtClean="0">
                <a:latin typeface="Elephant" panose="02020904090505020303" pitchFamily="18" charset="0"/>
              </a:rPr>
              <a:t>?</a:t>
            </a:r>
          </a:p>
          <a:p>
            <a:r>
              <a:rPr lang="zh-TW" altLang="en-US" sz="3600" dirty="0" smtClean="0">
                <a:latin typeface="Elephant" panose="02020904090505020303" pitchFamily="18" charset="0"/>
              </a:rPr>
              <a:t>間接</a:t>
            </a:r>
            <a:r>
              <a:rPr lang="zh-TW" altLang="en-US" sz="3600" dirty="0">
                <a:latin typeface="Elephant" panose="02020904090505020303" pitchFamily="18" charset="0"/>
              </a:rPr>
              <a:t>問句</a:t>
            </a:r>
            <a:r>
              <a:rPr lang="en-US" altLang="zh-TW" sz="3600" dirty="0" smtClean="0">
                <a:latin typeface="Elephant" panose="02020904090505020303" pitchFamily="18" charset="0"/>
              </a:rPr>
              <a:t>: I  don’t know where</a:t>
            </a:r>
            <a:r>
              <a:rPr lang="en-US" altLang="zh-TW" sz="3600" dirty="0" smtClean="0">
                <a:solidFill>
                  <a:srgbClr val="FFFF00"/>
                </a:solidFill>
                <a:latin typeface="Elephant" panose="02020904090505020303" pitchFamily="18" charset="0"/>
              </a:rPr>
              <a:t> she is</a:t>
            </a:r>
            <a:r>
              <a:rPr lang="en-US" altLang="zh-TW" sz="3600" dirty="0" smtClean="0">
                <a:latin typeface="Elephant" panose="02020904090505020303" pitchFamily="18" charset="0"/>
              </a:rPr>
              <a:t>.</a:t>
            </a:r>
          </a:p>
          <a:p>
            <a:r>
              <a:rPr lang="en-US" altLang="zh-TW" sz="3600" dirty="0">
                <a:latin typeface="Elephant" panose="02020904090505020303" pitchFamily="18" charset="0"/>
              </a:rPr>
              <a:t> </a:t>
            </a:r>
            <a:r>
              <a:rPr lang="en-US" altLang="zh-TW" sz="3600" dirty="0" smtClean="0">
                <a:latin typeface="Elephant" panose="02020904090505020303" pitchFamily="18" charset="0"/>
              </a:rPr>
              <a:t>               (</a:t>
            </a:r>
            <a:r>
              <a:rPr lang="zh-TW" altLang="en-US" sz="3600" dirty="0" smtClean="0">
                <a:latin typeface="Elephant" panose="02020904090505020303" pitchFamily="18" charset="0"/>
              </a:rPr>
              <a:t>我</a:t>
            </a:r>
            <a:r>
              <a:rPr lang="zh-TW" altLang="en-US" sz="3600" dirty="0">
                <a:latin typeface="Elephant" panose="02020904090505020303" pitchFamily="18" charset="0"/>
              </a:rPr>
              <a:t>不</a:t>
            </a:r>
            <a:r>
              <a:rPr lang="zh-TW" altLang="en-US" sz="3600" dirty="0" smtClean="0">
                <a:latin typeface="Elephant" panose="02020904090505020303" pitchFamily="18" charset="0"/>
              </a:rPr>
              <a:t>知道她在那兒</a:t>
            </a:r>
            <a:r>
              <a:rPr lang="en-US" altLang="zh-TW" sz="3600" dirty="0" smtClean="0">
                <a:latin typeface="Elephant" panose="02020904090505020303" pitchFamily="18" charset="0"/>
              </a:rPr>
              <a:t>?)</a:t>
            </a:r>
          </a:p>
          <a:p>
            <a:r>
              <a:rPr lang="zh-TW" altLang="en-US" sz="3600" dirty="0" smtClean="0">
                <a:latin typeface="Elephant" panose="02020904090505020303" pitchFamily="18" charset="0"/>
              </a:rPr>
              <a:t>直接</a:t>
            </a:r>
            <a:r>
              <a:rPr lang="zh-TW" altLang="en-US" sz="3600" dirty="0">
                <a:latin typeface="Elephant" panose="02020904090505020303" pitchFamily="18" charset="0"/>
              </a:rPr>
              <a:t>問問</a:t>
            </a:r>
            <a:r>
              <a:rPr lang="en-US" altLang="zh-TW" sz="3600" dirty="0" smtClean="0">
                <a:latin typeface="Elephant" panose="02020904090505020303" pitchFamily="18" charset="0"/>
              </a:rPr>
              <a:t>:</a:t>
            </a:r>
            <a:r>
              <a:rPr lang="zh-TW" altLang="en-US" sz="3600" dirty="0" smtClean="0">
                <a:solidFill>
                  <a:schemeClr val="accent2"/>
                </a:solidFill>
                <a:latin typeface="Elephant" panose="02020904090505020303" pitchFamily="18" charset="0"/>
              </a:rPr>
              <a:t> </a:t>
            </a:r>
            <a:r>
              <a:rPr lang="en-US" altLang="zh-TW" sz="3600" dirty="0" smtClean="0">
                <a:solidFill>
                  <a:schemeClr val="accent2"/>
                </a:solidFill>
                <a:latin typeface="Elephant" panose="02020904090505020303" pitchFamily="18" charset="0"/>
              </a:rPr>
              <a:t>What is</a:t>
            </a:r>
            <a:r>
              <a:rPr lang="zh-TW" altLang="en-US" sz="3600" dirty="0" smtClean="0">
                <a:solidFill>
                  <a:schemeClr val="accent2"/>
                </a:solidFill>
                <a:latin typeface="Elephant" panose="02020904090505020303" pitchFamily="18" charset="0"/>
              </a:rPr>
              <a:t> </a:t>
            </a:r>
            <a:r>
              <a:rPr lang="en-US" altLang="zh-TW" sz="3600" dirty="0" smtClean="0">
                <a:solidFill>
                  <a:schemeClr val="accent2"/>
                </a:solidFill>
                <a:latin typeface="Elephant" panose="02020904090505020303" pitchFamily="18" charset="0"/>
              </a:rPr>
              <a:t>his name</a:t>
            </a:r>
            <a:r>
              <a:rPr lang="en-US" altLang="zh-TW" sz="3200" dirty="0" smtClean="0">
                <a:latin typeface="Elephant" panose="02020904090505020303" pitchFamily="18" charset="0"/>
              </a:rPr>
              <a:t>?</a:t>
            </a:r>
            <a:r>
              <a:rPr lang="zh-TW" altLang="zh-TW" sz="3200" dirty="0" smtClean="0">
                <a:latin typeface="Elephant" panose="02020904090505020303" pitchFamily="18" charset="0"/>
              </a:rPr>
              <a:t> </a:t>
            </a:r>
            <a:endParaRPr lang="en-US" altLang="zh-TW" sz="3200" dirty="0" smtClean="0">
              <a:latin typeface="Elephant" panose="02020904090505020303" pitchFamily="18" charset="0"/>
            </a:endParaRPr>
          </a:p>
          <a:p>
            <a:r>
              <a:rPr lang="zh-TW" altLang="en-US" sz="3600" dirty="0" smtClean="0">
                <a:latin typeface="Elephant" panose="02020904090505020303" pitchFamily="18" charset="0"/>
              </a:rPr>
              <a:t>間接問句</a:t>
            </a:r>
            <a:r>
              <a:rPr lang="en-US" altLang="zh-TW" sz="3600" dirty="0">
                <a:latin typeface="Elephant" panose="02020904090505020303" pitchFamily="18" charset="0"/>
              </a:rPr>
              <a:t>: </a:t>
            </a:r>
            <a:r>
              <a:rPr lang="en-US" altLang="zh-TW" sz="3200" dirty="0" smtClean="0">
                <a:latin typeface="Elephant" panose="02020904090505020303" pitchFamily="18" charset="0"/>
              </a:rPr>
              <a:t>→ </a:t>
            </a:r>
            <a:r>
              <a:rPr lang="en-US" altLang="zh-TW" sz="3600" dirty="0" smtClean="0">
                <a:latin typeface="Elephant" panose="02020904090505020303" pitchFamily="18" charset="0"/>
              </a:rPr>
              <a:t>Please tell  me </a:t>
            </a:r>
            <a:r>
              <a:rPr lang="en-US" altLang="zh-TW" sz="3600" dirty="0" smtClean="0">
                <a:solidFill>
                  <a:schemeClr val="accent2"/>
                </a:solidFill>
                <a:latin typeface="Elephant" panose="02020904090505020303" pitchFamily="18" charset="0"/>
              </a:rPr>
              <a:t>what his name is</a:t>
            </a:r>
            <a:r>
              <a:rPr lang="en-US" altLang="zh-TW" sz="3600" dirty="0" smtClean="0">
                <a:latin typeface="Elephant" panose="02020904090505020303" pitchFamily="18" charset="0"/>
              </a:rPr>
              <a:t>.</a:t>
            </a:r>
            <a:r>
              <a:rPr lang="en-US" altLang="zh-TW" sz="4000" dirty="0" smtClean="0">
                <a:latin typeface="Elephant" panose="02020904090505020303" pitchFamily="18" charset="0"/>
              </a:rPr>
              <a:t> </a:t>
            </a:r>
          </a:p>
          <a:p>
            <a:r>
              <a:rPr lang="zh-TW" altLang="en-US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Elephant" panose="02020904090505020303" pitchFamily="18" charset="0"/>
              </a:rPr>
              <a:t>                      </a:t>
            </a:r>
            <a:r>
              <a:rPr lang="en-US" altLang="zh-TW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Elephant" panose="02020904090505020303" pitchFamily="18" charset="0"/>
              </a:rPr>
              <a:t>(</a:t>
            </a:r>
            <a:r>
              <a:rPr lang="zh-TW" altLang="en-US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Elephant" panose="02020904090505020303" pitchFamily="18" charset="0"/>
              </a:rPr>
              <a:t>請告訴我</a:t>
            </a:r>
            <a:r>
              <a:rPr lang="zh-TW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Elephant" panose="02020904090505020303" pitchFamily="18" charset="0"/>
              </a:rPr>
              <a:t>他叫什麼名字</a:t>
            </a:r>
            <a:r>
              <a:rPr lang="en-US" altLang="zh-TW" sz="3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Elephant" panose="02020904090505020303" pitchFamily="18" charset="0"/>
              </a:rPr>
              <a:t>?)</a:t>
            </a:r>
            <a:endParaRPr lang="zh-TW" altLang="en-US" sz="4800" dirty="0">
              <a:solidFill>
                <a:schemeClr val="accent1">
                  <a:lumMod val="40000"/>
                  <a:lumOff val="60000"/>
                </a:schemeClr>
              </a:solidFill>
              <a:latin typeface="Elephant" panose="02020904090505020303" pitchFamily="18" charset="0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899459"/>
              </p:ext>
            </p:extLst>
          </p:nvPr>
        </p:nvGraphicFramePr>
        <p:xfrm>
          <a:off x="1899345" y="1071204"/>
          <a:ext cx="9606855" cy="81973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39220"/>
                <a:gridCol w="4667635"/>
              </a:tblGrid>
              <a:tr h="819731">
                <a:tc>
                  <a:txBody>
                    <a:bodyPr/>
                    <a:lstStyle/>
                    <a:p>
                      <a:pPr marL="34925" indent="3810" algn="l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684530" algn="l"/>
                          <a:tab pos="755650" algn="l"/>
                          <a:tab pos="889000" algn="l"/>
                        </a:tabLst>
                      </a:pPr>
                      <a:r>
                        <a:rPr lang="en-US" sz="2800" b="1" kern="100" dirty="0" err="1" smtClean="0">
                          <a:effectLst/>
                        </a:rPr>
                        <a:t>2.wh</a:t>
                      </a:r>
                      <a:r>
                        <a:rPr lang="en-US" sz="2800" b="1" kern="100" dirty="0" smtClean="0">
                          <a:effectLst/>
                        </a:rPr>
                        <a:t>- </a:t>
                      </a:r>
                      <a:r>
                        <a:rPr lang="zh-TW" sz="2800" b="1" kern="100" dirty="0">
                          <a:effectLst/>
                        </a:rPr>
                        <a:t>問句有</a:t>
                      </a:r>
                      <a:r>
                        <a:rPr lang="en-US" sz="2800" b="1" kern="100" dirty="0">
                          <a:effectLst/>
                        </a:rPr>
                        <a:t> be </a:t>
                      </a:r>
                      <a:r>
                        <a:rPr lang="zh-TW" sz="2800" b="1" kern="100" dirty="0">
                          <a:effectLst/>
                        </a:rPr>
                        <a:t>動詞</a:t>
                      </a:r>
                      <a:endParaRPr lang="zh-TW" sz="2800" b="1" kern="100" dirty="0">
                        <a:effectLst/>
                        <a:latin typeface="Times New Roman" panose="02020603050405020304" pitchFamily="18" charset="0"/>
                        <a:ea typeface="華康中明體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33655" marR="0" lvl="0" indent="381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84530" algn="l"/>
                          <a:tab pos="755650" algn="l"/>
                          <a:tab pos="889000" algn="l"/>
                        </a:tabLst>
                        <a:defRPr/>
                      </a:pPr>
                      <a:endParaRPr lang="en-US" altLang="zh-TW" sz="2400" kern="100" dirty="0" smtClean="0">
                        <a:effectLst/>
                      </a:endParaRPr>
                    </a:p>
                    <a:p>
                      <a:pPr marL="33655" indent="3810" algn="l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684530" algn="l"/>
                          <a:tab pos="755650" algn="l"/>
                          <a:tab pos="889000" algn="l"/>
                        </a:tabLst>
                      </a:pPr>
                      <a:r>
                        <a:rPr lang="en-US" altLang="zh-TW" sz="2400" kern="100" dirty="0" err="1" smtClean="0">
                          <a:effectLst/>
                          <a:latin typeface="Times New Roman" panose="02020603050405020304" pitchFamily="18" charset="0"/>
                          <a:ea typeface="華康中明體"/>
                          <a:cs typeface="Times New Roman" panose="02020603050405020304" pitchFamily="18" charset="0"/>
                        </a:rPr>
                        <a:t>WH</a:t>
                      </a:r>
                      <a:r>
                        <a:rPr lang="en-US" altLang="zh-TW" sz="2400" kern="100" dirty="0" smtClean="0">
                          <a:effectLst/>
                          <a:latin typeface="Times New Roman" panose="02020603050405020304" pitchFamily="18" charset="0"/>
                          <a:ea typeface="華康中明體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zh-TW" altLang="en-US" sz="2400" kern="100" dirty="0" smtClean="0">
                          <a:effectLst/>
                          <a:latin typeface="Times New Roman" panose="02020603050405020304" pitchFamily="18" charset="0"/>
                          <a:ea typeface="華康中明體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2400" kern="100" dirty="0" smtClean="0">
                          <a:effectLst/>
                          <a:latin typeface="Times New Roman" panose="02020603050405020304" pitchFamily="18" charset="0"/>
                          <a:ea typeface="華康中明體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zh-TW" altLang="en-US" sz="2400" kern="100" dirty="0" smtClean="0">
                          <a:effectLst/>
                          <a:latin typeface="Times New Roman" panose="02020603050405020304" pitchFamily="18" charset="0"/>
                          <a:ea typeface="華康中明體"/>
                          <a:cs typeface="Times New Roman" panose="02020603050405020304" pitchFamily="18" charset="0"/>
                        </a:rPr>
                        <a:t>主詞</a:t>
                      </a:r>
                      <a:r>
                        <a:rPr lang="en-US" altLang="zh-TW" sz="2400" kern="100" dirty="0" smtClean="0">
                          <a:effectLst/>
                          <a:latin typeface="Times New Roman" panose="02020603050405020304" pitchFamily="18" charset="0"/>
                          <a:ea typeface="華康中明體"/>
                          <a:cs typeface="Times New Roman" panose="02020603050405020304" pitchFamily="18" charset="0"/>
                        </a:rPr>
                        <a:t>+be</a:t>
                      </a:r>
                      <a:r>
                        <a:rPr lang="zh-TW" altLang="en-US" sz="2400" kern="100" dirty="0" smtClean="0">
                          <a:effectLst/>
                          <a:latin typeface="Times New Roman" panose="02020603050405020304" pitchFamily="18" charset="0"/>
                          <a:ea typeface="華康中明體"/>
                          <a:cs typeface="Times New Roman" panose="02020603050405020304" pitchFamily="18" charset="0"/>
                        </a:rPr>
                        <a:t>動詞</a:t>
                      </a:r>
                      <a:endParaRPr lang="en-US" altLang="zh-TW" sz="2400" kern="100" dirty="0" smtClean="0">
                        <a:effectLst/>
                        <a:latin typeface="Times New Roman" panose="02020603050405020304" pitchFamily="18" charset="0"/>
                        <a:ea typeface="華康中明體"/>
                        <a:cs typeface="Times New Roman" panose="02020603050405020304" pitchFamily="18" charset="0"/>
                      </a:endParaRPr>
                    </a:p>
                    <a:p>
                      <a:pPr marL="33655" indent="3810" algn="l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684530" algn="l"/>
                          <a:tab pos="755650" algn="l"/>
                          <a:tab pos="889000" algn="l"/>
                        </a:tabLst>
                      </a:pPr>
                      <a:endParaRPr lang="zh-TW" sz="2400" kern="100" dirty="0">
                        <a:effectLst/>
                        <a:latin typeface="Times New Roman" panose="02020603050405020304" pitchFamily="18" charset="0"/>
                        <a:ea typeface="華康中明體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353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685800" y="2749685"/>
            <a:ext cx="10820400" cy="346899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zh-TW" altLang="en-US" sz="3600" dirty="0">
                <a:latin typeface="Elephant" panose="02020904090505020303" pitchFamily="18" charset="0"/>
              </a:rPr>
              <a:t>例句</a:t>
            </a:r>
            <a:r>
              <a:rPr lang="en-US" altLang="zh-TW" sz="3600" dirty="0">
                <a:latin typeface="Elephant" panose="02020904090505020303" pitchFamily="18" charset="0"/>
              </a:rPr>
              <a:t>:</a:t>
            </a:r>
            <a:endParaRPr lang="en-US" altLang="zh-TW" sz="3600" dirty="0" smtClean="0">
              <a:latin typeface="Elephant" panose="02020904090505020303" pitchFamily="18" charset="0"/>
            </a:endParaRPr>
          </a:p>
          <a:p>
            <a:r>
              <a:rPr lang="zh-TW" altLang="en-US" sz="5100" dirty="0" smtClean="0">
                <a:latin typeface="Elephant" panose="02020904090505020303" pitchFamily="18" charset="0"/>
              </a:rPr>
              <a:t>直接問問</a:t>
            </a:r>
            <a:r>
              <a:rPr lang="en-US" altLang="zh-TW" sz="5100" dirty="0" smtClean="0">
                <a:latin typeface="Elephant" panose="02020904090505020303" pitchFamily="18" charset="0"/>
              </a:rPr>
              <a:t>:</a:t>
            </a:r>
            <a:r>
              <a:rPr lang="zh-TW" altLang="en-US" sz="5100" dirty="0" smtClean="0">
                <a:latin typeface="Elephant" panose="02020904090505020303" pitchFamily="18" charset="0"/>
              </a:rPr>
              <a:t> </a:t>
            </a:r>
            <a:r>
              <a:rPr lang="en-US" altLang="zh-TW" sz="5100" dirty="0" smtClean="0">
                <a:solidFill>
                  <a:srgbClr val="FFFF00"/>
                </a:solidFill>
                <a:latin typeface="Elephant" panose="02020904090505020303" pitchFamily="18" charset="0"/>
              </a:rPr>
              <a:t>Where do you live </a:t>
            </a:r>
            <a:r>
              <a:rPr lang="en-US" altLang="zh-TW" sz="5100" dirty="0" smtClean="0">
                <a:latin typeface="Elephant" panose="02020904090505020303" pitchFamily="18" charset="0"/>
              </a:rPr>
              <a:t>?</a:t>
            </a:r>
          </a:p>
          <a:p>
            <a:r>
              <a:rPr lang="zh-TW" altLang="en-US" sz="5100" dirty="0" smtClean="0">
                <a:latin typeface="Elephant" panose="02020904090505020303" pitchFamily="18" charset="0"/>
              </a:rPr>
              <a:t>間接</a:t>
            </a:r>
            <a:r>
              <a:rPr lang="zh-TW" altLang="en-US" sz="5100" dirty="0">
                <a:latin typeface="Elephant" panose="02020904090505020303" pitchFamily="18" charset="0"/>
              </a:rPr>
              <a:t>問句</a:t>
            </a:r>
            <a:r>
              <a:rPr lang="en-US" altLang="zh-TW" sz="5100" dirty="0" smtClean="0">
                <a:latin typeface="Elephant" panose="02020904090505020303" pitchFamily="18" charset="0"/>
              </a:rPr>
              <a:t>: </a:t>
            </a:r>
            <a:r>
              <a:rPr lang="en-US" altLang="zh-TW" sz="5100" dirty="0">
                <a:latin typeface="Elephant" panose="02020904090505020303" pitchFamily="18" charset="0"/>
              </a:rPr>
              <a:t>Please tell  me </a:t>
            </a:r>
            <a:r>
              <a:rPr lang="en-US" altLang="zh-TW" sz="5100" dirty="0" smtClean="0">
                <a:solidFill>
                  <a:srgbClr val="FFFF00"/>
                </a:solidFill>
                <a:latin typeface="Elephant" panose="02020904090505020303" pitchFamily="18" charset="0"/>
              </a:rPr>
              <a:t>where you live</a:t>
            </a:r>
            <a:r>
              <a:rPr lang="en-US" altLang="zh-TW" sz="5100" dirty="0" smtClean="0">
                <a:latin typeface="Elephant" panose="02020904090505020303" pitchFamily="18" charset="0"/>
              </a:rPr>
              <a:t>.</a:t>
            </a:r>
          </a:p>
          <a:p>
            <a:r>
              <a:rPr lang="en-US" altLang="zh-TW" sz="5100" dirty="0">
                <a:latin typeface="Elephant" panose="02020904090505020303" pitchFamily="18" charset="0"/>
              </a:rPr>
              <a:t> </a:t>
            </a:r>
            <a:r>
              <a:rPr lang="en-US" altLang="zh-TW" sz="5100" dirty="0" smtClean="0">
                <a:latin typeface="Elephant" panose="02020904090505020303" pitchFamily="18" charset="0"/>
              </a:rPr>
              <a:t>                (</a:t>
            </a:r>
            <a:r>
              <a:rPr lang="zh-TW" altLang="en-US" sz="5100" dirty="0" smtClean="0">
                <a:latin typeface="Elephant" panose="02020904090505020303" pitchFamily="18" charset="0"/>
              </a:rPr>
              <a:t>請告訴我你住哪</a:t>
            </a:r>
            <a:r>
              <a:rPr lang="en-US" altLang="zh-TW" sz="5100" dirty="0" smtClean="0">
                <a:latin typeface="Elephant" panose="02020904090505020303" pitchFamily="18" charset="0"/>
              </a:rPr>
              <a:t>?)</a:t>
            </a:r>
          </a:p>
          <a:p>
            <a:r>
              <a:rPr lang="zh-TW" altLang="en-US" sz="5100" dirty="0" smtClean="0">
                <a:latin typeface="Elephant" panose="02020904090505020303" pitchFamily="18" charset="0"/>
              </a:rPr>
              <a:t>直接</a:t>
            </a:r>
            <a:r>
              <a:rPr lang="zh-TW" altLang="en-US" sz="5100" dirty="0">
                <a:latin typeface="Elephant" panose="02020904090505020303" pitchFamily="18" charset="0"/>
              </a:rPr>
              <a:t>問問</a:t>
            </a:r>
            <a:r>
              <a:rPr lang="en-US" altLang="zh-TW" sz="5100" dirty="0" smtClean="0">
                <a:latin typeface="Elephant" panose="02020904090505020303" pitchFamily="18" charset="0"/>
              </a:rPr>
              <a:t>:</a:t>
            </a:r>
            <a:r>
              <a:rPr lang="zh-TW" altLang="en-US" sz="5100" dirty="0" smtClean="0">
                <a:solidFill>
                  <a:schemeClr val="accent2"/>
                </a:solidFill>
                <a:latin typeface="Elephant" panose="02020904090505020303" pitchFamily="18" charset="0"/>
              </a:rPr>
              <a:t>  </a:t>
            </a:r>
            <a:r>
              <a:rPr lang="en-US" altLang="zh-TW" sz="5100" dirty="0" smtClean="0">
                <a:solidFill>
                  <a:schemeClr val="accent2"/>
                </a:solidFill>
                <a:latin typeface="Elephant" panose="02020904090505020303" pitchFamily="18" charset="0"/>
              </a:rPr>
              <a:t>What did it eat </a:t>
            </a:r>
            <a:r>
              <a:rPr lang="en-US" altLang="zh-TW" sz="4600" dirty="0" smtClean="0">
                <a:latin typeface="Elephant" panose="02020904090505020303" pitchFamily="18" charset="0"/>
              </a:rPr>
              <a:t>?</a:t>
            </a:r>
            <a:r>
              <a:rPr lang="zh-TW" altLang="zh-TW" sz="4600" dirty="0" smtClean="0">
                <a:latin typeface="Elephant" panose="02020904090505020303" pitchFamily="18" charset="0"/>
              </a:rPr>
              <a:t> </a:t>
            </a:r>
            <a:endParaRPr lang="en-US" altLang="zh-TW" sz="4600" dirty="0" smtClean="0">
              <a:latin typeface="Elephant" panose="02020904090505020303" pitchFamily="18" charset="0"/>
            </a:endParaRPr>
          </a:p>
          <a:p>
            <a:r>
              <a:rPr lang="zh-TW" altLang="en-US" sz="5100" dirty="0" smtClean="0">
                <a:latin typeface="Elephant" panose="02020904090505020303" pitchFamily="18" charset="0"/>
              </a:rPr>
              <a:t>間接問句</a:t>
            </a:r>
            <a:r>
              <a:rPr lang="en-US" altLang="zh-TW" sz="5100" dirty="0">
                <a:latin typeface="Elephant" panose="02020904090505020303" pitchFamily="18" charset="0"/>
              </a:rPr>
              <a:t>: </a:t>
            </a:r>
            <a:r>
              <a:rPr lang="en-US" altLang="zh-TW" sz="4600" dirty="0" smtClean="0">
                <a:latin typeface="Elephant" panose="02020904090505020303" pitchFamily="18" charset="0"/>
              </a:rPr>
              <a:t>→ I want to know</a:t>
            </a:r>
            <a:r>
              <a:rPr lang="en-US" altLang="zh-TW" sz="5100" dirty="0" smtClean="0">
                <a:latin typeface="Elephant" panose="02020904090505020303" pitchFamily="18" charset="0"/>
              </a:rPr>
              <a:t> </a:t>
            </a:r>
            <a:r>
              <a:rPr lang="en-US" altLang="zh-TW" sz="5100" dirty="0" smtClean="0">
                <a:solidFill>
                  <a:schemeClr val="accent2"/>
                </a:solidFill>
                <a:latin typeface="Elephant" panose="02020904090505020303" pitchFamily="18" charset="0"/>
              </a:rPr>
              <a:t>what it ate </a:t>
            </a:r>
            <a:r>
              <a:rPr lang="en-US" altLang="zh-TW" sz="5100" dirty="0" smtClean="0">
                <a:latin typeface="Elephant" panose="02020904090505020303" pitchFamily="18" charset="0"/>
              </a:rPr>
              <a:t>.</a:t>
            </a:r>
            <a:r>
              <a:rPr lang="en-US" altLang="zh-TW" sz="5700" dirty="0" smtClean="0">
                <a:latin typeface="Elephant" panose="02020904090505020303" pitchFamily="18" charset="0"/>
              </a:rPr>
              <a:t> </a:t>
            </a:r>
          </a:p>
          <a:p>
            <a:r>
              <a:rPr lang="zh-TW" altLang="en-US" sz="51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Elephant" panose="02020904090505020303" pitchFamily="18" charset="0"/>
              </a:rPr>
              <a:t>                      </a:t>
            </a:r>
            <a:r>
              <a:rPr lang="en-US" altLang="zh-TW" sz="51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Elephant" panose="02020904090505020303" pitchFamily="18" charset="0"/>
              </a:rPr>
              <a:t>(</a:t>
            </a:r>
            <a:r>
              <a:rPr lang="zh-TW" altLang="en-US" sz="51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Elephant" panose="02020904090505020303" pitchFamily="18" charset="0"/>
              </a:rPr>
              <a:t>我想知道牠吃什麼</a:t>
            </a:r>
            <a:r>
              <a:rPr lang="en-US" altLang="zh-TW" sz="51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Elephant" panose="02020904090505020303" pitchFamily="18" charset="0"/>
              </a:rPr>
              <a:t>?)</a:t>
            </a:r>
            <a:endParaRPr lang="zh-TW" altLang="en-US" sz="6300" dirty="0">
              <a:solidFill>
                <a:schemeClr val="accent1">
                  <a:lumMod val="40000"/>
                  <a:lumOff val="60000"/>
                </a:schemeClr>
              </a:solidFill>
              <a:latin typeface="Elephant" panose="02020904090505020303" pitchFamily="18" charset="0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4536416"/>
              </p:ext>
            </p:extLst>
          </p:nvPr>
        </p:nvGraphicFramePr>
        <p:xfrm>
          <a:off x="1069731" y="958361"/>
          <a:ext cx="9761401" cy="13821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25762">
                  <a:extLst>
                    <a:ext uri="{9D8B030D-6E8A-4147-A177-3AD203B41FA5}">
                      <a16:colId xmlns="" xmlns:a16="http://schemas.microsoft.com/office/drawing/2014/main" val="1383135173"/>
                    </a:ext>
                  </a:extLst>
                </a:gridCol>
                <a:gridCol w="5035639">
                  <a:extLst>
                    <a:ext uri="{9D8B030D-6E8A-4147-A177-3AD203B41FA5}">
                      <a16:colId xmlns="" xmlns:a16="http://schemas.microsoft.com/office/drawing/2014/main" val="470502070"/>
                    </a:ext>
                  </a:extLst>
                </a:gridCol>
              </a:tblGrid>
              <a:tr h="419725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effectLst/>
                        </a:rPr>
                        <a:t>直接問句</a:t>
                      </a:r>
                      <a:endParaRPr lang="zh-TW" sz="24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400" b="1" kern="100" dirty="0" smtClean="0">
                          <a:effectLst/>
                        </a:rPr>
                        <a:t>間</a:t>
                      </a:r>
                      <a:r>
                        <a:rPr lang="zh-TW" altLang="zh-TW" sz="2400" b="1" kern="100" dirty="0" smtClean="0">
                          <a:effectLst/>
                        </a:rPr>
                        <a:t>接問句</a:t>
                      </a:r>
                      <a:r>
                        <a:rPr lang="zh-TW" altLang="en-US" sz="2400" b="1" kern="100" dirty="0" smtClean="0">
                          <a:effectLst/>
                        </a:rPr>
                        <a:t>的</a:t>
                      </a:r>
                      <a:r>
                        <a:rPr lang="zh-TW" sz="2400" b="1" kern="100" dirty="0" smtClean="0">
                          <a:effectLst/>
                        </a:rPr>
                        <a:t>形成</a:t>
                      </a:r>
                      <a:r>
                        <a:rPr lang="zh-TW" sz="2400" b="1" kern="100" dirty="0">
                          <a:effectLst/>
                        </a:rPr>
                        <a:t>方式</a:t>
                      </a:r>
                      <a:endParaRPr lang="zh-TW" sz="24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73813207"/>
                  </a:ext>
                </a:extLst>
              </a:tr>
              <a:tr h="962425">
                <a:tc>
                  <a:txBody>
                    <a:bodyPr/>
                    <a:lstStyle/>
                    <a:p>
                      <a:pPr marL="34925" indent="3810" algn="ctr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684530" algn="l"/>
                          <a:tab pos="755650" algn="l"/>
                          <a:tab pos="889000" algn="l"/>
                        </a:tabLst>
                      </a:pPr>
                      <a:r>
                        <a:rPr lang="en-US" sz="2400" b="1" kern="100" dirty="0" err="1" smtClean="0">
                          <a:effectLst/>
                        </a:rPr>
                        <a:t>3.wh</a:t>
                      </a:r>
                      <a:r>
                        <a:rPr lang="en-US" sz="2400" b="1" kern="100" dirty="0" smtClean="0">
                          <a:effectLst/>
                        </a:rPr>
                        <a:t>- </a:t>
                      </a:r>
                      <a:r>
                        <a:rPr lang="zh-TW" sz="2400" b="1" kern="100" dirty="0">
                          <a:effectLst/>
                        </a:rPr>
                        <a:t>問句有助動詞</a:t>
                      </a:r>
                    </a:p>
                    <a:p>
                      <a:pPr marL="34925" indent="3810" algn="ctr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684530" algn="l"/>
                          <a:tab pos="755650" algn="l"/>
                          <a:tab pos="889000" algn="l"/>
                        </a:tabLst>
                      </a:pPr>
                      <a:r>
                        <a:rPr lang="zh-TW" sz="2400" b="1" kern="100" dirty="0">
                          <a:effectLst/>
                        </a:rPr>
                        <a:t>（</a:t>
                      </a:r>
                      <a:r>
                        <a:rPr lang="en-US" sz="2400" b="1" kern="100" dirty="0">
                          <a:effectLst/>
                        </a:rPr>
                        <a:t>do / does / did...</a:t>
                      </a:r>
                      <a:r>
                        <a:rPr lang="zh-TW" sz="2400" b="1" kern="100" dirty="0">
                          <a:effectLst/>
                        </a:rPr>
                        <a:t>）</a:t>
                      </a:r>
                      <a:endParaRPr lang="zh-TW" sz="2400" b="1" kern="100" dirty="0">
                        <a:effectLst/>
                        <a:latin typeface="Times New Roman" panose="02020603050405020304" pitchFamily="18" charset="0"/>
                        <a:ea typeface="華康中明體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483235" indent="-457200" algn="l">
                        <a:lnSpc>
                          <a:spcPts val="1800"/>
                        </a:lnSpc>
                        <a:spcAft>
                          <a:spcPts val="0"/>
                        </a:spcAft>
                        <a:buAutoNum type="arabicParenBoth"/>
                        <a:tabLst>
                          <a:tab pos="684530" algn="l"/>
                          <a:tab pos="755650" algn="l"/>
                          <a:tab pos="889000" algn="l"/>
                        </a:tabLst>
                      </a:pPr>
                      <a:r>
                        <a:rPr lang="zh-TW" sz="2400" kern="100" dirty="0" smtClean="0">
                          <a:effectLst/>
                        </a:rPr>
                        <a:t>去掉</a:t>
                      </a:r>
                      <a:r>
                        <a:rPr lang="zh-TW" sz="2400" kern="100" dirty="0">
                          <a:effectLst/>
                        </a:rPr>
                        <a:t>助動詞</a:t>
                      </a:r>
                      <a:r>
                        <a:rPr lang="en-US" sz="2400" kern="100" dirty="0">
                          <a:effectLst/>
                        </a:rPr>
                        <a:t> do / does / did</a:t>
                      </a:r>
                      <a:r>
                        <a:rPr lang="zh-TW" sz="2400" kern="100" dirty="0" smtClean="0">
                          <a:effectLst/>
                        </a:rPr>
                        <a:t>，</a:t>
                      </a:r>
                      <a:endParaRPr lang="en-US" altLang="zh-TW" sz="2400" kern="100" dirty="0" smtClean="0">
                        <a:effectLst/>
                      </a:endParaRPr>
                    </a:p>
                    <a:p>
                      <a:pPr marL="26035" indent="0" algn="l">
                        <a:lnSpc>
                          <a:spcPts val="1800"/>
                        </a:lnSpc>
                        <a:spcAft>
                          <a:spcPts val="0"/>
                        </a:spcAft>
                        <a:buNone/>
                        <a:tabLst>
                          <a:tab pos="684530" algn="l"/>
                          <a:tab pos="755650" algn="l"/>
                          <a:tab pos="889000" algn="l"/>
                        </a:tabLst>
                      </a:pPr>
                      <a:r>
                        <a:rPr lang="zh-TW" altLang="en-US" sz="2400" kern="100" dirty="0" smtClean="0">
                          <a:effectLst/>
                        </a:rPr>
                        <a:t>     </a:t>
                      </a:r>
                      <a:endParaRPr lang="en-US" altLang="zh-TW" sz="2400" kern="100" dirty="0" smtClean="0">
                        <a:effectLst/>
                      </a:endParaRPr>
                    </a:p>
                    <a:p>
                      <a:pPr marL="26035" indent="0" algn="l">
                        <a:lnSpc>
                          <a:spcPts val="1800"/>
                        </a:lnSpc>
                        <a:spcAft>
                          <a:spcPts val="0"/>
                        </a:spcAft>
                        <a:buNone/>
                        <a:tabLst>
                          <a:tab pos="684530" algn="l"/>
                          <a:tab pos="755650" algn="l"/>
                          <a:tab pos="889000" algn="l"/>
                        </a:tabLst>
                      </a:pPr>
                      <a:r>
                        <a:rPr lang="zh-TW" altLang="en-US" sz="2400" kern="100" dirty="0" smtClean="0">
                          <a:effectLst/>
                        </a:rPr>
                        <a:t>      </a:t>
                      </a:r>
                      <a:r>
                        <a:rPr lang="zh-TW" sz="2400" kern="100" dirty="0" smtClean="0">
                          <a:effectLst/>
                        </a:rPr>
                        <a:t>動詞</a:t>
                      </a:r>
                      <a:r>
                        <a:rPr lang="zh-TW" sz="2400" kern="100" dirty="0">
                          <a:effectLst/>
                        </a:rPr>
                        <a:t>再配合主詞和時態</a:t>
                      </a:r>
                      <a:r>
                        <a:rPr lang="zh-TW" sz="2400" kern="100" dirty="0" smtClean="0">
                          <a:effectLst/>
                        </a:rPr>
                        <a:t>變化</a:t>
                      </a:r>
                      <a:endParaRPr lang="zh-TW" sz="2400" kern="100" dirty="0">
                        <a:effectLst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="" xmlns:a16="http://schemas.microsoft.com/office/drawing/2014/main" val="27684602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828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飛機雲">
  <a:themeElements>
    <a:clrScheme name="飛機雲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飛機雲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飛機雲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15358</TotalTime>
  <Words>1057</Words>
  <Application>Microsoft Office PowerPoint</Application>
  <PresentationFormat>寬螢幕</PresentationFormat>
  <Paragraphs>164</Paragraphs>
  <Slides>18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31" baseType="lpstr">
      <vt:lpstr>Adobe 繁黑體 Std B</vt:lpstr>
      <vt:lpstr>華康POP1體W5(P)</vt:lpstr>
      <vt:lpstr>華康中明體</vt:lpstr>
      <vt:lpstr>新細明體</vt:lpstr>
      <vt:lpstr>標楷體</vt:lpstr>
      <vt:lpstr>Arial</vt:lpstr>
      <vt:lpstr>Arial Black</vt:lpstr>
      <vt:lpstr>Calibri</vt:lpstr>
      <vt:lpstr>Cambria Math</vt:lpstr>
      <vt:lpstr>Century Gothic</vt:lpstr>
      <vt:lpstr>Elephant</vt:lpstr>
      <vt:lpstr>Times New Roman</vt:lpstr>
      <vt:lpstr>飛機雲</vt:lpstr>
      <vt:lpstr>PowerPoint 簡報</vt:lpstr>
      <vt:lpstr> 間接問句(WH-引述句)  康軒英語第五冊第四課 Grammer A</vt:lpstr>
      <vt:lpstr>名詞子句與間接問句</vt:lpstr>
      <vt:lpstr>間接問句的形成方式 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Welcome to visit my teaching website  </vt:lpstr>
      <vt:lpstr>PowerPoint 簡報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淑媛 郭</dc:creator>
  <cp:lastModifiedBy>淑媛 郭</cp:lastModifiedBy>
  <cp:revision>285</cp:revision>
  <dcterms:created xsi:type="dcterms:W3CDTF">2021-08-06T02:20:22Z</dcterms:created>
  <dcterms:modified xsi:type="dcterms:W3CDTF">2022-01-18T22:48:30Z</dcterms:modified>
</cp:coreProperties>
</file>