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1" r:id="rId5"/>
    <p:sldId id="262" r:id="rId6"/>
    <p:sldId id="264" r:id="rId7"/>
    <p:sldId id="267" r:id="rId8"/>
    <p:sldId id="268" r:id="rId9"/>
    <p:sldId id="269" r:id="rId10"/>
    <p:sldId id="270" r:id="rId11"/>
    <p:sldId id="272" r:id="rId12"/>
    <p:sldId id="276" r:id="rId13"/>
    <p:sldId id="277" r:id="rId14"/>
    <p:sldId id="280" r:id="rId15"/>
    <p:sldId id="282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9E5"/>
    <a:srgbClr val="FFEC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68" y="4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46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8BA754-79BD-4972-839A-D62EA2C7C3EA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BBF2C-A7F8-4A46-8FD9-0FE6834BDE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3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41E9-601D-4A27-BF72-C7763949FF5A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6AFA4-EB3C-4B7D-993E-220BD55D95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41E9-601D-4A27-BF72-C7763949FF5A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6AFA4-EB3C-4B7D-993E-220BD55D95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41E9-601D-4A27-BF72-C7763949FF5A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6AFA4-EB3C-4B7D-993E-220BD55D95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41E9-601D-4A27-BF72-C7763949FF5A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6AFA4-EB3C-4B7D-993E-220BD55D95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41E9-601D-4A27-BF72-C7763949FF5A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6AFA4-EB3C-4B7D-993E-220BD55D95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41E9-601D-4A27-BF72-C7763949FF5A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6AFA4-EB3C-4B7D-993E-220BD55D95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41E9-601D-4A27-BF72-C7763949FF5A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6AFA4-EB3C-4B7D-993E-220BD55D95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41E9-601D-4A27-BF72-C7763949FF5A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6AFA4-EB3C-4B7D-993E-220BD55D95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41E9-601D-4A27-BF72-C7763949FF5A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6AFA4-EB3C-4B7D-993E-220BD55D95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41E9-601D-4A27-BF72-C7763949FF5A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6AFA4-EB3C-4B7D-993E-220BD55D95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41E9-601D-4A27-BF72-C7763949FF5A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6AFA4-EB3C-4B7D-993E-220BD55D95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241E9-601D-4A27-BF72-C7763949FF5A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6AFA4-EB3C-4B7D-993E-220BD55D95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3" b="8911"/>
          <a:stretch/>
        </p:blipFill>
        <p:spPr>
          <a:xfrm>
            <a:off x="0" y="-19050"/>
            <a:ext cx="9144000" cy="516943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410200" y="2406298"/>
            <a:ext cx="3429000" cy="2362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486400" y="2617902"/>
            <a:ext cx="327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Beginner’s Guide to Juicing</a:t>
            </a:r>
            <a:endParaRPr lang="en-MY" sz="4000" b="1" dirty="0"/>
          </a:p>
        </p:txBody>
      </p:sp>
      <p:sp>
        <p:nvSpPr>
          <p:cNvPr id="9" name="Rectangle 8"/>
          <p:cNvSpPr/>
          <p:nvPr/>
        </p:nvSpPr>
        <p:spPr>
          <a:xfrm>
            <a:off x="5334000" y="2330098"/>
            <a:ext cx="3581400" cy="2514600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5" y="742950"/>
            <a:ext cx="8229600" cy="3810000"/>
          </a:xfrm>
        </p:spPr>
        <p:txBody>
          <a:bodyPr>
            <a:noAutofit/>
          </a:bodyPr>
          <a:lstStyle/>
          <a:p>
            <a:r>
              <a:rPr lang="en-US" sz="2200" dirty="0" smtClean="0"/>
              <a:t>Juicing separates </a:t>
            </a:r>
            <a:r>
              <a:rPr lang="en-US" sz="2200" dirty="0"/>
              <a:t>the juice from fiber, leaving you with a heavy concentration of plant-based </a:t>
            </a:r>
            <a:r>
              <a:rPr lang="en-US" sz="2200" dirty="0" smtClean="0"/>
              <a:t>nutrients</a:t>
            </a:r>
          </a:p>
          <a:p>
            <a:endParaRPr lang="en-US" sz="2200" dirty="0"/>
          </a:p>
          <a:p>
            <a:r>
              <a:rPr lang="en-US" sz="2200" dirty="0" smtClean="0"/>
              <a:t>Your </a:t>
            </a:r>
            <a:r>
              <a:rPr lang="en-US" sz="2200" dirty="0"/>
              <a:t>body gets a heavy shot of vitamins and </a:t>
            </a:r>
            <a:r>
              <a:rPr lang="en-US" sz="2200" dirty="0" smtClean="0"/>
              <a:t>minerals</a:t>
            </a:r>
          </a:p>
          <a:p>
            <a:endParaRPr lang="en-US" sz="2200" dirty="0"/>
          </a:p>
          <a:p>
            <a:r>
              <a:rPr lang="en-US" sz="2200" dirty="0" smtClean="0"/>
              <a:t>Not </a:t>
            </a:r>
            <a:r>
              <a:rPr lang="en-US" sz="2200" dirty="0"/>
              <a:t>surprisingly, you need a juicer to extract juice from fruits and </a:t>
            </a:r>
            <a:r>
              <a:rPr lang="en-US" sz="2200" dirty="0" smtClean="0"/>
              <a:t>vegetables</a:t>
            </a:r>
          </a:p>
          <a:p>
            <a:pPr marL="0" indent="0">
              <a:buNone/>
            </a:pPr>
            <a:endParaRPr lang="en-MY" sz="2200" dirty="0"/>
          </a:p>
          <a:p>
            <a:r>
              <a:rPr lang="en-US" sz="2200" dirty="0"/>
              <a:t>Blending processes the entire fruit or vegetable, simply creating a different form of the same </a:t>
            </a:r>
            <a:r>
              <a:rPr lang="en-US" sz="2200" dirty="0" smtClean="0"/>
              <a:t>thing</a:t>
            </a:r>
            <a:endParaRPr lang="en-MY" sz="2200" dirty="0"/>
          </a:p>
        </p:txBody>
      </p:sp>
      <p:sp>
        <p:nvSpPr>
          <p:cNvPr id="2" name="AutoShape 2" descr="Image result for footstep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sp>
        <p:nvSpPr>
          <p:cNvPr id="4" name="AutoShape 4" descr="Image result for footstep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6051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42950"/>
            <a:ext cx="8229600" cy="3851672"/>
          </a:xfrm>
        </p:spPr>
        <p:txBody>
          <a:bodyPr>
            <a:normAutofit/>
          </a:bodyPr>
          <a:lstStyle/>
          <a:p>
            <a:r>
              <a:rPr lang="en-US" sz="2300" dirty="0"/>
              <a:t>You blend a carrot, you get a carrot, albeit in a liquid, smoothie </a:t>
            </a:r>
            <a:r>
              <a:rPr lang="en-US" sz="2300" dirty="0" smtClean="0"/>
              <a:t>form</a:t>
            </a:r>
          </a:p>
          <a:p>
            <a:endParaRPr lang="en-US" sz="2300" dirty="0"/>
          </a:p>
          <a:p>
            <a:r>
              <a:rPr lang="en-US" sz="2300" dirty="0" smtClean="0"/>
              <a:t>It </a:t>
            </a:r>
            <a:r>
              <a:rPr lang="en-US" sz="2300" dirty="0"/>
              <a:t>is not concentrated, like </a:t>
            </a:r>
            <a:r>
              <a:rPr lang="en-US" sz="2300" dirty="0" smtClean="0"/>
              <a:t>juicing</a:t>
            </a:r>
          </a:p>
          <a:p>
            <a:endParaRPr lang="en-US" sz="2300" dirty="0"/>
          </a:p>
          <a:p>
            <a:r>
              <a:rPr lang="en-US" sz="2300" dirty="0" smtClean="0"/>
              <a:t>It </a:t>
            </a:r>
            <a:r>
              <a:rPr lang="en-US" sz="2300" dirty="0"/>
              <a:t>does, however, retain all the needed fiber that juicing </a:t>
            </a:r>
            <a:r>
              <a:rPr lang="en-US" sz="2300" dirty="0" smtClean="0"/>
              <a:t>removes</a:t>
            </a:r>
            <a:endParaRPr lang="en-US" sz="2300" dirty="0"/>
          </a:p>
          <a:p>
            <a:endParaRPr lang="en-MY" sz="2300" dirty="0"/>
          </a:p>
          <a:p>
            <a:r>
              <a:rPr lang="en-US" sz="2300" dirty="0"/>
              <a:t>Juicing provides more concentrated </a:t>
            </a:r>
            <a:r>
              <a:rPr lang="en-US" sz="2300" dirty="0" smtClean="0"/>
              <a:t>nutrition</a:t>
            </a:r>
            <a:endParaRPr lang="en-MY" sz="2300" dirty="0"/>
          </a:p>
        </p:txBody>
      </p:sp>
    </p:spTree>
    <p:extLst>
      <p:ext uri="{BB962C8B-B14F-4D97-AF65-F5344CB8AC3E}">
        <p14:creationId xmlns:p14="http://schemas.microsoft.com/office/powerpoint/2010/main" val="315027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853677"/>
            <a:ext cx="8229600" cy="3623073"/>
          </a:xfrm>
        </p:spPr>
        <p:txBody>
          <a:bodyPr>
            <a:noAutofit/>
          </a:bodyPr>
          <a:lstStyle/>
          <a:p>
            <a:r>
              <a:rPr lang="en-US" sz="2200" dirty="0"/>
              <a:t>Blending gives you all the benefits of produce, along with the </a:t>
            </a:r>
            <a:r>
              <a:rPr lang="en-US" sz="2200" dirty="0" smtClean="0"/>
              <a:t>fiber</a:t>
            </a:r>
          </a:p>
          <a:p>
            <a:endParaRPr lang="en-US" sz="2200" dirty="0"/>
          </a:p>
          <a:p>
            <a:r>
              <a:rPr lang="en-US" sz="2200" dirty="0" smtClean="0"/>
              <a:t>As </a:t>
            </a:r>
            <a:r>
              <a:rPr lang="en-US" sz="2200" dirty="0"/>
              <a:t>a general rule of thumb, the amount of fruits and vegetables needed for one glass of juice will provide you three glasses of blended </a:t>
            </a:r>
            <a:r>
              <a:rPr lang="en-US" sz="2200" dirty="0" smtClean="0"/>
              <a:t>smoothies</a:t>
            </a:r>
            <a:endParaRPr lang="en-US" sz="2200" dirty="0"/>
          </a:p>
          <a:p>
            <a:pPr marL="0" indent="0">
              <a:buNone/>
            </a:pPr>
            <a:endParaRPr lang="en-MY" sz="2200" dirty="0"/>
          </a:p>
          <a:p>
            <a:r>
              <a:rPr lang="en-US" sz="2200" dirty="0"/>
              <a:t>Since blending retains fiber, which slows down the absorption of sugar into the bloodstream, blending might be an excellent option if you are watching your sugar intake</a:t>
            </a:r>
            <a:endParaRPr lang="en-MY" sz="2200" dirty="0"/>
          </a:p>
        </p:txBody>
      </p:sp>
    </p:spTree>
    <p:extLst>
      <p:ext uri="{BB962C8B-B14F-4D97-AF65-F5344CB8AC3E}">
        <p14:creationId xmlns:p14="http://schemas.microsoft.com/office/powerpoint/2010/main" val="103618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6078"/>
            <a:ext cx="8229600" cy="3394472"/>
          </a:xfrm>
        </p:spPr>
        <p:txBody>
          <a:bodyPr>
            <a:normAutofit/>
          </a:bodyPr>
          <a:lstStyle/>
          <a:p>
            <a:r>
              <a:rPr lang="en-US" sz="2200" dirty="0"/>
              <a:t>When you blend, you can also add different types of foods to the blender, such as yogurt or </a:t>
            </a:r>
            <a:r>
              <a:rPr lang="en-US" sz="2200" dirty="0" smtClean="0"/>
              <a:t>nuts</a:t>
            </a:r>
          </a:p>
          <a:p>
            <a:pPr marL="0" indent="0">
              <a:buNone/>
            </a:pPr>
            <a:endParaRPr lang="en-MY" sz="2200" dirty="0"/>
          </a:p>
          <a:p>
            <a:r>
              <a:rPr lang="en-US" sz="2200" dirty="0"/>
              <a:t>Both juicing and blending are an excellent way to consume more fruits and </a:t>
            </a:r>
            <a:r>
              <a:rPr lang="en-US" sz="2200" dirty="0" smtClean="0"/>
              <a:t>vegetables</a:t>
            </a:r>
          </a:p>
          <a:p>
            <a:endParaRPr lang="en-US" sz="2200" dirty="0"/>
          </a:p>
          <a:p>
            <a:r>
              <a:rPr lang="en-US" sz="2200" dirty="0" smtClean="0"/>
              <a:t>If </a:t>
            </a:r>
            <a:r>
              <a:rPr lang="en-US" sz="2200" dirty="0"/>
              <a:t>you’re feeling sneaky, it a great opportunity to get some vegetables and fruits into your finicky little eaters</a:t>
            </a:r>
            <a:endParaRPr lang="en-MY" sz="2200" dirty="0"/>
          </a:p>
        </p:txBody>
      </p:sp>
    </p:spTree>
    <p:extLst>
      <p:ext uri="{BB962C8B-B14F-4D97-AF65-F5344CB8AC3E}">
        <p14:creationId xmlns:p14="http://schemas.microsoft.com/office/powerpoint/2010/main" val="107889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3242072"/>
          </a:xfrm>
        </p:spPr>
        <p:txBody>
          <a:bodyPr>
            <a:normAutofit/>
          </a:bodyPr>
          <a:lstStyle/>
          <a:p>
            <a:r>
              <a:rPr lang="en-US" sz="2200" dirty="0"/>
              <a:t>Juicing and blending let you use up produce that is ready to </a:t>
            </a:r>
            <a:r>
              <a:rPr lang="en-US" sz="2200" dirty="0" smtClean="0"/>
              <a:t>wilt</a:t>
            </a:r>
            <a:endParaRPr lang="en-US" sz="2200" dirty="0"/>
          </a:p>
          <a:p>
            <a:endParaRPr lang="en-US" sz="2200" dirty="0" smtClean="0"/>
          </a:p>
          <a:p>
            <a:r>
              <a:rPr lang="en-US" sz="2200" dirty="0" smtClean="0"/>
              <a:t>For </a:t>
            </a:r>
            <a:r>
              <a:rPr lang="en-US" sz="2200" dirty="0"/>
              <a:t>juicing fruits, try papaya, all citrus fruits, apples, pineapples, and </a:t>
            </a:r>
            <a:r>
              <a:rPr lang="en-US" sz="2200" dirty="0" smtClean="0"/>
              <a:t>grapes</a:t>
            </a:r>
          </a:p>
          <a:p>
            <a:endParaRPr lang="en-MY" sz="2200" dirty="0"/>
          </a:p>
          <a:p>
            <a:r>
              <a:rPr lang="en-US" sz="2200" dirty="0"/>
              <a:t>For blending, less juicy fruits work best, such as avocados, bananas, peaches, all berries, and mangos</a:t>
            </a:r>
            <a:endParaRPr lang="en-MY" sz="2200" dirty="0"/>
          </a:p>
        </p:txBody>
      </p:sp>
    </p:spTree>
    <p:extLst>
      <p:ext uri="{BB962C8B-B14F-4D97-AF65-F5344CB8AC3E}">
        <p14:creationId xmlns:p14="http://schemas.microsoft.com/office/powerpoint/2010/main" val="290711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9150"/>
            <a:ext cx="8229600" cy="3699273"/>
          </a:xfrm>
        </p:spPr>
        <p:txBody>
          <a:bodyPr>
            <a:noAutofit/>
          </a:bodyPr>
          <a:lstStyle/>
          <a:p>
            <a:r>
              <a:rPr lang="en-US" sz="2000" dirty="0"/>
              <a:t>For juicing vegetables, try tomatoes, cucumber, celery, green leafy vegetables, and </a:t>
            </a:r>
            <a:r>
              <a:rPr lang="en-US" sz="2000" dirty="0" smtClean="0"/>
              <a:t>cabbage</a:t>
            </a:r>
          </a:p>
          <a:p>
            <a:pPr marL="0" indent="0">
              <a:buNone/>
            </a:pPr>
            <a:endParaRPr lang="en-MY" sz="2000" dirty="0"/>
          </a:p>
          <a:p>
            <a:r>
              <a:rPr lang="en-US" sz="2000" dirty="0"/>
              <a:t>Use vegetables with lots of fiber for blending, such kale, spinach and any </a:t>
            </a:r>
            <a:r>
              <a:rPr lang="en-US" sz="2000" dirty="0" smtClean="0"/>
              <a:t>squash</a:t>
            </a:r>
          </a:p>
          <a:p>
            <a:endParaRPr lang="en-US" sz="2000" dirty="0"/>
          </a:p>
          <a:p>
            <a:r>
              <a:rPr lang="en-US" sz="2000" dirty="0" smtClean="0"/>
              <a:t>Adding </a:t>
            </a:r>
            <a:r>
              <a:rPr lang="en-US" sz="2000" dirty="0"/>
              <a:t>some citrus fruit to your kale or spinach can remove some of the </a:t>
            </a:r>
            <a:r>
              <a:rPr lang="en-US" sz="2000" dirty="0" smtClean="0"/>
              <a:t>bitterness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/>
              <a:t>Whenever you blend, remember to add water, coconut milk or </a:t>
            </a:r>
            <a:r>
              <a:rPr lang="en-US" sz="2000" dirty="0" smtClean="0"/>
              <a:t>yogurt</a:t>
            </a:r>
            <a:endParaRPr lang="en-MY" sz="2000" dirty="0"/>
          </a:p>
          <a:p>
            <a:endParaRPr lang="en-MY" sz="2000" dirty="0"/>
          </a:p>
        </p:txBody>
      </p:sp>
    </p:spTree>
    <p:extLst>
      <p:ext uri="{BB962C8B-B14F-4D97-AF65-F5344CB8AC3E}">
        <p14:creationId xmlns:p14="http://schemas.microsoft.com/office/powerpoint/2010/main" val="38289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38350"/>
            <a:ext cx="8229600" cy="25562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Juicing</a:t>
            </a:r>
            <a:r>
              <a:rPr lang="en-US" sz="3600" dirty="0"/>
              <a:t> has a lot to offer you that will benefit your </a:t>
            </a:r>
            <a:r>
              <a:rPr lang="en-US" sz="3600" b="1" i="1" dirty="0">
                <a:solidFill>
                  <a:srgbClr val="FFC000"/>
                </a:solidFill>
              </a:rPr>
              <a:t>health</a:t>
            </a:r>
            <a:r>
              <a:rPr lang="en-US" sz="3600" dirty="0"/>
              <a:t> and </a:t>
            </a:r>
            <a:r>
              <a:rPr lang="en-US" sz="3600" b="1" i="1" dirty="0" smtClean="0">
                <a:solidFill>
                  <a:srgbClr val="FFC000"/>
                </a:solidFill>
              </a:rPr>
              <a:t>wellbeing</a:t>
            </a:r>
            <a:endParaRPr lang="en-MY" sz="3600" b="1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77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vegetabl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037" b="16062"/>
          <a:stretch/>
        </p:blipFill>
        <p:spPr bwMode="auto">
          <a:xfrm>
            <a:off x="4114800" y="1885950"/>
            <a:ext cx="49530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71550"/>
            <a:ext cx="3733800" cy="27848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Eat your vegetables</a:t>
            </a:r>
            <a:r>
              <a:rPr lang="en-US" sz="4000" dirty="0" smtClean="0"/>
              <a:t>!</a:t>
            </a:r>
            <a:endParaRPr lang="en-CA" sz="4000" dirty="0"/>
          </a:p>
          <a:p>
            <a:pPr marL="0" indent="0">
              <a:buNone/>
            </a:pPr>
            <a:endParaRPr lang="en-MY" sz="4400" dirty="0"/>
          </a:p>
        </p:txBody>
      </p:sp>
    </p:spTree>
    <p:extLst>
      <p:ext uri="{BB962C8B-B14F-4D97-AF65-F5344CB8AC3E}">
        <p14:creationId xmlns:p14="http://schemas.microsoft.com/office/powerpoint/2010/main" val="316794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9151"/>
            <a:ext cx="8229600" cy="3886199"/>
          </a:xfrm>
        </p:spPr>
        <p:txBody>
          <a:bodyPr>
            <a:noAutofit/>
          </a:bodyPr>
          <a:lstStyle/>
          <a:p>
            <a:r>
              <a:rPr lang="en-US" sz="2000" dirty="0" smtClean="0"/>
              <a:t>Fruits and vegetables </a:t>
            </a:r>
            <a:r>
              <a:rPr lang="en-US" sz="2000" dirty="0" smtClean="0"/>
              <a:t>are </a:t>
            </a:r>
            <a:r>
              <a:rPr lang="en-US" sz="2000" dirty="0"/>
              <a:t>known to reduce the risk of certain cancers, heart disease, high cholesterol and high blood </a:t>
            </a:r>
            <a:r>
              <a:rPr lang="en-US" sz="2000" dirty="0" smtClean="0"/>
              <a:t>pressure</a:t>
            </a:r>
          </a:p>
          <a:p>
            <a:endParaRPr lang="en-US" sz="2000" dirty="0"/>
          </a:p>
          <a:p>
            <a:r>
              <a:rPr lang="en-US" sz="2000" dirty="0" smtClean="0"/>
              <a:t>They </a:t>
            </a:r>
            <a:r>
              <a:rPr lang="en-US" sz="2000" dirty="0"/>
              <a:t>are filled with the vitamins and minerals you need to remain healthy and full of </a:t>
            </a:r>
            <a:r>
              <a:rPr lang="en-US" sz="2000" dirty="0" smtClean="0"/>
              <a:t>energy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It’s </a:t>
            </a:r>
            <a:r>
              <a:rPr lang="en-US" sz="2000" dirty="0"/>
              <a:t>a simple fact that the more fruits and vegetables you eat, the more you enjoy the </a:t>
            </a:r>
            <a:r>
              <a:rPr lang="en-US" sz="2000" dirty="0" smtClean="0"/>
              <a:t>benefits</a:t>
            </a:r>
          </a:p>
          <a:p>
            <a:endParaRPr lang="en-US" sz="2000" dirty="0" smtClean="0"/>
          </a:p>
          <a:p>
            <a:r>
              <a:rPr lang="en-US" sz="2000" dirty="0" smtClean="0"/>
              <a:t>You </a:t>
            </a:r>
            <a:r>
              <a:rPr lang="en-US" sz="2000" dirty="0"/>
              <a:t>should be eating more than five servings every </a:t>
            </a:r>
            <a:r>
              <a:rPr lang="en-US" sz="2000" dirty="0" smtClean="0"/>
              <a:t>day</a:t>
            </a:r>
            <a:endParaRPr lang="en-MY" sz="2000" dirty="0"/>
          </a:p>
          <a:p>
            <a:endParaRPr lang="en-MY" sz="2000" dirty="0"/>
          </a:p>
        </p:txBody>
      </p:sp>
    </p:spTree>
    <p:extLst>
      <p:ext uri="{BB962C8B-B14F-4D97-AF65-F5344CB8AC3E}">
        <p14:creationId xmlns:p14="http://schemas.microsoft.com/office/powerpoint/2010/main" val="45730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4550"/>
            <a:ext cx="8229600" cy="24038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700" dirty="0"/>
              <a:t>That sounds close to impossible, doesn’t it?</a:t>
            </a:r>
            <a:endParaRPr lang="en-MY" sz="3700" dirty="0"/>
          </a:p>
        </p:txBody>
      </p:sp>
    </p:spTree>
    <p:extLst>
      <p:ext uri="{BB962C8B-B14F-4D97-AF65-F5344CB8AC3E}">
        <p14:creationId xmlns:p14="http://schemas.microsoft.com/office/powerpoint/2010/main" val="65078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66750"/>
            <a:ext cx="8229600" cy="3394472"/>
          </a:xfrm>
        </p:spPr>
        <p:txBody>
          <a:bodyPr>
            <a:noAutofit/>
          </a:bodyPr>
          <a:lstStyle/>
          <a:p>
            <a:r>
              <a:rPr lang="en-US" sz="2200" dirty="0" smtClean="0"/>
              <a:t>We </a:t>
            </a:r>
            <a:r>
              <a:rPr lang="en-US" sz="2200" dirty="0"/>
              <a:t>can’t always consume all the fruits and vegetables we </a:t>
            </a:r>
            <a:r>
              <a:rPr lang="en-US" sz="2200" dirty="0" smtClean="0"/>
              <a:t>need</a:t>
            </a:r>
          </a:p>
          <a:p>
            <a:endParaRPr lang="en-US" sz="2200" dirty="0"/>
          </a:p>
          <a:p>
            <a:r>
              <a:rPr lang="en-US" sz="2200" dirty="0" smtClean="0"/>
              <a:t>Juicing </a:t>
            </a:r>
            <a:r>
              <a:rPr lang="en-US" sz="2200" dirty="0"/>
              <a:t>concentrates the produce so that one glass can serve as the equivalent of several pieces of fruit and </a:t>
            </a:r>
            <a:r>
              <a:rPr lang="en-US" sz="2200" dirty="0" smtClean="0"/>
              <a:t>vegetables</a:t>
            </a:r>
          </a:p>
          <a:p>
            <a:endParaRPr lang="en-US" sz="2200" dirty="0"/>
          </a:p>
          <a:p>
            <a:r>
              <a:rPr lang="en-US" sz="2200" dirty="0" smtClean="0"/>
              <a:t>Juicing </a:t>
            </a:r>
            <a:r>
              <a:rPr lang="en-US" sz="2200" dirty="0"/>
              <a:t>makes it easier to enjoy the benefits of fruits and </a:t>
            </a:r>
            <a:r>
              <a:rPr lang="en-US" sz="2200" dirty="0" smtClean="0"/>
              <a:t>vegetables</a:t>
            </a:r>
            <a:endParaRPr lang="en-MY" sz="2200" dirty="0"/>
          </a:p>
        </p:txBody>
      </p:sp>
      <p:pic>
        <p:nvPicPr>
          <p:cNvPr id="2050" name="Picture 2" descr="Image result for frui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341844"/>
            <a:ext cx="2209800" cy="1438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625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677"/>
            <a:ext cx="8229600" cy="3165873"/>
          </a:xfrm>
        </p:spPr>
        <p:txBody>
          <a:bodyPr>
            <a:normAutofit/>
          </a:bodyPr>
          <a:lstStyle/>
          <a:p>
            <a:r>
              <a:rPr lang="en-US" sz="2300" dirty="0"/>
              <a:t>A juicer extracts all the liquid and discards everything </a:t>
            </a:r>
            <a:r>
              <a:rPr lang="en-US" sz="2300" dirty="0" smtClean="0"/>
              <a:t>else</a:t>
            </a:r>
          </a:p>
          <a:p>
            <a:endParaRPr lang="en-US" sz="2300" dirty="0"/>
          </a:p>
          <a:p>
            <a:r>
              <a:rPr lang="en-US" sz="2300" dirty="0" smtClean="0"/>
              <a:t>So</a:t>
            </a:r>
            <a:r>
              <a:rPr lang="en-US" sz="2300" dirty="0"/>
              <a:t>, what you are left with is highly concentrated fruit and vegetable </a:t>
            </a:r>
            <a:r>
              <a:rPr lang="en-US" sz="2300" dirty="0" smtClean="0"/>
              <a:t>juice</a:t>
            </a:r>
          </a:p>
          <a:p>
            <a:endParaRPr lang="en-US" sz="2300" dirty="0"/>
          </a:p>
          <a:p>
            <a:r>
              <a:rPr lang="en-US" sz="2300" dirty="0" smtClean="0"/>
              <a:t>A </a:t>
            </a:r>
            <a:r>
              <a:rPr lang="en-US" sz="2300" dirty="0"/>
              <a:t>blender mashes the whole fruits or vegetables, but leaves the </a:t>
            </a:r>
            <a:r>
              <a:rPr lang="en-US" sz="2300" dirty="0" smtClean="0"/>
              <a:t>fiber</a:t>
            </a:r>
            <a:endParaRPr lang="en-MY" sz="2300" dirty="0"/>
          </a:p>
        </p:txBody>
      </p:sp>
    </p:spTree>
    <p:extLst>
      <p:ext uri="{BB962C8B-B14F-4D97-AF65-F5344CB8AC3E}">
        <p14:creationId xmlns:p14="http://schemas.microsoft.com/office/powerpoint/2010/main" val="1695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9750"/>
            <a:ext cx="8229600" cy="25562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FFC000"/>
                </a:solidFill>
              </a:rPr>
              <a:t>Juices</a:t>
            </a:r>
            <a:r>
              <a:rPr lang="en-US" sz="3600" dirty="0"/>
              <a:t> can serve as a vibrant meal replacement, but you need solid foods as </a:t>
            </a:r>
            <a:r>
              <a:rPr lang="en-US" sz="3600" dirty="0" smtClean="0"/>
              <a:t>well</a:t>
            </a:r>
            <a:endParaRPr lang="en-MY" sz="3600" b="1" dirty="0"/>
          </a:p>
        </p:txBody>
      </p:sp>
    </p:spTree>
    <p:extLst>
      <p:ext uri="{BB962C8B-B14F-4D97-AF65-F5344CB8AC3E}">
        <p14:creationId xmlns:p14="http://schemas.microsoft.com/office/powerpoint/2010/main" val="56104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6750"/>
            <a:ext cx="8229600" cy="857250"/>
          </a:xfrm>
        </p:spPr>
        <p:txBody>
          <a:bodyPr/>
          <a:lstStyle/>
          <a:p>
            <a:r>
              <a:rPr lang="en-US" b="1" dirty="0"/>
              <a:t>Juicing vs. Blending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0750"/>
            <a:ext cx="8229600" cy="2403872"/>
          </a:xfrm>
        </p:spPr>
        <p:txBody>
          <a:bodyPr>
            <a:normAutofit/>
          </a:bodyPr>
          <a:lstStyle/>
          <a:p>
            <a:r>
              <a:rPr lang="en-US" sz="2400" dirty="0"/>
              <a:t>These days, people are becoming more aware of the effects that the foods they consume has on their body and entire </a:t>
            </a:r>
            <a:r>
              <a:rPr lang="en-US" sz="2400" dirty="0" smtClean="0"/>
              <a:t>life</a:t>
            </a:r>
          </a:p>
          <a:p>
            <a:endParaRPr lang="en-US" sz="2400" dirty="0"/>
          </a:p>
          <a:p>
            <a:r>
              <a:rPr lang="en-US" sz="2400" dirty="0" smtClean="0"/>
              <a:t>Every </a:t>
            </a:r>
            <a:r>
              <a:rPr lang="en-US" sz="2400" dirty="0"/>
              <a:t>study over the past few decades indicates that many of us are overfeed and </a:t>
            </a:r>
            <a:r>
              <a:rPr lang="en-US" sz="2400" dirty="0" smtClean="0"/>
              <a:t>undernourished</a:t>
            </a: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172289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</TotalTime>
  <Words>574</Words>
  <Application>Microsoft Office PowerPoint</Application>
  <PresentationFormat>On-screen Show (16:9)</PresentationFormat>
  <Paragraphs>62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Juicing vs. Blending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Samsung</dc:creator>
  <cp:lastModifiedBy>Cally</cp:lastModifiedBy>
  <cp:revision>127</cp:revision>
  <dcterms:created xsi:type="dcterms:W3CDTF">2016-12-30T12:43:39Z</dcterms:created>
  <dcterms:modified xsi:type="dcterms:W3CDTF">2018-04-05T07:00:19Z</dcterms:modified>
</cp:coreProperties>
</file>