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2" autoAdjust="0"/>
    <p:restoredTop sz="94652" autoAdjust="0"/>
  </p:normalViewPr>
  <p:slideViewPr>
    <p:cSldViewPr>
      <p:cViewPr varScale="1">
        <p:scale>
          <a:sx n="60" d="100"/>
          <a:sy n="60" d="100"/>
        </p:scale>
        <p:origin x="95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23.06.19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23.06.19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Photo credit: </a:t>
            </a:r>
          </a:p>
          <a:p>
            <a:pPr lvl="0"/>
            <a:r>
              <a:rPr lang="en-US"/>
              <a:t>https://medicalxpress.com/news/2018-07-neuron-axons-spindly-theyre-optimizing.html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209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23.06.19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Photo credit: </a:t>
            </a:r>
          </a:p>
          <a:p>
            <a:pPr lvl="0"/>
            <a:r>
              <a:rPr lang="en-US"/>
              <a:t>https://medicalxpress.com/news/2018-07-neuron-axons-spindly-theyre-optimizing.html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323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23.06.19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Photo credit: </a:t>
            </a:r>
          </a:p>
          <a:p>
            <a:pPr lvl="0"/>
            <a:r>
              <a:rPr lang="en-US"/>
              <a:t>https://www.visiblebody.com/learn/nervous/neurons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411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23.06.19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Ask students examples of what we mean when we say this can work for or against us?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750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23.06.19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Ask students examples of what we mean when we say this can work for or against us?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3739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23.06.19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Ask students examples of what we mean when we say this can work for or against us?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440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they say to themselves matters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35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237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jpeg"/><Relationship Id="rId9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4" Type="http://schemas.openxmlformats.org/officeDocument/2006/relationships/image" Target="../media/image26.gif"/><Relationship Id="rId5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82988" y="3033552"/>
            <a:ext cx="9522023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Abril Fatface"/>
              </a:rPr>
              <a:t>NEUROPLASTICITY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644481" y="5401310"/>
            <a:ext cx="499903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Trocchi"/>
              </a:rPr>
              <a:t>THE BRAIN IS PLASTIC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345385" y="6662922"/>
            <a:ext cx="11597230" cy="706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Abril Fatface"/>
              </a:rPr>
              <a:t>Brain basics to set the stage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09759" y="3951949"/>
            <a:ext cx="4749541" cy="474954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-29238" y="7500183"/>
            <a:ext cx="18346476" cy="3040205"/>
            <a:chOff x="0" y="0"/>
            <a:chExt cx="4062639" cy="571500"/>
          </a:xfrm>
        </p:grpSpPr>
        <p:sp>
          <p:nvSpPr>
            <p:cNvPr id="7" name="Freeform 7"/>
            <p:cNvSpPr/>
            <p:nvPr/>
          </p:nvSpPr>
          <p:spPr>
            <a:xfrm>
              <a:off x="0" y="255270"/>
              <a:ext cx="4062639" cy="171572"/>
            </a:xfrm>
            <a:custGeom>
              <a:avLst/>
              <a:gdLst/>
              <a:ahLst/>
              <a:cxnLst/>
              <a:rect l="l" t="t" r="r" b="b"/>
              <a:pathLst>
                <a:path w="4062639" h="171572">
                  <a:moveTo>
                    <a:pt x="3771809" y="0"/>
                  </a:moveTo>
                  <a:lnTo>
                    <a:pt x="0" y="0"/>
                  </a:lnTo>
                  <a:lnTo>
                    <a:pt x="0" y="171572"/>
                  </a:lnTo>
                  <a:lnTo>
                    <a:pt x="4062639" y="171572"/>
                  </a:lnTo>
                  <a:lnTo>
                    <a:pt x="4062639" y="0"/>
                  </a:lnTo>
                  <a:close/>
                </a:path>
              </a:pathLst>
            </a:custGeom>
            <a:solidFill>
              <a:srgbClr val="FF5C5C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961020" y="132850"/>
            <a:ext cx="4115395" cy="1091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000000"/>
                </a:solidFill>
                <a:latin typeface="Abril Fatface"/>
              </a:rPr>
              <a:t>SYNAPSES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58588" y="2443189"/>
            <a:ext cx="9724970" cy="6467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3101108">
            <a:off x="344916" y="179566"/>
            <a:ext cx="4297133" cy="42971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2431204">
            <a:off x="13731371" y="7165896"/>
            <a:ext cx="4181843" cy="269728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763375" y="1321724"/>
            <a:ext cx="4115395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rocchi"/>
              </a:rPr>
              <a:t>Where 2 neurons meet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9332" y="88327"/>
            <a:ext cx="17483421" cy="2934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>
                <a:solidFill>
                  <a:srgbClr val="000000"/>
                </a:solidFill>
                <a:latin typeface="Abril Fatface"/>
              </a:rPr>
              <a:t>NEW NEURAL PATHWAYS ARE FORMED WHEN YOU REPEAT A BEHAVIOR - MAKING IT EASIER TO DO WITHOUT CONSCIOUS THOUGHT!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6245" y="7312289"/>
            <a:ext cx="2974711" cy="29747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27155" y="5143500"/>
            <a:ext cx="2518809" cy="239286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t="9908" b="6605"/>
          <a:stretch>
            <a:fillRect/>
          </a:stretch>
        </p:blipFill>
        <p:spPr>
          <a:xfrm>
            <a:off x="5899672" y="6582874"/>
            <a:ext cx="2528885" cy="31669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515351" y="7046525"/>
            <a:ext cx="2703266" cy="27032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218617" y="7046525"/>
            <a:ext cx="2661506" cy="266150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880123" y="6747240"/>
            <a:ext cx="3002552" cy="30025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522801" y="4231897"/>
            <a:ext cx="2515343" cy="25153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759823" y="2848771"/>
            <a:ext cx="4589458" cy="4589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59997" y="1442678"/>
            <a:ext cx="11425436" cy="706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Abril Fatface"/>
              </a:rPr>
              <a:t>WHAT FIRES TOGETHER, WIRES TOGETHER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259997" y="2854731"/>
            <a:ext cx="11425436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rocchi"/>
              </a:rPr>
              <a:t>THIS CAN WORK FOR OR AGAINST 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049184" y="3972136"/>
            <a:ext cx="11425436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Trocchi"/>
              </a:rPr>
              <a:t>Neurons that fire together wire together. To oversimplify: Our brain cells </a:t>
            </a:r>
            <a:r>
              <a:rPr lang="en-US" sz="2400" dirty="0">
                <a:solidFill>
                  <a:srgbClr val="FF0000"/>
                </a:solidFill>
                <a:latin typeface="Trocchi"/>
              </a:rPr>
              <a:t>communicate</a:t>
            </a:r>
            <a:r>
              <a:rPr lang="en-US" sz="2400" dirty="0">
                <a:solidFill>
                  <a:srgbClr val="000000"/>
                </a:solidFill>
                <a:latin typeface="Trocchi"/>
              </a:rPr>
              <a:t> with one another via </a:t>
            </a:r>
            <a:r>
              <a:rPr lang="en-US" sz="2400" dirty="0">
                <a:solidFill>
                  <a:srgbClr val="FF0000"/>
                </a:solidFill>
                <a:latin typeface="Trocchi"/>
              </a:rPr>
              <a:t>synaptic transmission–one </a:t>
            </a:r>
            <a:r>
              <a:rPr lang="en-US" sz="2400" dirty="0">
                <a:solidFill>
                  <a:srgbClr val="000000"/>
                </a:solidFill>
                <a:latin typeface="Trocchi"/>
              </a:rPr>
              <a:t>brain cell releases a chemical (</a:t>
            </a:r>
            <a:r>
              <a:rPr lang="en-US" sz="2400" dirty="0">
                <a:solidFill>
                  <a:srgbClr val="FF0000"/>
                </a:solidFill>
                <a:latin typeface="Trocchi"/>
              </a:rPr>
              <a:t>neurotransmitter</a:t>
            </a:r>
            <a:r>
              <a:rPr lang="en-US" sz="2400" dirty="0">
                <a:solidFill>
                  <a:srgbClr val="000000"/>
                </a:solidFill>
                <a:latin typeface="Trocchi"/>
              </a:rPr>
              <a:t>) that the next brain cell absorbs. This communication process is known as “</a:t>
            </a:r>
            <a:r>
              <a:rPr lang="en-US" sz="2400" dirty="0">
                <a:solidFill>
                  <a:srgbClr val="FF0000"/>
                </a:solidFill>
                <a:latin typeface="Trocchi"/>
              </a:rPr>
              <a:t>neuronal firing</a:t>
            </a:r>
            <a:r>
              <a:rPr lang="en-US" sz="2400" dirty="0">
                <a:solidFill>
                  <a:srgbClr val="000000"/>
                </a:solidFill>
                <a:latin typeface="Trocchi"/>
              </a:rPr>
              <a:t>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78775" y="467670"/>
            <a:ext cx="9387880" cy="706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Abril Fatface"/>
              </a:rPr>
              <a:t>SO COOL...I THINK I'M GETTING THIS</a:t>
            </a:r>
          </a:p>
        </p:txBody>
      </p:sp>
      <p:pic>
        <p:nvPicPr>
          <p:cNvPr id="1030" name="Picture 6" descr="ego batman 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855" y="2552700"/>
            <a:ext cx="8686800" cy="577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7415" y="467670"/>
            <a:ext cx="16230600" cy="1442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Abril Fatface"/>
              </a:rPr>
              <a:t>BACK TO ALL MENTAL ACTIVITY IS BASED ON UNDERLYING NEURAL ACTIVITY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25937" y="6490363"/>
            <a:ext cx="3499846" cy="124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Trocchi"/>
              </a:rPr>
              <a:t>Every thought, action and behavior is based on neurons connecting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828878" y="5875893"/>
            <a:ext cx="2472135" cy="1663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rocchi"/>
              </a:rPr>
              <a:t>The more you think something the more it fires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104108" y="6294992"/>
            <a:ext cx="3420792" cy="2082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Trocchi"/>
              </a:rPr>
              <a:t>The more it fires, the more it wires into easily accessible pathways into the brain</a:t>
            </a:r>
          </a:p>
        </p:txBody>
      </p:sp>
      <p:pic>
        <p:nvPicPr>
          <p:cNvPr id="2050" name="Picture 2" descr="https://media3.giphy.com/media/BBkKEBJkmFbTG/giphy-preview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770" y="3292168"/>
            <a:ext cx="433000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edia2.giphy.com/media/oShObTfbg3S5G/giphy-preview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436179"/>
            <a:ext cx="3829722" cy="215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media3.giphy.com/media/ZaMLw0FvXg29W/giphy-preview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1258" y="2948122"/>
            <a:ext cx="3126491" cy="312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10287" y="825954"/>
            <a:ext cx="12225536" cy="706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Abril Fatface"/>
              </a:rPr>
              <a:t>WHY DOES THIS MATTER FOR OUR STUDENTS?</a:t>
            </a:r>
          </a:p>
        </p:txBody>
      </p:sp>
      <p:pic>
        <p:nvPicPr>
          <p:cNvPr id="3076" name="Picture 4" descr="nbreakable Kimmy Schmidt Netflix 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619500"/>
            <a:ext cx="5129011" cy="297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10287" y="825954"/>
            <a:ext cx="12225536" cy="706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Abril Fatface"/>
              </a:rPr>
              <a:t>WHY DOES THIS MATTER FOR OUR STUDENTS?</a:t>
            </a:r>
          </a:p>
        </p:txBody>
      </p:sp>
      <p:pic>
        <p:nvPicPr>
          <p:cNvPr id="4098" name="Picture 2" descr="nbreakable Kimmy Schmidt Rita 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14700"/>
            <a:ext cx="5886450" cy="432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09527" y="773251"/>
            <a:ext cx="13468945" cy="706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Abril Fatface"/>
              </a:rPr>
              <a:t>HABITS THEY SET UP NOW WILL CARRY WITH THEM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990040" y="1965427"/>
            <a:ext cx="12070755" cy="2920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rocchi"/>
              </a:rPr>
              <a:t>What are your hopes for your students in the long term?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Trocchi"/>
            </a:endParaRP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rocchi"/>
              </a:rPr>
              <a:t>What kind of habits do you want them to set up?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Trocchi"/>
            </a:endParaRP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rocchi"/>
              </a:rPr>
              <a:t>What are three key things you want them to wire in their brain from your class?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Trocchi"/>
            </a:endParaRP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rocchi"/>
              </a:rPr>
              <a:t>What three beliefs do you want them to have about themselves?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91200" y="249428"/>
            <a:ext cx="6916440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Abril Fatface"/>
              </a:rPr>
              <a:t>IN SUMMARY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88493" y="1759007"/>
            <a:ext cx="17943453" cy="5988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endParaRPr/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rocchi"/>
              </a:rPr>
              <a:t>Thoughts, behaviors and experiences shape the brain throughout our entire life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Trocchi"/>
            </a:endParaRP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5C5C"/>
                </a:solidFill>
                <a:latin typeface="Trocchi"/>
              </a:rPr>
              <a:t>Neurons</a:t>
            </a:r>
            <a:r>
              <a:rPr lang="en-US" sz="2100">
                <a:solidFill>
                  <a:srgbClr val="000000"/>
                </a:solidFill>
                <a:latin typeface="Trocchi"/>
              </a:rPr>
              <a:t> are the cell bodies of the nervous system that transmit information 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Trocchi"/>
            </a:endParaRP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rocchi"/>
              </a:rPr>
              <a:t>Neurons communicate through </a:t>
            </a:r>
            <a:r>
              <a:rPr lang="en-US" sz="2100">
                <a:solidFill>
                  <a:srgbClr val="FF5C5C"/>
                </a:solidFill>
                <a:latin typeface="Trocchi"/>
              </a:rPr>
              <a:t>synaptic transmission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FF5C5C"/>
              </a:solidFill>
              <a:latin typeface="Trocchi"/>
            </a:endParaRP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rocchi"/>
              </a:rPr>
              <a:t>Chemical messengers (</a:t>
            </a:r>
            <a:r>
              <a:rPr lang="en-US" sz="2100">
                <a:solidFill>
                  <a:srgbClr val="FF5C5C"/>
                </a:solidFill>
                <a:latin typeface="Trocchi"/>
              </a:rPr>
              <a:t>neurotransmitters</a:t>
            </a:r>
            <a:r>
              <a:rPr lang="en-US" sz="2100">
                <a:solidFill>
                  <a:srgbClr val="000000"/>
                </a:solidFill>
                <a:latin typeface="Trocchi"/>
              </a:rPr>
              <a:t>) release from neurons - transmission through </a:t>
            </a:r>
            <a:r>
              <a:rPr lang="en-US" sz="2100">
                <a:solidFill>
                  <a:srgbClr val="FF5C5C"/>
                </a:solidFill>
                <a:latin typeface="Trocchi"/>
              </a:rPr>
              <a:t>synapses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FF5C5C"/>
              </a:solidFill>
              <a:latin typeface="Trocchi"/>
            </a:endParaRP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rocchi"/>
              </a:rPr>
              <a:t>Neurotransmitters release from the </a:t>
            </a:r>
            <a:r>
              <a:rPr lang="en-US" sz="2100">
                <a:solidFill>
                  <a:srgbClr val="FF5C5C"/>
                </a:solidFill>
                <a:latin typeface="Trocchi"/>
              </a:rPr>
              <a:t>axon</a:t>
            </a:r>
            <a:r>
              <a:rPr lang="en-US" sz="2100">
                <a:solidFill>
                  <a:srgbClr val="000000"/>
                </a:solidFill>
                <a:latin typeface="Trocchi"/>
              </a:rPr>
              <a:t> and bind to the receptors of the receiving </a:t>
            </a:r>
            <a:r>
              <a:rPr lang="en-US" sz="2100">
                <a:solidFill>
                  <a:srgbClr val="FF5C5C"/>
                </a:solidFill>
                <a:latin typeface="Trocchi"/>
              </a:rPr>
              <a:t>dendrite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FF5C5C"/>
              </a:solidFill>
              <a:latin typeface="Trocchi"/>
            </a:endParaRP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rocchi"/>
              </a:rPr>
              <a:t> What fires together, wires together - the more you repeat a behavior the stronger the connection becomes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Trocchi"/>
            </a:endParaRP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rocchi"/>
              </a:rPr>
              <a:t>The brain has the capacity to create new neural connections and grow neurons in response to our thoughts and experiences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Trocchi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Trocch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4090" y="8552180"/>
            <a:ext cx="15414137" cy="1442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Abril Fatface"/>
              </a:rPr>
              <a:t>WHAT IDEAS DO YOU HAVE FOR TEACHING THIS CONTENT?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40562" y="569332"/>
            <a:ext cx="7450067" cy="745006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730104" y="9000402"/>
            <a:ext cx="14270982" cy="833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Abril Fatface"/>
              </a:rPr>
              <a:t>hold up, not that kind of plastic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35176" y="812913"/>
            <a:ext cx="13624124" cy="706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Abril Fatface"/>
              </a:rPr>
              <a:t>NEUROPLASTICITY - YOUR LIFE SHAPES YOUR BRAIN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014439" y="669899"/>
            <a:ext cx="8229600" cy="82296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7827167" y="2392883"/>
            <a:ext cx="4888743" cy="1130280"/>
            <a:chOff x="0" y="0"/>
            <a:chExt cx="6518325" cy="150704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6518325" cy="1507040"/>
              <a:chOff x="0" y="0"/>
              <a:chExt cx="1136935" cy="26286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136935" cy="262860"/>
              </a:xfrm>
              <a:custGeom>
                <a:avLst/>
                <a:gdLst/>
                <a:ahLst/>
                <a:cxnLst/>
                <a:rect l="l" t="t" r="r" b="b"/>
                <a:pathLst>
                  <a:path w="1136935" h="262860">
                    <a:moveTo>
                      <a:pt x="0" y="0"/>
                    </a:moveTo>
                    <a:lnTo>
                      <a:pt x="1136935" y="0"/>
                    </a:lnTo>
                    <a:lnTo>
                      <a:pt x="1136935" y="262860"/>
                    </a:lnTo>
                    <a:lnTo>
                      <a:pt x="0" y="26286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0" y="467135"/>
              <a:ext cx="6518325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Trocchi"/>
                </a:rPr>
                <a:t>IDENTITY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079548" y="5143500"/>
            <a:ext cx="4888743" cy="1130280"/>
            <a:chOff x="0" y="0"/>
            <a:chExt cx="6518325" cy="150704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6518325" cy="1507040"/>
              <a:chOff x="0" y="0"/>
              <a:chExt cx="1136935" cy="26286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136935" cy="262860"/>
              </a:xfrm>
              <a:custGeom>
                <a:avLst/>
                <a:gdLst/>
                <a:ahLst/>
                <a:cxnLst/>
                <a:rect l="l" t="t" r="r" b="b"/>
                <a:pathLst>
                  <a:path w="1136935" h="262860">
                    <a:moveTo>
                      <a:pt x="0" y="0"/>
                    </a:moveTo>
                    <a:lnTo>
                      <a:pt x="1136935" y="0"/>
                    </a:lnTo>
                    <a:lnTo>
                      <a:pt x="1136935" y="262860"/>
                    </a:lnTo>
                    <a:lnTo>
                      <a:pt x="0" y="26286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0" y="467135"/>
              <a:ext cx="6518325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Trocchi"/>
                </a:rPr>
                <a:t>EXPERIENCES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635176" y="3654419"/>
            <a:ext cx="4888743" cy="1130280"/>
            <a:chOff x="0" y="0"/>
            <a:chExt cx="6518325" cy="150704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6518325" cy="1507040"/>
              <a:chOff x="0" y="0"/>
              <a:chExt cx="1136935" cy="26286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136935" cy="262860"/>
              </a:xfrm>
              <a:custGeom>
                <a:avLst/>
                <a:gdLst/>
                <a:ahLst/>
                <a:cxnLst/>
                <a:rect l="l" t="t" r="r" b="b"/>
                <a:pathLst>
                  <a:path w="1136935" h="262860">
                    <a:moveTo>
                      <a:pt x="0" y="0"/>
                    </a:moveTo>
                    <a:lnTo>
                      <a:pt x="1136935" y="0"/>
                    </a:lnTo>
                    <a:lnTo>
                      <a:pt x="1136935" y="262860"/>
                    </a:lnTo>
                    <a:lnTo>
                      <a:pt x="0" y="26286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0" y="467135"/>
              <a:ext cx="6518325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Trocchi"/>
                </a:rPr>
                <a:t>CULTURE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771617" y="3654419"/>
            <a:ext cx="4888743" cy="1130280"/>
            <a:chOff x="0" y="0"/>
            <a:chExt cx="6518325" cy="1507040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6518325" cy="1507040"/>
              <a:chOff x="0" y="0"/>
              <a:chExt cx="1136935" cy="26286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136935" cy="262860"/>
              </a:xfrm>
              <a:custGeom>
                <a:avLst/>
                <a:gdLst/>
                <a:ahLst/>
                <a:cxnLst/>
                <a:rect l="l" t="t" r="r" b="b"/>
                <a:pathLst>
                  <a:path w="1136935" h="262860">
                    <a:moveTo>
                      <a:pt x="0" y="0"/>
                    </a:moveTo>
                    <a:lnTo>
                      <a:pt x="1136935" y="0"/>
                    </a:lnTo>
                    <a:lnTo>
                      <a:pt x="1136935" y="262860"/>
                    </a:lnTo>
                    <a:lnTo>
                      <a:pt x="0" y="26286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0" y="467135"/>
              <a:ext cx="6518325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Trocchi"/>
                </a:rPr>
                <a:t>EXPOSURE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061946" y="6695391"/>
            <a:ext cx="4888743" cy="1130280"/>
            <a:chOff x="0" y="0"/>
            <a:chExt cx="6518325" cy="1507040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6518325" cy="1507040"/>
              <a:chOff x="0" y="0"/>
              <a:chExt cx="1136935" cy="26286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136935" cy="262860"/>
              </a:xfrm>
              <a:custGeom>
                <a:avLst/>
                <a:gdLst/>
                <a:ahLst/>
                <a:cxnLst/>
                <a:rect l="l" t="t" r="r" b="b"/>
                <a:pathLst>
                  <a:path w="1136935" h="262860">
                    <a:moveTo>
                      <a:pt x="0" y="0"/>
                    </a:moveTo>
                    <a:lnTo>
                      <a:pt x="1136935" y="0"/>
                    </a:lnTo>
                    <a:lnTo>
                      <a:pt x="1136935" y="262860"/>
                    </a:lnTo>
                    <a:lnTo>
                      <a:pt x="0" y="26286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3" name="TextBox 23"/>
            <p:cNvSpPr txBox="1"/>
            <p:nvPr/>
          </p:nvSpPr>
          <p:spPr>
            <a:xfrm>
              <a:off x="0" y="467135"/>
              <a:ext cx="6518325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Trocchi"/>
                </a:rPr>
                <a:t>THOUGHTS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6699628" y="6982126"/>
            <a:ext cx="4888743" cy="1130280"/>
            <a:chOff x="0" y="0"/>
            <a:chExt cx="6518325" cy="1507040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6518325" cy="1507040"/>
              <a:chOff x="0" y="0"/>
              <a:chExt cx="1136935" cy="26286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136935" cy="262860"/>
              </a:xfrm>
              <a:custGeom>
                <a:avLst/>
                <a:gdLst/>
                <a:ahLst/>
                <a:cxnLst/>
                <a:rect l="l" t="t" r="r" b="b"/>
                <a:pathLst>
                  <a:path w="1136935" h="262860">
                    <a:moveTo>
                      <a:pt x="0" y="0"/>
                    </a:moveTo>
                    <a:lnTo>
                      <a:pt x="1136935" y="0"/>
                    </a:lnTo>
                    <a:lnTo>
                      <a:pt x="1136935" y="262860"/>
                    </a:lnTo>
                    <a:lnTo>
                      <a:pt x="0" y="26286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0" y="467135"/>
              <a:ext cx="6518325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Trocchi"/>
                </a:rPr>
                <a:t>BEHAVIORS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2715911" y="8693160"/>
            <a:ext cx="4888743" cy="1130280"/>
            <a:chOff x="0" y="0"/>
            <a:chExt cx="6518325" cy="1507040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6518325" cy="1507040"/>
              <a:chOff x="0" y="0"/>
              <a:chExt cx="1136935" cy="26286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136935" cy="262860"/>
              </a:xfrm>
              <a:custGeom>
                <a:avLst/>
                <a:gdLst/>
                <a:ahLst/>
                <a:cxnLst/>
                <a:rect l="l" t="t" r="r" b="b"/>
                <a:pathLst>
                  <a:path w="1136935" h="262860">
                    <a:moveTo>
                      <a:pt x="0" y="0"/>
                    </a:moveTo>
                    <a:lnTo>
                      <a:pt x="1136935" y="0"/>
                    </a:lnTo>
                    <a:lnTo>
                      <a:pt x="1136935" y="262860"/>
                    </a:lnTo>
                    <a:lnTo>
                      <a:pt x="0" y="26286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31" name="TextBox 31"/>
            <p:cNvSpPr txBox="1"/>
            <p:nvPr/>
          </p:nvSpPr>
          <p:spPr>
            <a:xfrm>
              <a:off x="0" y="467135"/>
              <a:ext cx="6518325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Trocchi"/>
                </a:rPr>
                <a:t>COMMUNITY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5467087" y="8526117"/>
            <a:ext cx="4888743" cy="1130280"/>
            <a:chOff x="0" y="0"/>
            <a:chExt cx="6518325" cy="150704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6518325" cy="1507040"/>
              <a:chOff x="0" y="0"/>
              <a:chExt cx="1136935" cy="26286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1136935" cy="262860"/>
              </a:xfrm>
              <a:custGeom>
                <a:avLst/>
                <a:gdLst/>
                <a:ahLst/>
                <a:cxnLst/>
                <a:rect l="l" t="t" r="r" b="b"/>
                <a:pathLst>
                  <a:path w="1136935" h="262860">
                    <a:moveTo>
                      <a:pt x="0" y="0"/>
                    </a:moveTo>
                    <a:lnTo>
                      <a:pt x="1136935" y="0"/>
                    </a:lnTo>
                    <a:lnTo>
                      <a:pt x="1136935" y="262860"/>
                    </a:lnTo>
                    <a:lnTo>
                      <a:pt x="0" y="26286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35" name="TextBox 35"/>
            <p:cNvSpPr txBox="1"/>
            <p:nvPr/>
          </p:nvSpPr>
          <p:spPr>
            <a:xfrm>
              <a:off x="0" y="467135"/>
              <a:ext cx="6518325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Trocchi"/>
                </a:rPr>
                <a:t>FAMILY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2370557" y="5046007"/>
            <a:ext cx="4888743" cy="1130280"/>
            <a:chOff x="0" y="0"/>
            <a:chExt cx="6518325" cy="1507040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6518325" cy="1507040"/>
              <a:chOff x="0" y="0"/>
              <a:chExt cx="1136935" cy="26286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1136935" cy="262860"/>
              </a:xfrm>
              <a:custGeom>
                <a:avLst/>
                <a:gdLst/>
                <a:ahLst/>
                <a:cxnLst/>
                <a:rect l="l" t="t" r="r" b="b"/>
                <a:pathLst>
                  <a:path w="1136935" h="262860">
                    <a:moveTo>
                      <a:pt x="0" y="0"/>
                    </a:moveTo>
                    <a:lnTo>
                      <a:pt x="1136935" y="0"/>
                    </a:lnTo>
                    <a:lnTo>
                      <a:pt x="1136935" y="262860"/>
                    </a:lnTo>
                    <a:lnTo>
                      <a:pt x="0" y="26286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39" name="TextBox 39"/>
            <p:cNvSpPr txBox="1"/>
            <p:nvPr/>
          </p:nvSpPr>
          <p:spPr>
            <a:xfrm>
              <a:off x="0" y="467135"/>
              <a:ext cx="6518325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Trocchi"/>
                </a:rPr>
                <a:t>FRIENDS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3239732" y="2285417"/>
            <a:ext cx="4888743" cy="1130280"/>
            <a:chOff x="0" y="0"/>
            <a:chExt cx="6518325" cy="1507040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0"/>
              <a:ext cx="6518325" cy="1507040"/>
              <a:chOff x="0" y="0"/>
              <a:chExt cx="1136935" cy="26286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1136935" cy="262860"/>
              </a:xfrm>
              <a:custGeom>
                <a:avLst/>
                <a:gdLst/>
                <a:ahLst/>
                <a:cxnLst/>
                <a:rect l="l" t="t" r="r" b="b"/>
                <a:pathLst>
                  <a:path w="1136935" h="262860">
                    <a:moveTo>
                      <a:pt x="0" y="0"/>
                    </a:moveTo>
                    <a:lnTo>
                      <a:pt x="1136935" y="0"/>
                    </a:lnTo>
                    <a:lnTo>
                      <a:pt x="1136935" y="262860"/>
                    </a:lnTo>
                    <a:lnTo>
                      <a:pt x="0" y="26286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43" name="TextBox 43"/>
            <p:cNvSpPr txBox="1"/>
            <p:nvPr/>
          </p:nvSpPr>
          <p:spPr>
            <a:xfrm>
              <a:off x="0" y="467135"/>
              <a:ext cx="6518325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Trocchi"/>
                </a:rPr>
                <a:t>FOCUS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18467" y="2427661"/>
            <a:ext cx="4412320" cy="4389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Abril Fatface"/>
              </a:rPr>
              <a:t>EVERYONE'S EXPERIENCES ARE DIFFERENT, THEREFORE THEIR BRAINS ARE DIFFERENT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26182" y="2107299"/>
            <a:ext cx="10941265" cy="60724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360461" y="5599607"/>
            <a:ext cx="5160188" cy="5160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36469" y="322580"/>
            <a:ext cx="16230600" cy="1442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Abril Fatface"/>
              </a:rPr>
              <a:t>ALL MENTAL ACTIVITY IS BASED ON UNDERLYING NEURAL ACTIVITY - RICK HANSON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95724" y="2926014"/>
            <a:ext cx="4046286" cy="40462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13865" y="3250697"/>
            <a:ext cx="4390203" cy="33969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592105" y="3250697"/>
            <a:ext cx="3394084" cy="3394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18705" y="4155477"/>
            <a:ext cx="4708376" cy="2179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Abril Fatface"/>
              </a:rPr>
              <a:t>OKAY...LET'S TAKE A STEP BACK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5063" y="2043236"/>
            <a:ext cx="6200528" cy="62005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10833" y="4151363"/>
            <a:ext cx="980378" cy="145241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094924" y="5143500"/>
            <a:ext cx="980378" cy="14524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155026" y="6032317"/>
            <a:ext cx="980378" cy="1452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27222" y="2179012"/>
            <a:ext cx="13664633" cy="724225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61606" y="227419"/>
            <a:ext cx="16998108" cy="1442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Abril Fatface"/>
              </a:rPr>
              <a:t>NEURONS ARE CELLS IN THE BRAIN THAT COMMUNICATE INFORMATION FROM ONE PART OF THE BRAIN TO ANOTHER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6431" y="776742"/>
            <a:ext cx="15750624" cy="706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Abril Fatface"/>
              </a:rPr>
              <a:t>HOW DO NEURONS COMMUNICATE WITH EACHOTHER?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31806" y="1692469"/>
            <a:ext cx="12282985" cy="82296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3138985" y="9210675"/>
            <a:ext cx="12282985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rocchi"/>
              </a:rPr>
              <a:t>Not quite like this......but rather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1137" y="541827"/>
            <a:ext cx="16878163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>
                <a:solidFill>
                  <a:srgbClr val="000000"/>
                </a:solidFill>
                <a:latin typeface="Abril Fatface"/>
              </a:rPr>
              <a:t>A PROCESS CALLED SYNAPTIC TRANSMISSION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459606" y="8433435"/>
            <a:ext cx="8189594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rocchi"/>
              </a:rPr>
              <a:t>Release from the axon and bind to the receptors of the receiving dendrite- kind of like Legos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5014" t="4011" b="4011"/>
          <a:stretch>
            <a:fillRect/>
          </a:stretch>
        </p:blipFill>
        <p:spPr>
          <a:xfrm>
            <a:off x="1028700" y="2898709"/>
            <a:ext cx="7365938" cy="4992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473</Words>
  <Application>Microsoft Macintosh PowerPoint</Application>
  <PresentationFormat>Custom</PresentationFormat>
  <Paragraphs>84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Abril Fatface</vt:lpstr>
      <vt:lpstr>Calibri</vt:lpstr>
      <vt:lpstr>Trocchi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2: NEUROPLASTICITY - THE BRAIN IS PLASTIC</dc:title>
  <cp:lastModifiedBy>Marci Reichert</cp:lastModifiedBy>
  <cp:revision>5</cp:revision>
  <dcterms:created xsi:type="dcterms:W3CDTF">2006-08-16T00:00:00Z</dcterms:created>
  <dcterms:modified xsi:type="dcterms:W3CDTF">2019-06-23T20:36:56Z</dcterms:modified>
  <dc:identifier>DADYuoIf3SU</dc:identifier>
</cp:coreProperties>
</file>