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h-T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E1C22581-3C01-47EB-861F-068616136BCF}" type="datetimeFigureOut">
              <a:rPr lang="th-TH" smtClean="0"/>
              <a:t>10/11/60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3851827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E1C22581-3C01-47EB-861F-068616136BCF}" type="datetimeFigureOut">
              <a:rPr lang="th-TH" smtClean="0"/>
              <a:t>10/11/60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317914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E1C22581-3C01-47EB-861F-068616136BCF}" type="datetimeFigureOut">
              <a:rPr lang="th-TH" smtClean="0"/>
              <a:t>10/11/60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55593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E1C22581-3C01-47EB-861F-068616136BCF}" type="datetimeFigureOut">
              <a:rPr lang="th-TH" smtClean="0"/>
              <a:t>10/11/60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2843586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h-T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C22581-3C01-47EB-861F-068616136BCF}" type="datetimeFigureOut">
              <a:rPr lang="th-TH" smtClean="0"/>
              <a:t>10/11/60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209493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E1C22581-3C01-47EB-861F-068616136BCF}" type="datetimeFigureOut">
              <a:rPr lang="th-TH" smtClean="0"/>
              <a:t>10/11/60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1686671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h-T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E1C22581-3C01-47EB-861F-068616136BCF}" type="datetimeFigureOut">
              <a:rPr lang="th-TH" smtClean="0"/>
              <a:t>10/11/60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362260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E1C22581-3C01-47EB-861F-068616136BCF}" type="datetimeFigureOut">
              <a:rPr lang="th-TH" smtClean="0"/>
              <a:t>10/11/60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139411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22581-3C01-47EB-861F-068616136BCF}" type="datetimeFigureOut">
              <a:rPr lang="th-TH" smtClean="0"/>
              <a:t>10/11/60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272530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C22581-3C01-47EB-861F-068616136BCF}" type="datetimeFigureOut">
              <a:rPr lang="th-TH" smtClean="0"/>
              <a:t>10/11/60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23165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C22581-3C01-47EB-861F-068616136BCF}" type="datetimeFigureOut">
              <a:rPr lang="th-TH" smtClean="0"/>
              <a:t>10/11/60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33AFE174-BAAC-4F89-BE95-5F6DA9AF57B7}" type="slidenum">
              <a:rPr lang="th-TH" smtClean="0"/>
              <a:t>‹#›</a:t>
            </a:fld>
            <a:endParaRPr lang="th-TH"/>
          </a:p>
        </p:txBody>
      </p:sp>
    </p:spTree>
    <p:extLst>
      <p:ext uri="{BB962C8B-B14F-4D97-AF65-F5344CB8AC3E}">
        <p14:creationId xmlns:p14="http://schemas.microsoft.com/office/powerpoint/2010/main" val="2194972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22581-3C01-47EB-861F-068616136BCF}" type="datetimeFigureOut">
              <a:rPr lang="th-TH" smtClean="0"/>
              <a:t>10/11/60</a:t>
            </a:fld>
            <a:endParaRPr lang="th-T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FE174-BAAC-4F89-BE95-5F6DA9AF57B7}" type="slidenum">
              <a:rPr lang="th-TH" smtClean="0"/>
              <a:t>‹#›</a:t>
            </a:fld>
            <a:endParaRPr lang="th-TH"/>
          </a:p>
        </p:txBody>
      </p:sp>
    </p:spTree>
    <p:extLst>
      <p:ext uri="{BB962C8B-B14F-4D97-AF65-F5344CB8AC3E}">
        <p14:creationId xmlns:p14="http://schemas.microsoft.com/office/powerpoint/2010/main" val="3457447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4.bin"/><Relationship Id="rId4" Type="http://schemas.openxmlformats.org/officeDocument/2006/relationships/image" Target="../media/image13.wmf"/></Relationships>
</file>

<file path=ppt/slides/_rels/slide1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6.wmf"/><Relationship Id="rId5" Type="http://schemas.openxmlformats.org/officeDocument/2006/relationships/oleObject" Target="../embeddings/oleObject16.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20.bin"/><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2.wmf"/><Relationship Id="rId5" Type="http://schemas.openxmlformats.org/officeDocument/2006/relationships/oleObject" Target="../embeddings/oleObject22.bin"/><Relationship Id="rId4" Type="http://schemas.openxmlformats.org/officeDocument/2006/relationships/image" Target="../media/image21.wmf"/><Relationship Id="rId9" Type="http://schemas.openxmlformats.org/officeDocument/2006/relationships/image" Target="../media/image24.png"/></Relationships>
</file>

<file path=ppt/slides/_rels/slide14.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29.bin"/><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6.wmf"/><Relationship Id="rId11" Type="http://schemas.openxmlformats.org/officeDocument/2006/relationships/oleObject" Target="../embeddings/oleObject28.bin"/><Relationship Id="rId5" Type="http://schemas.openxmlformats.org/officeDocument/2006/relationships/oleObject" Target="../embeddings/oleObject25.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7.bin"/><Relationship Id="rId14" Type="http://schemas.openxmlformats.org/officeDocument/2006/relationships/image" Target="../media/image30.wmf"/></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31.wmf"/><Relationship Id="rId4" Type="http://schemas.openxmlformats.org/officeDocument/2006/relationships/oleObject" Target="../embeddings/oleObject3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34.png"/><Relationship Id="rId4" Type="http://schemas.openxmlformats.org/officeDocument/2006/relationships/image" Target="../media/image3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6.wmf"/><Relationship Id="rId5" Type="http://schemas.openxmlformats.org/officeDocument/2006/relationships/oleObject" Target="../embeddings/oleObject33.bin"/><Relationship Id="rId4" Type="http://schemas.openxmlformats.org/officeDocument/2006/relationships/image" Target="../media/image3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8.png"/><Relationship Id="rId4" Type="http://schemas.openxmlformats.org/officeDocument/2006/relationships/image" Target="../media/image37.wmf"/></Relationships>
</file>

<file path=ppt/slides/_rels/slide2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4618" y="1718109"/>
            <a:ext cx="9144000" cy="2387600"/>
          </a:xfrm>
        </p:spPr>
        <p:txBody>
          <a:bodyPr/>
          <a:lstStyle/>
          <a:p>
            <a:r>
              <a:rPr lang="en-US" b="1" dirty="0" smtClean="0"/>
              <a:t>Exam P </a:t>
            </a:r>
            <a:r>
              <a:rPr lang="th-TH" b="1" dirty="0" smtClean="0"/>
              <a:t/>
            </a:r>
            <a:br>
              <a:rPr lang="th-TH" b="1" dirty="0" smtClean="0"/>
            </a:br>
            <a:r>
              <a:rPr lang="th-TH" b="1" dirty="0" smtClean="0"/>
              <a:t>ครั้งที่ </a:t>
            </a:r>
            <a:r>
              <a:rPr lang="en-US" b="1" dirty="0" smtClean="0"/>
              <a:t>2</a:t>
            </a:r>
            <a:endParaRPr lang="th-TH" b="1" dirty="0"/>
          </a:p>
        </p:txBody>
      </p:sp>
    </p:spTree>
    <p:extLst>
      <p:ext uri="{BB962C8B-B14F-4D97-AF65-F5344CB8AC3E}">
        <p14:creationId xmlns:p14="http://schemas.microsoft.com/office/powerpoint/2010/main" val="1000116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963" y="1027906"/>
            <a:ext cx="5119255" cy="4351338"/>
          </a:xfrm>
          <a:ln>
            <a:solidFill>
              <a:schemeClr val="tx1"/>
            </a:solidFill>
          </a:ln>
        </p:spPr>
        <p:txBody>
          <a:bodyPr/>
          <a:lstStyle/>
          <a:p>
            <a:pPr marL="0" indent="0">
              <a:buNone/>
            </a:pPr>
            <a:r>
              <a:rPr lang="en-US" dirty="0" smtClean="0"/>
              <a:t> </a:t>
            </a:r>
            <a:endParaRPr lang="th-TH" dirty="0"/>
          </a:p>
        </p:txBody>
      </p:sp>
      <p:graphicFrame>
        <p:nvGraphicFramePr>
          <p:cNvPr id="4" name="Content Placeholder 10"/>
          <p:cNvGraphicFramePr>
            <a:graphicFrameLocks noChangeAspect="1"/>
          </p:cNvGraphicFramePr>
          <p:nvPr>
            <p:extLst>
              <p:ext uri="{D42A27DB-BD31-4B8C-83A1-F6EECF244321}">
                <p14:modId xmlns:p14="http://schemas.microsoft.com/office/powerpoint/2010/main" val="3964114950"/>
              </p:ext>
            </p:extLst>
          </p:nvPr>
        </p:nvGraphicFramePr>
        <p:xfrm>
          <a:off x="911225" y="1589088"/>
          <a:ext cx="1401763" cy="447675"/>
        </p:xfrm>
        <a:graphic>
          <a:graphicData uri="http://schemas.openxmlformats.org/presentationml/2006/ole">
            <mc:AlternateContent xmlns:mc="http://schemas.openxmlformats.org/markup-compatibility/2006">
              <mc:Choice xmlns:v="urn:schemas-microsoft-com:vml" Requires="v">
                <p:oleObj spid="_x0000_s8441" name="สมการ" r:id="rId3" imgW="672840" imgH="215640" progId="Equation.3">
                  <p:embed/>
                </p:oleObj>
              </mc:Choice>
              <mc:Fallback>
                <p:oleObj name="สมการ" r:id="rId3" imgW="672840" imgH="215640" progId="Equation.3">
                  <p:embed/>
                  <p:pic>
                    <p:nvPicPr>
                      <p:cNvPr id="5" name="Content Placeholder 10"/>
                      <p:cNvPicPr>
                        <a:picLocks noChangeAspect="1" noChangeArrowheads="1"/>
                      </p:cNvPicPr>
                      <p:nvPr/>
                    </p:nvPicPr>
                    <p:blipFill>
                      <a:blip r:embed="rId4"/>
                      <a:srcRect/>
                      <a:stretch>
                        <a:fillRect/>
                      </a:stretch>
                    </p:blipFill>
                    <p:spPr bwMode="auto">
                      <a:xfrm>
                        <a:off x="911225" y="1589088"/>
                        <a:ext cx="1401763" cy="447675"/>
                      </a:xfrm>
                      <a:prstGeom prst="rect">
                        <a:avLst/>
                      </a:prstGeom>
                      <a:noFill/>
                      <a:ln>
                        <a:noFill/>
                      </a:ln>
                    </p:spPr>
                  </p:pic>
                </p:oleObj>
              </mc:Fallback>
            </mc:AlternateContent>
          </a:graphicData>
        </a:graphic>
      </p:graphicFrame>
      <p:sp>
        <p:nvSpPr>
          <p:cNvPr id="5" name="Content Placeholder 2"/>
          <p:cNvSpPr txBox="1">
            <a:spLocks/>
          </p:cNvSpPr>
          <p:nvPr/>
        </p:nvSpPr>
        <p:spPr>
          <a:xfrm>
            <a:off x="6234545" y="1027906"/>
            <a:ext cx="5119255" cy="435133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mtClean="0"/>
              <a:t> </a:t>
            </a:r>
            <a:endParaRPr lang="th-TH" dirty="0"/>
          </a:p>
        </p:txBody>
      </p:sp>
      <p:graphicFrame>
        <p:nvGraphicFramePr>
          <p:cNvPr id="7" name="Content Placeholder 10"/>
          <p:cNvGraphicFramePr>
            <a:graphicFrameLocks noChangeAspect="1"/>
          </p:cNvGraphicFramePr>
          <p:nvPr>
            <p:extLst>
              <p:ext uri="{D42A27DB-BD31-4B8C-83A1-F6EECF244321}">
                <p14:modId xmlns:p14="http://schemas.microsoft.com/office/powerpoint/2010/main" val="1366609080"/>
              </p:ext>
            </p:extLst>
          </p:nvPr>
        </p:nvGraphicFramePr>
        <p:xfrm>
          <a:off x="6551613" y="1576388"/>
          <a:ext cx="1425575" cy="474662"/>
        </p:xfrm>
        <a:graphic>
          <a:graphicData uri="http://schemas.openxmlformats.org/presentationml/2006/ole">
            <mc:AlternateContent xmlns:mc="http://schemas.openxmlformats.org/markup-compatibility/2006">
              <mc:Choice xmlns:v="urn:schemas-microsoft-com:vml" Requires="v">
                <p:oleObj spid="_x0000_s8442" name="สมการ" r:id="rId5" imgW="685800" imgH="228600" progId="Equation.3">
                  <p:embed/>
                </p:oleObj>
              </mc:Choice>
              <mc:Fallback>
                <p:oleObj name="สมการ" r:id="rId5" imgW="685800" imgH="228600" progId="Equation.3">
                  <p:embed/>
                  <p:pic>
                    <p:nvPicPr>
                      <p:cNvPr id="4" name="Content Placeholder 10"/>
                      <p:cNvPicPr>
                        <a:picLocks noChangeAspect="1" noChangeArrowheads="1"/>
                      </p:cNvPicPr>
                      <p:nvPr/>
                    </p:nvPicPr>
                    <p:blipFill>
                      <a:blip r:embed="rId6"/>
                      <a:srcRect/>
                      <a:stretch>
                        <a:fillRect/>
                      </a:stretch>
                    </p:blipFill>
                    <p:spPr bwMode="auto">
                      <a:xfrm>
                        <a:off x="6551613" y="1576388"/>
                        <a:ext cx="1425575" cy="4746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14842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345" y="772680"/>
            <a:ext cx="10515600" cy="4351338"/>
          </a:xfrm>
        </p:spPr>
        <p:txBody>
          <a:bodyPr>
            <a:normAutofit/>
          </a:bodyPr>
          <a:lstStyle/>
          <a:p>
            <a:pPr marL="0" indent="0">
              <a:buNone/>
            </a:pPr>
            <a:r>
              <a:rPr lang="en-US" sz="2000" dirty="0"/>
              <a:t>A company insures homes in three cities, J, K, and L. Since sufficient distance separates the cities, it is reasonable to assume that the losses occurring in these cities are mutually independent. </a:t>
            </a:r>
            <a:r>
              <a:rPr lang="en-US" sz="2000" dirty="0" smtClean="0">
                <a:solidFill>
                  <a:srgbClr val="000000"/>
                </a:solidFill>
              </a:rPr>
              <a:t>The moment generating functions for the loss distributions of the cities are: </a:t>
            </a:r>
            <a:endParaRPr lang="th-TH" sz="2000" dirty="0" smtClean="0"/>
          </a:p>
          <a:p>
            <a:pPr marL="0" indent="0">
              <a:buNone/>
            </a:pPr>
            <a:endParaRPr lang="th-TH" sz="2000" dirty="0"/>
          </a:p>
        </p:txBody>
      </p:sp>
      <p:sp>
        <p:nvSpPr>
          <p:cNvPr id="4" name="Rectangle 3"/>
          <p:cNvSpPr/>
          <p:nvPr/>
        </p:nvSpPr>
        <p:spPr>
          <a:xfrm>
            <a:off x="288851" y="772680"/>
            <a:ext cx="646331" cy="523220"/>
          </a:xfrm>
          <a:prstGeom prst="rect">
            <a:avLst/>
          </a:prstGeom>
        </p:spPr>
        <p:txBody>
          <a:bodyPr wrap="none">
            <a:spAutoFit/>
          </a:bodyPr>
          <a:lstStyle/>
          <a:p>
            <a:r>
              <a:rPr lang="en-US" b="1" dirty="0" smtClean="0"/>
              <a:t>27.</a:t>
            </a:r>
            <a:endParaRPr lang="th-TH" dirty="0"/>
          </a:p>
        </p:txBody>
      </p:sp>
      <p:graphicFrame>
        <p:nvGraphicFramePr>
          <p:cNvPr id="7" name="Content Placeholder 10"/>
          <p:cNvGraphicFramePr>
            <a:graphicFrameLocks noChangeAspect="1"/>
          </p:cNvGraphicFramePr>
          <p:nvPr>
            <p:extLst>
              <p:ext uri="{D42A27DB-BD31-4B8C-83A1-F6EECF244321}">
                <p14:modId xmlns:p14="http://schemas.microsoft.com/office/powerpoint/2010/main" val="2697438593"/>
              </p:ext>
            </p:extLst>
          </p:nvPr>
        </p:nvGraphicFramePr>
        <p:xfrm>
          <a:off x="824345" y="1710027"/>
          <a:ext cx="1697038" cy="392112"/>
        </p:xfrm>
        <a:graphic>
          <a:graphicData uri="http://schemas.openxmlformats.org/presentationml/2006/ole">
            <mc:AlternateContent xmlns:mc="http://schemas.openxmlformats.org/markup-compatibility/2006">
              <mc:Choice xmlns:v="urn:schemas-microsoft-com:vml" Requires="v">
                <p:oleObj spid="_x0000_s9689" name="สมการ" r:id="rId3" imgW="1041120" imgH="241200" progId="Equation.3">
                  <p:embed/>
                </p:oleObj>
              </mc:Choice>
              <mc:Fallback>
                <p:oleObj name="สมการ" r:id="rId3" imgW="1041120" imgH="241200" progId="Equation.3">
                  <p:embed/>
                  <p:pic>
                    <p:nvPicPr>
                      <p:cNvPr id="5" name="Content Placeholder 10"/>
                      <p:cNvPicPr>
                        <a:picLocks noChangeAspect="1" noChangeArrowheads="1"/>
                      </p:cNvPicPr>
                      <p:nvPr/>
                    </p:nvPicPr>
                    <p:blipFill>
                      <a:blip r:embed="rId4"/>
                      <a:srcRect/>
                      <a:stretch>
                        <a:fillRect/>
                      </a:stretch>
                    </p:blipFill>
                    <p:spPr bwMode="auto">
                      <a:xfrm>
                        <a:off x="824345" y="1710027"/>
                        <a:ext cx="1697038" cy="392112"/>
                      </a:xfrm>
                      <a:prstGeom prst="rect">
                        <a:avLst/>
                      </a:prstGeom>
                      <a:noFill/>
                      <a:ln>
                        <a:noFill/>
                      </a:ln>
                    </p:spPr>
                  </p:pic>
                </p:oleObj>
              </mc:Fallback>
            </mc:AlternateContent>
          </a:graphicData>
        </a:graphic>
      </p:graphicFrame>
      <p:graphicFrame>
        <p:nvGraphicFramePr>
          <p:cNvPr id="8" name="Content Placeholder 10"/>
          <p:cNvGraphicFramePr>
            <a:graphicFrameLocks noChangeAspect="1"/>
          </p:cNvGraphicFramePr>
          <p:nvPr>
            <p:extLst>
              <p:ext uri="{D42A27DB-BD31-4B8C-83A1-F6EECF244321}">
                <p14:modId xmlns:p14="http://schemas.microsoft.com/office/powerpoint/2010/main" val="2582360125"/>
              </p:ext>
            </p:extLst>
          </p:nvPr>
        </p:nvGraphicFramePr>
        <p:xfrm>
          <a:off x="2964081" y="1710027"/>
          <a:ext cx="1862138" cy="371475"/>
        </p:xfrm>
        <a:graphic>
          <a:graphicData uri="http://schemas.openxmlformats.org/presentationml/2006/ole">
            <mc:AlternateContent xmlns:mc="http://schemas.openxmlformats.org/markup-compatibility/2006">
              <mc:Choice xmlns:v="urn:schemas-microsoft-com:vml" Requires="v">
                <p:oleObj spid="_x0000_s9690" name="สมการ" r:id="rId5" imgW="1143000" imgH="228600" progId="Equation.3">
                  <p:embed/>
                </p:oleObj>
              </mc:Choice>
              <mc:Fallback>
                <p:oleObj name="สมการ" r:id="rId5" imgW="1143000" imgH="228600" progId="Equation.3">
                  <p:embed/>
                  <p:pic>
                    <p:nvPicPr>
                      <p:cNvPr id="7" name="Content Placeholder 10"/>
                      <p:cNvPicPr>
                        <a:picLocks noChangeAspect="1" noChangeArrowheads="1"/>
                      </p:cNvPicPr>
                      <p:nvPr/>
                    </p:nvPicPr>
                    <p:blipFill>
                      <a:blip r:embed="rId6"/>
                      <a:srcRect/>
                      <a:stretch>
                        <a:fillRect/>
                      </a:stretch>
                    </p:blipFill>
                    <p:spPr bwMode="auto">
                      <a:xfrm>
                        <a:off x="2964081" y="1710027"/>
                        <a:ext cx="1862138" cy="371475"/>
                      </a:xfrm>
                      <a:prstGeom prst="rect">
                        <a:avLst/>
                      </a:prstGeom>
                      <a:noFill/>
                      <a:ln>
                        <a:noFill/>
                      </a:ln>
                    </p:spPr>
                  </p:pic>
                </p:oleObj>
              </mc:Fallback>
            </mc:AlternateContent>
          </a:graphicData>
        </a:graphic>
      </p:graphicFrame>
      <p:graphicFrame>
        <p:nvGraphicFramePr>
          <p:cNvPr id="9" name="Content Placeholder 10"/>
          <p:cNvGraphicFramePr>
            <a:graphicFrameLocks noChangeAspect="1"/>
          </p:cNvGraphicFramePr>
          <p:nvPr>
            <p:extLst>
              <p:ext uri="{D42A27DB-BD31-4B8C-83A1-F6EECF244321}">
                <p14:modId xmlns:p14="http://schemas.microsoft.com/office/powerpoint/2010/main" val="4271981185"/>
              </p:ext>
            </p:extLst>
          </p:nvPr>
        </p:nvGraphicFramePr>
        <p:xfrm>
          <a:off x="5370513" y="1709738"/>
          <a:ext cx="1841500" cy="371475"/>
        </p:xfrm>
        <a:graphic>
          <a:graphicData uri="http://schemas.openxmlformats.org/presentationml/2006/ole">
            <mc:AlternateContent xmlns:mc="http://schemas.openxmlformats.org/markup-compatibility/2006">
              <mc:Choice xmlns:v="urn:schemas-microsoft-com:vml" Requires="v">
                <p:oleObj spid="_x0000_s9691" name="สมการ" r:id="rId7" imgW="1130040" imgH="228600" progId="Equation.3">
                  <p:embed/>
                </p:oleObj>
              </mc:Choice>
              <mc:Fallback>
                <p:oleObj name="สมการ" r:id="rId7" imgW="1130040" imgH="228600" progId="Equation.3">
                  <p:embed/>
                  <p:pic>
                    <p:nvPicPr>
                      <p:cNvPr id="8" name="Content Placeholder 10"/>
                      <p:cNvPicPr>
                        <a:picLocks noChangeAspect="1" noChangeArrowheads="1"/>
                      </p:cNvPicPr>
                      <p:nvPr/>
                    </p:nvPicPr>
                    <p:blipFill>
                      <a:blip r:embed="rId8"/>
                      <a:srcRect/>
                      <a:stretch>
                        <a:fillRect/>
                      </a:stretch>
                    </p:blipFill>
                    <p:spPr bwMode="auto">
                      <a:xfrm>
                        <a:off x="5370513" y="1709738"/>
                        <a:ext cx="1841500" cy="371475"/>
                      </a:xfrm>
                      <a:prstGeom prst="rect">
                        <a:avLst/>
                      </a:prstGeom>
                      <a:noFill/>
                      <a:ln>
                        <a:noFill/>
                      </a:ln>
                    </p:spPr>
                  </p:pic>
                </p:oleObj>
              </mc:Fallback>
            </mc:AlternateContent>
          </a:graphicData>
        </a:graphic>
      </p:graphicFrame>
      <p:sp>
        <p:nvSpPr>
          <p:cNvPr id="10" name="Rectangle 9"/>
          <p:cNvSpPr/>
          <p:nvPr/>
        </p:nvSpPr>
        <p:spPr>
          <a:xfrm>
            <a:off x="824345" y="2207445"/>
            <a:ext cx="10515600" cy="400110"/>
          </a:xfrm>
          <a:prstGeom prst="rect">
            <a:avLst/>
          </a:prstGeom>
        </p:spPr>
        <p:txBody>
          <a:bodyPr wrap="square">
            <a:spAutoFit/>
          </a:bodyPr>
          <a:lstStyle/>
          <a:p>
            <a:r>
              <a:rPr lang="en-US" sz="2000" dirty="0">
                <a:solidFill>
                  <a:srgbClr val="000000"/>
                </a:solidFill>
              </a:rPr>
              <a:t>Let </a:t>
            </a:r>
            <a:r>
              <a:rPr lang="en-US" sz="2000" i="1" dirty="0">
                <a:solidFill>
                  <a:srgbClr val="000000"/>
                </a:solidFill>
              </a:rPr>
              <a:t>X </a:t>
            </a:r>
            <a:r>
              <a:rPr lang="en-US" sz="2000" dirty="0">
                <a:solidFill>
                  <a:srgbClr val="000000"/>
                </a:solidFill>
              </a:rPr>
              <a:t>represent the combined losses from the three cities. </a:t>
            </a:r>
            <a:r>
              <a:rPr lang="en-US" sz="2000" dirty="0" smtClean="0">
                <a:solidFill>
                  <a:srgbClr val="000000"/>
                </a:solidFill>
              </a:rPr>
              <a:t>Calculate </a:t>
            </a:r>
            <a:r>
              <a:rPr lang="en-US" sz="2000" dirty="0">
                <a:solidFill>
                  <a:srgbClr val="000000"/>
                </a:solidFill>
              </a:rPr>
              <a:t>. </a:t>
            </a:r>
            <a:endParaRPr lang="th-TH" sz="2000" dirty="0"/>
          </a:p>
        </p:txBody>
      </p:sp>
      <p:graphicFrame>
        <p:nvGraphicFramePr>
          <p:cNvPr id="11" name="Content Placeholder 10"/>
          <p:cNvGraphicFramePr>
            <a:graphicFrameLocks noChangeAspect="1"/>
          </p:cNvGraphicFramePr>
          <p:nvPr>
            <p:extLst>
              <p:ext uri="{D42A27DB-BD31-4B8C-83A1-F6EECF244321}">
                <p14:modId xmlns:p14="http://schemas.microsoft.com/office/powerpoint/2010/main" val="905087837"/>
              </p:ext>
            </p:extLst>
          </p:nvPr>
        </p:nvGraphicFramePr>
        <p:xfrm>
          <a:off x="8056852" y="2170454"/>
          <a:ext cx="682625" cy="371475"/>
        </p:xfrm>
        <a:graphic>
          <a:graphicData uri="http://schemas.openxmlformats.org/presentationml/2006/ole">
            <mc:AlternateContent xmlns:mc="http://schemas.openxmlformats.org/markup-compatibility/2006">
              <mc:Choice xmlns:v="urn:schemas-microsoft-com:vml" Requires="v">
                <p:oleObj spid="_x0000_s9692" name="สมการ" r:id="rId9" imgW="419040" imgH="228600" progId="Equation.3">
                  <p:embed/>
                </p:oleObj>
              </mc:Choice>
              <mc:Fallback>
                <p:oleObj name="สมการ" r:id="rId9" imgW="419040" imgH="228600" progId="Equation.3">
                  <p:embed/>
                  <p:pic>
                    <p:nvPicPr>
                      <p:cNvPr id="9" name="Content Placeholder 10"/>
                      <p:cNvPicPr>
                        <a:picLocks noChangeAspect="1" noChangeArrowheads="1"/>
                      </p:cNvPicPr>
                      <p:nvPr/>
                    </p:nvPicPr>
                    <p:blipFill>
                      <a:blip r:embed="rId10"/>
                      <a:srcRect/>
                      <a:stretch>
                        <a:fillRect/>
                      </a:stretch>
                    </p:blipFill>
                    <p:spPr bwMode="auto">
                      <a:xfrm>
                        <a:off x="8056852" y="2170454"/>
                        <a:ext cx="682625" cy="371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2929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th-TH" dirty="0"/>
              <a:t/>
            </a:r>
            <a:br>
              <a:rPr lang="th-TH" dirty="0"/>
            </a:br>
            <a:r>
              <a:rPr lang="en-US" dirty="0" smtClean="0"/>
              <a:t>Joint moment </a:t>
            </a:r>
            <a:r>
              <a:rPr lang="en-US" dirty="0"/>
              <a:t>generating functions </a:t>
            </a:r>
            <a:br>
              <a:rPr lang="en-US" dirty="0"/>
            </a:br>
            <a:endParaRPr lang="th-TH" dirty="0"/>
          </a:p>
        </p:txBody>
      </p:sp>
      <p:graphicFrame>
        <p:nvGraphicFramePr>
          <p:cNvPr id="5" name="Content Placeholder 10"/>
          <p:cNvGraphicFramePr>
            <a:graphicFrameLocks noChangeAspect="1"/>
          </p:cNvGraphicFramePr>
          <p:nvPr>
            <p:extLst>
              <p:ext uri="{D42A27DB-BD31-4B8C-83A1-F6EECF244321}">
                <p14:modId xmlns:p14="http://schemas.microsoft.com/office/powerpoint/2010/main" val="4039154045"/>
              </p:ext>
            </p:extLst>
          </p:nvPr>
        </p:nvGraphicFramePr>
        <p:xfrm>
          <a:off x="838200" y="1690688"/>
          <a:ext cx="1560513" cy="500062"/>
        </p:xfrm>
        <a:graphic>
          <a:graphicData uri="http://schemas.openxmlformats.org/presentationml/2006/ole">
            <mc:AlternateContent xmlns:mc="http://schemas.openxmlformats.org/markup-compatibility/2006">
              <mc:Choice xmlns:v="urn:schemas-microsoft-com:vml" Requires="v">
                <p:oleObj spid="_x0000_s10462" name="สมการ" r:id="rId3" imgW="749160" imgH="241200" progId="Equation.3">
                  <p:embed/>
                </p:oleObj>
              </mc:Choice>
              <mc:Fallback>
                <p:oleObj name="สมการ" r:id="rId3" imgW="749160" imgH="241200" progId="Equation.3">
                  <p:embed/>
                  <p:pic>
                    <p:nvPicPr>
                      <p:cNvPr id="4" name="Content Placeholder 10"/>
                      <p:cNvPicPr>
                        <a:picLocks noChangeAspect="1" noChangeArrowheads="1"/>
                      </p:cNvPicPr>
                      <p:nvPr/>
                    </p:nvPicPr>
                    <p:blipFill>
                      <a:blip r:embed="rId4"/>
                      <a:srcRect/>
                      <a:stretch>
                        <a:fillRect/>
                      </a:stretch>
                    </p:blipFill>
                    <p:spPr bwMode="auto">
                      <a:xfrm>
                        <a:off x="838200" y="1690688"/>
                        <a:ext cx="1560513" cy="500062"/>
                      </a:xfrm>
                      <a:prstGeom prst="rect">
                        <a:avLst/>
                      </a:prstGeom>
                      <a:noFill/>
                      <a:ln>
                        <a:noFill/>
                      </a:ln>
                    </p:spPr>
                  </p:pic>
                </p:oleObj>
              </mc:Fallback>
            </mc:AlternateContent>
          </a:graphicData>
        </a:graphic>
      </p:graphicFrame>
      <p:sp>
        <p:nvSpPr>
          <p:cNvPr id="6" name="Rectangle 5"/>
          <p:cNvSpPr/>
          <p:nvPr/>
        </p:nvSpPr>
        <p:spPr>
          <a:xfrm>
            <a:off x="671945" y="1540608"/>
            <a:ext cx="4551219" cy="3793392"/>
          </a:xfrm>
          <a:prstGeom prst="rect">
            <a:avLst/>
          </a:prstGeom>
          <a:ln>
            <a:solidFill>
              <a:schemeClr val="tx1"/>
            </a:solidFill>
          </a:ln>
        </p:spPr>
        <p:txBody>
          <a:bodyPr wrap="square">
            <a:spAutoFit/>
          </a:bodyPr>
          <a:lstStyle/>
          <a:p>
            <a:endParaRPr lang="th-TH" sz="2000" dirty="0"/>
          </a:p>
        </p:txBody>
      </p:sp>
      <p:sp>
        <p:nvSpPr>
          <p:cNvPr id="7" name="Rectangle 6"/>
          <p:cNvSpPr/>
          <p:nvPr/>
        </p:nvSpPr>
        <p:spPr>
          <a:xfrm>
            <a:off x="6096000" y="1512605"/>
            <a:ext cx="5029199" cy="3821395"/>
          </a:xfrm>
          <a:prstGeom prst="rect">
            <a:avLst/>
          </a:prstGeom>
          <a:ln>
            <a:solidFill>
              <a:schemeClr val="tx1"/>
            </a:solidFill>
          </a:ln>
        </p:spPr>
        <p:txBody>
          <a:bodyPr wrap="square">
            <a:spAutoFit/>
          </a:bodyPr>
          <a:lstStyle/>
          <a:p>
            <a:endParaRPr lang="th-TH" sz="2000" dirty="0"/>
          </a:p>
        </p:txBody>
      </p:sp>
      <p:graphicFrame>
        <p:nvGraphicFramePr>
          <p:cNvPr id="8" name="Content Placeholder 10"/>
          <p:cNvGraphicFramePr>
            <a:graphicFrameLocks noChangeAspect="1"/>
          </p:cNvGraphicFramePr>
          <p:nvPr>
            <p:extLst>
              <p:ext uri="{D42A27DB-BD31-4B8C-83A1-F6EECF244321}">
                <p14:modId xmlns:p14="http://schemas.microsoft.com/office/powerpoint/2010/main" val="3298313644"/>
              </p:ext>
            </p:extLst>
          </p:nvPr>
        </p:nvGraphicFramePr>
        <p:xfrm>
          <a:off x="6228195" y="1690688"/>
          <a:ext cx="1557338" cy="473075"/>
        </p:xfrm>
        <a:graphic>
          <a:graphicData uri="http://schemas.openxmlformats.org/presentationml/2006/ole">
            <mc:AlternateContent xmlns:mc="http://schemas.openxmlformats.org/markup-compatibility/2006">
              <mc:Choice xmlns:v="urn:schemas-microsoft-com:vml" Requires="v">
                <p:oleObj spid="_x0000_s10463" name="สมการ" r:id="rId5" imgW="749160" imgH="228600" progId="Equation.3">
                  <p:embed/>
                </p:oleObj>
              </mc:Choice>
              <mc:Fallback>
                <p:oleObj name="สมการ" r:id="rId5" imgW="749160" imgH="228600" progId="Equation.3">
                  <p:embed/>
                  <p:pic>
                    <p:nvPicPr>
                      <p:cNvPr id="5" name="Content Placeholder 10"/>
                      <p:cNvPicPr>
                        <a:picLocks noChangeAspect="1" noChangeArrowheads="1"/>
                      </p:cNvPicPr>
                      <p:nvPr/>
                    </p:nvPicPr>
                    <p:blipFill>
                      <a:blip r:embed="rId6"/>
                      <a:srcRect/>
                      <a:stretch>
                        <a:fillRect/>
                      </a:stretch>
                    </p:blipFill>
                    <p:spPr bwMode="auto">
                      <a:xfrm>
                        <a:off x="6228195" y="1690688"/>
                        <a:ext cx="1557338" cy="4730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411464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618" y="771054"/>
            <a:ext cx="10370127" cy="1083830"/>
          </a:xfrm>
        </p:spPr>
        <p:txBody>
          <a:bodyPr>
            <a:normAutofit/>
          </a:bodyPr>
          <a:lstStyle/>
          <a:p>
            <a:pPr marL="0" indent="0">
              <a:buNone/>
            </a:pPr>
            <a:r>
              <a:rPr lang="en-US" sz="2000" i="1" dirty="0"/>
              <a:t>X </a:t>
            </a:r>
            <a:r>
              <a:rPr lang="en-US" sz="2000" dirty="0"/>
              <a:t>and </a:t>
            </a:r>
            <a:r>
              <a:rPr lang="en-US" sz="2000" i="1" dirty="0"/>
              <a:t>Y </a:t>
            </a:r>
            <a:r>
              <a:rPr lang="en-US" sz="2000" dirty="0"/>
              <a:t>are independent random variables with common moment generating function </a:t>
            </a:r>
            <a:r>
              <a:rPr lang="en-US" sz="2000" dirty="0" smtClean="0"/>
              <a:t>.</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28.</a:t>
            </a:r>
            <a:endParaRPr lang="th-TH" dirty="0"/>
          </a:p>
        </p:txBody>
      </p:sp>
      <p:graphicFrame>
        <p:nvGraphicFramePr>
          <p:cNvPr id="5" name="Object 4"/>
          <p:cNvGraphicFramePr>
            <a:graphicFrameLocks noChangeAspect="1"/>
          </p:cNvGraphicFramePr>
          <p:nvPr>
            <p:extLst>
              <p:ext uri="{D42A27DB-BD31-4B8C-83A1-F6EECF244321}">
                <p14:modId xmlns:p14="http://schemas.microsoft.com/office/powerpoint/2010/main" val="3876758996"/>
              </p:ext>
            </p:extLst>
          </p:nvPr>
        </p:nvGraphicFramePr>
        <p:xfrm>
          <a:off x="10172700" y="550863"/>
          <a:ext cx="1422400" cy="687387"/>
        </p:xfrm>
        <a:graphic>
          <a:graphicData uri="http://schemas.openxmlformats.org/presentationml/2006/ole">
            <mc:AlternateContent xmlns:mc="http://schemas.openxmlformats.org/markup-compatibility/2006">
              <mc:Choice xmlns:v="urn:schemas-microsoft-com:vml" Requires="v">
                <p:oleObj spid="_x0000_s11569" name="สมการ" r:id="rId3" imgW="736560" imgH="355320" progId="Equation.3">
                  <p:embed/>
                </p:oleObj>
              </mc:Choice>
              <mc:Fallback>
                <p:oleObj name="สมการ" r:id="rId3" imgW="736560" imgH="355320" progId="Equation.3">
                  <p:embed/>
                  <p:pic>
                    <p:nvPicPr>
                      <p:cNvPr id="0" name=""/>
                      <p:cNvPicPr/>
                      <p:nvPr/>
                    </p:nvPicPr>
                    <p:blipFill>
                      <a:blip r:embed="rId4"/>
                      <a:stretch>
                        <a:fillRect/>
                      </a:stretch>
                    </p:blipFill>
                    <p:spPr>
                      <a:xfrm>
                        <a:off x="10172700" y="550863"/>
                        <a:ext cx="1422400" cy="687387"/>
                      </a:xfrm>
                      <a:prstGeom prst="rect">
                        <a:avLst/>
                      </a:prstGeom>
                    </p:spPr>
                  </p:pic>
                </p:oleObj>
              </mc:Fallback>
            </mc:AlternateContent>
          </a:graphicData>
        </a:graphic>
      </p:graphicFrame>
      <p:sp>
        <p:nvSpPr>
          <p:cNvPr id="6" name="Rectangle 5"/>
          <p:cNvSpPr/>
          <p:nvPr/>
        </p:nvSpPr>
        <p:spPr>
          <a:xfrm>
            <a:off x="893618" y="1326033"/>
            <a:ext cx="563231" cy="400110"/>
          </a:xfrm>
          <a:prstGeom prst="rect">
            <a:avLst/>
          </a:prstGeom>
        </p:spPr>
        <p:txBody>
          <a:bodyPr wrap="none">
            <a:spAutoFit/>
          </a:bodyPr>
          <a:lstStyle/>
          <a:p>
            <a:r>
              <a:rPr lang="en-US" sz="2000" dirty="0">
                <a:solidFill>
                  <a:srgbClr val="000000"/>
                </a:solidFill>
              </a:rPr>
              <a:t>Let </a:t>
            </a:r>
            <a:endParaRPr lang="th-TH" sz="2000" dirty="0"/>
          </a:p>
        </p:txBody>
      </p:sp>
      <p:graphicFrame>
        <p:nvGraphicFramePr>
          <p:cNvPr id="7" name="Object 6"/>
          <p:cNvGraphicFramePr>
            <a:graphicFrameLocks noChangeAspect="1"/>
          </p:cNvGraphicFramePr>
          <p:nvPr>
            <p:extLst>
              <p:ext uri="{D42A27DB-BD31-4B8C-83A1-F6EECF244321}">
                <p14:modId xmlns:p14="http://schemas.microsoft.com/office/powerpoint/2010/main" val="377422898"/>
              </p:ext>
            </p:extLst>
          </p:nvPr>
        </p:nvGraphicFramePr>
        <p:xfrm>
          <a:off x="1456849" y="1331087"/>
          <a:ext cx="3138488" cy="392112"/>
        </p:xfrm>
        <a:graphic>
          <a:graphicData uri="http://schemas.openxmlformats.org/presentationml/2006/ole">
            <mc:AlternateContent xmlns:mc="http://schemas.openxmlformats.org/markup-compatibility/2006">
              <mc:Choice xmlns:v="urn:schemas-microsoft-com:vml" Requires="v">
                <p:oleObj spid="_x0000_s11570" name="สมการ" r:id="rId5" imgW="1625400" imgH="203040" progId="Equation.3">
                  <p:embed/>
                </p:oleObj>
              </mc:Choice>
              <mc:Fallback>
                <p:oleObj name="สมการ" r:id="rId5" imgW="1625400" imgH="203040" progId="Equation.3">
                  <p:embed/>
                  <p:pic>
                    <p:nvPicPr>
                      <p:cNvPr id="5" name="Object 4"/>
                      <p:cNvPicPr/>
                      <p:nvPr/>
                    </p:nvPicPr>
                    <p:blipFill>
                      <a:blip r:embed="rId6"/>
                      <a:stretch>
                        <a:fillRect/>
                      </a:stretch>
                    </p:blipFill>
                    <p:spPr>
                      <a:xfrm>
                        <a:off x="1456849" y="1331087"/>
                        <a:ext cx="3138488" cy="392112"/>
                      </a:xfrm>
                      <a:prstGeom prst="rect">
                        <a:avLst/>
                      </a:prstGeom>
                    </p:spPr>
                  </p:pic>
                </p:oleObj>
              </mc:Fallback>
            </mc:AlternateContent>
          </a:graphicData>
        </a:graphic>
      </p:graphicFrame>
      <p:sp>
        <p:nvSpPr>
          <p:cNvPr id="8" name="Rectangle 7"/>
          <p:cNvSpPr/>
          <p:nvPr/>
        </p:nvSpPr>
        <p:spPr>
          <a:xfrm>
            <a:off x="893618" y="1766879"/>
            <a:ext cx="10568904" cy="400110"/>
          </a:xfrm>
          <a:prstGeom prst="rect">
            <a:avLst/>
          </a:prstGeom>
        </p:spPr>
        <p:txBody>
          <a:bodyPr wrap="square">
            <a:spAutoFit/>
          </a:bodyPr>
          <a:lstStyle/>
          <a:p>
            <a:r>
              <a:rPr lang="en-US" sz="2000" dirty="0">
                <a:solidFill>
                  <a:srgbClr val="000000"/>
                </a:solidFill>
                <a:latin typeface="Times New Roman" panose="02020603050405020304" pitchFamily="18" charset="0"/>
              </a:rPr>
              <a:t>Determine the joint moment generating function, </a:t>
            </a:r>
            <a:r>
              <a:rPr lang="en-US" sz="2000" dirty="0" smtClean="0">
                <a:solidFill>
                  <a:srgbClr val="000000"/>
                </a:solidFill>
                <a:latin typeface="Times New Roman" panose="02020603050405020304" pitchFamily="18" charset="0"/>
              </a:rPr>
              <a:t>                 of </a:t>
            </a:r>
            <a:r>
              <a:rPr lang="en-US" sz="2000" i="1" dirty="0">
                <a:solidFill>
                  <a:srgbClr val="000000"/>
                </a:solidFill>
                <a:latin typeface="Times New Roman" panose="02020603050405020304" pitchFamily="18" charset="0"/>
              </a:rPr>
              <a:t>W </a:t>
            </a:r>
            <a:r>
              <a:rPr lang="en-US" sz="2000" dirty="0">
                <a:solidFill>
                  <a:srgbClr val="000000"/>
                </a:solidFill>
                <a:latin typeface="Times New Roman" panose="02020603050405020304" pitchFamily="18" charset="0"/>
              </a:rPr>
              <a:t>and </a:t>
            </a:r>
            <a:r>
              <a:rPr lang="en-US" sz="2000" i="1" dirty="0">
                <a:solidFill>
                  <a:srgbClr val="000000"/>
                </a:solidFill>
                <a:latin typeface="Times New Roman" panose="02020603050405020304" pitchFamily="18" charset="0"/>
              </a:rPr>
              <a:t>Z</a:t>
            </a:r>
            <a:r>
              <a:rPr lang="en-US" sz="2000" dirty="0">
                <a:solidFill>
                  <a:srgbClr val="000000"/>
                </a:solidFill>
                <a:latin typeface="Times New Roman" panose="02020603050405020304" pitchFamily="18" charset="0"/>
              </a:rPr>
              <a:t>. </a:t>
            </a:r>
            <a:endParaRPr lang="th-TH" sz="2000" dirty="0"/>
          </a:p>
        </p:txBody>
      </p:sp>
      <p:graphicFrame>
        <p:nvGraphicFramePr>
          <p:cNvPr id="9" name="Object 8"/>
          <p:cNvGraphicFramePr>
            <a:graphicFrameLocks noChangeAspect="1"/>
          </p:cNvGraphicFramePr>
          <p:nvPr>
            <p:extLst>
              <p:ext uri="{D42A27DB-BD31-4B8C-83A1-F6EECF244321}">
                <p14:modId xmlns:p14="http://schemas.microsoft.com/office/powerpoint/2010/main" val="848256428"/>
              </p:ext>
            </p:extLst>
          </p:nvPr>
        </p:nvGraphicFramePr>
        <p:xfrm>
          <a:off x="5976627" y="1732069"/>
          <a:ext cx="1079500" cy="415925"/>
        </p:xfrm>
        <a:graphic>
          <a:graphicData uri="http://schemas.openxmlformats.org/presentationml/2006/ole">
            <mc:AlternateContent xmlns:mc="http://schemas.openxmlformats.org/markup-compatibility/2006">
              <mc:Choice xmlns:v="urn:schemas-microsoft-com:vml" Requires="v">
                <p:oleObj spid="_x0000_s11571" name="สมการ" r:id="rId7" imgW="558720" imgH="215640" progId="Equation.3">
                  <p:embed/>
                </p:oleObj>
              </mc:Choice>
              <mc:Fallback>
                <p:oleObj name="สมการ" r:id="rId7" imgW="558720" imgH="215640" progId="Equation.3">
                  <p:embed/>
                  <p:pic>
                    <p:nvPicPr>
                      <p:cNvPr id="7" name="Object 6"/>
                      <p:cNvPicPr/>
                      <p:nvPr/>
                    </p:nvPicPr>
                    <p:blipFill>
                      <a:blip r:embed="rId8"/>
                      <a:stretch>
                        <a:fillRect/>
                      </a:stretch>
                    </p:blipFill>
                    <p:spPr>
                      <a:xfrm>
                        <a:off x="5976627" y="1732069"/>
                        <a:ext cx="1079500" cy="415925"/>
                      </a:xfrm>
                      <a:prstGeom prst="rect">
                        <a:avLst/>
                      </a:prstGeom>
                    </p:spPr>
                  </p:pic>
                </p:oleObj>
              </mc:Fallback>
            </mc:AlternateContent>
          </a:graphicData>
        </a:graphic>
      </p:graphicFrame>
      <p:pic>
        <p:nvPicPr>
          <p:cNvPr id="2" name="Picture 1"/>
          <p:cNvPicPr>
            <a:picLocks noChangeAspect="1"/>
          </p:cNvPicPr>
          <p:nvPr/>
        </p:nvPicPr>
        <p:blipFill>
          <a:blip r:embed="rId9"/>
          <a:stretch>
            <a:fillRect/>
          </a:stretch>
        </p:blipFill>
        <p:spPr>
          <a:xfrm>
            <a:off x="893618" y="2383513"/>
            <a:ext cx="2223389" cy="2120573"/>
          </a:xfrm>
          <a:prstGeom prst="rect">
            <a:avLst/>
          </a:prstGeom>
        </p:spPr>
      </p:pic>
    </p:spTree>
    <p:extLst>
      <p:ext uri="{BB962C8B-B14F-4D97-AF65-F5344CB8AC3E}">
        <p14:creationId xmlns:p14="http://schemas.microsoft.com/office/powerpoint/2010/main" val="135418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h-TH" dirty="0"/>
              <a:t/>
            </a:r>
            <a:br>
              <a:rPr lang="th-TH" dirty="0"/>
            </a:br>
            <a:r>
              <a:rPr lang="en-US" dirty="0"/>
              <a:t>Transformations </a:t>
            </a:r>
            <a:br>
              <a:rPr lang="en-US" dirty="0"/>
            </a:br>
            <a:endParaRPr lang="th-TH" dirty="0"/>
          </a:p>
        </p:txBody>
      </p:sp>
      <p:sp>
        <p:nvSpPr>
          <p:cNvPr id="3" name="Content Placeholder 2"/>
          <p:cNvSpPr>
            <a:spLocks noGrp="1"/>
          </p:cNvSpPr>
          <p:nvPr>
            <p:ph idx="1"/>
          </p:nvPr>
        </p:nvSpPr>
        <p:spPr>
          <a:xfrm>
            <a:off x="4772889" y="920858"/>
            <a:ext cx="3814453" cy="529648"/>
          </a:xfrm>
          <a:ln>
            <a:solidFill>
              <a:schemeClr val="tx1"/>
            </a:solidFill>
          </a:ln>
        </p:spPr>
        <p:txBody>
          <a:bodyPr>
            <a:normAutofit/>
          </a:bodyPr>
          <a:lstStyle/>
          <a:p>
            <a:pPr marL="0" indent="0">
              <a:buNone/>
            </a:pPr>
            <a:r>
              <a:rPr lang="th-TH" dirty="0" smtClean="0"/>
              <a:t>รู้                                อยากหา  </a:t>
            </a:r>
            <a:endParaRPr lang="th-TH" dirty="0"/>
          </a:p>
        </p:txBody>
      </p:sp>
      <p:graphicFrame>
        <p:nvGraphicFramePr>
          <p:cNvPr id="4" name="Object 3"/>
          <p:cNvGraphicFramePr>
            <a:graphicFrameLocks noChangeAspect="1"/>
          </p:cNvGraphicFramePr>
          <p:nvPr>
            <p:extLst>
              <p:ext uri="{D42A27DB-BD31-4B8C-83A1-F6EECF244321}">
                <p14:modId xmlns:p14="http://schemas.microsoft.com/office/powerpoint/2010/main" val="957976314"/>
              </p:ext>
            </p:extLst>
          </p:nvPr>
        </p:nvGraphicFramePr>
        <p:xfrm>
          <a:off x="5154612" y="944328"/>
          <a:ext cx="1882775" cy="417513"/>
        </p:xfrm>
        <a:graphic>
          <a:graphicData uri="http://schemas.openxmlformats.org/presentationml/2006/ole">
            <mc:AlternateContent xmlns:mc="http://schemas.openxmlformats.org/markup-compatibility/2006">
              <mc:Choice xmlns:v="urn:schemas-microsoft-com:vml" Requires="v">
                <p:oleObj spid="_x0000_s12809" name="สมการ" r:id="rId3" imgW="977760" imgH="215640" progId="Equation.3">
                  <p:embed/>
                </p:oleObj>
              </mc:Choice>
              <mc:Fallback>
                <p:oleObj name="สมการ" r:id="rId3" imgW="977760" imgH="215640" progId="Equation.3">
                  <p:embed/>
                  <p:pic>
                    <p:nvPicPr>
                      <p:cNvPr id="7" name="Object 6"/>
                      <p:cNvPicPr/>
                      <p:nvPr/>
                    </p:nvPicPr>
                    <p:blipFill>
                      <a:blip r:embed="rId4"/>
                      <a:stretch>
                        <a:fillRect/>
                      </a:stretch>
                    </p:blipFill>
                    <p:spPr>
                      <a:xfrm>
                        <a:off x="5154612" y="944328"/>
                        <a:ext cx="1882775" cy="41751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8401704"/>
              </p:ext>
            </p:extLst>
          </p:nvPr>
        </p:nvGraphicFramePr>
        <p:xfrm>
          <a:off x="7892348" y="936012"/>
          <a:ext cx="694994" cy="407410"/>
        </p:xfrm>
        <a:graphic>
          <a:graphicData uri="http://schemas.openxmlformats.org/presentationml/2006/ole">
            <mc:AlternateContent xmlns:mc="http://schemas.openxmlformats.org/markup-compatibility/2006">
              <mc:Choice xmlns:v="urn:schemas-microsoft-com:vml" Requires="v">
                <p:oleObj spid="_x0000_s12810" name="สมการ" r:id="rId5" imgW="368280" imgH="215640" progId="Equation.3">
                  <p:embed/>
                </p:oleObj>
              </mc:Choice>
              <mc:Fallback>
                <p:oleObj name="สมการ" r:id="rId5" imgW="368280" imgH="215640" progId="Equation.3">
                  <p:embed/>
                  <p:pic>
                    <p:nvPicPr>
                      <p:cNvPr id="0" name=""/>
                      <p:cNvPicPr/>
                      <p:nvPr/>
                    </p:nvPicPr>
                    <p:blipFill>
                      <a:blip r:embed="rId6"/>
                      <a:stretch>
                        <a:fillRect/>
                      </a:stretch>
                    </p:blipFill>
                    <p:spPr>
                      <a:xfrm>
                        <a:off x="7892348" y="936012"/>
                        <a:ext cx="694994" cy="407410"/>
                      </a:xfrm>
                      <a:prstGeom prst="rect">
                        <a:avLst/>
                      </a:prstGeom>
                    </p:spPr>
                  </p:pic>
                </p:oleObj>
              </mc:Fallback>
            </mc:AlternateContent>
          </a:graphicData>
        </a:graphic>
      </p:graphicFrame>
      <p:sp>
        <p:nvSpPr>
          <p:cNvPr id="11" name="Content Placeholder 2"/>
          <p:cNvSpPr txBox="1">
            <a:spLocks/>
          </p:cNvSpPr>
          <p:nvPr/>
        </p:nvSpPr>
        <p:spPr>
          <a:xfrm>
            <a:off x="958436" y="2547000"/>
            <a:ext cx="1452255" cy="529648"/>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th-TH" dirty="0"/>
          </a:p>
        </p:txBody>
      </p:sp>
      <p:graphicFrame>
        <p:nvGraphicFramePr>
          <p:cNvPr id="12" name="Object 11"/>
          <p:cNvGraphicFramePr>
            <a:graphicFrameLocks noChangeAspect="1"/>
          </p:cNvGraphicFramePr>
          <p:nvPr>
            <p:extLst>
              <p:ext uri="{D42A27DB-BD31-4B8C-83A1-F6EECF244321}">
                <p14:modId xmlns:p14="http://schemas.microsoft.com/office/powerpoint/2010/main" val="462343829"/>
              </p:ext>
            </p:extLst>
          </p:nvPr>
        </p:nvGraphicFramePr>
        <p:xfrm>
          <a:off x="1503074" y="2659136"/>
          <a:ext cx="709612" cy="417512"/>
        </p:xfrm>
        <a:graphic>
          <a:graphicData uri="http://schemas.openxmlformats.org/presentationml/2006/ole">
            <mc:AlternateContent xmlns:mc="http://schemas.openxmlformats.org/markup-compatibility/2006">
              <mc:Choice xmlns:v="urn:schemas-microsoft-com:vml" Requires="v">
                <p:oleObj spid="_x0000_s12811" name="สมการ" r:id="rId7" imgW="368280" imgH="215640" progId="Equation.3">
                  <p:embed/>
                </p:oleObj>
              </mc:Choice>
              <mc:Fallback>
                <p:oleObj name="สมการ" r:id="rId7" imgW="368280" imgH="215640" progId="Equation.3">
                  <p:embed/>
                  <p:pic>
                    <p:nvPicPr>
                      <p:cNvPr id="4" name="Object 3"/>
                      <p:cNvPicPr/>
                      <p:nvPr/>
                    </p:nvPicPr>
                    <p:blipFill>
                      <a:blip r:embed="rId8"/>
                      <a:stretch>
                        <a:fillRect/>
                      </a:stretch>
                    </p:blipFill>
                    <p:spPr>
                      <a:xfrm>
                        <a:off x="1503074" y="2659136"/>
                        <a:ext cx="709612" cy="417512"/>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373978384"/>
              </p:ext>
            </p:extLst>
          </p:nvPr>
        </p:nvGraphicFramePr>
        <p:xfrm>
          <a:off x="3836192" y="2659136"/>
          <a:ext cx="709612" cy="417512"/>
        </p:xfrm>
        <a:graphic>
          <a:graphicData uri="http://schemas.openxmlformats.org/presentationml/2006/ole">
            <mc:AlternateContent xmlns:mc="http://schemas.openxmlformats.org/markup-compatibility/2006">
              <mc:Choice xmlns:v="urn:schemas-microsoft-com:vml" Requires="v">
                <p:oleObj spid="_x0000_s12812" name="สมการ" r:id="rId9" imgW="368280" imgH="215640" progId="Equation.3">
                  <p:embed/>
                </p:oleObj>
              </mc:Choice>
              <mc:Fallback>
                <p:oleObj name="สมการ" r:id="rId9" imgW="368280" imgH="215640" progId="Equation.3">
                  <p:embed/>
                  <p:pic>
                    <p:nvPicPr>
                      <p:cNvPr id="12" name="Object 11"/>
                      <p:cNvPicPr/>
                      <p:nvPr/>
                    </p:nvPicPr>
                    <p:blipFill>
                      <a:blip r:embed="rId10"/>
                      <a:stretch>
                        <a:fillRect/>
                      </a:stretch>
                    </p:blipFill>
                    <p:spPr>
                      <a:xfrm>
                        <a:off x="3836192" y="2659136"/>
                        <a:ext cx="709612" cy="417512"/>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318382119"/>
              </p:ext>
            </p:extLst>
          </p:nvPr>
        </p:nvGraphicFramePr>
        <p:xfrm>
          <a:off x="1492250" y="4321175"/>
          <a:ext cx="733425" cy="417513"/>
        </p:xfrm>
        <a:graphic>
          <a:graphicData uri="http://schemas.openxmlformats.org/presentationml/2006/ole">
            <mc:AlternateContent xmlns:mc="http://schemas.openxmlformats.org/markup-compatibility/2006">
              <mc:Choice xmlns:v="urn:schemas-microsoft-com:vml" Requires="v">
                <p:oleObj spid="_x0000_s12813" name="สมการ" r:id="rId11" imgW="380880" imgH="215640" progId="Equation.3">
                  <p:embed/>
                </p:oleObj>
              </mc:Choice>
              <mc:Fallback>
                <p:oleObj name="สมการ" r:id="rId11" imgW="380880" imgH="215640" progId="Equation.3">
                  <p:embed/>
                  <p:pic>
                    <p:nvPicPr>
                      <p:cNvPr id="12" name="Object 11"/>
                      <p:cNvPicPr/>
                      <p:nvPr/>
                    </p:nvPicPr>
                    <p:blipFill>
                      <a:blip r:embed="rId12"/>
                      <a:stretch>
                        <a:fillRect/>
                      </a:stretch>
                    </p:blipFill>
                    <p:spPr>
                      <a:xfrm>
                        <a:off x="1492250" y="4321175"/>
                        <a:ext cx="733425" cy="417513"/>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00947232"/>
              </p:ext>
            </p:extLst>
          </p:nvPr>
        </p:nvGraphicFramePr>
        <p:xfrm>
          <a:off x="3836192" y="4321175"/>
          <a:ext cx="733425" cy="417513"/>
        </p:xfrm>
        <a:graphic>
          <a:graphicData uri="http://schemas.openxmlformats.org/presentationml/2006/ole">
            <mc:AlternateContent xmlns:mc="http://schemas.openxmlformats.org/markup-compatibility/2006">
              <mc:Choice xmlns:v="urn:schemas-microsoft-com:vml" Requires="v">
                <p:oleObj spid="_x0000_s12814" name="สมการ" r:id="rId13" imgW="380880" imgH="215640" progId="Equation.3">
                  <p:embed/>
                </p:oleObj>
              </mc:Choice>
              <mc:Fallback>
                <p:oleObj name="สมการ" r:id="rId13" imgW="380880" imgH="215640" progId="Equation.3">
                  <p:embed/>
                  <p:pic>
                    <p:nvPicPr>
                      <p:cNvPr id="14" name="Object 13"/>
                      <p:cNvPicPr/>
                      <p:nvPr/>
                    </p:nvPicPr>
                    <p:blipFill>
                      <a:blip r:embed="rId14"/>
                      <a:stretch>
                        <a:fillRect/>
                      </a:stretch>
                    </p:blipFill>
                    <p:spPr>
                      <a:xfrm>
                        <a:off x="3836192" y="4321175"/>
                        <a:ext cx="733425" cy="417513"/>
                      </a:xfrm>
                      <a:prstGeom prst="rect">
                        <a:avLst/>
                      </a:prstGeom>
                    </p:spPr>
                  </p:pic>
                </p:oleObj>
              </mc:Fallback>
            </mc:AlternateContent>
          </a:graphicData>
        </a:graphic>
      </p:graphicFrame>
      <p:sp>
        <p:nvSpPr>
          <p:cNvPr id="16" name="Oval 15"/>
          <p:cNvSpPr/>
          <p:nvPr/>
        </p:nvSpPr>
        <p:spPr>
          <a:xfrm>
            <a:off x="1338334" y="2490212"/>
            <a:ext cx="1039091" cy="80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7" name="Oval 16"/>
          <p:cNvSpPr/>
          <p:nvPr/>
        </p:nvSpPr>
        <p:spPr>
          <a:xfrm>
            <a:off x="1338334" y="4127031"/>
            <a:ext cx="1039091" cy="80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8" name="Oval 17"/>
          <p:cNvSpPr/>
          <p:nvPr/>
        </p:nvSpPr>
        <p:spPr>
          <a:xfrm>
            <a:off x="3683358" y="2458733"/>
            <a:ext cx="1039091" cy="80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9" name="Oval 18"/>
          <p:cNvSpPr/>
          <p:nvPr/>
        </p:nvSpPr>
        <p:spPr>
          <a:xfrm>
            <a:off x="3671452" y="4127031"/>
            <a:ext cx="1039091" cy="80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cxnSp>
        <p:nvCxnSpPr>
          <p:cNvPr id="21" name="Straight Arrow Connector 20"/>
          <p:cNvCxnSpPr>
            <a:stCxn id="16" idx="6"/>
            <a:endCxn id="18" idx="2"/>
          </p:cNvCxnSpPr>
          <p:nvPr/>
        </p:nvCxnSpPr>
        <p:spPr>
          <a:xfrm flipV="1">
            <a:off x="2377425" y="2861633"/>
            <a:ext cx="1305933" cy="3147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6" idx="4"/>
            <a:endCxn id="17" idx="0"/>
          </p:cNvCxnSpPr>
          <p:nvPr/>
        </p:nvCxnSpPr>
        <p:spPr>
          <a:xfrm>
            <a:off x="1857880" y="3296012"/>
            <a:ext cx="0" cy="8310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8" idx="4"/>
            <a:endCxn id="19" idx="0"/>
          </p:cNvCxnSpPr>
          <p:nvPr/>
        </p:nvCxnSpPr>
        <p:spPr>
          <a:xfrm flipH="1">
            <a:off x="4190998" y="3264533"/>
            <a:ext cx="11906" cy="86249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7" idx="6"/>
            <a:endCxn id="19" idx="2"/>
          </p:cNvCxnSpPr>
          <p:nvPr/>
        </p:nvCxnSpPr>
        <p:spPr>
          <a:xfrm>
            <a:off x="2377425" y="4529931"/>
            <a:ext cx="1294027"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792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618" y="738544"/>
            <a:ext cx="10515600" cy="458748"/>
          </a:xfrm>
        </p:spPr>
        <p:txBody>
          <a:bodyPr>
            <a:normAutofit/>
          </a:bodyPr>
          <a:lstStyle/>
          <a:p>
            <a:pPr marL="0" indent="0">
              <a:buNone/>
            </a:pPr>
            <a:r>
              <a:rPr lang="en-US" sz="2000" dirty="0"/>
              <a:t>The time, </a:t>
            </a:r>
            <a:r>
              <a:rPr lang="en-US" sz="2000" i="1" dirty="0"/>
              <a:t>T</a:t>
            </a:r>
            <a:r>
              <a:rPr lang="en-US" sz="2000" dirty="0"/>
              <a:t>, that a manufacturing system is out of operation has cumulative distribution function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29.</a:t>
            </a:r>
            <a:endParaRPr lang="th-TH" dirty="0"/>
          </a:p>
        </p:txBody>
      </p:sp>
      <p:pic>
        <p:nvPicPr>
          <p:cNvPr id="5" name="Picture 4"/>
          <p:cNvPicPr>
            <a:picLocks noChangeAspect="1"/>
          </p:cNvPicPr>
          <p:nvPr/>
        </p:nvPicPr>
        <p:blipFill>
          <a:blip r:embed="rId3"/>
          <a:stretch>
            <a:fillRect/>
          </a:stretch>
        </p:blipFill>
        <p:spPr>
          <a:xfrm>
            <a:off x="893618" y="1197292"/>
            <a:ext cx="3581400" cy="1492250"/>
          </a:xfrm>
          <a:prstGeom prst="rect">
            <a:avLst/>
          </a:prstGeom>
        </p:spPr>
      </p:pic>
      <p:sp>
        <p:nvSpPr>
          <p:cNvPr id="6" name="Rectangle 5"/>
          <p:cNvSpPr/>
          <p:nvPr/>
        </p:nvSpPr>
        <p:spPr>
          <a:xfrm>
            <a:off x="893617" y="2944321"/>
            <a:ext cx="10300855" cy="707886"/>
          </a:xfrm>
          <a:prstGeom prst="rect">
            <a:avLst/>
          </a:prstGeom>
        </p:spPr>
        <p:txBody>
          <a:bodyPr wrap="square">
            <a:spAutoFit/>
          </a:bodyPr>
          <a:lstStyle/>
          <a:p>
            <a:r>
              <a:rPr lang="en-US" sz="2000" dirty="0">
                <a:solidFill>
                  <a:srgbClr val="000000"/>
                </a:solidFill>
              </a:rPr>
              <a:t>The resulting cost to the company </a:t>
            </a:r>
            <a:r>
              <a:rPr lang="en-US" sz="2000" dirty="0" smtClean="0">
                <a:solidFill>
                  <a:srgbClr val="000000"/>
                </a:solidFill>
              </a:rPr>
              <a:t>is                 </a:t>
            </a:r>
            <a:r>
              <a:rPr lang="en-US" sz="2000" dirty="0">
                <a:solidFill>
                  <a:srgbClr val="000000"/>
                </a:solidFill>
              </a:rPr>
              <a:t>. Let </a:t>
            </a:r>
            <a:r>
              <a:rPr lang="en-US" sz="2000" i="1" dirty="0">
                <a:solidFill>
                  <a:srgbClr val="000000"/>
                </a:solidFill>
              </a:rPr>
              <a:t>g </a:t>
            </a:r>
            <a:r>
              <a:rPr lang="en-US" sz="2000" dirty="0">
                <a:solidFill>
                  <a:srgbClr val="000000"/>
                </a:solidFill>
              </a:rPr>
              <a:t>be the density function </a:t>
            </a:r>
            <a:r>
              <a:rPr lang="en-US" sz="2000" dirty="0" smtClean="0">
                <a:solidFill>
                  <a:srgbClr val="000000"/>
                </a:solidFill>
              </a:rPr>
              <a:t>for Y </a:t>
            </a:r>
            <a:r>
              <a:rPr lang="es-ES" sz="2000" dirty="0" smtClean="0">
                <a:solidFill>
                  <a:srgbClr val="000000"/>
                </a:solidFill>
              </a:rPr>
              <a:t>Determine </a:t>
            </a:r>
            <a:r>
              <a:rPr lang="es-ES" sz="2000" i="1" dirty="0">
                <a:solidFill>
                  <a:srgbClr val="000000"/>
                </a:solidFill>
              </a:rPr>
              <a:t>g</a:t>
            </a:r>
            <a:r>
              <a:rPr lang="es-ES" sz="2000" dirty="0" smtClean="0">
                <a:solidFill>
                  <a:srgbClr val="000000"/>
                </a:solidFill>
              </a:rPr>
              <a:t>(</a:t>
            </a:r>
            <a:r>
              <a:rPr lang="es-ES" sz="2000" i="1" dirty="0" smtClean="0">
                <a:solidFill>
                  <a:srgbClr val="000000"/>
                </a:solidFill>
              </a:rPr>
              <a:t>y</a:t>
            </a:r>
            <a:r>
              <a:rPr lang="es-ES" sz="2000" dirty="0">
                <a:solidFill>
                  <a:srgbClr val="000000"/>
                </a:solidFill>
              </a:rPr>
              <a:t>), </a:t>
            </a:r>
            <a:r>
              <a:rPr lang="es-ES" sz="2000" dirty="0" err="1">
                <a:solidFill>
                  <a:srgbClr val="000000"/>
                </a:solidFill>
              </a:rPr>
              <a:t>for</a:t>
            </a:r>
            <a:r>
              <a:rPr lang="es-ES" sz="2000" dirty="0">
                <a:solidFill>
                  <a:srgbClr val="000000"/>
                </a:solidFill>
              </a:rPr>
              <a:t> </a:t>
            </a:r>
            <a:r>
              <a:rPr lang="es-ES" sz="2000" i="1" dirty="0">
                <a:solidFill>
                  <a:srgbClr val="000000"/>
                </a:solidFill>
              </a:rPr>
              <a:t>y </a:t>
            </a:r>
            <a:r>
              <a:rPr lang="es-ES" sz="2000" dirty="0">
                <a:solidFill>
                  <a:srgbClr val="000000"/>
                </a:solidFill>
              </a:rPr>
              <a:t>&gt; 4. </a:t>
            </a:r>
            <a:endParaRPr lang="th-TH" sz="2000" dirty="0"/>
          </a:p>
        </p:txBody>
      </p:sp>
      <p:graphicFrame>
        <p:nvGraphicFramePr>
          <p:cNvPr id="7" name="Object 6"/>
          <p:cNvGraphicFramePr>
            <a:graphicFrameLocks noChangeAspect="1"/>
          </p:cNvGraphicFramePr>
          <p:nvPr>
            <p:extLst>
              <p:ext uri="{D42A27DB-BD31-4B8C-83A1-F6EECF244321}">
                <p14:modId xmlns:p14="http://schemas.microsoft.com/office/powerpoint/2010/main" val="3378202756"/>
              </p:ext>
            </p:extLst>
          </p:nvPr>
        </p:nvGraphicFramePr>
        <p:xfrm>
          <a:off x="4786313" y="2932113"/>
          <a:ext cx="882650" cy="366712"/>
        </p:xfrm>
        <a:graphic>
          <a:graphicData uri="http://schemas.openxmlformats.org/presentationml/2006/ole">
            <mc:AlternateContent xmlns:mc="http://schemas.openxmlformats.org/markup-compatibility/2006">
              <mc:Choice xmlns:v="urn:schemas-microsoft-com:vml" Requires="v">
                <p:oleObj spid="_x0000_s13395" name="สมการ" r:id="rId4" imgW="457200" imgH="190440" progId="Equation.3">
                  <p:embed/>
                </p:oleObj>
              </mc:Choice>
              <mc:Fallback>
                <p:oleObj name="สมการ" r:id="rId4" imgW="457200" imgH="190440" progId="Equation.3">
                  <p:embed/>
                  <p:pic>
                    <p:nvPicPr>
                      <p:cNvPr id="7" name="Object 6"/>
                      <p:cNvPicPr/>
                      <p:nvPr/>
                    </p:nvPicPr>
                    <p:blipFill>
                      <a:blip r:embed="rId5"/>
                      <a:stretch>
                        <a:fillRect/>
                      </a:stretch>
                    </p:blipFill>
                    <p:spPr>
                      <a:xfrm>
                        <a:off x="4786313" y="2932113"/>
                        <a:ext cx="882650" cy="366712"/>
                      </a:xfrm>
                      <a:prstGeom prst="rect">
                        <a:avLst/>
                      </a:prstGeom>
                    </p:spPr>
                  </p:pic>
                </p:oleObj>
              </mc:Fallback>
            </mc:AlternateContent>
          </a:graphicData>
        </a:graphic>
      </p:graphicFrame>
    </p:spTree>
    <p:extLst>
      <p:ext uri="{BB962C8B-B14F-4D97-AF65-F5344CB8AC3E}">
        <p14:creationId xmlns:p14="http://schemas.microsoft.com/office/powerpoint/2010/main" val="395068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8309" y="772679"/>
            <a:ext cx="10515600" cy="4351338"/>
          </a:xfrm>
        </p:spPr>
        <p:txBody>
          <a:bodyPr>
            <a:normAutofit/>
          </a:bodyPr>
          <a:lstStyle/>
          <a:p>
            <a:pPr marL="0" indent="0">
              <a:buNone/>
            </a:pPr>
            <a:r>
              <a:rPr lang="en-US" sz="2000" dirty="0"/>
              <a:t>An actuary models the lifetime of a device using the random </a:t>
            </a:r>
            <a:r>
              <a:rPr lang="en-US" sz="2000" dirty="0" smtClean="0"/>
              <a:t>variable                    , </a:t>
            </a:r>
            <a:r>
              <a:rPr lang="en-US" sz="2000" dirty="0"/>
              <a:t>where </a:t>
            </a:r>
            <a:r>
              <a:rPr lang="en-US" sz="2000" i="1" dirty="0"/>
              <a:t>X </a:t>
            </a:r>
            <a:r>
              <a:rPr lang="en-US" sz="2000" dirty="0"/>
              <a:t>is an exponential random variable with mean 1. </a:t>
            </a:r>
            <a:r>
              <a:rPr lang="en-US" sz="2000" dirty="0" smtClean="0"/>
              <a:t>Let </a:t>
            </a:r>
            <a:r>
              <a:rPr lang="en-US" sz="2000" i="1" dirty="0"/>
              <a:t>f</a:t>
            </a:r>
            <a:r>
              <a:rPr lang="en-US" sz="2000" dirty="0"/>
              <a:t>(</a:t>
            </a:r>
            <a:r>
              <a:rPr lang="en-US" sz="2000" i="1" dirty="0"/>
              <a:t>y</a:t>
            </a:r>
            <a:r>
              <a:rPr lang="en-US" sz="2000" dirty="0"/>
              <a:t>) be the density function for </a:t>
            </a:r>
            <a:r>
              <a:rPr lang="en-US" sz="2000" i="1" dirty="0"/>
              <a:t>Y</a:t>
            </a:r>
            <a:r>
              <a:rPr lang="en-US" sz="2000" dirty="0" smtClean="0"/>
              <a:t>.                         </a:t>
            </a:r>
            <a:r>
              <a:rPr lang="es-ES" sz="2000" dirty="0"/>
              <a:t>Determine </a:t>
            </a:r>
            <a:r>
              <a:rPr lang="es-ES" sz="2000" i="1" dirty="0" smtClean="0"/>
              <a:t>f</a:t>
            </a:r>
            <a:r>
              <a:rPr lang="es-ES" sz="2000" dirty="0" smtClean="0"/>
              <a:t>(</a:t>
            </a:r>
            <a:r>
              <a:rPr lang="es-ES" sz="2000" i="1" dirty="0" smtClean="0"/>
              <a:t>y</a:t>
            </a:r>
            <a:r>
              <a:rPr lang="es-ES" sz="2000" dirty="0"/>
              <a:t>), </a:t>
            </a:r>
            <a:r>
              <a:rPr lang="es-ES" sz="2000" dirty="0" err="1"/>
              <a:t>for</a:t>
            </a:r>
            <a:r>
              <a:rPr lang="es-ES" sz="2000" dirty="0"/>
              <a:t> </a:t>
            </a:r>
            <a:r>
              <a:rPr lang="es-ES" sz="2000" i="1" dirty="0"/>
              <a:t>y </a:t>
            </a:r>
            <a:r>
              <a:rPr lang="es-ES" sz="2000" dirty="0"/>
              <a:t>&gt; 0.</a:t>
            </a:r>
            <a:r>
              <a:rPr lang="es-ES" dirty="0"/>
              <a:t> </a:t>
            </a:r>
            <a:endParaRPr lang="th-TH"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722919926"/>
              </p:ext>
            </p:extLst>
          </p:nvPr>
        </p:nvGraphicFramePr>
        <p:xfrm>
          <a:off x="8285018" y="772679"/>
          <a:ext cx="1012825" cy="299961"/>
        </p:xfrm>
        <a:graphic>
          <a:graphicData uri="http://schemas.openxmlformats.org/presentationml/2006/ole">
            <mc:AlternateContent xmlns:mc="http://schemas.openxmlformats.org/markup-compatibility/2006">
              <mc:Choice xmlns:v="urn:schemas-microsoft-com:vml" Requires="v">
                <p:oleObj spid="_x0000_s14415" name="สมการ" r:id="rId3" imgW="685800" imgH="203040" progId="Equation.3">
                  <p:embed/>
                </p:oleObj>
              </mc:Choice>
              <mc:Fallback>
                <p:oleObj name="สมการ" r:id="rId3" imgW="685800" imgH="203040" progId="Equation.3">
                  <p:embed/>
                  <p:pic>
                    <p:nvPicPr>
                      <p:cNvPr id="7" name="Object 6"/>
                      <p:cNvPicPr/>
                      <p:nvPr/>
                    </p:nvPicPr>
                    <p:blipFill>
                      <a:blip r:embed="rId4"/>
                      <a:stretch>
                        <a:fillRect/>
                      </a:stretch>
                    </p:blipFill>
                    <p:spPr>
                      <a:xfrm>
                        <a:off x="8285018" y="772679"/>
                        <a:ext cx="1012825" cy="299961"/>
                      </a:xfrm>
                      <a:prstGeom prst="rect">
                        <a:avLst/>
                      </a:prstGeom>
                    </p:spPr>
                  </p:pic>
                </p:oleObj>
              </mc:Fallback>
            </mc:AlternateContent>
          </a:graphicData>
        </a:graphic>
      </p:graphicFrame>
      <p:sp>
        <p:nvSpPr>
          <p:cNvPr id="5" name="Rectangle 4"/>
          <p:cNvSpPr/>
          <p:nvPr/>
        </p:nvSpPr>
        <p:spPr>
          <a:xfrm>
            <a:off x="247287" y="674072"/>
            <a:ext cx="646331" cy="523220"/>
          </a:xfrm>
          <a:prstGeom prst="rect">
            <a:avLst/>
          </a:prstGeom>
        </p:spPr>
        <p:txBody>
          <a:bodyPr wrap="none">
            <a:spAutoFit/>
          </a:bodyPr>
          <a:lstStyle/>
          <a:p>
            <a:r>
              <a:rPr lang="en-US" b="1" dirty="0" smtClean="0"/>
              <a:t>30.</a:t>
            </a:r>
            <a:endParaRPr lang="th-TH" dirty="0"/>
          </a:p>
        </p:txBody>
      </p:sp>
      <p:pic>
        <p:nvPicPr>
          <p:cNvPr id="2" name="Picture 1"/>
          <p:cNvPicPr>
            <a:picLocks noChangeAspect="1"/>
          </p:cNvPicPr>
          <p:nvPr/>
        </p:nvPicPr>
        <p:blipFill>
          <a:blip r:embed="rId5"/>
          <a:stretch>
            <a:fillRect/>
          </a:stretch>
        </p:blipFill>
        <p:spPr>
          <a:xfrm>
            <a:off x="1018309" y="2317942"/>
            <a:ext cx="3612139" cy="2058796"/>
          </a:xfrm>
          <a:prstGeom prst="rect">
            <a:avLst/>
          </a:prstGeom>
        </p:spPr>
      </p:pic>
    </p:spTree>
    <p:extLst>
      <p:ext uri="{BB962C8B-B14F-4D97-AF65-F5344CB8AC3E}">
        <p14:creationId xmlns:p14="http://schemas.microsoft.com/office/powerpoint/2010/main" val="2567418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&amp; Lognormal Distribution</a:t>
            </a:r>
            <a:endParaRPr lang="th-TH" dirty="0"/>
          </a:p>
        </p:txBody>
      </p:sp>
      <p:sp>
        <p:nvSpPr>
          <p:cNvPr id="3" name="Content Placeholder 2"/>
          <p:cNvSpPr>
            <a:spLocks noGrp="1"/>
          </p:cNvSpPr>
          <p:nvPr>
            <p:ph idx="1"/>
          </p:nvPr>
        </p:nvSpPr>
        <p:spPr>
          <a:xfrm>
            <a:off x="699655" y="1690688"/>
            <a:ext cx="5146964" cy="4367357"/>
          </a:xfrm>
          <a:ln>
            <a:solidFill>
              <a:schemeClr val="tx1"/>
            </a:solidFill>
          </a:ln>
        </p:spPr>
        <p:txBody>
          <a:bodyPr/>
          <a:lstStyle/>
          <a:p>
            <a:pPr marL="0" indent="0">
              <a:buNone/>
            </a:pPr>
            <a:r>
              <a:rPr lang="en-US" dirty="0" smtClean="0"/>
              <a:t>Normal </a:t>
            </a:r>
            <a:endParaRPr lang="th-TH" dirty="0"/>
          </a:p>
        </p:txBody>
      </p:sp>
      <p:sp>
        <p:nvSpPr>
          <p:cNvPr id="5" name="Content Placeholder 2"/>
          <p:cNvSpPr txBox="1">
            <a:spLocks/>
          </p:cNvSpPr>
          <p:nvPr/>
        </p:nvSpPr>
        <p:spPr>
          <a:xfrm>
            <a:off x="6345381" y="1690687"/>
            <a:ext cx="5146964" cy="436735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Lognormal </a:t>
            </a:r>
            <a:endParaRPr lang="th-TH" dirty="0"/>
          </a:p>
        </p:txBody>
      </p:sp>
    </p:spTree>
    <p:extLst>
      <p:ext uri="{BB962C8B-B14F-4D97-AF65-F5344CB8AC3E}">
        <p14:creationId xmlns:p14="http://schemas.microsoft.com/office/powerpoint/2010/main" val="1330398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618" y="800389"/>
            <a:ext cx="10515600" cy="4351338"/>
          </a:xfrm>
        </p:spPr>
        <p:txBody>
          <a:bodyPr>
            <a:normAutofit/>
          </a:bodyPr>
          <a:lstStyle/>
          <a:p>
            <a:pPr marL="0" indent="0">
              <a:buNone/>
            </a:pPr>
            <a:r>
              <a:rPr lang="en-US" sz="2000" dirty="0"/>
              <a:t>Losses, </a:t>
            </a:r>
            <a:r>
              <a:rPr lang="en-US" sz="2000" i="1" dirty="0"/>
              <a:t>X</a:t>
            </a:r>
            <a:r>
              <a:rPr lang="en-US" sz="2000" dirty="0"/>
              <a:t>, under an insurance policy are </a:t>
            </a:r>
            <a:r>
              <a:rPr lang="en-US" sz="2000" dirty="0" smtClean="0"/>
              <a:t>normal distribution with parameter                       and                 find </a:t>
            </a:r>
            <a:r>
              <a:rPr lang="en-US" sz="2000" dirty="0" err="1" smtClean="0"/>
              <a:t>Prob</a:t>
            </a:r>
            <a:r>
              <a:rPr lang="en-US" sz="2000" dirty="0" smtClean="0"/>
              <a:t>(Y &lt;100)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31.</a:t>
            </a:r>
            <a:endParaRPr lang="th-TH" dirty="0"/>
          </a:p>
        </p:txBody>
      </p:sp>
      <p:graphicFrame>
        <p:nvGraphicFramePr>
          <p:cNvPr id="5" name="Object 4"/>
          <p:cNvGraphicFramePr>
            <a:graphicFrameLocks noChangeAspect="1"/>
          </p:cNvGraphicFramePr>
          <p:nvPr>
            <p:extLst>
              <p:ext uri="{D42A27DB-BD31-4B8C-83A1-F6EECF244321}">
                <p14:modId xmlns:p14="http://schemas.microsoft.com/office/powerpoint/2010/main" val="76771110"/>
              </p:ext>
            </p:extLst>
          </p:nvPr>
        </p:nvGraphicFramePr>
        <p:xfrm>
          <a:off x="10558607" y="800389"/>
          <a:ext cx="674688" cy="300038"/>
        </p:xfrm>
        <a:graphic>
          <a:graphicData uri="http://schemas.openxmlformats.org/presentationml/2006/ole">
            <mc:AlternateContent xmlns:mc="http://schemas.openxmlformats.org/markup-compatibility/2006">
              <mc:Choice xmlns:v="urn:schemas-microsoft-com:vml" Requires="v">
                <p:oleObj spid="_x0000_s15500" name="สมการ" r:id="rId3" imgW="457200" imgH="203040" progId="Equation.3">
                  <p:embed/>
                </p:oleObj>
              </mc:Choice>
              <mc:Fallback>
                <p:oleObj name="สมการ" r:id="rId3" imgW="457200" imgH="203040" progId="Equation.3">
                  <p:embed/>
                  <p:pic>
                    <p:nvPicPr>
                      <p:cNvPr id="4" name="Object 3"/>
                      <p:cNvPicPr/>
                      <p:nvPr/>
                    </p:nvPicPr>
                    <p:blipFill>
                      <a:blip r:embed="rId4"/>
                      <a:stretch>
                        <a:fillRect/>
                      </a:stretch>
                    </p:blipFill>
                    <p:spPr>
                      <a:xfrm>
                        <a:off x="10558607" y="800389"/>
                        <a:ext cx="674688" cy="3000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39652721"/>
              </p:ext>
            </p:extLst>
          </p:nvPr>
        </p:nvGraphicFramePr>
        <p:xfrm>
          <a:off x="8859838" y="800100"/>
          <a:ext cx="1123950" cy="300038"/>
        </p:xfrm>
        <a:graphic>
          <a:graphicData uri="http://schemas.openxmlformats.org/presentationml/2006/ole">
            <mc:AlternateContent xmlns:mc="http://schemas.openxmlformats.org/markup-compatibility/2006">
              <mc:Choice xmlns:v="urn:schemas-microsoft-com:vml" Requires="v">
                <p:oleObj spid="_x0000_s15501" name="สมการ" r:id="rId5" imgW="761760" imgH="203040" progId="Equation.3">
                  <p:embed/>
                </p:oleObj>
              </mc:Choice>
              <mc:Fallback>
                <p:oleObj name="สมการ" r:id="rId5" imgW="761760" imgH="203040" progId="Equation.3">
                  <p:embed/>
                  <p:pic>
                    <p:nvPicPr>
                      <p:cNvPr id="5" name="Object 4"/>
                      <p:cNvPicPr/>
                      <p:nvPr/>
                    </p:nvPicPr>
                    <p:blipFill>
                      <a:blip r:embed="rId6"/>
                      <a:stretch>
                        <a:fillRect/>
                      </a:stretch>
                    </p:blipFill>
                    <p:spPr>
                      <a:xfrm>
                        <a:off x="8859838" y="800100"/>
                        <a:ext cx="1123950" cy="300038"/>
                      </a:xfrm>
                      <a:prstGeom prst="rect">
                        <a:avLst/>
                      </a:prstGeom>
                    </p:spPr>
                  </p:pic>
                </p:oleObj>
              </mc:Fallback>
            </mc:AlternateContent>
          </a:graphicData>
        </a:graphic>
      </p:graphicFrame>
    </p:spTree>
    <p:extLst>
      <p:ext uri="{BB962C8B-B14F-4D97-AF65-F5344CB8AC3E}">
        <p14:creationId xmlns:p14="http://schemas.microsoft.com/office/powerpoint/2010/main" val="895274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Deductible &amp; Policy limit</a:t>
            </a:r>
            <a:endParaRPr lang="th-TH" dirty="0"/>
          </a:p>
        </p:txBody>
      </p:sp>
      <p:sp>
        <p:nvSpPr>
          <p:cNvPr id="3" name="Content Placeholder 2"/>
          <p:cNvSpPr>
            <a:spLocks noGrp="1"/>
          </p:cNvSpPr>
          <p:nvPr>
            <p:ph idx="1"/>
          </p:nvPr>
        </p:nvSpPr>
        <p:spPr>
          <a:xfrm>
            <a:off x="838201" y="1534679"/>
            <a:ext cx="5008418" cy="1180812"/>
          </a:xfrm>
          <a:ln>
            <a:solidFill>
              <a:schemeClr val="tx1"/>
            </a:solidFill>
          </a:ln>
        </p:spPr>
        <p:txBody>
          <a:bodyPr/>
          <a:lstStyle/>
          <a:p>
            <a:pPr marL="0" indent="0">
              <a:buNone/>
            </a:pPr>
            <a:r>
              <a:rPr lang="en-US" dirty="0" smtClean="0"/>
              <a:t>Loss :</a:t>
            </a:r>
          </a:p>
          <a:p>
            <a:pPr marL="0" indent="0">
              <a:buNone/>
            </a:pPr>
            <a:r>
              <a:rPr lang="en-US" dirty="0" smtClean="0"/>
              <a:t>Payment , reimburse :</a:t>
            </a:r>
          </a:p>
        </p:txBody>
      </p:sp>
      <p:sp>
        <p:nvSpPr>
          <p:cNvPr id="4" name="Content Placeholder 2"/>
          <p:cNvSpPr txBox="1">
            <a:spLocks/>
          </p:cNvSpPr>
          <p:nvPr/>
        </p:nvSpPr>
        <p:spPr>
          <a:xfrm>
            <a:off x="838201" y="2866447"/>
            <a:ext cx="4010890" cy="336809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deductible</a:t>
            </a:r>
            <a:endParaRPr lang="en-US" dirty="0"/>
          </a:p>
        </p:txBody>
      </p:sp>
      <p:sp>
        <p:nvSpPr>
          <p:cNvPr id="5" name="Content Placeholder 2"/>
          <p:cNvSpPr txBox="1">
            <a:spLocks/>
          </p:cNvSpPr>
          <p:nvPr/>
        </p:nvSpPr>
        <p:spPr>
          <a:xfrm>
            <a:off x="6573983" y="2866446"/>
            <a:ext cx="4010890" cy="336809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Policy limit</a:t>
            </a:r>
            <a:endParaRPr lang="en-US" dirty="0"/>
          </a:p>
        </p:txBody>
      </p:sp>
    </p:spTree>
    <p:extLst>
      <p:ext uri="{BB962C8B-B14F-4D97-AF65-F5344CB8AC3E}">
        <p14:creationId xmlns:p14="http://schemas.microsoft.com/office/powerpoint/2010/main" val="32762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780309" cy="1325563"/>
          </a:xfrm>
        </p:spPr>
        <p:txBody>
          <a:bodyPr/>
          <a:lstStyle/>
          <a:p>
            <a:r>
              <a:rPr lang="en-US" dirty="0" smtClean="0"/>
              <a:t>Mode</a:t>
            </a:r>
            <a:endParaRPr lang="th-TH" dirty="0"/>
          </a:p>
        </p:txBody>
      </p:sp>
      <p:sp>
        <p:nvSpPr>
          <p:cNvPr id="4" name="Title 1"/>
          <p:cNvSpPr txBox="1">
            <a:spLocks/>
          </p:cNvSpPr>
          <p:nvPr/>
        </p:nvSpPr>
        <p:spPr>
          <a:xfrm>
            <a:off x="2777835" y="365125"/>
            <a:ext cx="4745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h-TH" dirty="0" smtClean="0"/>
              <a:t>ตำแหน่งที่ </a:t>
            </a:r>
            <a:r>
              <a:rPr lang="en-US" dirty="0" err="1" smtClean="0"/>
              <a:t>prob</a:t>
            </a:r>
            <a:r>
              <a:rPr lang="en-US" dirty="0" smtClean="0"/>
              <a:t> </a:t>
            </a:r>
            <a:r>
              <a:rPr lang="th-TH" dirty="0" smtClean="0"/>
              <a:t>มากที่สุด</a:t>
            </a:r>
            <a:endParaRPr lang="th-TH" dirty="0"/>
          </a:p>
        </p:txBody>
      </p:sp>
      <p:cxnSp>
        <p:nvCxnSpPr>
          <p:cNvPr id="10" name="Straight Arrow Connector 9"/>
          <p:cNvCxnSpPr/>
          <p:nvPr/>
        </p:nvCxnSpPr>
        <p:spPr>
          <a:xfrm flipV="1">
            <a:off x="2382982" y="2881745"/>
            <a:ext cx="0" cy="27154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69127" y="5611091"/>
            <a:ext cx="304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6677891" y="2881745"/>
            <a:ext cx="0" cy="27154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664036" y="5611091"/>
            <a:ext cx="304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119871" y="2467780"/>
            <a:ext cx="699528" cy="400110"/>
          </a:xfrm>
          <a:prstGeom prst="rect">
            <a:avLst/>
          </a:prstGeom>
        </p:spPr>
        <p:txBody>
          <a:bodyPr wrap="square">
            <a:spAutoFit/>
          </a:bodyPr>
          <a:lstStyle/>
          <a:p>
            <a:r>
              <a:rPr lang="en-US" sz="2000" dirty="0"/>
              <a:t>p</a:t>
            </a:r>
            <a:r>
              <a:rPr lang="en-US" sz="2000" dirty="0" smtClean="0"/>
              <a:t>(x)</a:t>
            </a:r>
            <a:endParaRPr lang="th-TH" sz="2000" dirty="0"/>
          </a:p>
        </p:txBody>
      </p:sp>
      <p:sp>
        <p:nvSpPr>
          <p:cNvPr id="18" name="Rectangle 17"/>
          <p:cNvSpPr/>
          <p:nvPr/>
        </p:nvSpPr>
        <p:spPr>
          <a:xfrm>
            <a:off x="6373217" y="2467780"/>
            <a:ext cx="609348" cy="400110"/>
          </a:xfrm>
          <a:prstGeom prst="rect">
            <a:avLst/>
          </a:prstGeom>
        </p:spPr>
        <p:txBody>
          <a:bodyPr wrap="square">
            <a:spAutoFit/>
          </a:bodyPr>
          <a:lstStyle/>
          <a:p>
            <a:r>
              <a:rPr lang="en-US" sz="2000" dirty="0"/>
              <a:t>f</a:t>
            </a:r>
            <a:r>
              <a:rPr lang="en-US" sz="2000" dirty="0" smtClean="0"/>
              <a:t>(x)</a:t>
            </a:r>
            <a:endParaRPr lang="th-TH" sz="2000" dirty="0"/>
          </a:p>
        </p:txBody>
      </p:sp>
      <p:sp>
        <p:nvSpPr>
          <p:cNvPr id="19" name="Rectangle 18"/>
          <p:cNvSpPr/>
          <p:nvPr/>
        </p:nvSpPr>
        <p:spPr>
          <a:xfrm>
            <a:off x="5417127" y="5397181"/>
            <a:ext cx="304673" cy="400110"/>
          </a:xfrm>
          <a:prstGeom prst="rect">
            <a:avLst/>
          </a:prstGeom>
        </p:spPr>
        <p:txBody>
          <a:bodyPr wrap="square">
            <a:spAutoFit/>
          </a:bodyPr>
          <a:lstStyle/>
          <a:p>
            <a:r>
              <a:rPr lang="en-US" sz="2000" dirty="0" smtClean="0"/>
              <a:t>x</a:t>
            </a:r>
            <a:endParaRPr lang="th-TH" sz="2000" dirty="0"/>
          </a:p>
        </p:txBody>
      </p:sp>
      <p:sp>
        <p:nvSpPr>
          <p:cNvPr id="20" name="Rectangle 19"/>
          <p:cNvSpPr/>
          <p:nvPr/>
        </p:nvSpPr>
        <p:spPr>
          <a:xfrm>
            <a:off x="9712034" y="5411036"/>
            <a:ext cx="304674" cy="400110"/>
          </a:xfrm>
          <a:prstGeom prst="rect">
            <a:avLst/>
          </a:prstGeom>
        </p:spPr>
        <p:txBody>
          <a:bodyPr wrap="square">
            <a:spAutoFit/>
          </a:bodyPr>
          <a:lstStyle/>
          <a:p>
            <a:r>
              <a:rPr lang="en-US" sz="2000" dirty="0" smtClean="0"/>
              <a:t>x</a:t>
            </a:r>
            <a:endParaRPr lang="th-TH" sz="2000" dirty="0"/>
          </a:p>
        </p:txBody>
      </p:sp>
    </p:spTree>
    <p:extLst>
      <p:ext uri="{BB962C8B-B14F-4D97-AF65-F5344CB8AC3E}">
        <p14:creationId xmlns:p14="http://schemas.microsoft.com/office/powerpoint/2010/main" val="36206780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2164" y="674072"/>
            <a:ext cx="10515600" cy="4351338"/>
          </a:xfrm>
        </p:spPr>
        <p:txBody>
          <a:bodyPr>
            <a:normAutofit/>
          </a:bodyPr>
          <a:lstStyle/>
          <a:p>
            <a:pPr marL="0" indent="0">
              <a:buNone/>
            </a:pPr>
            <a:r>
              <a:rPr lang="en-US" sz="2000" dirty="0"/>
              <a:t>The owner of an automobile insures it against damage by purchasing an insurance policy with a deductible of 250. In the event that the automobile is damaged, repair costs can be modeled by a uniform random variable on the interval (0, 1500).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32.</a:t>
            </a:r>
            <a:endParaRPr lang="th-TH" dirty="0"/>
          </a:p>
        </p:txBody>
      </p:sp>
      <p:sp>
        <p:nvSpPr>
          <p:cNvPr id="2" name="Rectangle 1"/>
          <p:cNvSpPr/>
          <p:nvPr/>
        </p:nvSpPr>
        <p:spPr>
          <a:xfrm>
            <a:off x="1032164" y="1697413"/>
            <a:ext cx="10515600" cy="707886"/>
          </a:xfrm>
          <a:prstGeom prst="rect">
            <a:avLst/>
          </a:prstGeom>
        </p:spPr>
        <p:txBody>
          <a:bodyPr wrap="square">
            <a:spAutoFit/>
          </a:bodyPr>
          <a:lstStyle/>
          <a:p>
            <a:r>
              <a:rPr lang="en-US" sz="2000" dirty="0">
                <a:solidFill>
                  <a:srgbClr val="000000"/>
                </a:solidFill>
              </a:rPr>
              <a:t>Calculate the standard deviation of the insurance payment in the event that the automobile is damaged. </a:t>
            </a:r>
            <a:endParaRPr lang="th-TH" sz="2000" dirty="0"/>
          </a:p>
        </p:txBody>
      </p:sp>
    </p:spTree>
    <p:extLst>
      <p:ext uri="{BB962C8B-B14F-4D97-AF65-F5344CB8AC3E}">
        <p14:creationId xmlns:p14="http://schemas.microsoft.com/office/powerpoint/2010/main" val="123319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55" y="674072"/>
            <a:ext cx="10120745" cy="4351338"/>
          </a:xfrm>
        </p:spPr>
        <p:txBody>
          <a:bodyPr>
            <a:normAutofit/>
          </a:bodyPr>
          <a:lstStyle/>
          <a:p>
            <a:pPr marL="0" indent="0">
              <a:buNone/>
            </a:pPr>
            <a:r>
              <a:rPr lang="en-US" sz="2000" dirty="0"/>
              <a:t>An insurance policy pays for a random loss </a:t>
            </a:r>
            <a:r>
              <a:rPr lang="en-US" sz="2000" i="1" dirty="0"/>
              <a:t>X </a:t>
            </a:r>
            <a:r>
              <a:rPr lang="en-US" sz="2000" dirty="0"/>
              <a:t>subject to a deductible of </a:t>
            </a:r>
            <a:r>
              <a:rPr lang="en-US" sz="2000" i="1" dirty="0"/>
              <a:t>C</a:t>
            </a:r>
            <a:r>
              <a:rPr lang="en-US" sz="2000" dirty="0"/>
              <a:t>, </a:t>
            </a:r>
            <a:r>
              <a:rPr lang="en-US" sz="2000" dirty="0" smtClean="0"/>
              <a:t>where                                </a:t>
            </a:r>
            <a:r>
              <a:rPr lang="en-US" sz="2000" dirty="0"/>
              <a:t>The loss amount is modeled as a continuous random variable with density </a:t>
            </a:r>
            <a:r>
              <a:rPr lang="en-US" sz="2000" dirty="0" smtClean="0"/>
              <a:t>function</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33.</a:t>
            </a:r>
            <a:endParaRPr lang="th-TH" dirty="0"/>
          </a:p>
        </p:txBody>
      </p:sp>
      <p:graphicFrame>
        <p:nvGraphicFramePr>
          <p:cNvPr id="5" name="Object 4"/>
          <p:cNvGraphicFramePr>
            <a:graphicFrameLocks noChangeAspect="1"/>
          </p:cNvGraphicFramePr>
          <p:nvPr>
            <p:extLst>
              <p:ext uri="{D42A27DB-BD31-4B8C-83A1-F6EECF244321}">
                <p14:modId xmlns:p14="http://schemas.microsoft.com/office/powerpoint/2010/main" val="3236968423"/>
              </p:ext>
            </p:extLst>
          </p:nvPr>
        </p:nvGraphicFramePr>
        <p:xfrm>
          <a:off x="9387898" y="674072"/>
          <a:ext cx="1022239" cy="317644"/>
        </p:xfrm>
        <a:graphic>
          <a:graphicData uri="http://schemas.openxmlformats.org/presentationml/2006/ole">
            <mc:AlternateContent xmlns:mc="http://schemas.openxmlformats.org/markup-compatibility/2006">
              <mc:Choice xmlns:v="urn:schemas-microsoft-com:vml" Requires="v">
                <p:oleObj spid="_x0000_s16435" name="สมการ" r:id="rId3" imgW="571320" imgH="177480" progId="Equation.3">
                  <p:embed/>
                </p:oleObj>
              </mc:Choice>
              <mc:Fallback>
                <p:oleObj name="สมการ" r:id="rId3" imgW="571320" imgH="177480" progId="Equation.3">
                  <p:embed/>
                  <p:pic>
                    <p:nvPicPr>
                      <p:cNvPr id="6" name="Object 5"/>
                      <p:cNvPicPr/>
                      <p:nvPr/>
                    </p:nvPicPr>
                    <p:blipFill>
                      <a:blip r:embed="rId4"/>
                      <a:stretch>
                        <a:fillRect/>
                      </a:stretch>
                    </p:blipFill>
                    <p:spPr>
                      <a:xfrm>
                        <a:off x="9387898" y="674072"/>
                        <a:ext cx="1022239" cy="317644"/>
                      </a:xfrm>
                      <a:prstGeom prst="rect">
                        <a:avLst/>
                      </a:prstGeom>
                    </p:spPr>
                  </p:pic>
                </p:oleObj>
              </mc:Fallback>
            </mc:AlternateContent>
          </a:graphicData>
        </a:graphic>
      </p:graphicFrame>
      <p:pic>
        <p:nvPicPr>
          <p:cNvPr id="6" name="Picture 5"/>
          <p:cNvPicPr>
            <a:picLocks noChangeAspect="1"/>
          </p:cNvPicPr>
          <p:nvPr/>
        </p:nvPicPr>
        <p:blipFill>
          <a:blip r:embed="rId5"/>
          <a:stretch>
            <a:fillRect/>
          </a:stretch>
        </p:blipFill>
        <p:spPr>
          <a:xfrm>
            <a:off x="1004454" y="1552141"/>
            <a:ext cx="2942867" cy="1121786"/>
          </a:xfrm>
          <a:prstGeom prst="rect">
            <a:avLst/>
          </a:prstGeom>
        </p:spPr>
      </p:pic>
      <p:sp>
        <p:nvSpPr>
          <p:cNvPr id="7" name="Rectangle 6"/>
          <p:cNvSpPr/>
          <p:nvPr/>
        </p:nvSpPr>
        <p:spPr>
          <a:xfrm>
            <a:off x="1010157" y="2618509"/>
            <a:ext cx="10475261" cy="400110"/>
          </a:xfrm>
          <a:prstGeom prst="rect">
            <a:avLst/>
          </a:prstGeom>
        </p:spPr>
        <p:txBody>
          <a:bodyPr wrap="square">
            <a:spAutoFit/>
          </a:bodyPr>
          <a:lstStyle/>
          <a:p>
            <a:r>
              <a:rPr lang="en-US" sz="2000" dirty="0">
                <a:solidFill>
                  <a:srgbClr val="000000"/>
                </a:solidFill>
              </a:rPr>
              <a:t>Given a random loss </a:t>
            </a:r>
            <a:r>
              <a:rPr lang="en-US" sz="2000" i="1" dirty="0">
                <a:solidFill>
                  <a:srgbClr val="000000"/>
                </a:solidFill>
              </a:rPr>
              <a:t>X</a:t>
            </a:r>
            <a:r>
              <a:rPr lang="en-US" sz="2000" dirty="0">
                <a:solidFill>
                  <a:srgbClr val="000000"/>
                </a:solidFill>
              </a:rPr>
              <a:t>, the probability that the insurance payment is less than 0.5 is equal to 0.64. </a:t>
            </a:r>
            <a:endParaRPr lang="th-TH" sz="2000" dirty="0"/>
          </a:p>
        </p:txBody>
      </p:sp>
      <p:sp>
        <p:nvSpPr>
          <p:cNvPr id="8" name="Rectangle 7"/>
          <p:cNvSpPr/>
          <p:nvPr/>
        </p:nvSpPr>
        <p:spPr>
          <a:xfrm>
            <a:off x="1004454" y="2848069"/>
            <a:ext cx="1453924" cy="400110"/>
          </a:xfrm>
          <a:prstGeom prst="rect">
            <a:avLst/>
          </a:prstGeom>
        </p:spPr>
        <p:txBody>
          <a:bodyPr wrap="none">
            <a:spAutoFit/>
          </a:bodyPr>
          <a:lstStyle/>
          <a:p>
            <a:r>
              <a:rPr lang="en-US" sz="2000" dirty="0">
                <a:solidFill>
                  <a:srgbClr val="000000"/>
                </a:solidFill>
              </a:rPr>
              <a:t>Calculate </a:t>
            </a:r>
            <a:r>
              <a:rPr lang="en-US" sz="2000" i="1" dirty="0">
                <a:solidFill>
                  <a:srgbClr val="000000"/>
                </a:solidFill>
              </a:rPr>
              <a:t>C</a:t>
            </a:r>
            <a:r>
              <a:rPr lang="en-US" sz="2000" dirty="0">
                <a:solidFill>
                  <a:srgbClr val="000000"/>
                </a:solidFill>
              </a:rPr>
              <a:t>. </a:t>
            </a:r>
            <a:endParaRPr lang="th-TH" sz="2000" dirty="0"/>
          </a:p>
        </p:txBody>
      </p:sp>
    </p:spTree>
    <p:extLst>
      <p:ext uri="{BB962C8B-B14F-4D97-AF65-F5344CB8AC3E}">
        <p14:creationId xmlns:p14="http://schemas.microsoft.com/office/powerpoint/2010/main" val="261285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618" y="674072"/>
            <a:ext cx="10515600" cy="523220"/>
          </a:xfrm>
        </p:spPr>
        <p:txBody>
          <a:bodyPr>
            <a:normAutofit/>
          </a:bodyPr>
          <a:lstStyle/>
          <a:p>
            <a:pPr marL="0" indent="0">
              <a:buNone/>
            </a:pPr>
            <a:r>
              <a:rPr lang="en-US" sz="2000" dirty="0"/>
              <a:t>A manufacturer’s annual losses follow a distribution with density function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34.</a:t>
            </a:r>
            <a:endParaRPr lang="th-TH" dirty="0"/>
          </a:p>
        </p:txBody>
      </p:sp>
      <p:pic>
        <p:nvPicPr>
          <p:cNvPr id="5" name="Picture 4"/>
          <p:cNvPicPr>
            <a:picLocks noChangeAspect="1"/>
          </p:cNvPicPr>
          <p:nvPr/>
        </p:nvPicPr>
        <p:blipFill>
          <a:blip r:embed="rId2"/>
          <a:stretch>
            <a:fillRect/>
          </a:stretch>
        </p:blipFill>
        <p:spPr>
          <a:xfrm>
            <a:off x="893618" y="1197292"/>
            <a:ext cx="3778827" cy="1374119"/>
          </a:xfrm>
          <a:prstGeom prst="rect">
            <a:avLst/>
          </a:prstGeom>
        </p:spPr>
      </p:pic>
      <p:sp>
        <p:nvSpPr>
          <p:cNvPr id="6" name="Rectangle 5"/>
          <p:cNvSpPr/>
          <p:nvPr/>
        </p:nvSpPr>
        <p:spPr>
          <a:xfrm>
            <a:off x="893617" y="2764212"/>
            <a:ext cx="10515601" cy="707886"/>
          </a:xfrm>
          <a:prstGeom prst="rect">
            <a:avLst/>
          </a:prstGeom>
        </p:spPr>
        <p:txBody>
          <a:bodyPr wrap="square">
            <a:spAutoFit/>
          </a:bodyPr>
          <a:lstStyle/>
          <a:p>
            <a:r>
              <a:rPr lang="en-US" sz="2000" dirty="0">
                <a:solidFill>
                  <a:srgbClr val="000000"/>
                </a:solidFill>
              </a:rPr>
              <a:t>To cover its losses, the manufacturer purchases an insurance policy with an annual deductible of 2. </a:t>
            </a:r>
            <a:r>
              <a:rPr lang="en-US" sz="2000" dirty="0"/>
              <a:t>Calculate the mean of the manufacturer’s annual losses not paid by the insurance policy. </a:t>
            </a:r>
            <a:endParaRPr lang="th-TH" sz="2000" dirty="0"/>
          </a:p>
        </p:txBody>
      </p:sp>
    </p:spTree>
    <p:extLst>
      <p:ext uri="{BB962C8B-B14F-4D97-AF65-F5344CB8AC3E}">
        <p14:creationId xmlns:p14="http://schemas.microsoft.com/office/powerpoint/2010/main" val="966771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09" y="703407"/>
            <a:ext cx="10515600" cy="4351338"/>
          </a:xfrm>
        </p:spPr>
        <p:txBody>
          <a:bodyPr>
            <a:normAutofit/>
          </a:bodyPr>
          <a:lstStyle/>
          <a:p>
            <a:pPr marL="0" indent="0">
              <a:buNone/>
            </a:pPr>
            <a:r>
              <a:rPr lang="en-US" sz="2000" dirty="0"/>
              <a:t>A company buys a policy to insure its revenue in the event of major snowstorms that shut down business. The policy pays nothing for the first such snowstorm of the year and 10,000 for each one thereafter, until the end of the year. The number of major snowstorms per year that shut down business is assumed to have a Poisson distribution with mean 1.5.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35.</a:t>
            </a:r>
            <a:endParaRPr lang="th-TH" dirty="0"/>
          </a:p>
        </p:txBody>
      </p:sp>
      <p:sp>
        <p:nvSpPr>
          <p:cNvPr id="2" name="Rectangle 1"/>
          <p:cNvSpPr/>
          <p:nvPr/>
        </p:nvSpPr>
        <p:spPr>
          <a:xfrm>
            <a:off x="865909" y="1919085"/>
            <a:ext cx="10744200" cy="523220"/>
          </a:xfrm>
          <a:prstGeom prst="rect">
            <a:avLst/>
          </a:prstGeom>
        </p:spPr>
        <p:txBody>
          <a:bodyPr wrap="square">
            <a:spAutoFit/>
          </a:bodyPr>
          <a:lstStyle/>
          <a:p>
            <a:r>
              <a:rPr lang="en-US" sz="2000" dirty="0">
                <a:solidFill>
                  <a:srgbClr val="000000"/>
                </a:solidFill>
                <a:latin typeface="Times New Roman" panose="02020603050405020304" pitchFamily="18" charset="0"/>
              </a:rPr>
              <a:t>Calculate the expected amount paid to the company under this policy during a one-year period</a:t>
            </a:r>
            <a:r>
              <a:rPr lang="en-US" dirty="0">
                <a:solidFill>
                  <a:srgbClr val="000000"/>
                </a:solidFill>
                <a:latin typeface="Times New Roman" panose="02020603050405020304" pitchFamily="18" charset="0"/>
              </a:rPr>
              <a:t>. </a:t>
            </a:r>
            <a:endParaRPr lang="th-TH" dirty="0"/>
          </a:p>
        </p:txBody>
      </p:sp>
    </p:spTree>
    <p:extLst>
      <p:ext uri="{BB962C8B-B14F-4D97-AF65-F5344CB8AC3E}">
        <p14:creationId xmlns:p14="http://schemas.microsoft.com/office/powerpoint/2010/main" val="1820065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618" y="674072"/>
            <a:ext cx="10515600" cy="4351338"/>
          </a:xfrm>
        </p:spPr>
        <p:txBody>
          <a:bodyPr>
            <a:normAutofit/>
          </a:bodyPr>
          <a:lstStyle/>
          <a:p>
            <a:pPr marL="0" indent="0">
              <a:buNone/>
            </a:pPr>
            <a:r>
              <a:rPr lang="en-US" sz="2000" dirty="0"/>
              <a:t>An insurance policy reimburses a loss up to a benefit limit of 10. The policyholder’s loss, </a:t>
            </a:r>
            <a:r>
              <a:rPr lang="en-US" sz="2000" i="1" dirty="0"/>
              <a:t>Y</a:t>
            </a:r>
            <a:r>
              <a:rPr lang="en-US" sz="2000" dirty="0"/>
              <a:t>, follows a distribution with density function: </a:t>
            </a:r>
            <a:endParaRPr lang="th-TH" sz="2000" dirty="0"/>
          </a:p>
        </p:txBody>
      </p:sp>
      <p:sp>
        <p:nvSpPr>
          <p:cNvPr id="4" name="Rectangle 3"/>
          <p:cNvSpPr/>
          <p:nvPr/>
        </p:nvSpPr>
        <p:spPr>
          <a:xfrm>
            <a:off x="247287" y="674072"/>
            <a:ext cx="646331" cy="523220"/>
          </a:xfrm>
          <a:prstGeom prst="rect">
            <a:avLst/>
          </a:prstGeom>
        </p:spPr>
        <p:txBody>
          <a:bodyPr wrap="none">
            <a:spAutoFit/>
          </a:bodyPr>
          <a:lstStyle/>
          <a:p>
            <a:r>
              <a:rPr lang="en-US" b="1" dirty="0" smtClean="0"/>
              <a:t>36.</a:t>
            </a:r>
            <a:endParaRPr lang="th-TH" dirty="0"/>
          </a:p>
        </p:txBody>
      </p:sp>
      <p:pic>
        <p:nvPicPr>
          <p:cNvPr id="5" name="Picture 4"/>
          <p:cNvPicPr>
            <a:picLocks noChangeAspect="1"/>
          </p:cNvPicPr>
          <p:nvPr/>
        </p:nvPicPr>
        <p:blipFill>
          <a:blip r:embed="rId2"/>
          <a:stretch>
            <a:fillRect/>
          </a:stretch>
        </p:blipFill>
        <p:spPr>
          <a:xfrm>
            <a:off x="893618" y="1380188"/>
            <a:ext cx="2862262" cy="1081592"/>
          </a:xfrm>
          <a:prstGeom prst="rect">
            <a:avLst/>
          </a:prstGeom>
        </p:spPr>
      </p:pic>
      <p:sp>
        <p:nvSpPr>
          <p:cNvPr id="6" name="Rectangle 5"/>
          <p:cNvSpPr/>
          <p:nvPr/>
        </p:nvSpPr>
        <p:spPr>
          <a:xfrm>
            <a:off x="893617" y="2571108"/>
            <a:ext cx="10868891" cy="400110"/>
          </a:xfrm>
          <a:prstGeom prst="rect">
            <a:avLst/>
          </a:prstGeom>
        </p:spPr>
        <p:txBody>
          <a:bodyPr wrap="square">
            <a:spAutoFit/>
          </a:bodyPr>
          <a:lstStyle/>
          <a:p>
            <a:r>
              <a:rPr lang="en-US" sz="2000" dirty="0">
                <a:solidFill>
                  <a:srgbClr val="000000"/>
                </a:solidFill>
              </a:rPr>
              <a:t>Calculate the expected value of the benefit paid under the insurance policy. </a:t>
            </a:r>
            <a:endParaRPr lang="th-TH" sz="2000" dirty="0"/>
          </a:p>
        </p:txBody>
      </p:sp>
    </p:spTree>
    <p:extLst>
      <p:ext uri="{BB962C8B-B14F-4D97-AF65-F5344CB8AC3E}">
        <p14:creationId xmlns:p14="http://schemas.microsoft.com/office/powerpoint/2010/main" val="427422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869" y="642858"/>
            <a:ext cx="646331" cy="523220"/>
          </a:xfrm>
          <a:prstGeom prst="rect">
            <a:avLst/>
          </a:prstGeom>
        </p:spPr>
        <p:txBody>
          <a:bodyPr wrap="none">
            <a:spAutoFit/>
          </a:bodyPr>
          <a:lstStyle/>
          <a:p>
            <a:r>
              <a:rPr lang="en-US" b="1" dirty="0" smtClean="0"/>
              <a:t>21.</a:t>
            </a:r>
            <a:endParaRPr lang="th-TH" dirty="0"/>
          </a:p>
        </p:txBody>
      </p:sp>
      <p:sp>
        <p:nvSpPr>
          <p:cNvPr id="6" name="Rectangle 5"/>
          <p:cNvSpPr/>
          <p:nvPr/>
        </p:nvSpPr>
        <p:spPr>
          <a:xfrm>
            <a:off x="838200" y="642858"/>
            <a:ext cx="10203873" cy="707886"/>
          </a:xfrm>
          <a:prstGeom prst="rect">
            <a:avLst/>
          </a:prstGeom>
        </p:spPr>
        <p:txBody>
          <a:bodyPr wrap="square">
            <a:spAutoFit/>
          </a:bodyPr>
          <a:lstStyle/>
          <a:p>
            <a:r>
              <a:rPr lang="en-US" sz="2000" dirty="0">
                <a:solidFill>
                  <a:srgbClr val="000000"/>
                </a:solidFill>
              </a:rPr>
              <a:t>An insurer’s medical reimbursements have density function </a:t>
            </a:r>
            <a:r>
              <a:rPr lang="en-US" sz="2000" i="1" dirty="0">
                <a:solidFill>
                  <a:srgbClr val="000000"/>
                </a:solidFill>
              </a:rPr>
              <a:t>f</a:t>
            </a:r>
            <a:r>
              <a:rPr lang="en-US" sz="2000" dirty="0">
                <a:solidFill>
                  <a:srgbClr val="000000"/>
                </a:solidFill>
              </a:rPr>
              <a:t>, where </a:t>
            </a:r>
            <a:r>
              <a:rPr lang="en-US" sz="2000" i="1" dirty="0">
                <a:solidFill>
                  <a:srgbClr val="000000"/>
                </a:solidFill>
              </a:rPr>
              <a:t>f</a:t>
            </a:r>
            <a:r>
              <a:rPr lang="en-US" sz="2000" dirty="0">
                <a:solidFill>
                  <a:srgbClr val="000000"/>
                </a:solidFill>
              </a:rPr>
              <a:t>(</a:t>
            </a:r>
            <a:r>
              <a:rPr lang="en-US" sz="2000" i="1" dirty="0">
                <a:solidFill>
                  <a:srgbClr val="000000"/>
                </a:solidFill>
              </a:rPr>
              <a:t>x</a:t>
            </a:r>
            <a:r>
              <a:rPr lang="en-US" sz="2000" dirty="0">
                <a:solidFill>
                  <a:srgbClr val="000000"/>
                </a:solidFill>
              </a:rPr>
              <a:t>) is proportional to </a:t>
            </a:r>
            <a:r>
              <a:rPr lang="en-US" sz="2000" dirty="0" smtClean="0">
                <a:solidFill>
                  <a:srgbClr val="000000"/>
                </a:solidFill>
              </a:rPr>
              <a:t>,      </a:t>
            </a:r>
            <a:r>
              <a:rPr lang="en-US" sz="2000" dirty="0">
                <a:solidFill>
                  <a:srgbClr val="000000"/>
                </a:solidFill>
              </a:rPr>
              <a:t>for 0 &lt; </a:t>
            </a:r>
            <a:r>
              <a:rPr lang="en-US" sz="2000" i="1" dirty="0">
                <a:solidFill>
                  <a:srgbClr val="000000"/>
                </a:solidFill>
              </a:rPr>
              <a:t>x </a:t>
            </a:r>
            <a:r>
              <a:rPr lang="en-US" sz="2000" dirty="0">
                <a:solidFill>
                  <a:srgbClr val="000000"/>
                </a:solidFill>
              </a:rPr>
              <a:t>&lt; 1</a:t>
            </a:r>
            <a:r>
              <a:rPr lang="en-US" sz="2000" dirty="0" smtClean="0">
                <a:solidFill>
                  <a:srgbClr val="000000"/>
                </a:solidFill>
              </a:rPr>
              <a:t>,                    and </a:t>
            </a:r>
            <a:r>
              <a:rPr lang="en-US" sz="2000" dirty="0">
                <a:solidFill>
                  <a:srgbClr val="000000"/>
                </a:solidFill>
              </a:rPr>
              <a:t>0, otherwise. </a:t>
            </a:r>
            <a:r>
              <a:rPr lang="en-US" sz="2000" dirty="0" smtClean="0">
                <a:solidFill>
                  <a:srgbClr val="000000"/>
                </a:solidFill>
              </a:rPr>
              <a:t> Calculate </a:t>
            </a:r>
            <a:r>
              <a:rPr lang="en-US" sz="2000" dirty="0">
                <a:solidFill>
                  <a:srgbClr val="000000"/>
                </a:solidFill>
              </a:rPr>
              <a:t>the mode of the medical reimbursements </a:t>
            </a:r>
            <a:endParaRPr lang="th-TH" sz="2000" dirty="0"/>
          </a:p>
        </p:txBody>
      </p:sp>
      <p:graphicFrame>
        <p:nvGraphicFramePr>
          <p:cNvPr id="7" name="Content Placeholder 10"/>
          <p:cNvGraphicFramePr>
            <a:graphicFrameLocks noChangeAspect="1"/>
          </p:cNvGraphicFramePr>
          <p:nvPr>
            <p:extLst>
              <p:ext uri="{D42A27DB-BD31-4B8C-83A1-F6EECF244321}">
                <p14:modId xmlns:p14="http://schemas.microsoft.com/office/powerpoint/2010/main" val="270744650"/>
              </p:ext>
            </p:extLst>
          </p:nvPr>
        </p:nvGraphicFramePr>
        <p:xfrm>
          <a:off x="2243138" y="873125"/>
          <a:ext cx="1096962" cy="412750"/>
        </p:xfrm>
        <a:graphic>
          <a:graphicData uri="http://schemas.openxmlformats.org/presentationml/2006/ole">
            <mc:AlternateContent xmlns:mc="http://schemas.openxmlformats.org/markup-compatibility/2006">
              <mc:Choice xmlns:v="urn:schemas-microsoft-com:vml" Requires="v">
                <p:oleObj spid="_x0000_s2238" name="สมการ" r:id="rId3" imgW="672840" imgH="253800" progId="Equation.3">
                  <p:embed/>
                </p:oleObj>
              </mc:Choice>
              <mc:Fallback>
                <p:oleObj name="สมการ" r:id="rId3" imgW="672840" imgH="253800" progId="Equation.3">
                  <p:embed/>
                  <p:pic>
                    <p:nvPicPr>
                      <p:cNvPr id="7" name="Content Placeholder 10"/>
                      <p:cNvPicPr>
                        <a:picLocks noChangeAspect="1" noChangeArrowheads="1"/>
                      </p:cNvPicPr>
                      <p:nvPr/>
                    </p:nvPicPr>
                    <p:blipFill>
                      <a:blip r:embed="rId4"/>
                      <a:srcRect/>
                      <a:stretch>
                        <a:fillRect/>
                      </a:stretch>
                    </p:blipFill>
                    <p:spPr bwMode="auto">
                      <a:xfrm>
                        <a:off x="2243138" y="873125"/>
                        <a:ext cx="1096962" cy="4127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70029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47989"/>
            <a:ext cx="10515600" cy="4351338"/>
          </a:xfrm>
        </p:spPr>
        <p:txBody>
          <a:bodyPr>
            <a:normAutofit/>
          </a:bodyPr>
          <a:lstStyle/>
          <a:p>
            <a:pPr marL="0" indent="0">
              <a:buNone/>
            </a:pPr>
            <a:r>
              <a:rPr lang="en-US" sz="2000" dirty="0"/>
              <a:t>The number of policies that an agent sells has a Poisson distribution with modes at 2 and 3. </a:t>
            </a:r>
            <a:r>
              <a:rPr lang="en-US" sz="2000" i="1" dirty="0" smtClean="0"/>
              <a:t>K </a:t>
            </a:r>
            <a:r>
              <a:rPr lang="en-US" sz="2000" dirty="0"/>
              <a:t>is the smallest number such that the probability of selling more than </a:t>
            </a:r>
            <a:r>
              <a:rPr lang="en-US" sz="2000" i="1" dirty="0"/>
              <a:t>K </a:t>
            </a:r>
            <a:r>
              <a:rPr lang="en-US" sz="2000" dirty="0"/>
              <a:t>policies is less than 25%. </a:t>
            </a:r>
            <a:r>
              <a:rPr lang="en-US" sz="2000" dirty="0" smtClean="0"/>
              <a:t>     Calculate </a:t>
            </a:r>
            <a:r>
              <a:rPr lang="en-US" sz="2000" i="1" dirty="0"/>
              <a:t>K</a:t>
            </a:r>
            <a:r>
              <a:rPr lang="en-US" sz="2000" dirty="0"/>
              <a:t>. </a:t>
            </a:r>
            <a:endParaRPr lang="th-TH" sz="2000" dirty="0"/>
          </a:p>
        </p:txBody>
      </p:sp>
      <p:sp>
        <p:nvSpPr>
          <p:cNvPr id="4" name="Rectangle 3"/>
          <p:cNvSpPr/>
          <p:nvPr/>
        </p:nvSpPr>
        <p:spPr>
          <a:xfrm>
            <a:off x="344269" y="647989"/>
            <a:ext cx="646331" cy="523220"/>
          </a:xfrm>
          <a:prstGeom prst="rect">
            <a:avLst/>
          </a:prstGeom>
        </p:spPr>
        <p:txBody>
          <a:bodyPr wrap="none">
            <a:spAutoFit/>
          </a:bodyPr>
          <a:lstStyle/>
          <a:p>
            <a:r>
              <a:rPr lang="en-US" b="1" dirty="0" smtClean="0"/>
              <a:t>22.</a:t>
            </a:r>
            <a:endParaRPr lang="th-TH" dirty="0"/>
          </a:p>
        </p:txBody>
      </p:sp>
    </p:spTree>
    <p:extLst>
      <p:ext uri="{BB962C8B-B14F-4D97-AF65-F5344CB8AC3E}">
        <p14:creationId xmlns:p14="http://schemas.microsoft.com/office/powerpoint/2010/main" val="274196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h-TH" dirty="0"/>
              <a:t/>
            </a:r>
            <a:br>
              <a:rPr lang="th-TH" dirty="0"/>
            </a:br>
            <a:r>
              <a:rPr lang="en-US" dirty="0"/>
              <a:t>Moment generating functions </a:t>
            </a:r>
            <a:br>
              <a:rPr lang="en-US" dirty="0"/>
            </a:br>
            <a:endParaRPr lang="th-TH" dirty="0"/>
          </a:p>
        </p:txBody>
      </p:sp>
      <p:sp>
        <p:nvSpPr>
          <p:cNvPr id="7" name="Content Placeholder 2"/>
          <p:cNvSpPr txBox="1">
            <a:spLocks/>
          </p:cNvSpPr>
          <p:nvPr/>
        </p:nvSpPr>
        <p:spPr>
          <a:xfrm>
            <a:off x="7391400" y="365125"/>
            <a:ext cx="3304309" cy="1236230"/>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mtClean="0"/>
              <a:t> </a:t>
            </a:r>
            <a:endParaRPr lang="th-TH" dirty="0"/>
          </a:p>
        </p:txBody>
      </p:sp>
      <p:graphicFrame>
        <p:nvGraphicFramePr>
          <p:cNvPr id="8" name="Content Placeholder 10"/>
          <p:cNvGraphicFramePr>
            <a:graphicFrameLocks noChangeAspect="1"/>
          </p:cNvGraphicFramePr>
          <p:nvPr>
            <p:extLst>
              <p:ext uri="{D42A27DB-BD31-4B8C-83A1-F6EECF244321}">
                <p14:modId xmlns:p14="http://schemas.microsoft.com/office/powerpoint/2010/main" val="1320535021"/>
              </p:ext>
            </p:extLst>
          </p:nvPr>
        </p:nvGraphicFramePr>
        <p:xfrm>
          <a:off x="7773410" y="724694"/>
          <a:ext cx="1134228" cy="457416"/>
        </p:xfrm>
        <a:graphic>
          <a:graphicData uri="http://schemas.openxmlformats.org/presentationml/2006/ole">
            <mc:AlternateContent xmlns:mc="http://schemas.openxmlformats.org/markup-compatibility/2006">
              <mc:Choice xmlns:v="urn:schemas-microsoft-com:vml" Requires="v">
                <p:oleObj spid="_x0000_s17408" name="สมการ" r:id="rId3" imgW="533160" imgH="215640" progId="Equation.3">
                  <p:embed/>
                </p:oleObj>
              </mc:Choice>
              <mc:Fallback>
                <p:oleObj name="สมการ" r:id="rId3" imgW="533160" imgH="215640" progId="Equation.3">
                  <p:embed/>
                  <p:pic>
                    <p:nvPicPr>
                      <p:cNvPr id="5" name="Content Placeholder 10"/>
                      <p:cNvPicPr>
                        <a:picLocks noChangeAspect="1" noChangeArrowheads="1"/>
                      </p:cNvPicPr>
                      <p:nvPr/>
                    </p:nvPicPr>
                    <p:blipFill>
                      <a:blip r:embed="rId4"/>
                      <a:srcRect/>
                      <a:stretch>
                        <a:fillRect/>
                      </a:stretch>
                    </p:blipFill>
                    <p:spPr bwMode="auto">
                      <a:xfrm>
                        <a:off x="7773410" y="724694"/>
                        <a:ext cx="1134228" cy="457416"/>
                      </a:xfrm>
                      <a:prstGeom prst="rect">
                        <a:avLst/>
                      </a:prstGeom>
                      <a:noFill/>
                      <a:ln>
                        <a:noFill/>
                      </a:ln>
                    </p:spPr>
                  </p:pic>
                </p:oleObj>
              </mc:Fallback>
            </mc:AlternateContent>
          </a:graphicData>
        </a:graphic>
      </p:graphicFrame>
      <p:graphicFrame>
        <p:nvGraphicFramePr>
          <p:cNvPr id="15" name="Content Placeholder 10"/>
          <p:cNvGraphicFramePr>
            <a:graphicFrameLocks noChangeAspect="1"/>
          </p:cNvGraphicFramePr>
          <p:nvPr>
            <p:extLst>
              <p:ext uri="{D42A27DB-BD31-4B8C-83A1-F6EECF244321}">
                <p14:modId xmlns:p14="http://schemas.microsoft.com/office/powerpoint/2010/main" val="1578346930"/>
              </p:ext>
            </p:extLst>
          </p:nvPr>
        </p:nvGraphicFramePr>
        <p:xfrm>
          <a:off x="1153969" y="3515555"/>
          <a:ext cx="1268413" cy="457200"/>
        </p:xfrm>
        <a:graphic>
          <a:graphicData uri="http://schemas.openxmlformats.org/presentationml/2006/ole">
            <mc:AlternateContent xmlns:mc="http://schemas.openxmlformats.org/markup-compatibility/2006">
              <mc:Choice xmlns:v="urn:schemas-microsoft-com:vml" Requires="v">
                <p:oleObj spid="_x0000_s17409" name="สมการ" r:id="rId5" imgW="596880" imgH="215640" progId="Equation.3">
                  <p:embed/>
                </p:oleObj>
              </mc:Choice>
              <mc:Fallback>
                <p:oleObj name="สมการ" r:id="rId5" imgW="596880" imgH="215640" progId="Equation.3">
                  <p:embed/>
                  <p:pic>
                    <p:nvPicPr>
                      <p:cNvPr id="11" name="Content Placeholder 10"/>
                      <p:cNvPicPr>
                        <a:picLocks noChangeAspect="1" noChangeArrowheads="1"/>
                      </p:cNvPicPr>
                      <p:nvPr/>
                    </p:nvPicPr>
                    <p:blipFill>
                      <a:blip r:embed="rId6"/>
                      <a:srcRect/>
                      <a:stretch>
                        <a:fillRect/>
                      </a:stretch>
                    </p:blipFill>
                    <p:spPr bwMode="auto">
                      <a:xfrm>
                        <a:off x="1153969" y="3515555"/>
                        <a:ext cx="1268413" cy="457200"/>
                      </a:xfrm>
                      <a:prstGeom prst="rect">
                        <a:avLst/>
                      </a:prstGeom>
                      <a:noFill/>
                      <a:ln>
                        <a:noFill/>
                      </a:ln>
                    </p:spPr>
                  </p:pic>
                </p:oleObj>
              </mc:Fallback>
            </mc:AlternateContent>
          </a:graphicData>
        </a:graphic>
      </p:graphicFrame>
      <p:graphicFrame>
        <p:nvGraphicFramePr>
          <p:cNvPr id="16" name="Content Placeholder 10"/>
          <p:cNvGraphicFramePr>
            <a:graphicFrameLocks noChangeAspect="1"/>
          </p:cNvGraphicFramePr>
          <p:nvPr>
            <p:extLst>
              <p:ext uri="{D42A27DB-BD31-4B8C-83A1-F6EECF244321}">
                <p14:modId xmlns:p14="http://schemas.microsoft.com/office/powerpoint/2010/main" val="1920024498"/>
              </p:ext>
            </p:extLst>
          </p:nvPr>
        </p:nvGraphicFramePr>
        <p:xfrm>
          <a:off x="1153969" y="4181366"/>
          <a:ext cx="1430337" cy="484188"/>
        </p:xfrm>
        <a:graphic>
          <a:graphicData uri="http://schemas.openxmlformats.org/presentationml/2006/ole">
            <mc:AlternateContent xmlns:mc="http://schemas.openxmlformats.org/markup-compatibility/2006">
              <mc:Choice xmlns:v="urn:schemas-microsoft-com:vml" Requires="v">
                <p:oleObj spid="_x0000_s17410" name="สมการ" r:id="rId7" imgW="672840" imgH="228600" progId="Equation.3">
                  <p:embed/>
                </p:oleObj>
              </mc:Choice>
              <mc:Fallback>
                <p:oleObj name="สมการ" r:id="rId7" imgW="672840" imgH="228600" progId="Equation.3">
                  <p:embed/>
                  <p:pic>
                    <p:nvPicPr>
                      <p:cNvPr id="12" name="Content Placeholder 10"/>
                      <p:cNvPicPr>
                        <a:picLocks noChangeAspect="1" noChangeArrowheads="1"/>
                      </p:cNvPicPr>
                      <p:nvPr/>
                    </p:nvPicPr>
                    <p:blipFill>
                      <a:blip r:embed="rId8"/>
                      <a:srcRect/>
                      <a:stretch>
                        <a:fillRect/>
                      </a:stretch>
                    </p:blipFill>
                    <p:spPr bwMode="auto">
                      <a:xfrm>
                        <a:off x="1153969" y="4181366"/>
                        <a:ext cx="1430337" cy="484188"/>
                      </a:xfrm>
                      <a:prstGeom prst="rect">
                        <a:avLst/>
                      </a:prstGeom>
                      <a:noFill/>
                      <a:ln>
                        <a:noFill/>
                      </a:ln>
                    </p:spPr>
                  </p:pic>
                </p:oleObj>
              </mc:Fallback>
            </mc:AlternateContent>
          </a:graphicData>
        </a:graphic>
      </p:graphicFrame>
      <p:sp>
        <p:nvSpPr>
          <p:cNvPr id="17" name="Rectangle 16"/>
          <p:cNvSpPr/>
          <p:nvPr/>
        </p:nvSpPr>
        <p:spPr>
          <a:xfrm>
            <a:off x="838200" y="2602345"/>
            <a:ext cx="4329545" cy="3646055"/>
          </a:xfrm>
          <a:prstGeom prst="rect">
            <a:avLst/>
          </a:prstGeom>
          <a:noFill/>
          <a:ln>
            <a:solidFill>
              <a:schemeClr val="tx1"/>
            </a:solidFill>
          </a:ln>
        </p:spPr>
        <p:txBody>
          <a:bodyPr wrap="square">
            <a:spAutoFit/>
          </a:bodyPr>
          <a:lstStyle/>
          <a:p>
            <a:endParaRPr lang="th-TH" sz="2000" dirty="0"/>
          </a:p>
        </p:txBody>
      </p:sp>
      <p:sp>
        <p:nvSpPr>
          <p:cNvPr id="18" name="Rectangle 17"/>
          <p:cNvSpPr/>
          <p:nvPr/>
        </p:nvSpPr>
        <p:spPr>
          <a:xfrm>
            <a:off x="6199909" y="2600433"/>
            <a:ext cx="4329545" cy="3646055"/>
          </a:xfrm>
          <a:prstGeom prst="rect">
            <a:avLst/>
          </a:prstGeom>
          <a:noFill/>
          <a:ln>
            <a:solidFill>
              <a:schemeClr val="tx1"/>
            </a:solidFill>
          </a:ln>
        </p:spPr>
        <p:txBody>
          <a:bodyPr wrap="square">
            <a:spAutoFit/>
          </a:bodyPr>
          <a:lstStyle/>
          <a:p>
            <a:endParaRPr lang="th-TH" sz="2000" dirty="0"/>
          </a:p>
        </p:txBody>
      </p:sp>
      <p:graphicFrame>
        <p:nvGraphicFramePr>
          <p:cNvPr id="21" name="Content Placeholder 10"/>
          <p:cNvGraphicFramePr>
            <a:graphicFrameLocks noChangeAspect="1"/>
          </p:cNvGraphicFramePr>
          <p:nvPr>
            <p:extLst>
              <p:ext uri="{D42A27DB-BD31-4B8C-83A1-F6EECF244321}">
                <p14:modId xmlns:p14="http://schemas.microsoft.com/office/powerpoint/2010/main" val="1110673197"/>
              </p:ext>
            </p:extLst>
          </p:nvPr>
        </p:nvGraphicFramePr>
        <p:xfrm>
          <a:off x="6400511" y="2890152"/>
          <a:ext cx="2293938" cy="860425"/>
        </p:xfrm>
        <a:graphic>
          <a:graphicData uri="http://schemas.openxmlformats.org/presentationml/2006/ole">
            <mc:AlternateContent xmlns:mc="http://schemas.openxmlformats.org/markup-compatibility/2006">
              <mc:Choice xmlns:v="urn:schemas-microsoft-com:vml" Requires="v">
                <p:oleObj spid="_x0000_s17411" name="สมการ" r:id="rId9" imgW="1079280" imgH="406080" progId="Equation.3">
                  <p:embed/>
                </p:oleObj>
              </mc:Choice>
              <mc:Fallback>
                <p:oleObj name="สมการ" r:id="rId9" imgW="1079280" imgH="406080" progId="Equation.3">
                  <p:embed/>
                  <p:pic>
                    <p:nvPicPr>
                      <p:cNvPr id="15" name="Content Placeholder 10"/>
                      <p:cNvPicPr>
                        <a:picLocks noChangeAspect="1" noChangeArrowheads="1"/>
                      </p:cNvPicPr>
                      <p:nvPr/>
                    </p:nvPicPr>
                    <p:blipFill>
                      <a:blip r:embed="rId10"/>
                      <a:srcRect/>
                      <a:stretch>
                        <a:fillRect/>
                      </a:stretch>
                    </p:blipFill>
                    <p:spPr bwMode="auto">
                      <a:xfrm>
                        <a:off x="6400511" y="2890152"/>
                        <a:ext cx="2293938" cy="860425"/>
                      </a:xfrm>
                      <a:prstGeom prst="rect">
                        <a:avLst/>
                      </a:prstGeom>
                      <a:noFill/>
                      <a:ln>
                        <a:noFill/>
                      </a:ln>
                    </p:spPr>
                  </p:pic>
                </p:oleObj>
              </mc:Fallback>
            </mc:AlternateContent>
          </a:graphicData>
        </a:graphic>
      </p:graphicFrame>
      <p:graphicFrame>
        <p:nvGraphicFramePr>
          <p:cNvPr id="22" name="Content Placeholder 10"/>
          <p:cNvGraphicFramePr>
            <a:graphicFrameLocks noChangeAspect="1"/>
          </p:cNvGraphicFramePr>
          <p:nvPr>
            <p:extLst>
              <p:ext uri="{D42A27DB-BD31-4B8C-83A1-F6EECF244321}">
                <p14:modId xmlns:p14="http://schemas.microsoft.com/office/powerpoint/2010/main" val="2980835362"/>
              </p:ext>
            </p:extLst>
          </p:nvPr>
        </p:nvGraphicFramePr>
        <p:xfrm>
          <a:off x="6334125" y="4872038"/>
          <a:ext cx="2428875" cy="914400"/>
        </p:xfrm>
        <a:graphic>
          <a:graphicData uri="http://schemas.openxmlformats.org/presentationml/2006/ole">
            <mc:AlternateContent xmlns:mc="http://schemas.openxmlformats.org/markup-compatibility/2006">
              <mc:Choice xmlns:v="urn:schemas-microsoft-com:vml" Requires="v">
                <p:oleObj spid="_x0000_s17412" name="สมการ" r:id="rId11" imgW="1143000" imgH="431640" progId="Equation.3">
                  <p:embed/>
                </p:oleObj>
              </mc:Choice>
              <mc:Fallback>
                <p:oleObj name="สมการ" r:id="rId11" imgW="1143000" imgH="431640" progId="Equation.3">
                  <p:embed/>
                  <p:pic>
                    <p:nvPicPr>
                      <p:cNvPr id="21" name="Content Placeholder 10"/>
                      <p:cNvPicPr>
                        <a:picLocks noChangeAspect="1" noChangeArrowheads="1"/>
                      </p:cNvPicPr>
                      <p:nvPr/>
                    </p:nvPicPr>
                    <p:blipFill>
                      <a:blip r:embed="rId12"/>
                      <a:srcRect/>
                      <a:stretch>
                        <a:fillRect/>
                      </a:stretch>
                    </p:blipFill>
                    <p:spPr bwMode="auto">
                      <a:xfrm>
                        <a:off x="6334125" y="4872038"/>
                        <a:ext cx="2428875" cy="914400"/>
                      </a:xfrm>
                      <a:prstGeom prst="rect">
                        <a:avLst/>
                      </a:prstGeom>
                      <a:noFill/>
                      <a:ln>
                        <a:noFill/>
                      </a:ln>
                    </p:spPr>
                  </p:pic>
                </p:oleObj>
              </mc:Fallback>
            </mc:AlternateContent>
          </a:graphicData>
        </a:graphic>
      </p:graphicFrame>
      <p:graphicFrame>
        <p:nvGraphicFramePr>
          <p:cNvPr id="23" name="Content Placeholder 10"/>
          <p:cNvGraphicFramePr>
            <a:graphicFrameLocks noChangeAspect="1"/>
          </p:cNvGraphicFramePr>
          <p:nvPr>
            <p:extLst>
              <p:ext uri="{D42A27DB-BD31-4B8C-83A1-F6EECF244321}">
                <p14:modId xmlns:p14="http://schemas.microsoft.com/office/powerpoint/2010/main" val="1876856880"/>
              </p:ext>
            </p:extLst>
          </p:nvPr>
        </p:nvGraphicFramePr>
        <p:xfrm>
          <a:off x="1153969" y="2863164"/>
          <a:ext cx="1187450" cy="457200"/>
        </p:xfrm>
        <a:graphic>
          <a:graphicData uri="http://schemas.openxmlformats.org/presentationml/2006/ole">
            <mc:AlternateContent xmlns:mc="http://schemas.openxmlformats.org/markup-compatibility/2006">
              <mc:Choice xmlns:v="urn:schemas-microsoft-com:vml" Requires="v">
                <p:oleObj spid="_x0000_s17413" name="สมการ" r:id="rId13" imgW="558720" imgH="215640" progId="Equation.3">
                  <p:embed/>
                </p:oleObj>
              </mc:Choice>
              <mc:Fallback>
                <p:oleObj name="สมการ" r:id="rId13" imgW="558720" imgH="215640" progId="Equation.3">
                  <p:embed/>
                  <p:pic>
                    <p:nvPicPr>
                      <p:cNvPr id="15" name="Content Placeholder 10"/>
                      <p:cNvPicPr>
                        <a:picLocks noChangeAspect="1" noChangeArrowheads="1"/>
                      </p:cNvPicPr>
                      <p:nvPr/>
                    </p:nvPicPr>
                    <p:blipFill>
                      <a:blip r:embed="rId14"/>
                      <a:srcRect/>
                      <a:stretch>
                        <a:fillRect/>
                      </a:stretch>
                    </p:blipFill>
                    <p:spPr bwMode="auto">
                      <a:xfrm>
                        <a:off x="1153969" y="2863164"/>
                        <a:ext cx="1187450" cy="457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9824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567568"/>
            <a:ext cx="10515600" cy="707886"/>
          </a:xfrm>
          <a:prstGeom prst="rect">
            <a:avLst/>
          </a:prstGeom>
        </p:spPr>
        <p:txBody>
          <a:bodyPr wrap="square">
            <a:spAutoFit/>
          </a:bodyPr>
          <a:lstStyle/>
          <a:p>
            <a:r>
              <a:rPr lang="en-US" sz="2000" dirty="0" smtClean="0">
                <a:solidFill>
                  <a:srgbClr val="000000"/>
                </a:solidFill>
              </a:rPr>
              <a:t>The value of a piece of factory equipment after three years of use is                   where </a:t>
            </a:r>
            <a:r>
              <a:rPr lang="en-US" sz="2000" i="1" dirty="0" smtClean="0">
                <a:solidFill>
                  <a:srgbClr val="000000"/>
                </a:solidFill>
              </a:rPr>
              <a:t>X </a:t>
            </a:r>
            <a:r>
              <a:rPr lang="en-US" sz="2000" dirty="0" smtClean="0">
                <a:solidFill>
                  <a:srgbClr val="000000"/>
                </a:solidFill>
              </a:rPr>
              <a:t>is a random variable having moment generating</a:t>
            </a:r>
            <a:endParaRPr lang="th-TH" sz="2000" dirty="0"/>
          </a:p>
        </p:txBody>
      </p:sp>
      <p:sp>
        <p:nvSpPr>
          <p:cNvPr id="5" name="Rectangle 4"/>
          <p:cNvSpPr/>
          <p:nvPr/>
        </p:nvSpPr>
        <p:spPr>
          <a:xfrm>
            <a:off x="316560" y="567568"/>
            <a:ext cx="646331" cy="523220"/>
          </a:xfrm>
          <a:prstGeom prst="rect">
            <a:avLst/>
          </a:prstGeom>
        </p:spPr>
        <p:txBody>
          <a:bodyPr wrap="none">
            <a:spAutoFit/>
          </a:bodyPr>
          <a:lstStyle/>
          <a:p>
            <a:r>
              <a:rPr lang="en-US" b="1" dirty="0" smtClean="0"/>
              <a:t>23.</a:t>
            </a:r>
            <a:endParaRPr lang="th-TH" dirty="0"/>
          </a:p>
        </p:txBody>
      </p:sp>
      <p:graphicFrame>
        <p:nvGraphicFramePr>
          <p:cNvPr id="6" name="Content Placeholder 10"/>
          <p:cNvGraphicFramePr>
            <a:graphicFrameLocks noChangeAspect="1"/>
          </p:cNvGraphicFramePr>
          <p:nvPr>
            <p:extLst>
              <p:ext uri="{D42A27DB-BD31-4B8C-83A1-F6EECF244321}">
                <p14:modId xmlns:p14="http://schemas.microsoft.com/office/powerpoint/2010/main" val="3621812980"/>
              </p:ext>
            </p:extLst>
          </p:nvPr>
        </p:nvGraphicFramePr>
        <p:xfrm>
          <a:off x="7946881" y="567568"/>
          <a:ext cx="993775" cy="369887"/>
        </p:xfrm>
        <a:graphic>
          <a:graphicData uri="http://schemas.openxmlformats.org/presentationml/2006/ole">
            <mc:AlternateContent xmlns:mc="http://schemas.openxmlformats.org/markup-compatibility/2006">
              <mc:Choice xmlns:v="urn:schemas-microsoft-com:vml" Requires="v">
                <p:oleObj spid="_x0000_s4411" name="สมการ" r:id="rId3" imgW="609480" imgH="228600" progId="Equation.3">
                  <p:embed/>
                </p:oleObj>
              </mc:Choice>
              <mc:Fallback>
                <p:oleObj name="สมการ" r:id="rId3" imgW="609480" imgH="228600" progId="Equation.3">
                  <p:embed/>
                  <p:pic>
                    <p:nvPicPr>
                      <p:cNvPr id="7" name="Content Placeholder 10"/>
                      <p:cNvPicPr>
                        <a:picLocks noChangeAspect="1" noChangeArrowheads="1"/>
                      </p:cNvPicPr>
                      <p:nvPr/>
                    </p:nvPicPr>
                    <p:blipFill>
                      <a:blip r:embed="rId4"/>
                      <a:srcRect/>
                      <a:stretch>
                        <a:fillRect/>
                      </a:stretch>
                    </p:blipFill>
                    <p:spPr bwMode="auto">
                      <a:xfrm>
                        <a:off x="7946881" y="567568"/>
                        <a:ext cx="993775" cy="369887"/>
                      </a:xfrm>
                      <a:prstGeom prst="rect">
                        <a:avLst/>
                      </a:prstGeom>
                      <a:noFill/>
                      <a:ln>
                        <a:noFill/>
                      </a:ln>
                    </p:spPr>
                  </p:pic>
                </p:oleObj>
              </mc:Fallback>
            </mc:AlternateContent>
          </a:graphicData>
        </a:graphic>
      </p:graphicFrame>
      <p:graphicFrame>
        <p:nvGraphicFramePr>
          <p:cNvPr id="7" name="Content Placeholder 10"/>
          <p:cNvGraphicFramePr>
            <a:graphicFrameLocks noChangeAspect="1"/>
          </p:cNvGraphicFramePr>
          <p:nvPr>
            <p:extLst>
              <p:ext uri="{D42A27DB-BD31-4B8C-83A1-F6EECF244321}">
                <p14:modId xmlns:p14="http://schemas.microsoft.com/office/powerpoint/2010/main" val="748221925"/>
              </p:ext>
            </p:extLst>
          </p:nvPr>
        </p:nvGraphicFramePr>
        <p:xfrm>
          <a:off x="963613" y="1376363"/>
          <a:ext cx="2152650" cy="638175"/>
        </p:xfrm>
        <a:graphic>
          <a:graphicData uri="http://schemas.openxmlformats.org/presentationml/2006/ole">
            <mc:AlternateContent xmlns:mc="http://schemas.openxmlformats.org/markup-compatibility/2006">
              <mc:Choice xmlns:v="urn:schemas-microsoft-com:vml" Requires="v">
                <p:oleObj spid="_x0000_s4412" name="สมการ" r:id="rId5" imgW="1320480" imgH="393480" progId="Equation.3">
                  <p:embed/>
                </p:oleObj>
              </mc:Choice>
              <mc:Fallback>
                <p:oleObj name="สมการ" r:id="rId5" imgW="1320480" imgH="393480" progId="Equation.3">
                  <p:embed/>
                  <p:pic>
                    <p:nvPicPr>
                      <p:cNvPr id="6" name="Content Placeholder 10"/>
                      <p:cNvPicPr>
                        <a:picLocks noChangeAspect="1" noChangeArrowheads="1"/>
                      </p:cNvPicPr>
                      <p:nvPr/>
                    </p:nvPicPr>
                    <p:blipFill>
                      <a:blip r:embed="rId6"/>
                      <a:srcRect/>
                      <a:stretch>
                        <a:fillRect/>
                      </a:stretch>
                    </p:blipFill>
                    <p:spPr bwMode="auto">
                      <a:xfrm>
                        <a:off x="963613" y="1376363"/>
                        <a:ext cx="2152650" cy="638175"/>
                      </a:xfrm>
                      <a:prstGeom prst="rect">
                        <a:avLst/>
                      </a:prstGeom>
                      <a:noFill/>
                      <a:ln>
                        <a:noFill/>
                      </a:ln>
                    </p:spPr>
                  </p:pic>
                </p:oleObj>
              </mc:Fallback>
            </mc:AlternateContent>
          </a:graphicData>
        </a:graphic>
      </p:graphicFrame>
      <p:sp>
        <p:nvSpPr>
          <p:cNvPr id="8" name="Rectangle 7"/>
          <p:cNvSpPr/>
          <p:nvPr/>
        </p:nvSpPr>
        <p:spPr>
          <a:xfrm>
            <a:off x="838200" y="2114581"/>
            <a:ext cx="8707582" cy="400110"/>
          </a:xfrm>
          <a:prstGeom prst="rect">
            <a:avLst/>
          </a:prstGeom>
        </p:spPr>
        <p:txBody>
          <a:bodyPr wrap="square">
            <a:spAutoFit/>
          </a:bodyPr>
          <a:lstStyle/>
          <a:p>
            <a:r>
              <a:rPr lang="en-US" sz="2000" dirty="0" smtClean="0">
                <a:solidFill>
                  <a:srgbClr val="000000"/>
                </a:solidFill>
              </a:rPr>
              <a:t>Calculate the expected value of this piece of equipment after three years of use. </a:t>
            </a:r>
            <a:endParaRPr lang="th-TH" sz="2000" dirty="0"/>
          </a:p>
        </p:txBody>
      </p:sp>
    </p:spTree>
    <p:extLst>
      <p:ext uri="{BB962C8B-B14F-4D97-AF65-F5344CB8AC3E}">
        <p14:creationId xmlns:p14="http://schemas.microsoft.com/office/powerpoint/2010/main" val="1259943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0936" y="567568"/>
            <a:ext cx="10515600" cy="707886"/>
          </a:xfrm>
          <a:prstGeom prst="rect">
            <a:avLst/>
          </a:prstGeom>
        </p:spPr>
        <p:txBody>
          <a:bodyPr wrap="square">
            <a:spAutoFit/>
          </a:bodyPr>
          <a:lstStyle/>
          <a:p>
            <a:r>
              <a:rPr lang="en-US" sz="2000" dirty="0" smtClean="0">
                <a:solidFill>
                  <a:srgbClr val="000000"/>
                </a:solidFill>
              </a:rPr>
              <a:t>a </a:t>
            </a:r>
            <a:r>
              <a:rPr lang="en-US" sz="2000" dirty="0">
                <a:solidFill>
                  <a:srgbClr val="000000"/>
                </a:solidFill>
              </a:rPr>
              <a:t>certain class of accidents is a random variable, </a:t>
            </a:r>
            <a:r>
              <a:rPr lang="en-US" sz="2000" i="1" dirty="0">
                <a:solidFill>
                  <a:srgbClr val="000000"/>
                </a:solidFill>
              </a:rPr>
              <a:t>X</a:t>
            </a:r>
            <a:r>
              <a:rPr lang="en-US" sz="2000" dirty="0">
                <a:solidFill>
                  <a:srgbClr val="000000"/>
                </a:solidFill>
              </a:rPr>
              <a:t>, with moment generating </a:t>
            </a:r>
            <a:r>
              <a:rPr lang="en-US" sz="2000" dirty="0" err="1">
                <a:solidFill>
                  <a:srgbClr val="000000"/>
                </a:solidFill>
              </a:rPr>
              <a:t>functionAn</a:t>
            </a:r>
            <a:r>
              <a:rPr lang="en-US" sz="2000" dirty="0">
                <a:solidFill>
                  <a:srgbClr val="000000"/>
                </a:solidFill>
              </a:rPr>
              <a:t> actuary determines that the claim size for </a:t>
            </a:r>
            <a:endParaRPr lang="th-TH" sz="2000" dirty="0"/>
          </a:p>
        </p:txBody>
      </p:sp>
      <p:sp>
        <p:nvSpPr>
          <p:cNvPr id="5" name="Rectangle 4"/>
          <p:cNvSpPr/>
          <p:nvPr/>
        </p:nvSpPr>
        <p:spPr>
          <a:xfrm>
            <a:off x="910936" y="2231510"/>
            <a:ext cx="10661073" cy="400110"/>
          </a:xfrm>
          <a:prstGeom prst="rect">
            <a:avLst/>
          </a:prstGeom>
        </p:spPr>
        <p:txBody>
          <a:bodyPr wrap="square">
            <a:spAutoFit/>
          </a:bodyPr>
          <a:lstStyle/>
          <a:p>
            <a:r>
              <a:rPr lang="en-US" sz="2000" dirty="0">
                <a:solidFill>
                  <a:srgbClr val="000000"/>
                </a:solidFill>
              </a:rPr>
              <a:t>Calculate the standard deviation of the claim size for this class of accidents </a:t>
            </a:r>
            <a:endParaRPr lang="th-TH" sz="2000" dirty="0"/>
          </a:p>
        </p:txBody>
      </p:sp>
      <p:graphicFrame>
        <p:nvGraphicFramePr>
          <p:cNvPr id="6" name="Content Placeholder 10"/>
          <p:cNvGraphicFramePr>
            <a:graphicFrameLocks noChangeAspect="1"/>
          </p:cNvGraphicFramePr>
          <p:nvPr>
            <p:extLst>
              <p:ext uri="{D42A27DB-BD31-4B8C-83A1-F6EECF244321}">
                <p14:modId xmlns:p14="http://schemas.microsoft.com/office/powerpoint/2010/main" val="2869493793"/>
              </p:ext>
            </p:extLst>
          </p:nvPr>
        </p:nvGraphicFramePr>
        <p:xfrm>
          <a:off x="962891" y="1325403"/>
          <a:ext cx="3146425" cy="638175"/>
        </p:xfrm>
        <a:graphic>
          <a:graphicData uri="http://schemas.openxmlformats.org/presentationml/2006/ole">
            <mc:AlternateContent xmlns:mc="http://schemas.openxmlformats.org/markup-compatibility/2006">
              <mc:Choice xmlns:v="urn:schemas-microsoft-com:vml" Requires="v">
                <p:oleObj spid="_x0000_s5273" name="สมการ" r:id="rId3" imgW="1930320" imgH="393480" progId="Equation.3">
                  <p:embed/>
                </p:oleObj>
              </mc:Choice>
              <mc:Fallback>
                <p:oleObj name="สมการ" r:id="rId3" imgW="1930320" imgH="393480" progId="Equation.3">
                  <p:embed/>
                  <p:pic>
                    <p:nvPicPr>
                      <p:cNvPr id="7" name="Content Placeholder 10"/>
                      <p:cNvPicPr>
                        <a:picLocks noChangeAspect="1" noChangeArrowheads="1"/>
                      </p:cNvPicPr>
                      <p:nvPr/>
                    </p:nvPicPr>
                    <p:blipFill>
                      <a:blip r:embed="rId4"/>
                      <a:srcRect/>
                      <a:stretch>
                        <a:fillRect/>
                      </a:stretch>
                    </p:blipFill>
                    <p:spPr bwMode="auto">
                      <a:xfrm>
                        <a:off x="962891" y="1325403"/>
                        <a:ext cx="3146425" cy="638175"/>
                      </a:xfrm>
                      <a:prstGeom prst="rect">
                        <a:avLst/>
                      </a:prstGeom>
                      <a:noFill/>
                      <a:ln>
                        <a:noFill/>
                      </a:ln>
                    </p:spPr>
                  </p:pic>
                </p:oleObj>
              </mc:Fallback>
            </mc:AlternateContent>
          </a:graphicData>
        </a:graphic>
      </p:graphicFrame>
      <p:sp>
        <p:nvSpPr>
          <p:cNvPr id="7" name="Rectangle 6"/>
          <p:cNvSpPr/>
          <p:nvPr/>
        </p:nvSpPr>
        <p:spPr>
          <a:xfrm>
            <a:off x="316560" y="567568"/>
            <a:ext cx="646331" cy="523220"/>
          </a:xfrm>
          <a:prstGeom prst="rect">
            <a:avLst/>
          </a:prstGeom>
        </p:spPr>
        <p:txBody>
          <a:bodyPr wrap="none">
            <a:spAutoFit/>
          </a:bodyPr>
          <a:lstStyle/>
          <a:p>
            <a:r>
              <a:rPr lang="en-US" b="1" dirty="0" smtClean="0"/>
              <a:t>24.</a:t>
            </a:r>
            <a:endParaRPr lang="th-TH" dirty="0"/>
          </a:p>
        </p:txBody>
      </p:sp>
    </p:spTree>
    <p:extLst>
      <p:ext uri="{BB962C8B-B14F-4D97-AF65-F5344CB8AC3E}">
        <p14:creationId xmlns:p14="http://schemas.microsoft.com/office/powerpoint/2010/main" val="140115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290" y="567100"/>
            <a:ext cx="10515600" cy="4351338"/>
          </a:xfrm>
        </p:spPr>
        <p:txBody>
          <a:bodyPr>
            <a:normAutofit/>
          </a:bodyPr>
          <a:lstStyle/>
          <a:p>
            <a:pPr marL="0" indent="0">
              <a:buNone/>
            </a:pPr>
            <a:r>
              <a:rPr lang="en-US" sz="2000" dirty="0" smtClean="0"/>
              <a:t>Let                                find </a:t>
            </a:r>
            <a:r>
              <a:rPr lang="en-US" sz="2000" dirty="0" smtClean="0">
                <a:solidFill>
                  <a:srgbClr val="000000"/>
                </a:solidFill>
              </a:rPr>
              <a:t>moment generating function of X</a:t>
            </a:r>
            <a:r>
              <a:rPr lang="en-US" sz="2000" dirty="0" smtClean="0"/>
              <a:t>  </a:t>
            </a:r>
            <a:endParaRPr lang="th-TH" sz="2000" dirty="0"/>
          </a:p>
        </p:txBody>
      </p:sp>
      <p:sp>
        <p:nvSpPr>
          <p:cNvPr id="4" name="Rectangle 3"/>
          <p:cNvSpPr/>
          <p:nvPr/>
        </p:nvSpPr>
        <p:spPr>
          <a:xfrm>
            <a:off x="316560" y="567568"/>
            <a:ext cx="646331" cy="523220"/>
          </a:xfrm>
          <a:prstGeom prst="rect">
            <a:avLst/>
          </a:prstGeom>
        </p:spPr>
        <p:txBody>
          <a:bodyPr wrap="none">
            <a:spAutoFit/>
          </a:bodyPr>
          <a:lstStyle/>
          <a:p>
            <a:r>
              <a:rPr lang="en-US" b="1" dirty="0" smtClean="0"/>
              <a:t>25.</a:t>
            </a:r>
            <a:endParaRPr lang="th-TH" dirty="0"/>
          </a:p>
        </p:txBody>
      </p:sp>
      <p:graphicFrame>
        <p:nvGraphicFramePr>
          <p:cNvPr id="5" name="Content Placeholder 10"/>
          <p:cNvGraphicFramePr>
            <a:graphicFrameLocks noChangeAspect="1"/>
          </p:cNvGraphicFramePr>
          <p:nvPr>
            <p:extLst>
              <p:ext uri="{D42A27DB-BD31-4B8C-83A1-F6EECF244321}">
                <p14:modId xmlns:p14="http://schemas.microsoft.com/office/powerpoint/2010/main" val="602034339"/>
              </p:ext>
            </p:extLst>
          </p:nvPr>
        </p:nvGraphicFramePr>
        <p:xfrm>
          <a:off x="1641764" y="567100"/>
          <a:ext cx="1677988" cy="371475"/>
        </p:xfrm>
        <a:graphic>
          <a:graphicData uri="http://schemas.openxmlformats.org/presentationml/2006/ole">
            <mc:AlternateContent xmlns:mc="http://schemas.openxmlformats.org/markup-compatibility/2006">
              <mc:Choice xmlns:v="urn:schemas-microsoft-com:vml" Requires="v">
                <p:oleObj spid="_x0000_s6285" name="สมการ" r:id="rId3" imgW="1028520" imgH="228600" progId="Equation.3">
                  <p:embed/>
                </p:oleObj>
              </mc:Choice>
              <mc:Fallback>
                <p:oleObj name="สมการ" r:id="rId3" imgW="1028520" imgH="228600" progId="Equation.3">
                  <p:embed/>
                  <p:pic>
                    <p:nvPicPr>
                      <p:cNvPr id="6" name="Content Placeholder 10"/>
                      <p:cNvPicPr>
                        <a:picLocks noChangeAspect="1" noChangeArrowheads="1"/>
                      </p:cNvPicPr>
                      <p:nvPr/>
                    </p:nvPicPr>
                    <p:blipFill>
                      <a:blip r:embed="rId4"/>
                      <a:srcRect/>
                      <a:stretch>
                        <a:fillRect/>
                      </a:stretch>
                    </p:blipFill>
                    <p:spPr bwMode="auto">
                      <a:xfrm>
                        <a:off x="1641764" y="567100"/>
                        <a:ext cx="1677988" cy="371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00255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7582" y="567568"/>
            <a:ext cx="10515600" cy="4351338"/>
          </a:xfrm>
        </p:spPr>
        <p:txBody>
          <a:bodyPr>
            <a:normAutofit/>
          </a:bodyPr>
          <a:lstStyle/>
          <a:p>
            <a:pPr marL="0" indent="0">
              <a:buNone/>
            </a:pPr>
            <a:r>
              <a:rPr lang="en-US" sz="2000" dirty="0"/>
              <a:t>Let </a:t>
            </a:r>
            <a:r>
              <a:rPr lang="en-US" sz="2000" i="1" dirty="0"/>
              <a:t>X </a:t>
            </a:r>
            <a:r>
              <a:rPr lang="en-US" sz="2000" dirty="0"/>
              <a:t>represent the number of policies sold by an agent in a day. The moment generating function of </a:t>
            </a:r>
            <a:r>
              <a:rPr lang="en-US" sz="2000" i="1" dirty="0"/>
              <a:t>X </a:t>
            </a:r>
            <a:r>
              <a:rPr lang="en-US" sz="2000" dirty="0"/>
              <a:t>is </a:t>
            </a:r>
            <a:endParaRPr lang="th-TH" sz="2000" dirty="0"/>
          </a:p>
        </p:txBody>
      </p:sp>
      <p:sp>
        <p:nvSpPr>
          <p:cNvPr id="4" name="Rectangle 3"/>
          <p:cNvSpPr/>
          <p:nvPr/>
        </p:nvSpPr>
        <p:spPr>
          <a:xfrm>
            <a:off x="316560" y="567568"/>
            <a:ext cx="646331" cy="523220"/>
          </a:xfrm>
          <a:prstGeom prst="rect">
            <a:avLst/>
          </a:prstGeom>
        </p:spPr>
        <p:txBody>
          <a:bodyPr wrap="none">
            <a:spAutoFit/>
          </a:bodyPr>
          <a:lstStyle/>
          <a:p>
            <a:r>
              <a:rPr lang="en-US" b="1" dirty="0" smtClean="0"/>
              <a:t>26.</a:t>
            </a:r>
            <a:endParaRPr lang="th-TH" dirty="0"/>
          </a:p>
        </p:txBody>
      </p:sp>
      <p:graphicFrame>
        <p:nvGraphicFramePr>
          <p:cNvPr id="5" name="Content Placeholder 10"/>
          <p:cNvGraphicFramePr>
            <a:graphicFrameLocks noChangeAspect="1"/>
          </p:cNvGraphicFramePr>
          <p:nvPr>
            <p:extLst>
              <p:ext uri="{D42A27DB-BD31-4B8C-83A1-F6EECF244321}">
                <p14:modId xmlns:p14="http://schemas.microsoft.com/office/powerpoint/2010/main" val="559432684"/>
              </p:ext>
            </p:extLst>
          </p:nvPr>
        </p:nvGraphicFramePr>
        <p:xfrm>
          <a:off x="1087582" y="1414965"/>
          <a:ext cx="5778501" cy="371475"/>
        </p:xfrm>
        <a:graphic>
          <a:graphicData uri="http://schemas.openxmlformats.org/presentationml/2006/ole">
            <mc:AlternateContent xmlns:mc="http://schemas.openxmlformats.org/markup-compatibility/2006">
              <mc:Choice xmlns:v="urn:schemas-microsoft-com:vml" Requires="v">
                <p:oleObj spid="_x0000_s7301" name="สมการ" r:id="rId3" imgW="3543120" imgH="228600" progId="Equation.3">
                  <p:embed/>
                </p:oleObj>
              </mc:Choice>
              <mc:Fallback>
                <p:oleObj name="สมการ" r:id="rId3" imgW="3543120" imgH="228600" progId="Equation.3">
                  <p:embed/>
                  <p:pic>
                    <p:nvPicPr>
                      <p:cNvPr id="5" name="Content Placeholder 10"/>
                      <p:cNvPicPr>
                        <a:picLocks noChangeAspect="1" noChangeArrowheads="1"/>
                      </p:cNvPicPr>
                      <p:nvPr/>
                    </p:nvPicPr>
                    <p:blipFill>
                      <a:blip r:embed="rId4"/>
                      <a:srcRect/>
                      <a:stretch>
                        <a:fillRect/>
                      </a:stretch>
                    </p:blipFill>
                    <p:spPr bwMode="auto">
                      <a:xfrm>
                        <a:off x="1087582" y="1414965"/>
                        <a:ext cx="5778501" cy="371475"/>
                      </a:xfrm>
                      <a:prstGeom prst="rect">
                        <a:avLst/>
                      </a:prstGeom>
                      <a:noFill/>
                      <a:ln>
                        <a:noFill/>
                      </a:ln>
                    </p:spPr>
                  </p:pic>
                </p:oleObj>
              </mc:Fallback>
            </mc:AlternateContent>
          </a:graphicData>
        </a:graphic>
      </p:graphicFrame>
      <p:sp>
        <p:nvSpPr>
          <p:cNvPr id="6" name="Rectangle 5"/>
          <p:cNvSpPr/>
          <p:nvPr/>
        </p:nvSpPr>
        <p:spPr>
          <a:xfrm>
            <a:off x="1087582" y="2056856"/>
            <a:ext cx="4102405" cy="400110"/>
          </a:xfrm>
          <a:prstGeom prst="rect">
            <a:avLst/>
          </a:prstGeom>
        </p:spPr>
        <p:txBody>
          <a:bodyPr wrap="none">
            <a:spAutoFit/>
          </a:bodyPr>
          <a:lstStyle/>
          <a:p>
            <a:r>
              <a:rPr lang="en-US" sz="2000" dirty="0">
                <a:solidFill>
                  <a:srgbClr val="000000"/>
                </a:solidFill>
              </a:rPr>
              <a:t>Calculate the standard deviation of </a:t>
            </a:r>
            <a:r>
              <a:rPr lang="en-US" sz="2000" i="1" dirty="0">
                <a:solidFill>
                  <a:srgbClr val="000000"/>
                </a:solidFill>
              </a:rPr>
              <a:t>X</a:t>
            </a:r>
            <a:r>
              <a:rPr lang="en-US" sz="2000" dirty="0">
                <a:solidFill>
                  <a:srgbClr val="000000"/>
                </a:solidFill>
              </a:rPr>
              <a:t>. </a:t>
            </a:r>
            <a:endParaRPr lang="th-TH" sz="2000" dirty="0"/>
          </a:p>
        </p:txBody>
      </p:sp>
    </p:spTree>
    <p:extLst>
      <p:ext uri="{BB962C8B-B14F-4D97-AF65-F5344CB8AC3E}">
        <p14:creationId xmlns:p14="http://schemas.microsoft.com/office/powerpoint/2010/main" val="2855742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TotalTime>
  <Words>735</Words>
  <Application>Microsoft Office PowerPoint</Application>
  <PresentationFormat>Widescreen</PresentationFormat>
  <Paragraphs>67</Paragraphs>
  <Slides>24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Angsana New</vt:lpstr>
      <vt:lpstr>Arial</vt:lpstr>
      <vt:lpstr>Calibri</vt:lpstr>
      <vt:lpstr>Calibri Light</vt:lpstr>
      <vt:lpstr>Cordia New</vt:lpstr>
      <vt:lpstr>Times New Roman</vt:lpstr>
      <vt:lpstr>Office Theme</vt:lpstr>
      <vt:lpstr>สมการ</vt:lpstr>
      <vt:lpstr>Exam P  ครั้งที่ 2</vt:lpstr>
      <vt:lpstr>Mode</vt:lpstr>
      <vt:lpstr>PowerPoint Presentation</vt:lpstr>
      <vt:lpstr>PowerPoint Presentation</vt:lpstr>
      <vt:lpstr> Moment generating functions  </vt:lpstr>
      <vt:lpstr>PowerPoint Presentation</vt:lpstr>
      <vt:lpstr>PowerPoint Presentation</vt:lpstr>
      <vt:lpstr>PowerPoint Presentation</vt:lpstr>
      <vt:lpstr>PowerPoint Presentation</vt:lpstr>
      <vt:lpstr>PowerPoint Presentation</vt:lpstr>
      <vt:lpstr>PowerPoint Presentation</vt:lpstr>
      <vt:lpstr> Joint moment generating functions  </vt:lpstr>
      <vt:lpstr>PowerPoint Presentation</vt:lpstr>
      <vt:lpstr> Transformations  </vt:lpstr>
      <vt:lpstr>PowerPoint Presentation</vt:lpstr>
      <vt:lpstr>PowerPoint Presentation</vt:lpstr>
      <vt:lpstr>Normal &amp; Lognormal Distribution</vt:lpstr>
      <vt:lpstr>PowerPoint Presentation</vt:lpstr>
      <vt:lpstr>Deductible &amp; Policy limit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P  ครั้งที่ 2</dc:title>
  <dc:creator>WINDOWS</dc:creator>
  <cp:lastModifiedBy>WINDOWS</cp:lastModifiedBy>
  <cp:revision>139</cp:revision>
  <dcterms:created xsi:type="dcterms:W3CDTF">2017-11-06T04:26:10Z</dcterms:created>
  <dcterms:modified xsi:type="dcterms:W3CDTF">2017-11-10T03:07:41Z</dcterms:modified>
</cp:coreProperties>
</file>