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8" r:id="rId5"/>
    <p:sldId id="267" r:id="rId6"/>
    <p:sldId id="268" r:id="rId7"/>
    <p:sldId id="266" r:id="rId8"/>
    <p:sldId id="259" r:id="rId9"/>
    <p:sldId id="260" r:id="rId10"/>
    <p:sldId id="262" r:id="rId11"/>
    <p:sldId id="263" r:id="rId12"/>
    <p:sldId id="261" r:id="rId13"/>
    <p:sldId id="269" r:id="rId14"/>
    <p:sldId id="265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577FD4-9DF8-4C0E-8242-9F76CD76C140}" type="datetimeFigureOut">
              <a:rPr lang="en-IE" smtClean="0"/>
              <a:pPr/>
              <a:t>11/07/2014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2B3D32-6F64-4446-A6F4-00C534F08675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Moving from </a:t>
            </a:r>
            <a:r>
              <a:rPr lang="en-IE" dirty="0" err="1" smtClean="0"/>
              <a:t>Stencyl</a:t>
            </a:r>
            <a:r>
              <a:rPr lang="en-IE" dirty="0" smtClean="0"/>
              <a:t> 2 </a:t>
            </a:r>
            <a:br>
              <a:rPr lang="en-IE" dirty="0" smtClean="0"/>
            </a:br>
            <a:r>
              <a:rPr lang="en-IE" dirty="0" smtClean="0"/>
              <a:t>to </a:t>
            </a:r>
            <a:br>
              <a:rPr lang="en-IE" dirty="0" smtClean="0"/>
            </a:br>
            <a:r>
              <a:rPr lang="en-IE" dirty="0" err="1" smtClean="0"/>
              <a:t>Stencyl</a:t>
            </a:r>
            <a:r>
              <a:rPr lang="en-IE" dirty="0" smtClean="0"/>
              <a:t> 3 </a:t>
            </a:r>
            <a:br>
              <a:rPr lang="en-IE" dirty="0" smtClean="0"/>
            </a:br>
            <a:r>
              <a:rPr lang="en-IE" dirty="0" smtClean="0"/>
              <a:t>&amp; beyond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437112"/>
            <a:ext cx="4928592" cy="1991072"/>
          </a:xfrm>
        </p:spPr>
        <p:txBody>
          <a:bodyPr/>
          <a:lstStyle/>
          <a:p>
            <a:pPr algn="ctr"/>
            <a:r>
              <a:rPr lang="en-IE" dirty="0" smtClean="0"/>
              <a:t>Some changes you need to be aware of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Full-screen </a:t>
            </a:r>
            <a:r>
              <a:rPr lang="en-IE" dirty="0" err="1" smtClean="0"/>
              <a:t>Shader</a:t>
            </a:r>
            <a:r>
              <a:rPr lang="en-IE" dirty="0" smtClean="0"/>
              <a:t> support (3.2)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05472"/>
            <a:ext cx="3106688" cy="4752528"/>
          </a:xfrm>
        </p:spPr>
        <p:txBody>
          <a:bodyPr/>
          <a:lstStyle/>
          <a:p>
            <a:r>
              <a:rPr lang="en-IE" dirty="0" err="1" smtClean="0"/>
              <a:t>Shaders</a:t>
            </a:r>
            <a:r>
              <a:rPr lang="en-IE" dirty="0" smtClean="0"/>
              <a:t> alter the pixel data of your game to create interesting visual effects. Can help to add that professional touch which makes a good game great.</a:t>
            </a:r>
            <a:endParaRPr lang="en-IE" dirty="0"/>
          </a:p>
        </p:txBody>
      </p:sp>
      <p:pic>
        <p:nvPicPr>
          <p:cNvPr id="19458" name="Picture 2" descr="http://static.stencyl.com/v3/images/announcement/shader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The Possibilities...</a:t>
            </a:r>
            <a:endParaRPr lang="en-IE" dirty="0"/>
          </a:p>
        </p:txBody>
      </p:sp>
      <p:pic>
        <p:nvPicPr>
          <p:cNvPr id="20482" name="Picture 2" descr="http://www.ghostsonggame.com/miscd/warble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14779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.OGG and .MP3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4320480" cy="4922520"/>
          </a:xfrm>
        </p:spPr>
        <p:txBody>
          <a:bodyPr>
            <a:normAutofit/>
          </a:bodyPr>
          <a:lstStyle/>
          <a:p>
            <a:r>
              <a:rPr lang="en-IE" dirty="0" smtClean="0"/>
              <a:t>Audio is now handled differently</a:t>
            </a:r>
          </a:p>
          <a:p>
            <a:r>
              <a:rPr lang="en-IE" dirty="0" smtClean="0"/>
              <a:t>.MP3 files are used for flash</a:t>
            </a:r>
          </a:p>
          <a:p>
            <a:r>
              <a:rPr lang="en-IE" dirty="0" smtClean="0"/>
              <a:t>.OGG files are used for EVERY other platform</a:t>
            </a:r>
          </a:p>
          <a:p>
            <a:r>
              <a:rPr lang="en-IE" dirty="0" smtClean="0"/>
              <a:t>You must provide both a .OGG and .MP3 version of your sound files if you’re targeting flash as well as desktop and/or mobile.</a:t>
            </a:r>
            <a:endParaRPr lang="en-IE" dirty="0"/>
          </a:p>
        </p:txBody>
      </p:sp>
      <p:pic>
        <p:nvPicPr>
          <p:cNvPr id="1026" name="Picture 2" descr="http://wondergressive.com/wp-content/uploads/2013/12/old-time-h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82892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Blend Modes for Layers &amp; Actors...</a:t>
            </a:r>
            <a:endParaRPr lang="en-IE" dirty="0"/>
          </a:p>
        </p:txBody>
      </p:sp>
      <p:pic>
        <p:nvPicPr>
          <p:cNvPr id="1026" name="Picture 2" descr="stencyl-design-mode-set-blend-mode-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200400" cy="657226"/>
          </a:xfrm>
          <a:prstGeom prst="rect">
            <a:avLst/>
          </a:prstGeom>
          <a:noFill/>
        </p:spPr>
      </p:pic>
      <p:pic>
        <p:nvPicPr>
          <p:cNvPr id="1028" name="Picture 4" descr="stencyl-design-mode-set-blend-mode-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429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8772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Limitations: All work on flash. Add, Multiply and Screen work on desktop and mobile. Likely to improve in near future.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Image API              Bitmap Fonts</a:t>
            </a:r>
            <a:endParaRPr lang="en-IE" dirty="0"/>
          </a:p>
        </p:txBody>
      </p:sp>
      <p:pic>
        <p:nvPicPr>
          <p:cNvPr id="21506" name="Picture 2" descr="Image AP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3914775" cy="2971801"/>
          </a:xfrm>
          <a:prstGeom prst="rect">
            <a:avLst/>
          </a:prstGeom>
          <a:noFill/>
        </p:spPr>
      </p:pic>
      <p:pic>
        <p:nvPicPr>
          <p:cNvPr id="21508" name="Picture 4" descr="Image A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324225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Multi-resolution Support</a:t>
            </a:r>
            <a:endParaRPr lang="en-IE" dirty="0"/>
          </a:p>
        </p:txBody>
      </p:sp>
      <p:pic>
        <p:nvPicPr>
          <p:cNvPr id="4" name="Picture 2" descr="http://blog.denivip.ru/wp-content/uploads/2012/12/multi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4286250" cy="3190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73325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O’ my, they’re all so different in size and resolution! If only there were a way to cater for them all simply and effectively from one game project...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Multi-resolution support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480"/>
            <a:ext cx="8435280" cy="4922520"/>
          </a:xfrm>
        </p:spPr>
        <p:txBody>
          <a:bodyPr>
            <a:normAutofit fontScale="85000" lnSpcReduction="20000"/>
          </a:bodyPr>
          <a:lstStyle/>
          <a:p>
            <a:r>
              <a:rPr lang="en-IE" dirty="0" smtClean="0"/>
              <a:t>4X, 2X, 1.5X, 1X graphic scales</a:t>
            </a:r>
          </a:p>
          <a:p>
            <a:r>
              <a:rPr lang="en-IE" dirty="0" smtClean="0"/>
              <a:t>1X is base size</a:t>
            </a:r>
          </a:p>
          <a:p>
            <a:r>
              <a:rPr lang="en-IE" dirty="0" smtClean="0"/>
              <a:t>All others are </a:t>
            </a:r>
            <a:r>
              <a:rPr lang="en-IE" dirty="0" smtClean="0">
                <a:solidFill>
                  <a:srgbClr val="FF0000"/>
                </a:solidFill>
              </a:rPr>
              <a:t>multiples of base size</a:t>
            </a:r>
            <a:r>
              <a:rPr lang="en-IE" dirty="0" smtClean="0"/>
              <a:t>, .</a:t>
            </a:r>
            <a:r>
              <a:rPr lang="en-IE" dirty="0" err="1" smtClean="0"/>
              <a:t>ie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If base size (1x) is 640 x 480, then 2X is twice that (1280 x 960), 1.5x is 1.5 times that (960 x 720), 4X is 4 times that  etc...</a:t>
            </a:r>
          </a:p>
          <a:p>
            <a:pPr lvl="1"/>
            <a:r>
              <a:rPr lang="en-IE" dirty="0" smtClean="0"/>
              <a:t> The idea is to support all screen resolutions, from phones to tablets, to desktop PCs</a:t>
            </a:r>
            <a:r>
              <a:rPr lang="en-IE" dirty="0" smtClean="0">
                <a:solidFill>
                  <a:srgbClr val="FF0000"/>
                </a:solidFill>
              </a:rPr>
              <a:t>. Some screens </a:t>
            </a:r>
            <a:r>
              <a:rPr lang="en-IE" dirty="0" smtClean="0"/>
              <a:t>(tablets for instance) </a:t>
            </a:r>
            <a:r>
              <a:rPr lang="en-IE" dirty="0" smtClean="0">
                <a:solidFill>
                  <a:srgbClr val="FF0000"/>
                </a:solidFill>
              </a:rPr>
              <a:t>show lots more Pixels Per Inch than other screens </a:t>
            </a:r>
            <a:r>
              <a:rPr lang="en-IE" dirty="0" smtClean="0"/>
              <a:t>(like the standard desktop monitor).</a:t>
            </a:r>
          </a:p>
          <a:p>
            <a:r>
              <a:rPr lang="en-IE" dirty="0" smtClean="0"/>
              <a:t>Lesson: </a:t>
            </a:r>
            <a:r>
              <a:rPr lang="en-IE" dirty="0" smtClean="0">
                <a:solidFill>
                  <a:srgbClr val="FF0000"/>
                </a:solidFill>
              </a:rPr>
              <a:t>ALWAYS Design </a:t>
            </a:r>
            <a:r>
              <a:rPr lang="en-IE" dirty="0" smtClean="0"/>
              <a:t>your graphics at 4X. Then </a:t>
            </a:r>
            <a:r>
              <a:rPr lang="en-IE" dirty="0" smtClean="0">
                <a:solidFill>
                  <a:srgbClr val="FF0000"/>
                </a:solidFill>
              </a:rPr>
              <a:t>IMPORT</a:t>
            </a:r>
            <a:r>
              <a:rPr lang="en-IE" dirty="0" smtClean="0"/>
              <a:t> them at 4X.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Stencyl</a:t>
            </a:r>
            <a:r>
              <a:rPr lang="en-IE" dirty="0" smtClean="0">
                <a:solidFill>
                  <a:srgbClr val="FF0000"/>
                </a:solidFill>
              </a:rPr>
              <a:t> will AUTOMATICALLY generate the lower scales </a:t>
            </a:r>
            <a:r>
              <a:rPr lang="en-IE" dirty="0" smtClean="0"/>
              <a:t>from the 4X image.</a:t>
            </a:r>
          </a:p>
          <a:p>
            <a:r>
              <a:rPr lang="en-IE" dirty="0" smtClean="0"/>
              <a:t>This means if you decide to publish your game on a platform later on with a higher res screen, </a:t>
            </a:r>
            <a:r>
              <a:rPr lang="en-IE" dirty="0" smtClean="0">
                <a:solidFill>
                  <a:srgbClr val="FF0000"/>
                </a:solidFill>
              </a:rPr>
              <a:t>your game will not have to stretch the low res graphic</a:t>
            </a:r>
            <a:r>
              <a:rPr lang="en-IE" dirty="0" smtClean="0"/>
              <a:t>s. This would look blurry, messy and unprofessional.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Games\Course Materials\Online Courses\Advanced Stencyl Course\Slide Presentations\Demo Images\Stencyl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684568" cy="55725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800" dirty="0" smtClean="0"/>
              <a:t>Check out: www.stencyl.com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At a glance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Stencyl</a:t>
            </a:r>
            <a:r>
              <a:rPr lang="en-IE" dirty="0" smtClean="0"/>
              <a:t> 2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IE" dirty="0" smtClean="0"/>
              <a:t>Since </a:t>
            </a:r>
            <a:r>
              <a:rPr lang="en-IE" dirty="0" err="1" smtClean="0"/>
              <a:t>Stencyl</a:t>
            </a:r>
            <a:r>
              <a:rPr lang="en-IE" dirty="0" smtClean="0"/>
              <a:t> 3...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Disunified</a:t>
            </a:r>
            <a:r>
              <a:rPr lang="en-IE" dirty="0" smtClean="0"/>
              <a:t> engine (different base codes for flash &amp; IOS targets)</a:t>
            </a:r>
          </a:p>
          <a:p>
            <a:r>
              <a:rPr lang="en-IE" dirty="0" smtClean="0"/>
              <a:t>Limited publishing options</a:t>
            </a:r>
          </a:p>
          <a:p>
            <a:r>
              <a:rPr lang="en-IE" dirty="0" smtClean="0"/>
              <a:t>Complex game = poor performance</a:t>
            </a:r>
          </a:p>
          <a:p>
            <a:r>
              <a:rPr lang="en-IE" dirty="0" smtClean="0"/>
              <a:t>No </a:t>
            </a:r>
            <a:r>
              <a:rPr lang="en-IE" dirty="0" err="1" smtClean="0"/>
              <a:t>shaders</a:t>
            </a:r>
            <a:endParaRPr lang="en-IE" dirty="0" smtClean="0"/>
          </a:p>
          <a:p>
            <a:r>
              <a:rPr lang="en-IE" dirty="0" smtClean="0"/>
              <a:t>Hard to write extensions.</a:t>
            </a:r>
          </a:p>
          <a:p>
            <a:r>
              <a:rPr lang="en-IE" dirty="0" err="1" smtClean="0"/>
              <a:t>Glitchy</a:t>
            </a:r>
            <a:r>
              <a:rPr lang="en-IE" dirty="0" smtClean="0"/>
              <a:t> MP3 based sound.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1 Unified engine! (</a:t>
            </a:r>
            <a:r>
              <a:rPr lang="en-IE" dirty="0" err="1" smtClean="0"/>
              <a:t>yay</a:t>
            </a:r>
            <a:r>
              <a:rPr lang="en-IE" dirty="0" smtClean="0"/>
              <a:t>!)</a:t>
            </a:r>
          </a:p>
          <a:p>
            <a:r>
              <a:rPr lang="en-IE" dirty="0" smtClean="0"/>
              <a:t>Native publishing for Windows, Mac, Linux, Flash, IOS &amp; Android. Others planned.</a:t>
            </a:r>
          </a:p>
          <a:p>
            <a:r>
              <a:rPr lang="en-IE" dirty="0" smtClean="0"/>
              <a:t>MASSIVE performance boosts.</a:t>
            </a:r>
          </a:p>
          <a:p>
            <a:r>
              <a:rPr lang="en-IE" dirty="0" smtClean="0"/>
              <a:t>Full-screen </a:t>
            </a:r>
            <a:r>
              <a:rPr lang="en-IE" dirty="0" err="1" smtClean="0"/>
              <a:t>shader</a:t>
            </a:r>
            <a:r>
              <a:rPr lang="en-IE" dirty="0" smtClean="0"/>
              <a:t> supported for Desktop games (as of 3.2).</a:t>
            </a:r>
          </a:p>
          <a:p>
            <a:r>
              <a:rPr lang="en-IE" dirty="0" smtClean="0"/>
              <a:t>.OGG and MP3 support. More on this...</a:t>
            </a:r>
          </a:p>
          <a:p>
            <a:r>
              <a:rPr lang="en-IE" dirty="0" smtClean="0"/>
              <a:t>Image API (destructible terrains etc)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Unified Engine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6832"/>
            <a:ext cx="3538736" cy="4407768"/>
          </a:xfrm>
        </p:spPr>
        <p:txBody>
          <a:bodyPr/>
          <a:lstStyle/>
          <a:p>
            <a:r>
              <a:rPr lang="en-IE" dirty="0" smtClean="0"/>
              <a:t>Shared base code for all platforms</a:t>
            </a:r>
          </a:p>
          <a:p>
            <a:endParaRPr lang="en-IE" dirty="0" smtClean="0"/>
          </a:p>
          <a:p>
            <a:r>
              <a:rPr lang="en-IE" dirty="0" smtClean="0"/>
              <a:t>Language: </a:t>
            </a:r>
            <a:r>
              <a:rPr lang="en-IE" dirty="0" err="1" smtClean="0"/>
              <a:t>Haxe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Framework: </a:t>
            </a:r>
            <a:r>
              <a:rPr lang="en-IE" dirty="0" err="1" smtClean="0"/>
              <a:t>OpenFL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3</a:t>
            </a:r>
            <a:r>
              <a:rPr lang="en-IE" baseline="30000" dirty="0" smtClean="0"/>
              <a:t>rd</a:t>
            </a:r>
            <a:r>
              <a:rPr lang="en-IE" dirty="0" smtClean="0"/>
              <a:t> party extensions</a:t>
            </a:r>
          </a:p>
          <a:p>
            <a:endParaRPr lang="en-IE" dirty="0"/>
          </a:p>
        </p:txBody>
      </p:sp>
      <p:pic>
        <p:nvPicPr>
          <p:cNvPr id="16386" name="Picture 2" descr="http://www.ronedmondson.com/wp-content/uploads/2012/04/Un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34888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Games\Course Materials\Online Courses\Advanced Stencyl Course\Slide Presentations\Demo Images\Haxe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53707" cy="576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6206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Check out: www.haxe.org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6926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Check out: www.openfl.org</a:t>
            </a:r>
            <a:endParaRPr lang="en-IE" sz="2400" dirty="0"/>
          </a:p>
        </p:txBody>
      </p:sp>
      <p:pic>
        <p:nvPicPr>
          <p:cNvPr id="24578" name="Picture 2" descr="C:\Users\user\Games\Course Materials\Online Courses\Advanced Stencyl Course\Slide Presentations\Demo Images\openfl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754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</a:t>
            </a:r>
            <a:r>
              <a:rPr lang="en-IE" baseline="30000" dirty="0" smtClean="0"/>
              <a:t>rd</a:t>
            </a:r>
            <a:r>
              <a:rPr lang="en-IE" dirty="0" smtClean="0"/>
              <a:t> Party Extensions!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Publishing Options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89120"/>
          </a:xfrm>
        </p:spPr>
        <p:txBody>
          <a:bodyPr/>
          <a:lstStyle/>
          <a:p>
            <a:r>
              <a:rPr lang="en-IE" dirty="0" smtClean="0"/>
              <a:t>Publish native code to:</a:t>
            </a:r>
          </a:p>
          <a:p>
            <a:pPr lvl="1"/>
            <a:r>
              <a:rPr lang="en-IE" dirty="0" smtClean="0"/>
              <a:t>Windows </a:t>
            </a:r>
          </a:p>
          <a:p>
            <a:pPr lvl="1"/>
            <a:r>
              <a:rPr lang="en-IE" dirty="0" smtClean="0"/>
              <a:t>Mac </a:t>
            </a:r>
          </a:p>
          <a:p>
            <a:pPr lvl="1"/>
            <a:r>
              <a:rPr lang="en-IE" dirty="0" smtClean="0"/>
              <a:t>Linux </a:t>
            </a:r>
          </a:p>
          <a:p>
            <a:pPr lvl="1"/>
            <a:r>
              <a:rPr lang="en-IE" dirty="0" smtClean="0"/>
              <a:t>IOS </a:t>
            </a:r>
          </a:p>
          <a:p>
            <a:pPr lvl="1"/>
            <a:r>
              <a:rPr lang="en-IE" dirty="0" smtClean="0"/>
              <a:t>Android.</a:t>
            </a:r>
          </a:p>
          <a:p>
            <a:pPr lvl="1"/>
            <a:endParaRPr lang="en-IE" dirty="0" smtClean="0"/>
          </a:p>
          <a:p>
            <a:r>
              <a:rPr lang="en-IE" dirty="0" smtClean="0"/>
              <a:t>Flash hasn’t gone anywhere. Runs faster now, too.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pic>
        <p:nvPicPr>
          <p:cNvPr id="3074" name="Picture 2" descr="http://blog.denivip.ru/wp-content/uploads/2012/12/multi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28625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eppo.net/cartoons/albums/cartoons/free_time/sports/sports_juoksija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90699"/>
            <a:ext cx="6096000" cy="5067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Performance Enhancements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4392488" cy="4461128"/>
          </a:xfrm>
        </p:spPr>
        <p:txBody>
          <a:bodyPr/>
          <a:lstStyle/>
          <a:p>
            <a:r>
              <a:rPr lang="en-IE" dirty="0" smtClean="0"/>
              <a:t>Frame-rates up to 4 times faster in some cases!</a:t>
            </a:r>
          </a:p>
          <a:p>
            <a:endParaRPr lang="en-IE" dirty="0" smtClean="0"/>
          </a:p>
          <a:p>
            <a:r>
              <a:rPr lang="en-IE" dirty="0" smtClean="0"/>
              <a:t>Optimised base classes</a:t>
            </a:r>
          </a:p>
          <a:p>
            <a:endParaRPr lang="en-IE" dirty="0" smtClean="0"/>
          </a:p>
          <a:p>
            <a:r>
              <a:rPr lang="en-IE" dirty="0" smtClean="0"/>
              <a:t>Memory leaks plugged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515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Moving from Stencyl 2  to  Stencyl 3  &amp; beyond</vt:lpstr>
      <vt:lpstr>Slide 2</vt:lpstr>
      <vt:lpstr>At a glance</vt:lpstr>
      <vt:lpstr>Unified Engine</vt:lpstr>
      <vt:lpstr>Slide 5</vt:lpstr>
      <vt:lpstr>Slide 6</vt:lpstr>
      <vt:lpstr>3rd Party Extensions!</vt:lpstr>
      <vt:lpstr>Publishing Options</vt:lpstr>
      <vt:lpstr>Performance Enhancements</vt:lpstr>
      <vt:lpstr>Full-screen Shader support (3.2)</vt:lpstr>
      <vt:lpstr> The Possibilities...</vt:lpstr>
      <vt:lpstr>.OGG and .MP3</vt:lpstr>
      <vt:lpstr>Blend Modes for Layers &amp; Actors...</vt:lpstr>
      <vt:lpstr>Image API              Bitmap Fonts</vt:lpstr>
      <vt:lpstr>Multi-resolution Support</vt:lpstr>
      <vt:lpstr>Multi-resolution support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Stencyl 2  to  Stencyl 3  &amp; beyond</dc:title>
  <dc:creator>user</dc:creator>
  <cp:lastModifiedBy>user</cp:lastModifiedBy>
  <cp:revision>22</cp:revision>
  <dcterms:created xsi:type="dcterms:W3CDTF">2014-07-10T14:42:26Z</dcterms:created>
  <dcterms:modified xsi:type="dcterms:W3CDTF">2014-07-11T08:57:53Z</dcterms:modified>
</cp:coreProperties>
</file>