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623" r:id="rId3"/>
    <p:sldId id="625" r:id="rId4"/>
    <p:sldId id="581" r:id="rId5"/>
    <p:sldId id="627" r:id="rId6"/>
    <p:sldId id="582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21" r:id="rId15"/>
    <p:sldId id="622" r:id="rId16"/>
  </p:sldIdLst>
  <p:sldSz cx="13004800" cy="9753600"/>
  <p:notesSz cx="6669088" cy="9926638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342900" indent="1143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6858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028700" indent="3429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3716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75"/>
    <a:srgbClr val="0000CC"/>
    <a:srgbClr val="000099"/>
    <a:srgbClr val="F5EA0B"/>
    <a:srgbClr val="FFFF99"/>
    <a:srgbClr val="645AEC"/>
    <a:srgbClr val="EA7636"/>
    <a:srgbClr val="F371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1119" autoAdjust="0"/>
  </p:normalViewPr>
  <p:slideViewPr>
    <p:cSldViewPr>
      <p:cViewPr varScale="1">
        <p:scale>
          <a:sx n="42" d="100"/>
          <a:sy n="42" d="100"/>
        </p:scale>
        <p:origin x="-1382" y="-10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44" y="-72"/>
      </p:cViewPr>
      <p:guideLst>
        <p:guide orient="horz" pos="3127"/>
        <p:guide pos="210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45125" cy="495300"/>
          </a:xfrm>
          <a:prstGeom prst="rect">
            <a:avLst/>
          </a:prstGeom>
        </p:spPr>
        <p:txBody>
          <a:bodyPr vert="horz" wrap="square" lIns="91904" tIns="45952" rIns="91904" bIns="45952" numCol="1" anchor="t" anchorCtr="0" compatLnSpc="1">
            <a:prstTxWarp prst="textNoShape">
              <a:avLst/>
            </a:prstTxWarp>
          </a:bodyPr>
          <a:lstStyle>
            <a:lvl1pPr algn="l" defTabSz="1306749">
              <a:defRPr sz="12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defRPr>
            </a:lvl1pPr>
          </a:lstStyle>
          <a:p>
            <a:pPr>
              <a:defRPr/>
            </a:pPr>
            <a:r>
              <a:rPr lang="en-US"/>
              <a:t>Biblical values of GOD’s Kingdom</a:t>
            </a:r>
          </a:p>
          <a:p>
            <a:pPr>
              <a:defRPr/>
            </a:pPr>
            <a:r>
              <a:rPr lang="en-US"/>
              <a:t>Topic: I </a:t>
            </a:r>
            <a:r>
              <a:rPr lang="en-US" smtClean="0"/>
              <a:t>am passionate about Spiritual Disciplines (II)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389438" y="0"/>
            <a:ext cx="2278062" cy="495300"/>
          </a:xfrm>
          <a:prstGeom prst="rect">
            <a:avLst/>
          </a:prstGeom>
        </p:spPr>
        <p:txBody>
          <a:bodyPr vert="horz" wrap="square" lIns="91904" tIns="45952" rIns="91904" bIns="4595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Sunday </a:t>
            </a:r>
            <a:r>
              <a:rPr lang="en-US" smtClean="0"/>
              <a:t>12</a:t>
            </a:r>
            <a:r>
              <a:rPr lang="en-US" baseline="30000" smtClean="0"/>
              <a:t>th</a:t>
            </a:r>
            <a:r>
              <a:rPr lang="en-US" smtClean="0"/>
              <a:t> August </a:t>
            </a:r>
            <a:r>
              <a:rPr lang="en-US"/>
              <a:t>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838" cy="495300"/>
          </a:xfrm>
          <a:prstGeom prst="rect">
            <a:avLst/>
          </a:prstGeom>
        </p:spPr>
        <p:txBody>
          <a:bodyPr vert="horz" wrap="square" lIns="91904" tIns="45952" rIns="91904" bIns="45952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663" y="9429750"/>
            <a:ext cx="2890837" cy="495300"/>
          </a:xfrm>
          <a:prstGeom prst="rect">
            <a:avLst/>
          </a:prstGeom>
        </p:spPr>
        <p:txBody>
          <a:bodyPr vert="horz" wrap="square" lIns="91904" tIns="45952" rIns="91904" bIns="4595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E6482-9018-4DF1-9FBD-D59E6E731E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887413" y="4714875"/>
            <a:ext cx="4894262" cy="4467225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904" tIns="45952" rIns="91904" bIns="45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Chalkboard SE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Chalkboard SE" charset="0"/>
              </a:rPr>
              <a:t>Second level</a:t>
            </a:r>
          </a:p>
          <a:p>
            <a:pPr lvl="2"/>
            <a:r>
              <a:rPr lang="en-US" noProof="0" smtClean="0">
                <a:sym typeface="Chalkboard SE" charset="0"/>
              </a:rPr>
              <a:t>Third level</a:t>
            </a:r>
          </a:p>
          <a:p>
            <a:pPr lvl="3"/>
            <a:r>
              <a:rPr lang="en-US" noProof="0" smtClean="0">
                <a:sym typeface="Chalkboard SE" charset="0"/>
              </a:rPr>
              <a:t>Fourth level</a:t>
            </a:r>
          </a:p>
          <a:p>
            <a:pPr lvl="4"/>
            <a:r>
              <a:rPr lang="en-US" noProof="0" smtClean="0">
                <a:sym typeface="Chalkboard SE" charset="0"/>
              </a:rPr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5300"/>
          </a:xfrm>
          <a:prstGeom prst="rect">
            <a:avLst/>
          </a:prstGeom>
        </p:spPr>
        <p:txBody>
          <a:bodyPr vert="horz" wrap="square" lIns="91904" tIns="45952" rIns="91904" bIns="4595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453610-D845-4AD1-856C-CF44C45BCA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8491538"/>
            <a:ext cx="13004800" cy="12620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8609013"/>
            <a:ext cx="3198813" cy="1014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5975" y="8596313"/>
            <a:ext cx="9648825" cy="1014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59574" y="5743787"/>
            <a:ext cx="9211733" cy="260096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359574" y="8604497"/>
            <a:ext cx="9536853" cy="975360"/>
          </a:xfrm>
        </p:spPr>
        <p:txBody>
          <a:bodyPr anchor="ctr">
            <a:normAutofit/>
          </a:bodyPr>
          <a:lstStyle>
            <a:lvl1pPr marL="0" indent="0" algn="l">
              <a:buNone/>
              <a:defRPr sz="3700">
                <a:solidFill>
                  <a:srgbClr val="FFFFFF"/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7950" y="8631238"/>
            <a:ext cx="2925763" cy="974725"/>
          </a:xfrm>
        </p:spPr>
        <p:txBody>
          <a:bodyPr>
            <a:no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341222A6-AD47-4049-A48C-DCD43921D005}" type="datetimeFigureOut">
              <a:rPr lang="en-US"/>
              <a:pPr/>
              <a:t>9/1/2012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65450" y="336550"/>
            <a:ext cx="8345488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379200" y="325438"/>
            <a:ext cx="1192213" cy="541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0DDB60-326E-47E1-AE9B-881DE95C678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5693E-5593-4A4A-96A3-0C4EC3B080BA}" type="datetimeFigureOut">
              <a:rPr lang="en-US"/>
              <a:pPr/>
              <a:t>9/1/2012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5A7037-33E5-4978-9D84-13CF50CE0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670925" y="0"/>
            <a:ext cx="454025" cy="97536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6013" y="866775"/>
            <a:ext cx="323850" cy="8886825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36013" y="0"/>
            <a:ext cx="323850" cy="75882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0107" y="866988"/>
            <a:ext cx="2926080" cy="78457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866987"/>
            <a:ext cx="7911253" cy="78457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320213" y="8886825"/>
            <a:ext cx="3143250" cy="519113"/>
          </a:xfrm>
        </p:spPr>
        <p:txBody>
          <a:bodyPr/>
          <a:lstStyle>
            <a:lvl1pPr>
              <a:defRPr/>
            </a:lvl1pPr>
          </a:lstStyle>
          <a:p>
            <a:fld id="{552AB634-2E13-4373-9F8B-A1EB6158D5F9}" type="datetimeFigureOut">
              <a:rPr lang="en-US"/>
              <a:pPr/>
              <a:t>9/1/2012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875" y="8886825"/>
            <a:ext cx="7926388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517731" y="205582"/>
            <a:ext cx="758825" cy="3476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EFBE49-3400-45BC-888A-AE81C078ECD8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321" y="1981200"/>
            <a:ext cx="11595947" cy="140885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71321" y="2275840"/>
            <a:ext cx="11595947" cy="63940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08AB2-992B-4FF5-9063-4AFBB6ECC8D6}" type="datetimeFigureOut">
              <a:rPr lang="en-US"/>
              <a:pPr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76EA9EF-3A3F-49E5-99EF-71AD16E748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2166938"/>
            <a:ext cx="13004800" cy="1625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76475"/>
            <a:ext cx="1843088" cy="14081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1038" y="2276475"/>
            <a:ext cx="11053762" cy="14081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3901441"/>
            <a:ext cx="10130650" cy="2379698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0" y="2275840"/>
            <a:ext cx="10837333" cy="1408853"/>
          </a:xfrm>
        </p:spPr>
        <p:txBody>
          <a:bodyPr/>
          <a:lstStyle>
            <a:lvl1pPr algn="l">
              <a:buNone/>
              <a:defRPr sz="63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C35614-1652-4B31-AB0A-7289757E94BB}" type="datetimeFigureOut">
              <a:rPr lang="en-US"/>
              <a:pPr/>
              <a:t>9/1/2012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2492375"/>
            <a:ext cx="1843088" cy="998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sz="3400"/>
            </a:lvl1pPr>
          </a:lstStyle>
          <a:p>
            <a:fld id="{C173A1ED-A1A1-40B8-AC94-9F196AD329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66987" y="2260718"/>
            <a:ext cx="5527040" cy="650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890526" y="2260718"/>
            <a:ext cx="5527040" cy="650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EDDC6-3CA1-4140-A25E-8A25F8A6E66A}" type="datetimeFigureOut">
              <a:rPr lang="en-US"/>
              <a:pPr/>
              <a:t>9/1/2012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60FE196-74CC-4FB3-A44C-F1EB5DDC7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" y="388338"/>
            <a:ext cx="11595947" cy="12372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66987" y="3467947"/>
            <a:ext cx="5527040" cy="5093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827520" y="3467947"/>
            <a:ext cx="5527040" cy="5093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66987" y="2492587"/>
            <a:ext cx="5527040" cy="910336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827520" y="2492587"/>
            <a:ext cx="5527040" cy="910336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821E04-6023-4EFA-8095-EA78D9745C6F}" type="datetimeFigureOut">
              <a:rPr lang="en-US"/>
              <a:pPr/>
              <a:t>9/1/2012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FC57C4A-5C93-4C63-AA0E-FF95616B2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B08943-433A-410F-BCD6-C3D5FA7C250E}" type="datetimeFigureOut">
              <a:rPr lang="en-US"/>
              <a:pPr/>
              <a:t>9/1/2012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A96E343-E130-4BAC-B93B-C81D0D7DB8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75B10-F50B-46F8-B639-F226E4DB3E3E}" type="datetimeFigureOut">
              <a:rPr lang="en-US"/>
              <a:pPr/>
              <a:t>9/1/2012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886825"/>
            <a:ext cx="758825" cy="541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D07698-778B-4F05-AD3E-5558337128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388338"/>
            <a:ext cx="11487573" cy="1237262"/>
          </a:xfrm>
        </p:spPr>
        <p:txBody>
          <a:bodyPr/>
          <a:lstStyle>
            <a:lvl1pPr algn="l">
              <a:buNone/>
              <a:defRPr sz="63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66987" y="2492587"/>
            <a:ext cx="2275840" cy="617728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95069" tIns="260092" rIns="195069" bIns="130046"/>
          <a:lstStyle>
            <a:lvl1pPr marL="0" indent="0">
              <a:spcAft>
                <a:spcPts val="1422"/>
              </a:spcAft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59573" y="2492587"/>
            <a:ext cx="9103360" cy="62856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25EDFA-EEF5-4458-81E9-DC0D3752AF61}" type="datetimeFigureOut">
              <a:rPr lang="en-US"/>
              <a:pPr/>
              <a:t>9/1/2012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BEDB791-CE0C-44B3-AB74-FBFBF7B5F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6502400"/>
            <a:ext cx="13004800" cy="12620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700" y="6632575"/>
            <a:ext cx="2081213" cy="10144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7100" y="6619875"/>
            <a:ext cx="10807700" cy="10144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2058988" y="0"/>
            <a:ext cx="142875" cy="97663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5840" y="7802880"/>
            <a:ext cx="10403840" cy="97536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840" y="6610773"/>
            <a:ext cx="10403840" cy="975360"/>
          </a:xfrm>
        </p:spPr>
        <p:txBody>
          <a:bodyPr/>
          <a:lstStyle>
            <a:lvl1pPr algn="l">
              <a:buNone/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19486" y="0"/>
            <a:ext cx="10785314" cy="6498065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4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886825" y="8886825"/>
            <a:ext cx="3792538" cy="519113"/>
          </a:xfrm>
        </p:spPr>
        <p:txBody>
          <a:bodyPr/>
          <a:lstStyle>
            <a:lvl1pPr>
              <a:defRPr/>
            </a:lvl1pPr>
          </a:lstStyle>
          <a:p>
            <a:fld id="{1E92A687-3350-4A4B-8C5A-4CE9ECD0DE98}" type="datetimeFigureOut">
              <a:rPr lang="en-US"/>
              <a:pPr/>
              <a:t>9/1/2012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6637338"/>
            <a:ext cx="2058988" cy="9445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fld id="{3AC8C9A2-BCCD-48E9-A73A-2EAE90F1B6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276475" y="8886825"/>
            <a:ext cx="6502400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66775" y="325438"/>
            <a:ext cx="11596688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71538" y="1143000"/>
            <a:ext cx="11595100" cy="757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69338" y="8886825"/>
            <a:ext cx="3794125" cy="519113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 algn="l" hangingPunct="1">
              <a:defRPr sz="2000">
                <a:solidFill>
                  <a:schemeClr val="tx2"/>
                </a:solidFill>
              </a:defRPr>
            </a:lvl1pPr>
          </a:lstStyle>
          <a:p>
            <a:fld id="{D4F4E0ED-F54A-4EF1-BAAD-BD7461FBCFCC}" type="datetimeFigureOut">
              <a:rPr lang="en-US"/>
              <a:pPr/>
              <a:t>9/1/2012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66775" y="8886825"/>
            <a:ext cx="7710488" cy="519113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 algn="r" hangingPunct="1">
              <a:defRPr sz="2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9pPr>
    </p:titleStyle>
    <p:bodyStyle>
      <a:lvl1pPr marL="454025" indent="-454025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09638" indent="-388938" algn="l" rtl="0" eaLnBrk="0" fontAlgn="base" hangingPunct="0">
        <a:spcBef>
          <a:spcPts val="788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63" indent="-323850" algn="l" rtl="0" eaLnBrk="0" fontAlgn="base" hangingPunct="0">
        <a:spcBef>
          <a:spcPts val="713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450" indent="-323850" algn="l" rtl="0" eaLnBrk="0" fontAlgn="base" hangingPunct="0">
        <a:spcBef>
          <a:spcPts val="575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323850" algn="l" rtl="0" eaLnBrk="0" fontAlgn="base" hangingPunct="0"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057" indent="-32511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81195" indent="-32511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771333" indent="-32511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61471" indent="-32511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/>
          </p:cNvSpPr>
          <p:nvPr/>
        </p:nvSpPr>
        <p:spPr bwMode="auto">
          <a:xfrm>
            <a:off x="8559800" y="128588"/>
            <a:ext cx="4445000" cy="48418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1300163"/>
            <a:r>
              <a:rPr lang="en-US" sz="22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12</a:t>
            </a:r>
            <a:r>
              <a:rPr lang="en-US" sz="2200" b="1" baseline="3000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th</a:t>
            </a:r>
            <a:r>
              <a:rPr lang="en-US" sz="22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 August 2012</a:t>
            </a:r>
            <a:endParaRPr lang="en-US" sz="2200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  <p:sp>
        <p:nvSpPr>
          <p:cNvPr id="13315" name="Rectangle 1"/>
          <p:cNvSpPr>
            <a:spLocks/>
          </p:cNvSpPr>
          <p:nvPr/>
        </p:nvSpPr>
        <p:spPr bwMode="auto">
          <a:xfrm>
            <a:off x="-25400" y="-11113"/>
            <a:ext cx="7366000" cy="6397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 anchor="ctr">
            <a:spAutoFit/>
          </a:bodyPr>
          <a:lstStyle/>
          <a:p>
            <a:pPr algn="l" defTabSz="914145">
              <a:defRPr/>
            </a:pP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神国的价值观 </a:t>
            </a:r>
            <a:r>
              <a:rPr lang="en-US" altLang="zh-TW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(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五</a:t>
            </a:r>
            <a:r>
              <a:rPr lang="en-US" altLang="zh-TW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13316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17" name="Rectangle 1"/>
          <p:cNvSpPr>
            <a:spLocks/>
          </p:cNvSpPr>
          <p:nvPr/>
        </p:nvSpPr>
        <p:spPr bwMode="auto">
          <a:xfrm>
            <a:off x="6640513" y="2180770"/>
            <a:ext cx="5983287" cy="420855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 anchor="ctr">
            <a:spAutoFit/>
          </a:bodyPr>
          <a:lstStyle/>
          <a:p>
            <a:pPr>
              <a:defRPr/>
            </a:pPr>
            <a:r>
              <a:rPr lang="zh-CN" altLang="en-US" sz="8800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我要</a:t>
            </a:r>
            <a:endParaRPr lang="en-US" altLang="zh-CN" sz="8800" b="1" dirty="0" smtClean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latin typeface="Microsoft YaHei" pitchFamily="34" charset="-122"/>
              <a:ea typeface="Microsoft YaHei" pitchFamily="34" charset="-122"/>
              <a:cs typeface="Arial" pitchFamily="34" charset="0"/>
              <a:sym typeface="Arial Rounded MT Bold" pitchFamily="34" charset="0"/>
            </a:endParaRPr>
          </a:p>
          <a:p>
            <a:pPr>
              <a:defRPr/>
            </a:pPr>
            <a:r>
              <a:rPr lang="zh-CN" altLang="en-US" sz="8800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降服于</a:t>
            </a:r>
            <a:endParaRPr lang="en-US" altLang="zh-CN" sz="8800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latin typeface="Microsoft YaHei" pitchFamily="34" charset="-122"/>
              <a:ea typeface="Microsoft YaHei" pitchFamily="34" charset="-122"/>
              <a:cs typeface="Arial" pitchFamily="34" charset="0"/>
              <a:sym typeface="Arial Rounded MT Bold" pitchFamily="34" charset="0"/>
            </a:endParaRPr>
          </a:p>
          <a:p>
            <a:pPr>
              <a:defRPr/>
            </a:pPr>
            <a:r>
              <a:rPr lang="zh-CN" altLang="en-US" sz="8800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属</a:t>
            </a:r>
            <a:r>
              <a:rPr lang="zh-CN" altLang="en-US" sz="8800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灵的掌权</a:t>
            </a:r>
            <a:endParaRPr lang="en-SG" sz="4400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3318" name="Rectangle 4"/>
          <p:cNvSpPr>
            <a:spLocks/>
          </p:cNvSpPr>
          <p:nvPr/>
        </p:nvSpPr>
        <p:spPr bwMode="auto">
          <a:xfrm>
            <a:off x="7950200" y="6934200"/>
            <a:ext cx="3479800" cy="1992566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defTabSz="1300163">
              <a:defRPr/>
            </a:pPr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马太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 </a:t>
            </a:r>
          </a:p>
          <a:p>
            <a:pPr defTabSz="1300163">
              <a:defRPr/>
            </a:pP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8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:</a:t>
            </a:r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 </a:t>
            </a: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5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-</a:t>
            </a: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13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Microsoft Sans Serif" pitchFamily="34" charset="0"/>
            </a:endParaRPr>
          </a:p>
        </p:txBody>
      </p:sp>
      <p:pic>
        <p:nvPicPr>
          <p:cNvPr id="13322" name="Picture 10" descr="http://guoxue.zynews.com/WeHua/UploadFiles_4897/201008/2010081109585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990600"/>
            <a:ext cx="6172200" cy="82346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477000"/>
            <a:ext cx="129032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219200"/>
          </a:xfrm>
          <a:solidFill>
            <a:srgbClr val="FFC000">
              <a:alpha val="59999"/>
            </a:srgbClr>
          </a:solidFill>
        </p:spPr>
        <p:txBody>
          <a:bodyPr lIns="126435" tIns="72248" rIns="126435" bIns="72248"/>
          <a:lstStyle/>
          <a:p>
            <a:r>
              <a:rPr lang="en-US" sz="5400" b="1" smtClean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 2.	</a:t>
            </a:r>
            <a:r>
              <a:rPr lang="zh-CN" altLang="en-US" sz="4800" b="1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属灵操练注重于 </a:t>
            </a:r>
            <a:r>
              <a:rPr lang="zh-CN" altLang="en-US" sz="6000" b="1" smtClean="0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控制旧习惯</a:t>
            </a:r>
            <a:endParaRPr lang="en-SG" sz="5400" b="1" i="1" smtClean="0">
              <a:solidFill>
                <a:srgbClr val="000099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  <p:sp>
        <p:nvSpPr>
          <p:cNvPr id="24580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533" name="Rectangle 3"/>
          <p:cNvSpPr>
            <a:spLocks/>
          </p:cNvSpPr>
          <p:nvPr/>
        </p:nvSpPr>
        <p:spPr bwMode="auto">
          <a:xfrm>
            <a:off x="254000" y="1295400"/>
            <a:ext cx="12420600" cy="57451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marL="914400" indent="-914400" algn="l">
              <a:buFontTx/>
              <a:buAutoNum type="alphaLcParenR"/>
              <a:defRPr/>
            </a:pPr>
            <a:r>
              <a:rPr lang="zh-TW" altLang="en-US" sz="5400" b="1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所有的心意</a:t>
            </a:r>
            <a:r>
              <a:rPr lang="zh-CN" altLang="en-US" sz="5400" b="1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 </a:t>
            </a:r>
            <a:r>
              <a:rPr lang="zh-TW" altLang="en-US" sz="5400" b="1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 </a:t>
            </a:r>
            <a:endParaRPr lang="en-US" altLang="zh-TW" sz="5400" b="1" dirty="0">
              <a:solidFill>
                <a:srgbClr val="FF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914400" indent="-914400" algn="l">
              <a:defRPr/>
            </a:pPr>
            <a:r>
              <a:rPr lang="en-US" altLang="zh-TW" sz="5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	</a:t>
            </a:r>
            <a:r>
              <a:rPr lang="zh-CN" altLang="en-US" sz="5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“</a:t>
            </a:r>
            <a:r>
              <a:rPr lang="en-US" altLang="zh-CN" sz="5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... </a:t>
            </a:r>
            <a:r>
              <a:rPr lang="zh-CN" alt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又将人所有的心意夺回，使他都顺服基督。” （</a:t>
            </a:r>
            <a:r>
              <a:rPr lang="zh-TW" altLang="en-US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林后</a:t>
            </a:r>
            <a:r>
              <a:rPr lang="en-US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10:5</a:t>
            </a:r>
            <a:r>
              <a:rPr lang="zh-CN" altLang="en-US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）</a:t>
            </a:r>
            <a:endParaRPr lang="en-US" b="1" i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712788" indent="-712788" algn="l">
              <a:defRPr/>
            </a:pPr>
            <a:endParaRPr lang="en-US" sz="2800" b="1" i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914400" indent="-914400" algn="l">
              <a:buFontTx/>
              <a:buAutoNum type="alphaLcParenR" startAt="2"/>
              <a:defRPr/>
            </a:pPr>
            <a:r>
              <a:rPr lang="zh-TW" altLang="en-US" sz="5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所说的闲话</a:t>
            </a:r>
            <a:r>
              <a:rPr lang="zh-CN" altLang="en-US" sz="5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 </a:t>
            </a:r>
            <a:endParaRPr lang="en-US" altLang="zh-CN" sz="5400" b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1428750" lvl="2" indent="-742950" algn="l">
              <a:defRPr/>
            </a:pPr>
            <a:r>
              <a:rPr lang="en-US" altLang="zh-CN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“.... </a:t>
            </a:r>
            <a:r>
              <a:rPr lang="zh-CN" alt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凡人所说的闲话，当审判的日子，必要句句供出来。</a:t>
            </a:r>
            <a:r>
              <a:rPr lang="en-US" altLang="zh-CN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” (</a:t>
            </a:r>
            <a:r>
              <a:rPr lang="zh-CN" altLang="en-US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马太</a:t>
            </a:r>
            <a:r>
              <a:rPr lang="en-US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 12:36)</a:t>
            </a:r>
          </a:p>
          <a:p>
            <a:pPr algn="l">
              <a:defRPr/>
            </a:pPr>
            <a:endParaRPr lang="en-SG" sz="3200" b="1" i="1" dirty="0">
              <a:solidFill>
                <a:schemeClr val="tx1"/>
              </a:solidFill>
              <a:latin typeface="Arial" pitchFamily="34" charset="0"/>
              <a:ea typeface="Microsoft JhengHei" pitchFamily="34" charset="-12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" y="3784600"/>
            <a:ext cx="11971338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532" name="Rectangle 3"/>
          <p:cNvSpPr>
            <a:spLocks/>
          </p:cNvSpPr>
          <p:nvPr/>
        </p:nvSpPr>
        <p:spPr bwMode="auto">
          <a:xfrm>
            <a:off x="177800" y="1295400"/>
            <a:ext cx="12352338" cy="2546564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marL="914400" indent="-914400" algn="l">
              <a:buFontTx/>
              <a:buAutoNum type="alphaLcParenR" startAt="3"/>
              <a:defRPr/>
            </a:pPr>
            <a:r>
              <a:rPr lang="zh-CN" altLang="en-US" sz="60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而不是辖管他人，而是服事</a:t>
            </a:r>
            <a:endParaRPr lang="en-US" altLang="zh-CN" sz="6000" b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1427163" lvl="5" indent="-439738">
              <a:defRPr/>
            </a:pPr>
            <a:r>
              <a:rPr lang="en-US" sz="48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‒ 	</a:t>
            </a:r>
            <a:r>
              <a:rPr lang="zh-CN" altLang="en-US" sz="48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法利赛人注重外表，禁锢他人 ；感到自豪和害怕失去控制</a:t>
            </a:r>
            <a:endParaRPr lang="en-US" sz="4800" b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  <p:sp>
        <p:nvSpPr>
          <p:cNvPr id="2560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219200"/>
          </a:xfrm>
          <a:solidFill>
            <a:srgbClr val="FFC000">
              <a:alpha val="59999"/>
            </a:srgbClr>
          </a:solidFill>
        </p:spPr>
        <p:txBody>
          <a:bodyPr lIns="126435" tIns="72248" rIns="126435" bIns="72248"/>
          <a:lstStyle/>
          <a:p>
            <a:r>
              <a:rPr lang="en-US" sz="5400" b="1" smtClean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 2.	</a:t>
            </a:r>
            <a:r>
              <a:rPr lang="zh-CN" altLang="en-US" sz="4800" b="1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属灵操练注重于 </a:t>
            </a:r>
            <a:r>
              <a:rPr lang="zh-CN" altLang="en-US" sz="6000" b="1" smtClean="0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控制旧习惯</a:t>
            </a:r>
            <a:endParaRPr lang="en-SG" sz="5400" b="1" i="1" smtClean="0">
              <a:solidFill>
                <a:srgbClr val="000099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7200" y="1719263"/>
            <a:ext cx="6221413" cy="788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752600"/>
          </a:xfrm>
          <a:solidFill>
            <a:srgbClr val="92D050"/>
          </a:solidFill>
        </p:spPr>
        <p:txBody>
          <a:bodyPr lIns="126435" tIns="72248" rIns="126435" bIns="72248"/>
          <a:lstStyle/>
          <a:p>
            <a:pPr marL="804863" indent="-804863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 3.	</a:t>
            </a:r>
            <a:r>
              <a:rPr lang="zh-CN" altLang="en-US" sz="4400" b="1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属灵操练注重于 </a:t>
            </a:r>
            <a:r>
              <a:rPr lang="zh-CN" altLang="en-US" sz="5400" b="1" smtClean="0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给基督荣耀高于其他竞争的感情</a:t>
            </a:r>
            <a:endParaRPr lang="en-SG" sz="4200" b="1" i="1" smtClean="0">
              <a:solidFill>
                <a:srgbClr val="000099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  <p:sp>
        <p:nvSpPr>
          <p:cNvPr id="26628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6629" name="Rectangle 3"/>
          <p:cNvSpPr>
            <a:spLocks/>
          </p:cNvSpPr>
          <p:nvPr/>
        </p:nvSpPr>
        <p:spPr bwMode="auto">
          <a:xfrm>
            <a:off x="185738" y="1905000"/>
            <a:ext cx="6850062" cy="73485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marL="895350" indent="-895350" algn="l"/>
            <a:r>
              <a:rPr lang="en-US" sz="6000" b="1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a)	</a:t>
            </a:r>
            <a:r>
              <a:rPr lang="zh-TW" altLang="en-US" sz="6000" b="1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崇拜操练</a:t>
            </a:r>
            <a:endParaRPr lang="en-US" sz="6000" b="1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</a:endParaRPr>
          </a:p>
          <a:p>
            <a:pPr marL="895350" lvl="2" indent="-895350" algn="l"/>
            <a:r>
              <a:rPr lang="en-US" altLang="zh-CN" sz="5400" b="1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	</a:t>
            </a:r>
            <a:r>
              <a:rPr lang="zh-CN" altLang="en-US" sz="5400" b="1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荣耀神是什么样子？</a:t>
            </a:r>
            <a:endParaRPr lang="en-US" altLang="zh-CN" sz="5400" b="1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</a:endParaRPr>
          </a:p>
          <a:p>
            <a:pPr marL="1427163" lvl="4" indent="-530225" algn="l"/>
            <a:endParaRPr lang="en-US" sz="1600" b="1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  <a:sym typeface="Arial Rounded MT Bold" pitchFamily="34" charset="0"/>
            </a:endParaRPr>
          </a:p>
          <a:p>
            <a:pPr marL="1427163" lvl="4" indent="-530225" algn="l"/>
            <a:r>
              <a:rPr lang="en-US" sz="4800" b="1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‒  </a:t>
            </a:r>
            <a:r>
              <a:rPr lang="zh-CN" altLang="en-US" sz="4800" b="1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我要</a:t>
            </a:r>
            <a:r>
              <a:rPr lang="zh-TW" altLang="en-US" sz="4800" b="1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守时</a:t>
            </a:r>
            <a:endParaRPr lang="en-US" sz="3200" b="1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  <a:sym typeface="Arial Rounded MT Bold" pitchFamily="34" charset="0"/>
            </a:endParaRPr>
          </a:p>
          <a:p>
            <a:pPr marL="1427163" lvl="4" indent="-530225" algn="l"/>
            <a:endParaRPr lang="en-US" sz="2000" b="1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  <a:sym typeface="Arial Rounded MT Bold" pitchFamily="34" charset="0"/>
            </a:endParaRPr>
          </a:p>
          <a:p>
            <a:pPr marL="1427163" lvl="4" indent="-530225" algn="l"/>
            <a:r>
              <a:rPr lang="en-US" sz="4800" b="1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‒  </a:t>
            </a:r>
            <a:r>
              <a:rPr lang="zh-CN" altLang="en-US" sz="4800" b="1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我要听而不多说话      </a:t>
            </a:r>
            <a:endParaRPr lang="en-US" altLang="zh-CN" sz="4800" b="1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  <a:sym typeface="Arial Rounded MT Bold" pitchFamily="34" charset="0"/>
            </a:endParaRPr>
          </a:p>
          <a:p>
            <a:pPr marL="1427163" lvl="4" indent="-530225" algn="l"/>
            <a:r>
              <a:rPr lang="en-US" sz="4800" b="1" i="1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		</a:t>
            </a:r>
            <a:r>
              <a:rPr lang="en-US" sz="4000" b="1" i="1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(</a:t>
            </a:r>
            <a:r>
              <a:rPr lang="zh-TW" altLang="en-US" sz="4000" b="1" i="1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愚昧人</a:t>
            </a:r>
            <a:r>
              <a:rPr lang="zh-CN" altLang="en-US" sz="4000" b="1" i="1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的</a:t>
            </a:r>
            <a:r>
              <a:rPr lang="zh-TW" altLang="en-US" sz="4000" b="1" i="1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献祭</a:t>
            </a:r>
            <a:r>
              <a:rPr lang="en-US" sz="4000" b="1" i="1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     </a:t>
            </a:r>
          </a:p>
          <a:p>
            <a:pPr marL="1427163" lvl="4" indent="-530225" algn="l"/>
            <a:r>
              <a:rPr lang="en-US" sz="4000" b="1" i="1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     </a:t>
            </a:r>
            <a:r>
              <a:rPr lang="zh-TW" altLang="en-US" sz="4000" b="1" i="1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传道</a:t>
            </a:r>
            <a:r>
              <a:rPr lang="zh-CN" altLang="en-US" sz="4000" b="1" i="1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书 </a:t>
            </a:r>
            <a:r>
              <a:rPr lang="en-US" sz="4000" b="1" i="1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5:1)</a:t>
            </a:r>
            <a:endParaRPr lang="en-US" sz="3200" b="1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  <a:sym typeface="Arial Rounded MT Bold" pitchFamily="34" charset="0"/>
            </a:endParaRPr>
          </a:p>
          <a:p>
            <a:pPr marL="1427163" lvl="4" indent="-530225" algn="l"/>
            <a:endParaRPr lang="en-US" sz="3200" b="1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  <a:sym typeface="Arial Rounded MT Bold" pitchFamily="34" charset="0"/>
            </a:endParaRPr>
          </a:p>
          <a:p>
            <a:pPr marL="1427163" lvl="4" indent="-530225" algn="l"/>
            <a:r>
              <a:rPr lang="en-US" sz="4800" b="1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‒  </a:t>
            </a:r>
            <a:r>
              <a:rPr lang="zh-CN" altLang="en-US" sz="4800" b="1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我要改变</a:t>
            </a:r>
            <a:endParaRPr lang="en-US" sz="5400" b="1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54613"/>
            <a:ext cx="1300480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4581" name="Rectangle 3"/>
          <p:cNvSpPr>
            <a:spLocks/>
          </p:cNvSpPr>
          <p:nvPr/>
        </p:nvSpPr>
        <p:spPr bwMode="auto">
          <a:xfrm>
            <a:off x="177800" y="1752600"/>
            <a:ext cx="12827000" cy="467022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marL="712788" indent="-712788" algn="l">
              <a:defRPr/>
            </a:pPr>
            <a:r>
              <a:rPr lang="en-US" sz="5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b)	 </a:t>
            </a:r>
            <a:r>
              <a:rPr lang="zh-TW" altLang="en-US" sz="5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祷告操练</a:t>
            </a:r>
            <a:endParaRPr lang="en-US" sz="5400" b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712788" indent="-712788" algn="l">
              <a:defRPr/>
            </a:pPr>
            <a:r>
              <a:rPr lang="en-US" sz="4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	</a:t>
            </a:r>
            <a:r>
              <a:rPr lang="en-US" sz="44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i</a:t>
            </a:r>
            <a:r>
              <a:rPr lang="en-US" sz="44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)  </a:t>
            </a:r>
            <a:r>
              <a:rPr lang="zh-CN" altLang="en-US" sz="44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我安排时间祷告。而我不是说 </a:t>
            </a:r>
            <a:r>
              <a:rPr lang="en-US" altLang="zh-CN" sz="44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…</a:t>
            </a:r>
            <a:endParaRPr lang="en-US" sz="4400" b="1" dirty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2312988" lvl="5" indent="-712788" defTabSz="725488">
              <a:defRPr/>
            </a:pPr>
            <a:r>
              <a:rPr 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… </a:t>
            </a:r>
            <a:r>
              <a:rPr lang="zh-TW" alt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给 </a:t>
            </a:r>
            <a:r>
              <a:rPr lang="zh-CN" alt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</a:t>
            </a:r>
            <a:r>
              <a:rPr 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…</a:t>
            </a:r>
          </a:p>
          <a:p>
            <a:pPr marL="2312988" lvl="5" indent="-712788" defTabSz="725488">
              <a:defRPr/>
            </a:pPr>
            <a:endParaRPr lang="en-US" sz="1200" b="1" i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2312988" lvl="5" indent="-712788" defTabSz="725488">
              <a:defRPr/>
            </a:pPr>
            <a:r>
              <a:rPr 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… </a:t>
            </a:r>
            <a:r>
              <a:rPr lang="zh-TW" alt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不能更改</a:t>
            </a:r>
            <a:r>
              <a:rPr 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…</a:t>
            </a:r>
          </a:p>
          <a:p>
            <a:pPr marL="2312988" lvl="5" indent="-712788" defTabSz="725488">
              <a:defRPr/>
            </a:pPr>
            <a:endParaRPr lang="en-US" sz="1200" b="1" i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2312988" lvl="5" indent="-712788" defTabSz="725488">
              <a:defRPr/>
            </a:pPr>
            <a:r>
              <a:rPr 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… </a:t>
            </a:r>
            <a:r>
              <a:rPr lang="zh-CN" alt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如果没有任何回应</a:t>
            </a:r>
            <a:r>
              <a:rPr 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…</a:t>
            </a:r>
          </a:p>
          <a:p>
            <a:pPr algn="l">
              <a:defRPr/>
            </a:pPr>
            <a:endParaRPr lang="en-US" sz="4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1"/>
          <p:cNvSpPr txBox="1">
            <a:spLocks noChangeArrowheads="1"/>
          </p:cNvSpPr>
          <p:nvPr/>
        </p:nvSpPr>
        <p:spPr bwMode="auto">
          <a:xfrm>
            <a:off x="0" y="0"/>
            <a:ext cx="13004800" cy="17526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126435" tIns="72248" rIns="126435" bIns="72248" anchor="ctr"/>
          <a:lstStyle/>
          <a:p>
            <a:pPr marL="804863" indent="-804863" algn="l" defTabSz="914400" eaLnBrk="0"/>
            <a:r>
              <a:rPr lang="en-US" sz="44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 3.	</a:t>
            </a:r>
            <a:r>
              <a:rPr lang="zh-CN" altLang="en-US" sz="4400" b="1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属灵操练注重于 </a:t>
            </a:r>
            <a:r>
              <a:rPr lang="zh-CN" altLang="en-US" sz="5400" b="1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给基督荣耀高于其他竞争的感情</a:t>
            </a:r>
            <a:endParaRPr lang="en-SG" sz="4200" b="1" i="1">
              <a:solidFill>
                <a:srgbClr val="000099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5604" name="Rectangle 3"/>
          <p:cNvSpPr>
            <a:spLocks/>
          </p:cNvSpPr>
          <p:nvPr/>
        </p:nvSpPr>
        <p:spPr bwMode="auto">
          <a:xfrm>
            <a:off x="203200" y="1752600"/>
            <a:ext cx="12649200" cy="18081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marL="895350" indent="-895350" algn="l">
              <a:defRPr/>
            </a:pPr>
            <a:r>
              <a:rPr lang="en-US" sz="60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b)	</a:t>
            </a:r>
            <a:r>
              <a:rPr lang="zh-TW" altLang="en-US" sz="60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祷告操练</a:t>
            </a:r>
            <a:endParaRPr lang="en-US" sz="6000" b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1884363" indent="-989013" algn="l">
              <a:defRPr/>
            </a:pPr>
            <a:r>
              <a:rPr lang="en-US" sz="48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ii)	</a:t>
            </a:r>
            <a:r>
              <a:rPr lang="zh-CN" altLang="en-US" sz="48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我要在处境中行出上帝的旨意</a:t>
            </a:r>
            <a:endParaRPr lang="en-US" sz="4000" b="1" i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0400" y="4191000"/>
            <a:ext cx="9220200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"/>
          <p:cNvSpPr txBox="1">
            <a:spLocks noChangeArrowheads="1"/>
          </p:cNvSpPr>
          <p:nvPr/>
        </p:nvSpPr>
        <p:spPr bwMode="auto">
          <a:xfrm>
            <a:off x="0" y="0"/>
            <a:ext cx="13004800" cy="17526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126435" tIns="72248" rIns="126435" bIns="72248" anchor="ctr"/>
          <a:lstStyle/>
          <a:p>
            <a:pPr marL="804863" indent="-804863" algn="l" defTabSz="914400" eaLnBrk="0"/>
            <a:r>
              <a:rPr lang="en-US" sz="44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 3.	</a:t>
            </a:r>
            <a:r>
              <a:rPr lang="zh-CN" altLang="en-US" sz="4400" b="1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属灵操练注重于 </a:t>
            </a:r>
            <a:r>
              <a:rPr lang="zh-CN" altLang="en-US" sz="5400" b="1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给基督荣耀高于其他竞争的感情</a:t>
            </a:r>
            <a:endParaRPr lang="en-SG" sz="4200" b="1" i="1">
              <a:solidFill>
                <a:srgbClr val="000099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14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203200" y="1752600"/>
            <a:ext cx="12649200" cy="17160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l"/>
            <a:r>
              <a:rPr lang="en-US" sz="4500" b="1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c)	 </a:t>
            </a:r>
            <a:r>
              <a:rPr lang="zh-CN" altLang="en-US" sz="5400" b="1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见证</a:t>
            </a:r>
            <a:r>
              <a:rPr lang="zh-TW" altLang="en-US" sz="5400" b="1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操练</a:t>
            </a:r>
            <a:endParaRPr lang="en-US" sz="5400" b="1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algn="l"/>
            <a:r>
              <a:rPr lang="en-US" sz="4800" b="1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	</a:t>
            </a:r>
            <a:r>
              <a:rPr lang="en-US" sz="4800" b="1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 </a:t>
            </a:r>
            <a:r>
              <a:rPr lang="zh-CN" altLang="en-US" sz="4800" b="1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我预期的祷告列表显示我行出的信心</a:t>
            </a:r>
            <a:endParaRPr lang="en-US" sz="4800" b="1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6400" y="3581400"/>
          <a:ext cx="12268200" cy="5797550"/>
        </p:xfrm>
        <a:graphic>
          <a:graphicData uri="http://schemas.openxmlformats.org/drawingml/2006/table">
            <a:tbl>
              <a:tblPr/>
              <a:tblGrid>
                <a:gridCol w="1157288"/>
                <a:gridCol w="3382962"/>
                <a:gridCol w="3560763"/>
                <a:gridCol w="1928812"/>
                <a:gridCol w="2238375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S/No</a:t>
                      </a: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PMingLiU" pitchFamily="18" charset="-120"/>
                          <a:sym typeface="Helvetica Light" charset="0"/>
                        </a:rPr>
                        <a:t>名字</a:t>
                      </a: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SimSun" pitchFamily="2" charset="-122"/>
                          <a:sym typeface="Helvetica Light" charset="0"/>
                        </a:rPr>
                        <a:t>邀请开放小组</a:t>
                      </a: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SimSun" pitchFamily="2" charset="-122"/>
                          <a:sym typeface="Helvetica Light" charset="0"/>
                        </a:rPr>
                        <a:t>经历前</a:t>
                      </a: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SimSun" pitchFamily="2" charset="-122"/>
                          <a:sym typeface="Helvetica Light" charset="0"/>
                        </a:rPr>
                        <a:t>敬拜</a:t>
                      </a: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1</a:t>
                      </a: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2</a:t>
                      </a: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3</a:t>
                      </a: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4</a:t>
                      </a: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5</a:t>
                      </a: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6</a:t>
                      </a: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7</a:t>
                      </a: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8</a:t>
                      </a: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9</a:t>
                      </a: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10</a:t>
                      </a: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  <p:sp>
        <p:nvSpPr>
          <p:cNvPr id="29774" name="Rectangle 1"/>
          <p:cNvSpPr txBox="1">
            <a:spLocks noChangeArrowheads="1"/>
          </p:cNvSpPr>
          <p:nvPr/>
        </p:nvSpPr>
        <p:spPr bwMode="auto">
          <a:xfrm>
            <a:off x="0" y="0"/>
            <a:ext cx="13004800" cy="17526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126435" tIns="72248" rIns="126435" bIns="72248" anchor="ctr"/>
          <a:lstStyle/>
          <a:p>
            <a:pPr marL="804863" indent="-804863" algn="l" defTabSz="914400" eaLnBrk="0"/>
            <a:r>
              <a:rPr lang="en-US" sz="44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 3.	</a:t>
            </a:r>
            <a:r>
              <a:rPr lang="zh-CN" altLang="en-US" sz="4400" b="1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属灵操练注重于 </a:t>
            </a:r>
            <a:r>
              <a:rPr lang="zh-CN" altLang="en-US" sz="5400" b="1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给基督荣耀高于其他竞争的感情</a:t>
            </a:r>
            <a:endParaRPr lang="en-SG" sz="4200" b="1" i="1">
              <a:solidFill>
                <a:srgbClr val="000099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8200" y="1143001"/>
            <a:ext cx="5849939" cy="862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219200"/>
          </a:xfrm>
          <a:solidFill>
            <a:srgbClr val="00B0F0">
              <a:alpha val="70195"/>
            </a:srgbClr>
          </a:solidFill>
        </p:spPr>
        <p:txBody>
          <a:bodyPr lIns="120676" tIns="68958" rIns="120676" bIns="68958"/>
          <a:lstStyle/>
          <a:p>
            <a:pPr marL="346075" defTabSz="1239838" eaLnBrk="1" hangingPunct="1">
              <a:tabLst>
                <a:tab pos="871538" algn="l"/>
              </a:tabLst>
            </a:pPr>
            <a:r>
              <a:rPr lang="zh-TW" altLang="en-US" sz="4800" b="1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复习：</a:t>
            </a:r>
            <a:endParaRPr lang="en-US" sz="4300" i="1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4340" name="Rectangle 2"/>
          <p:cNvSpPr>
            <a:spLocks/>
          </p:cNvSpPr>
          <p:nvPr/>
        </p:nvSpPr>
        <p:spPr bwMode="auto">
          <a:xfrm>
            <a:off x="11739563" y="9067800"/>
            <a:ext cx="1265237" cy="6937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0676" tIns="68958" rIns="120676" bIns="68958">
            <a:spAutoFit/>
          </a:bodyPr>
          <a:lstStyle/>
          <a:p>
            <a:pPr algn="r" defTabSz="236538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341" name="Rectangle 3"/>
          <p:cNvSpPr>
            <a:spLocks/>
          </p:cNvSpPr>
          <p:nvPr/>
        </p:nvSpPr>
        <p:spPr bwMode="auto">
          <a:xfrm>
            <a:off x="254000" y="1219200"/>
            <a:ext cx="6781800" cy="83105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0676" tIns="68958" rIns="120676" bIns="68958">
            <a:spAutoFit/>
          </a:bodyPr>
          <a:lstStyle/>
          <a:p>
            <a:pPr marL="854075" lvl="2" indent="-854075" algn="l" defTabSz="692150">
              <a:lnSpc>
                <a:spcPct val="150000"/>
              </a:lnSpc>
              <a:buFont typeface="Tw Cen MT" pitchFamily="34" charset="0"/>
              <a:buAutoNum type="arabicPeriod"/>
            </a:pPr>
            <a:r>
              <a:rPr lang="zh-CN" altLang="en-US" sz="5400" b="1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我让</a:t>
            </a:r>
            <a:r>
              <a:rPr lang="zh-CN" altLang="en-US" sz="6000" b="1" u="sng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异象</a:t>
            </a:r>
            <a:r>
              <a:rPr lang="zh-CN" altLang="en-US" sz="5400" b="1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掌管</a:t>
            </a:r>
          </a:p>
          <a:p>
            <a:pPr marL="854075" lvl="2" indent="-854075" algn="l" defTabSz="692150">
              <a:lnSpc>
                <a:spcPct val="150000"/>
              </a:lnSpc>
              <a:buFont typeface="Tw Cen MT" pitchFamily="34" charset="0"/>
              <a:buAutoNum type="arabicPeriod"/>
            </a:pPr>
            <a:r>
              <a:rPr lang="zh-CN" altLang="en-US" sz="5400" b="1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我委身于</a:t>
            </a:r>
            <a:r>
              <a:rPr lang="zh-CN" altLang="en-US" sz="6000" b="1" u="sng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细胞小组生命</a:t>
            </a:r>
            <a:endParaRPr lang="zh-CN" altLang="en-US" sz="5400" b="1" u="sng">
              <a:solidFill>
                <a:srgbClr val="FF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854075" lvl="2" indent="-854075" algn="l" defTabSz="692150">
              <a:lnSpc>
                <a:spcPct val="150000"/>
              </a:lnSpc>
              <a:buFont typeface="Tw Cen MT" pitchFamily="34" charset="0"/>
              <a:buAutoNum type="arabicPeriod"/>
            </a:pPr>
            <a:r>
              <a:rPr lang="zh-CN" altLang="en-US" sz="5400" b="1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我是</a:t>
            </a:r>
            <a:r>
              <a:rPr lang="zh-CN" altLang="en-US" sz="6000" b="1" u="sng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门徒</a:t>
            </a:r>
            <a:endParaRPr lang="en-US" sz="5400" b="1" u="sng">
              <a:solidFill>
                <a:srgbClr val="FF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854075" lvl="2" indent="-854075" algn="l" defTabSz="692150">
              <a:lnSpc>
                <a:spcPct val="150000"/>
              </a:lnSpc>
            </a:pPr>
            <a:r>
              <a:rPr lang="en-US" sz="5400" b="1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4.	</a:t>
            </a:r>
            <a:r>
              <a:rPr lang="zh-CN" altLang="en-US" sz="5400" b="1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我对</a:t>
            </a:r>
            <a:r>
              <a:rPr lang="zh-CN" altLang="en-US" sz="6000" b="1" u="sng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属灵操练</a:t>
            </a:r>
            <a:r>
              <a:rPr lang="zh-CN" altLang="en-US" sz="5400" b="1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充满激情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13004800" cy="84772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</p:spPr>
      </p:pic>
      <p:sp>
        <p:nvSpPr>
          <p:cNvPr id="15365" name="Rectangle 3"/>
          <p:cNvSpPr>
            <a:spLocks/>
          </p:cNvSpPr>
          <p:nvPr/>
        </p:nvSpPr>
        <p:spPr bwMode="auto">
          <a:xfrm>
            <a:off x="0" y="1676400"/>
            <a:ext cx="13004800" cy="789523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0676" tIns="68958" rIns="120676" bIns="68958">
            <a:spAutoFit/>
          </a:bodyPr>
          <a:lstStyle/>
          <a:p>
            <a:pPr>
              <a:defRPr/>
            </a:pPr>
            <a:r>
              <a:rPr lang="zh-CN" altLang="en-US" sz="96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百夫长回答说</a:t>
            </a:r>
            <a:r>
              <a:rPr lang="zh-CN" altLang="en-US" sz="9600" b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：</a:t>
            </a:r>
            <a:endParaRPr lang="en-US" altLang="zh-CN" sz="9600" b="1" dirty="0" smtClean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>
              <a:defRPr/>
            </a:pPr>
            <a:r>
              <a:rPr lang="zh-CN" altLang="en-US" sz="9600" b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“</a:t>
            </a:r>
            <a:r>
              <a:rPr lang="zh-CN" altLang="en-US" sz="96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主啊，你到我舍下，我不敢当</a:t>
            </a:r>
            <a:r>
              <a:rPr lang="zh-CN" altLang="en-US" sz="9600" b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；</a:t>
            </a:r>
            <a:endParaRPr lang="en-US" altLang="zh-CN" sz="9600" b="1" dirty="0" smtClean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>
              <a:defRPr/>
            </a:pPr>
            <a:r>
              <a:rPr lang="zh-CN" altLang="en-US" sz="12000" b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只</a:t>
            </a:r>
            <a:r>
              <a:rPr lang="zh-CN" altLang="en-US" sz="120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要你说一句话</a:t>
            </a:r>
            <a:r>
              <a:rPr lang="zh-CN" altLang="en-US" sz="12000" b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，</a:t>
            </a:r>
            <a:endParaRPr lang="en-US" altLang="zh-CN" sz="12000" b="1" dirty="0" smtClean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>
              <a:defRPr/>
            </a:pPr>
            <a:r>
              <a:rPr lang="zh-CN" altLang="en-US" sz="9600" b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我</a:t>
            </a:r>
            <a:r>
              <a:rPr lang="zh-CN" altLang="en-US" sz="96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的仆人就必好了。</a:t>
            </a:r>
            <a:endParaRPr lang="zh-CN" altLang="en-US" sz="11500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295400"/>
          </a:xfrm>
          <a:solidFill>
            <a:srgbClr val="C00000">
              <a:alpha val="50195"/>
            </a:srgbClr>
          </a:solidFill>
        </p:spPr>
        <p:txBody>
          <a:bodyPr lIns="120676" tIns="68958" rIns="120676" bIns="68958"/>
          <a:lstStyle/>
          <a:p>
            <a:pPr algn="ctr">
              <a:defRPr/>
            </a:pPr>
            <a:r>
              <a:rPr lang="zh-CN" altLang="en-US" sz="7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马太 </a:t>
            </a:r>
            <a:r>
              <a:rPr lang="en-US" altLang="zh-CN" sz="7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8</a:t>
            </a:r>
            <a:r>
              <a:rPr lang="en-US" altLang="zh-CN" sz="7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: 8</a:t>
            </a:r>
          </a:p>
        </p:txBody>
      </p:sp>
      <p:sp>
        <p:nvSpPr>
          <p:cNvPr id="2" name="Rectangle 2"/>
          <p:cNvSpPr>
            <a:spLocks/>
          </p:cNvSpPr>
          <p:nvPr/>
        </p:nvSpPr>
        <p:spPr bwMode="auto">
          <a:xfrm>
            <a:off x="11739563" y="9067800"/>
            <a:ext cx="1265237" cy="6937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0676" tIns="68958" rIns="120676" bIns="68958">
            <a:spAutoFit/>
          </a:bodyPr>
          <a:lstStyle/>
          <a:p>
            <a:pPr algn="r" defTabSz="236538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143000"/>
          </a:xfrm>
          <a:solidFill>
            <a:srgbClr val="F371EA"/>
          </a:solidFill>
        </p:spPr>
        <p:txBody>
          <a:bodyPr lIns="126435" tIns="72248" rIns="126435" bIns="72248"/>
          <a:lstStyle/>
          <a:p>
            <a:pPr algn="ctr"/>
            <a:r>
              <a:rPr lang="en-US" sz="7200" b="1" dirty="0" smtClean="0">
                <a:solidFill>
                  <a:srgbClr val="0000CC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 </a:t>
            </a:r>
            <a:r>
              <a:rPr lang="zh-CN" altLang="en-US" sz="7200" b="1" dirty="0" smtClean="0">
                <a:solidFill>
                  <a:srgbClr val="0000CC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降服于属灵的掌权 </a:t>
            </a:r>
            <a:r>
              <a:rPr lang="en-US" sz="7200" b="1" dirty="0" smtClean="0">
                <a:solidFill>
                  <a:srgbClr val="0000CC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…</a:t>
            </a:r>
            <a:endParaRPr lang="en-SG" sz="7200" b="1" dirty="0" smtClean="0">
              <a:solidFill>
                <a:srgbClr val="0000CC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8436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4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389" name="Rectangle 3"/>
          <p:cNvSpPr>
            <a:spLocks/>
          </p:cNvSpPr>
          <p:nvPr/>
        </p:nvSpPr>
        <p:spPr bwMode="auto">
          <a:xfrm>
            <a:off x="423863" y="1295400"/>
            <a:ext cx="12580937" cy="778447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marL="1371600" indent="-1371600" algn="l">
              <a:lnSpc>
                <a:spcPct val="150000"/>
              </a:lnSpc>
              <a:buAutoNum type="arabicPeriod"/>
              <a:defRPr/>
            </a:pPr>
            <a:r>
              <a:rPr lang="zh-CN" alt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益处</a:t>
            </a:r>
            <a:endParaRPr lang="en-US" altLang="zh-CN" sz="11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1371600" indent="-1371600" algn="l">
              <a:lnSpc>
                <a:spcPct val="150000"/>
              </a:lnSpc>
              <a:buAutoNum type="arabicPeriod"/>
              <a:defRPr/>
            </a:pPr>
            <a:r>
              <a:rPr lang="zh-CN" alt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问题</a:t>
            </a:r>
            <a:endParaRPr lang="en-US" altLang="zh-CN" sz="11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1371600" indent="-1371600" algn="l">
              <a:lnSpc>
                <a:spcPct val="150000"/>
              </a:lnSpc>
              <a:buAutoNum type="arabicPeriod"/>
              <a:defRPr/>
            </a:pPr>
            <a:r>
              <a:rPr lang="zh-CN" alt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回应</a:t>
            </a:r>
            <a:endParaRPr lang="en-US" altLang="zh-CN" sz="11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  <p:pic>
        <p:nvPicPr>
          <p:cNvPr id="18438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64200" y="1142999"/>
            <a:ext cx="7340600" cy="8677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524000"/>
          </a:xfrm>
          <a:solidFill>
            <a:srgbClr val="F371EA"/>
          </a:solidFill>
        </p:spPr>
        <p:txBody>
          <a:bodyPr lIns="126435" tIns="72248" rIns="126435" bIns="72248"/>
          <a:lstStyle/>
          <a:p>
            <a:pPr marL="1143000" indent="-1143000" algn="ctr">
              <a:buFont typeface="+mj-lt"/>
              <a:buAutoNum type="arabicPeriod"/>
            </a:pPr>
            <a:r>
              <a:rPr lang="zh-TW" altLang="en-US" sz="8800" b="1" dirty="0" smtClean="0">
                <a:solidFill>
                  <a:srgbClr val="EFEF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益处</a:t>
            </a:r>
            <a:endParaRPr lang="zh-TW" altLang="en-US" sz="8800" b="1" dirty="0" smtClean="0">
              <a:solidFill>
                <a:srgbClr val="EFEF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19460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4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389" name="Rectangle 3"/>
          <p:cNvSpPr>
            <a:spLocks/>
          </p:cNvSpPr>
          <p:nvPr/>
        </p:nvSpPr>
        <p:spPr bwMode="auto">
          <a:xfrm>
            <a:off x="423863" y="1600200"/>
            <a:ext cx="11869737" cy="802201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>
              <a:defRPr/>
            </a:pPr>
            <a:r>
              <a:rPr lang="zh-CN" alt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住</a:t>
            </a:r>
            <a:r>
              <a:rPr lang="zh-CN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在至高者</a:t>
            </a:r>
            <a:r>
              <a:rPr lang="zh-CN" altLang="en-US" sz="8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隐密处</a:t>
            </a:r>
            <a:r>
              <a:rPr lang="zh-CN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的</a:t>
            </a:r>
            <a:r>
              <a:rPr lang="zh-CN" alt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，</a:t>
            </a:r>
            <a:endParaRPr lang="en-US" altLang="zh-CN" sz="7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>
              <a:defRPr/>
            </a:pPr>
            <a:r>
              <a:rPr lang="zh-CN" alt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必</a:t>
            </a:r>
            <a:r>
              <a:rPr lang="zh-CN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住在全能者的荫下。 </a:t>
            </a:r>
          </a:p>
          <a:p>
            <a:pPr>
              <a:defRPr/>
            </a:pPr>
            <a:r>
              <a:rPr lang="zh-CN" alt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我</a:t>
            </a:r>
            <a:r>
              <a:rPr lang="zh-CN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要论到耶和华说</a:t>
            </a:r>
            <a:r>
              <a:rPr lang="zh-CN" alt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：</a:t>
            </a:r>
            <a:endParaRPr lang="en-US" altLang="zh-CN" sz="7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>
              <a:defRPr/>
            </a:pPr>
            <a:r>
              <a:rPr lang="zh-CN" alt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“</a:t>
            </a:r>
            <a:r>
              <a:rPr lang="zh-CN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他是我的避难所</a:t>
            </a:r>
            <a:r>
              <a:rPr lang="zh-CN" alt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，</a:t>
            </a:r>
            <a:endParaRPr lang="en-US" altLang="zh-CN" sz="7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>
              <a:defRPr/>
            </a:pPr>
            <a:r>
              <a:rPr lang="zh-CN" alt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是</a:t>
            </a:r>
            <a:r>
              <a:rPr lang="zh-CN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我的山寨，是我的神</a:t>
            </a:r>
            <a:r>
              <a:rPr lang="zh-CN" alt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，</a:t>
            </a:r>
            <a:endParaRPr lang="en-US" altLang="zh-CN" sz="7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>
              <a:defRPr/>
            </a:pPr>
            <a:r>
              <a:rPr lang="zh-CN" alt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是</a:t>
            </a:r>
            <a:r>
              <a:rPr lang="zh-CN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我所倚靠的。” </a:t>
            </a:r>
            <a:endParaRPr lang="en-US" altLang="zh-CN" sz="7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>
              <a:defRPr/>
            </a:pPr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诗篇 </a:t>
            </a:r>
            <a:r>
              <a:rPr lang="en-US" altLang="zh-C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91</a:t>
            </a:r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：</a:t>
            </a:r>
            <a:r>
              <a:rPr lang="en-US" altLang="zh-C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1-2</a:t>
            </a:r>
            <a:endParaRPr lang="zh-CN" alt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905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26435" tIns="72248" rIns="126435" bIns="72248"/>
          <a:lstStyle/>
          <a:p>
            <a:pPr marL="895350" indent="-895350">
              <a:tabLst>
                <a:tab pos="895350" algn="l"/>
              </a:tabLst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1.	</a:t>
            </a:r>
            <a:r>
              <a:rPr lang="en-US" sz="48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	</a:t>
            </a:r>
            <a:r>
              <a:rPr lang="zh-CN" altLang="en-US" sz="48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属灵操练注重于 </a:t>
            </a:r>
            <a:r>
              <a:rPr lang="zh-CN" altLang="en-US" sz="6000" b="1" dirty="0" smtClean="0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形成聆听上帝声音的新习惯</a:t>
            </a:r>
            <a:endParaRPr lang="en-SG" sz="4800" b="1" i="1" dirty="0" smtClean="0">
              <a:solidFill>
                <a:srgbClr val="000099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413" name="Rectangle 3"/>
          <p:cNvSpPr>
            <a:spLocks/>
          </p:cNvSpPr>
          <p:nvPr/>
        </p:nvSpPr>
        <p:spPr bwMode="auto">
          <a:xfrm>
            <a:off x="330200" y="1905000"/>
            <a:ext cx="12352338" cy="11620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l">
              <a:defRPr/>
            </a:pP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a) </a:t>
            </a:r>
            <a:r>
              <a:rPr lang="zh-TW" alt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每天</a:t>
            </a:r>
            <a:r>
              <a:rPr lang="zh-CN" alt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注</a:t>
            </a:r>
            <a:r>
              <a:rPr lang="zh-TW" alt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重</a:t>
            </a:r>
            <a:r>
              <a:rPr lang="zh-CN" alt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于</a:t>
            </a:r>
            <a:r>
              <a:rPr lang="zh-TW" alt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上帝的</a:t>
            </a:r>
            <a:r>
              <a:rPr lang="zh-CN" alt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话</a:t>
            </a:r>
            <a:r>
              <a:rPr lang="zh-TW" alt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 </a:t>
            </a:r>
            <a:r>
              <a:rPr lang="en-US" altLang="zh-TW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…</a:t>
            </a:r>
            <a:endParaRPr lang="en-SG" sz="6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Microsoft Sans Serif" pitchFamily="34" charset="0"/>
            </a:endParaRPr>
          </a:p>
        </p:txBody>
      </p:sp>
      <p:sp>
        <p:nvSpPr>
          <p:cNvPr id="18438" name="Rectangle 3"/>
          <p:cNvSpPr>
            <a:spLocks/>
          </p:cNvSpPr>
          <p:nvPr/>
        </p:nvSpPr>
        <p:spPr bwMode="auto">
          <a:xfrm>
            <a:off x="1397000" y="3200400"/>
            <a:ext cx="11201400" cy="65166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marL="530225" lvl="2" indent="-530225" algn="l" defTabSz="725488">
              <a:defRPr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ea typeface="Arial Rounded MT Bold" pitchFamily="34" charset="0"/>
                <a:cs typeface="Microsoft Sans Serif" pitchFamily="34" charset="0"/>
                <a:sym typeface="Arial Rounded MT Bold" pitchFamily="34" charset="0"/>
              </a:rPr>
              <a:t>•  </a:t>
            </a:r>
            <a:r>
              <a:rPr lang="zh-CN" altLang="en-US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打开新的思维模式</a:t>
            </a:r>
            <a:endParaRPr lang="en-US" sz="6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Microsoft Sans Serif" pitchFamily="34" charset="0"/>
              <a:sym typeface="Arial Rounded MT Bold" pitchFamily="34" charset="0"/>
            </a:endParaRPr>
          </a:p>
          <a:p>
            <a:pPr marL="530225" lvl="2" indent="-530225" algn="l" defTabSz="725488">
              <a:defRPr/>
            </a:pPr>
            <a:r>
              <a:rPr lang="en-US" altLang="zh-CN" sz="60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	</a:t>
            </a:r>
            <a:r>
              <a:rPr lang="zh-CN" altLang="en-US" sz="5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只等真理的圣灵来了，他要引导你们明白一切的真理，因为他不是凭自己说的，乃是把他所听见的都说出来，并要把</a:t>
            </a:r>
            <a:r>
              <a:rPr lang="zh-CN" altLang="en-US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将来的事</a:t>
            </a:r>
            <a:r>
              <a:rPr lang="zh-CN" altLang="en-US" sz="5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告诉你们。 </a:t>
            </a:r>
            <a:endParaRPr lang="en-US" altLang="zh-CN" sz="5400" b="1" i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  <a:sym typeface="Arial Rounded MT Bold" pitchFamily="34" charset="0"/>
            </a:endParaRPr>
          </a:p>
          <a:p>
            <a:pPr marL="530225" lvl="2" indent="-530225" algn="r" defTabSz="725488">
              <a:defRPr/>
            </a:pPr>
            <a:r>
              <a:rPr lang="en-US" altLang="zh-CN" sz="5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										</a:t>
            </a:r>
            <a:r>
              <a:rPr lang="zh-CN" altLang="en-US" sz="5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约 </a:t>
            </a:r>
            <a:r>
              <a:rPr lang="en-US" sz="5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16:13</a:t>
            </a:r>
            <a:endParaRPr lang="en-US" b="1" dirty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</p:txBody>
      </p:sp>
      <p:pic>
        <p:nvPicPr>
          <p:cNvPr id="18440" name="Picture 8" descr="http://1.blog.xuite.net/1/9/b/e/21494822/blog_1380779/txt/26328923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3800" y="1143000"/>
            <a:ext cx="2476500" cy="2476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8436" name="Rectangle 3"/>
          <p:cNvSpPr>
            <a:spLocks/>
          </p:cNvSpPr>
          <p:nvPr/>
        </p:nvSpPr>
        <p:spPr bwMode="auto">
          <a:xfrm>
            <a:off x="177800" y="1905000"/>
            <a:ext cx="12352338" cy="9763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marL="1079500" indent="-1079500" algn="l"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a)	</a:t>
            </a:r>
            <a:r>
              <a:rPr lang="zh-TW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每天</a:t>
            </a:r>
            <a:r>
              <a:rPr lang="zh-CN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注</a:t>
            </a:r>
            <a:r>
              <a:rPr lang="zh-TW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重</a:t>
            </a:r>
            <a:r>
              <a:rPr lang="zh-CN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于</a:t>
            </a:r>
            <a:r>
              <a:rPr lang="zh-TW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上帝的</a:t>
            </a:r>
            <a:r>
              <a:rPr lang="zh-CN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话</a:t>
            </a:r>
            <a:r>
              <a:rPr lang="zh-TW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 </a:t>
            </a:r>
            <a:r>
              <a:rPr lang="en-US" altLang="zh-TW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…</a:t>
            </a:r>
            <a:endParaRPr lang="en-SG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Microsoft Sans Serif" pitchFamily="34" charset="0"/>
            </a:endParaRPr>
          </a:p>
        </p:txBody>
      </p:sp>
      <p:sp>
        <p:nvSpPr>
          <p:cNvPr id="18437" name="Rectangle 3"/>
          <p:cNvSpPr>
            <a:spLocks/>
          </p:cNvSpPr>
          <p:nvPr/>
        </p:nvSpPr>
        <p:spPr bwMode="auto">
          <a:xfrm>
            <a:off x="939800" y="2971800"/>
            <a:ext cx="11912600" cy="73199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marL="712788" lvl="2" indent="-438150" algn="l" defTabSz="725488">
              <a:lnSpc>
                <a:spcPct val="90000"/>
              </a:lnSpc>
              <a:defRPr/>
            </a:pPr>
            <a:r>
              <a:rPr lang="en-US" sz="6000" b="1" dirty="0">
                <a:solidFill>
                  <a:srgbClr val="000099"/>
                </a:solidFill>
                <a:latin typeface="Microsoft Sans Serif" pitchFamily="34" charset="0"/>
                <a:ea typeface="Arial Rounded MT Bold" pitchFamily="34" charset="0"/>
                <a:cs typeface="Microsoft Sans Serif" pitchFamily="34" charset="0"/>
                <a:sym typeface="Arial Rounded MT Bold" pitchFamily="34" charset="0"/>
              </a:rPr>
              <a:t>•	</a:t>
            </a:r>
            <a:r>
              <a:rPr lang="zh-CN" altLang="en-US" sz="60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听我牧者的声音 </a:t>
            </a:r>
            <a:endParaRPr lang="en-US" altLang="zh-CN" sz="4000" b="1" dirty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  <a:sym typeface="Arial Rounded MT Bold" pitchFamily="34" charset="0"/>
            </a:endParaRPr>
          </a:p>
          <a:p>
            <a:pPr marL="712788" lvl="2" indent="-438150" algn="l" defTabSz="725488">
              <a:lnSpc>
                <a:spcPct val="90000"/>
              </a:lnSpc>
              <a:defRPr/>
            </a:pPr>
            <a:r>
              <a:rPr lang="zh-CN" altLang="en-US" sz="40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 </a:t>
            </a:r>
            <a:endParaRPr lang="en-US" altLang="zh-CN" sz="2400" b="1" i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  <a:sym typeface="Arial Rounded MT Bold" pitchFamily="34" charset="0"/>
            </a:endParaRPr>
          </a:p>
          <a:p>
            <a:pPr marL="712788" lvl="2" indent="-438150" algn="l" defTabSz="725488">
              <a:lnSpc>
                <a:spcPct val="90000"/>
              </a:lnSpc>
              <a:defRPr/>
            </a:pPr>
            <a:r>
              <a:rPr lang="en-US" altLang="zh-CN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	</a:t>
            </a:r>
            <a:r>
              <a:rPr lang="zh-CN" altLang="en-US" sz="5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“我的羊听我的声音，我也认识他们，他们也跟着我</a:t>
            </a:r>
            <a:r>
              <a:rPr lang="zh-CN" alt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。”（约</a:t>
            </a:r>
            <a:r>
              <a:rPr 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10:27</a:t>
            </a:r>
            <a:r>
              <a:rPr lang="zh-CN" alt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）</a:t>
            </a:r>
            <a:endParaRPr lang="en-US" altLang="zh-CN" sz="4400" b="1" i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  <a:sym typeface="Arial Rounded MT Bold" pitchFamily="34" charset="0"/>
            </a:endParaRPr>
          </a:p>
          <a:p>
            <a:pPr marL="712788" lvl="2" indent="-438150" algn="l" defTabSz="725488">
              <a:lnSpc>
                <a:spcPct val="90000"/>
              </a:lnSpc>
              <a:defRPr/>
            </a:pPr>
            <a:r>
              <a:rPr lang="en-US" altLang="zh-CN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	</a:t>
            </a:r>
          </a:p>
          <a:p>
            <a:pPr marL="712788" lvl="2" indent="-438150" algn="l" defTabSz="725488">
              <a:lnSpc>
                <a:spcPct val="90000"/>
              </a:lnSpc>
              <a:defRPr/>
            </a:pPr>
            <a:r>
              <a:rPr lang="zh-CN" alt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“</a:t>
            </a:r>
            <a:r>
              <a:rPr lang="zh-CN" altLang="en-US" sz="5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耶和华与摩西面对面说话，好像人与朋友说话一般</a:t>
            </a:r>
            <a:r>
              <a:rPr lang="en-US" altLang="zh-CN" sz="5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...</a:t>
            </a:r>
            <a:r>
              <a:rPr lang="zh-CN" altLang="en-US" sz="5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”</a:t>
            </a:r>
            <a:r>
              <a:rPr lang="zh-CN" alt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（出</a:t>
            </a:r>
            <a:r>
              <a:rPr lang="zh-TW" alt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埃及</a:t>
            </a:r>
            <a:r>
              <a:rPr lang="zh-CN" alt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 </a:t>
            </a:r>
            <a:r>
              <a:rPr 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33:11</a:t>
            </a:r>
            <a:r>
              <a:rPr lang="zh-CN" altLang="en-US" sz="4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）</a:t>
            </a:r>
            <a:endParaRPr lang="en-US" sz="4400" b="1" dirty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  <a:sym typeface="Arial Rounded MT Bold" pitchFamily="34" charset="0"/>
            </a:endParaRPr>
          </a:p>
          <a:p>
            <a:pPr marL="712788" lvl="2" indent="-438150" algn="l" defTabSz="725488">
              <a:lnSpc>
                <a:spcPct val="90000"/>
              </a:lnSpc>
              <a:defRPr/>
            </a:pPr>
            <a:r>
              <a:rPr lang="en-US" sz="5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  </a:t>
            </a:r>
          </a:p>
          <a:p>
            <a:pPr marL="712788" lvl="2" indent="-438150" algn="l" defTabSz="725488">
              <a:lnSpc>
                <a:spcPct val="90000"/>
              </a:lnSpc>
              <a:defRPr/>
            </a:pPr>
            <a:r>
              <a:rPr lang="en-US" sz="60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 ‒  </a:t>
            </a:r>
            <a:r>
              <a:rPr lang="zh-CN" altLang="en-US" sz="60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独处和静默的操练</a:t>
            </a:r>
            <a:endParaRPr lang="en-US" sz="6000" b="1" i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</a:endParaRPr>
          </a:p>
          <a:p>
            <a:pPr marL="0" lvl="2" indent="0" algn="l" defTabSz="725488">
              <a:lnSpc>
                <a:spcPct val="90000"/>
              </a:lnSpc>
              <a:defRPr/>
            </a:pPr>
            <a:endParaRPr lang="en-US" sz="3000" b="1" i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0" y="0"/>
            <a:ext cx="13004800" cy="190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126435" tIns="72248" rIns="126435" bIns="72248" anchor="ctr"/>
          <a:lstStyle/>
          <a:p>
            <a:pPr marL="895350" indent="-895350" algn="l" defTabSz="914400" eaLnBrk="0">
              <a:tabLst>
                <a:tab pos="895350" algn="l"/>
              </a:tabLst>
              <a:defRPr/>
            </a:pPr>
            <a:r>
              <a:rPr lang="en-US" sz="4400" b="1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1.	</a:t>
            </a:r>
            <a:r>
              <a:rPr lang="en-US" sz="4800" b="1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	</a:t>
            </a:r>
            <a:r>
              <a:rPr lang="zh-CN" altLang="en-US" sz="4800" b="1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属灵操练注重于 </a:t>
            </a:r>
            <a:r>
              <a:rPr lang="zh-CN" altLang="en-US" sz="6000" b="1" dirty="0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形成聆听上帝声音的新习惯</a:t>
            </a:r>
            <a:endParaRPr lang="en-SG" sz="4800" b="1" i="1" dirty="0">
              <a:solidFill>
                <a:srgbClr val="000099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086600"/>
            <a:ext cx="13004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461" name="Rectangle 3"/>
          <p:cNvSpPr>
            <a:spLocks/>
          </p:cNvSpPr>
          <p:nvPr/>
        </p:nvSpPr>
        <p:spPr bwMode="auto">
          <a:xfrm>
            <a:off x="330200" y="1981200"/>
            <a:ext cx="12352338" cy="9763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marL="804863" indent="-804863" algn="l"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a)	</a:t>
            </a:r>
            <a:r>
              <a:rPr lang="zh-TW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每天</a:t>
            </a:r>
            <a:r>
              <a:rPr lang="zh-CN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注</a:t>
            </a:r>
            <a:r>
              <a:rPr lang="zh-TW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重</a:t>
            </a:r>
            <a:r>
              <a:rPr lang="zh-CN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于</a:t>
            </a:r>
            <a:r>
              <a:rPr lang="zh-TW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上帝的</a:t>
            </a:r>
            <a:r>
              <a:rPr lang="zh-CN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话</a:t>
            </a:r>
            <a:r>
              <a:rPr lang="zh-TW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 </a:t>
            </a:r>
            <a:r>
              <a:rPr lang="en-US" altLang="zh-TW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…</a:t>
            </a:r>
            <a:endParaRPr lang="en-SG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Microsoft Sans Serif" pitchFamily="34" charset="0"/>
            </a:endParaRPr>
          </a:p>
        </p:txBody>
      </p:sp>
      <p:sp>
        <p:nvSpPr>
          <p:cNvPr id="20485" name="Rectangle 3"/>
          <p:cNvSpPr>
            <a:spLocks/>
          </p:cNvSpPr>
          <p:nvPr/>
        </p:nvSpPr>
        <p:spPr bwMode="auto">
          <a:xfrm>
            <a:off x="1092200" y="2895600"/>
            <a:ext cx="11658600" cy="41767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marL="530225" lvl="2" indent="-530225" algn="l" defTabSz="725488">
              <a:lnSpc>
                <a:spcPct val="90000"/>
              </a:lnSpc>
              <a:defRPr/>
            </a:pPr>
            <a:r>
              <a:rPr lang="en-US" sz="60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•	</a:t>
            </a:r>
            <a:r>
              <a:rPr lang="zh-CN" altLang="en-US" sz="60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获得属天的智慧 </a:t>
            </a:r>
            <a:endParaRPr lang="en-US" altLang="zh-CN" sz="6000" b="1" dirty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  <a:sym typeface="Arial Rounded MT Bold" pitchFamily="34" charset="0"/>
            </a:endParaRPr>
          </a:p>
          <a:p>
            <a:pPr marL="530225" lvl="2" indent="-530225" algn="l" defTabSz="725488">
              <a:lnSpc>
                <a:spcPct val="90000"/>
              </a:lnSpc>
              <a:defRPr/>
            </a:pPr>
            <a:r>
              <a:rPr lang="en-US" altLang="zh-CN" sz="5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	</a:t>
            </a:r>
            <a:r>
              <a:rPr lang="zh-CN" altLang="en-US" sz="54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“惟独从上头来的智慧，先是清洁，后是和平，温良柔顺，满有怜悯，多结善果，没有偏见，没有假冒。 ”（</a:t>
            </a:r>
            <a:r>
              <a:rPr lang="zh-CN" altLang="en-US" sz="40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雅各 </a:t>
            </a:r>
            <a:r>
              <a:rPr lang="en-US" sz="40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3:17</a:t>
            </a:r>
            <a:r>
              <a:rPr lang="zh-CN" altLang="en-US" sz="4000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）</a:t>
            </a:r>
            <a:endParaRPr lang="en-US" sz="4000" b="1" i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  <a:sym typeface="Arial Rounded MT Bold" pitchFamily="34" charset="0"/>
            </a:endParaRPr>
          </a:p>
          <a:p>
            <a:pPr marL="0" lvl="2" indent="0" algn="l" defTabSz="725488">
              <a:lnSpc>
                <a:spcPct val="90000"/>
              </a:lnSpc>
              <a:defRPr/>
            </a:pPr>
            <a:endParaRPr lang="en-US" sz="1500" b="1" dirty="0">
              <a:solidFill>
                <a:srgbClr val="000099"/>
              </a:solidFill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0" y="0"/>
            <a:ext cx="13004800" cy="190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126435" tIns="72248" rIns="126435" bIns="72248" anchor="ctr"/>
          <a:lstStyle/>
          <a:p>
            <a:pPr marL="895350" indent="-895350" algn="l" defTabSz="914400" eaLnBrk="0">
              <a:tabLst>
                <a:tab pos="895350" algn="l"/>
              </a:tabLst>
              <a:defRPr/>
            </a:pPr>
            <a:r>
              <a:rPr lang="en-US" sz="4400" b="1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1.	</a:t>
            </a:r>
            <a:r>
              <a:rPr lang="en-US" sz="4800" b="1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	</a:t>
            </a:r>
            <a:r>
              <a:rPr lang="zh-CN" altLang="en-US" sz="4800" b="1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属灵操练注重于 </a:t>
            </a:r>
            <a:r>
              <a:rPr lang="zh-CN" altLang="en-US" sz="6000" b="1" dirty="0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形成聆听上帝声音的新习惯</a:t>
            </a:r>
            <a:endParaRPr lang="en-SG" sz="4800" b="1" i="1" dirty="0">
              <a:solidFill>
                <a:srgbClr val="000099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2514600"/>
            <a:ext cx="60452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508" name="Rectangle 3"/>
          <p:cNvSpPr>
            <a:spLocks/>
          </p:cNvSpPr>
          <p:nvPr/>
        </p:nvSpPr>
        <p:spPr bwMode="auto">
          <a:xfrm>
            <a:off x="177800" y="1905000"/>
            <a:ext cx="12352338" cy="9763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l"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b)</a:t>
            </a:r>
            <a:r>
              <a:rPr lang="zh-CN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 </a:t>
            </a:r>
            <a:r>
              <a:rPr lang="zh-TW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icrosoft Sans Serif" pitchFamily="34" charset="0"/>
              </a:rPr>
              <a:t>期待结果</a:t>
            </a:r>
            <a:endParaRPr lang="en-SG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Microsoft Sans Serif" pitchFamily="34" charset="0"/>
            </a:endParaRPr>
          </a:p>
        </p:txBody>
      </p:sp>
      <p:sp>
        <p:nvSpPr>
          <p:cNvPr id="20486" name="Rectangle 3"/>
          <p:cNvSpPr>
            <a:spLocks/>
          </p:cNvSpPr>
          <p:nvPr/>
        </p:nvSpPr>
        <p:spPr bwMode="auto">
          <a:xfrm>
            <a:off x="939800" y="2971800"/>
            <a:ext cx="6096000" cy="61150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marL="365125" lvl="2" indent="-365125" algn="l" defTabSz="725488">
              <a:lnSpc>
                <a:spcPct val="90000"/>
              </a:lnSpc>
              <a:tabLst>
                <a:tab pos="365125" algn="l"/>
              </a:tabLst>
              <a:defRPr/>
            </a:pPr>
            <a:r>
              <a:rPr lang="en-US" sz="4400" b="1" dirty="0">
                <a:solidFill>
                  <a:srgbClr val="000099"/>
                </a:solidFill>
                <a:latin typeface="Microsoft Sans Serif" pitchFamily="34" charset="0"/>
                <a:ea typeface="Arial Rounded MT Bold" pitchFamily="34" charset="0"/>
                <a:cs typeface="Microsoft Sans Serif" pitchFamily="34" charset="0"/>
                <a:sym typeface="Arial Rounded MT Bold" pitchFamily="34" charset="0"/>
              </a:rPr>
              <a:t>•	</a:t>
            </a:r>
            <a:r>
              <a:rPr lang="zh-CN" altLang="en-US" sz="44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特定行为的改变</a:t>
            </a:r>
            <a:endParaRPr lang="en-US" sz="4400" b="1" dirty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  <a:sym typeface="Arial Rounded MT Bold" pitchFamily="34" charset="0"/>
            </a:endParaRPr>
          </a:p>
          <a:p>
            <a:pPr marL="365125" lvl="2" indent="-365125" algn="l" defTabSz="725488">
              <a:lnSpc>
                <a:spcPct val="90000"/>
              </a:lnSpc>
              <a:tabLst>
                <a:tab pos="365125" algn="l"/>
              </a:tabLst>
              <a:defRPr/>
            </a:pPr>
            <a:r>
              <a:rPr lang="en-US" altLang="zh-CN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	</a:t>
            </a:r>
            <a:r>
              <a:rPr lang="zh-CN" altLang="en-US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不只是事实和好感却发射了心里的火热 </a:t>
            </a:r>
            <a:r>
              <a:rPr lang="en-US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(</a:t>
            </a:r>
            <a:r>
              <a:rPr lang="zh-CN" altLang="en-US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路</a:t>
            </a:r>
            <a:r>
              <a:rPr lang="en-US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24:32)</a:t>
            </a:r>
          </a:p>
          <a:p>
            <a:pPr marL="712788" lvl="2" indent="-347663" algn="l" defTabSz="725488">
              <a:lnSpc>
                <a:spcPct val="90000"/>
              </a:lnSpc>
              <a:tabLst>
                <a:tab pos="365125" algn="l"/>
              </a:tabLst>
              <a:defRPr/>
            </a:pPr>
            <a:r>
              <a:rPr lang="en-US" sz="32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	</a:t>
            </a:r>
            <a:r>
              <a:rPr lang="en-US" sz="4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	</a:t>
            </a:r>
            <a:endParaRPr lang="en-US" sz="2800" b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  <a:sym typeface="Arial Rounded MT Bold" pitchFamily="34" charset="0"/>
            </a:endParaRPr>
          </a:p>
          <a:p>
            <a:pPr marL="712788" lvl="2" indent="-347663" algn="l" defTabSz="725488">
              <a:lnSpc>
                <a:spcPct val="90000"/>
              </a:lnSpc>
              <a:tabLst>
                <a:tab pos="365125" algn="l"/>
              </a:tabLst>
              <a:defRPr/>
            </a:pPr>
            <a:r>
              <a:rPr lang="en-US" sz="4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‒  </a:t>
            </a:r>
            <a:r>
              <a:rPr lang="zh-CN" altLang="en-US" sz="4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敬畏上帝</a:t>
            </a:r>
            <a:endParaRPr lang="en-US" sz="4400" b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  <a:sym typeface="Arial Rounded MT Bold" pitchFamily="34" charset="0"/>
            </a:endParaRPr>
          </a:p>
          <a:p>
            <a:pPr marL="712788" lvl="2" indent="-347663" algn="l" defTabSz="725488">
              <a:lnSpc>
                <a:spcPct val="90000"/>
              </a:lnSpc>
              <a:tabLst>
                <a:tab pos="365125" algn="l"/>
              </a:tabLst>
              <a:defRPr/>
            </a:pPr>
            <a:r>
              <a:rPr lang="en-US" b="1" i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	  </a:t>
            </a:r>
            <a:r>
              <a:rPr lang="zh-TW" altLang="en-US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创</a:t>
            </a:r>
            <a:r>
              <a:rPr lang="zh-CN" altLang="en-US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3:8</a:t>
            </a:r>
          </a:p>
          <a:p>
            <a:pPr marL="712788" lvl="2" indent="-347663" algn="l" defTabSz="725488">
              <a:lnSpc>
                <a:spcPct val="90000"/>
              </a:lnSpc>
              <a:tabLst>
                <a:tab pos="365125" algn="l"/>
              </a:tabLst>
              <a:defRPr/>
            </a:pPr>
            <a:r>
              <a:rPr lang="en-US" sz="4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				</a:t>
            </a:r>
          </a:p>
          <a:p>
            <a:pPr marL="712788" lvl="2" indent="-347663" algn="l" defTabSz="725488">
              <a:lnSpc>
                <a:spcPct val="90000"/>
              </a:lnSpc>
              <a:tabLst>
                <a:tab pos="365125" algn="l"/>
              </a:tabLst>
              <a:defRPr/>
            </a:pPr>
            <a:r>
              <a:rPr lang="en-US" sz="4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‒  </a:t>
            </a:r>
            <a:r>
              <a:rPr lang="zh-TW" altLang="en-US" sz="4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态度</a:t>
            </a:r>
            <a:endParaRPr lang="en-US" sz="4400" b="1" i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</a:endParaRPr>
          </a:p>
          <a:p>
            <a:pPr marL="712788" lvl="2" indent="-347663" algn="l" defTabSz="725488">
              <a:lnSpc>
                <a:spcPct val="90000"/>
              </a:lnSpc>
              <a:tabLst>
                <a:tab pos="365125" algn="l"/>
              </a:tabLst>
              <a:defRPr/>
            </a:pPr>
            <a:r>
              <a:rPr lang="en-US" sz="4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				</a:t>
            </a:r>
          </a:p>
          <a:p>
            <a:pPr marL="712788" lvl="2" indent="-347663" algn="l" defTabSz="725488">
              <a:lnSpc>
                <a:spcPct val="90000"/>
              </a:lnSpc>
              <a:tabLst>
                <a:tab pos="365125" algn="l"/>
              </a:tabLst>
              <a:defRPr/>
            </a:pPr>
            <a:r>
              <a:rPr lang="en-US" sz="4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‒ </a:t>
            </a:r>
            <a:r>
              <a:rPr lang="zh-TW" altLang="en-US" sz="4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相互的</a:t>
            </a:r>
            <a:r>
              <a:rPr lang="zh-CN" altLang="en-US" sz="4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Microsoft Sans Serif" pitchFamily="34" charset="0"/>
                <a:sym typeface="Arial Rounded MT Bold" pitchFamily="34" charset="0"/>
              </a:rPr>
              <a:t>顺服</a:t>
            </a:r>
            <a:endParaRPr lang="en-US" sz="4000" b="1" i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Microsoft Sans Serif" pitchFamily="34" charset="0"/>
              <a:sym typeface="Arial Rounded MT Bold" pitchFamily="34" charset="0"/>
            </a:endParaRPr>
          </a:p>
          <a:p>
            <a:pPr marL="0" lvl="2" indent="0" algn="l" defTabSz="725488">
              <a:lnSpc>
                <a:spcPct val="90000"/>
              </a:lnSpc>
              <a:defRPr/>
            </a:pPr>
            <a:endParaRPr lang="en-US" sz="1500" b="1" dirty="0">
              <a:solidFill>
                <a:srgbClr val="000099"/>
              </a:solidFill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0" y="0"/>
            <a:ext cx="13004800" cy="190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126435" tIns="72248" rIns="126435" bIns="72248" anchor="ctr"/>
          <a:lstStyle/>
          <a:p>
            <a:pPr marL="895350" indent="-895350" algn="l" defTabSz="914400" eaLnBrk="0">
              <a:tabLst>
                <a:tab pos="895350" algn="l"/>
              </a:tabLst>
              <a:defRPr/>
            </a:pPr>
            <a:r>
              <a:rPr lang="en-US" sz="4400" b="1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1.	</a:t>
            </a:r>
            <a:r>
              <a:rPr lang="en-US" sz="4800" b="1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	</a:t>
            </a:r>
            <a:r>
              <a:rPr lang="zh-CN" altLang="en-US" sz="4800" b="1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属灵操练注重于 </a:t>
            </a:r>
            <a:r>
              <a:rPr lang="zh-CN" altLang="en-US" sz="6000" b="1" dirty="0">
                <a:solidFill>
                  <a:srgbClr val="000099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形成聆听上帝声音的新习惯</a:t>
            </a:r>
            <a:endParaRPr lang="en-SG" sz="4800" b="1" i="1" dirty="0">
              <a:solidFill>
                <a:srgbClr val="000099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7612</TotalTime>
  <Words>304</Words>
  <Application>Microsoft Office PowerPoint</Application>
  <PresentationFormat>Custom</PresentationFormat>
  <Paragraphs>122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Helvetica Light</vt:lpstr>
      <vt:lpstr>Arial</vt:lpstr>
      <vt:lpstr>Tw Cen MT</vt:lpstr>
      <vt:lpstr>Wingdings</vt:lpstr>
      <vt:lpstr>Wingdings 2</vt:lpstr>
      <vt:lpstr>Chalkboard SE</vt:lpstr>
      <vt:lpstr>Arial Rounded MT Bold</vt:lpstr>
      <vt:lpstr>Microsoft JhengHei</vt:lpstr>
      <vt:lpstr>Microsoft Sans Serif</vt:lpstr>
      <vt:lpstr>Microsoft YaHei</vt:lpstr>
      <vt:lpstr>Bookman Old Style</vt:lpstr>
      <vt:lpstr>PMingLiU</vt:lpstr>
      <vt:lpstr>SimSun</vt:lpstr>
      <vt:lpstr>Median</vt:lpstr>
      <vt:lpstr>Slide 1</vt:lpstr>
      <vt:lpstr>复习：</vt:lpstr>
      <vt:lpstr>马太 8: 8</vt:lpstr>
      <vt:lpstr>  降服于属灵的掌权 …</vt:lpstr>
      <vt:lpstr>益处</vt:lpstr>
      <vt:lpstr> 1.  属灵操练注重于 形成聆听上帝声音的新习惯</vt:lpstr>
      <vt:lpstr>Slide 7</vt:lpstr>
      <vt:lpstr>Slide 8</vt:lpstr>
      <vt:lpstr>Slide 9</vt:lpstr>
      <vt:lpstr> 2. 属灵操练注重于 控制旧习惯</vt:lpstr>
      <vt:lpstr> 2. 属灵操练注重于 控制旧习惯</vt:lpstr>
      <vt:lpstr> 3. 属灵操练注重于 给基督荣耀高于其他竞争的感情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</dc:creator>
  <cp:lastModifiedBy>David Seow</cp:lastModifiedBy>
  <cp:revision>1174</cp:revision>
  <cp:lastPrinted>2012-08-10T04:40:07Z</cp:lastPrinted>
  <dcterms:modified xsi:type="dcterms:W3CDTF">2012-09-01T12:30:31Z</dcterms:modified>
</cp:coreProperties>
</file>