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_rels/slide35.xml.rels" ContentType="application/vnd.openxmlformats-package.relationships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36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7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38.xml.rels" ContentType="application/vnd.openxmlformats-package.relationships+xml"/>
  <Override PartName="/ppt/slides/_rels/slide5.xml.rels" ContentType="application/vnd.openxmlformats-package.relationships+xml"/>
  <Override PartName="/ppt/slides/_rels/slide39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slides/_rels/slide32.xml.rels" ContentType="application/vnd.openxmlformats-package.relationships+xml"/>
  <Override PartName="/ppt/slides/_rels/slide33.xml.rels" ContentType="application/vnd.openxmlformats-package.relationships+xml"/>
  <Override PartName="/ppt/slides/_rels/slide34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</p:sldIdLst>
  <p:sldSz cx="10693400" cy="75628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40" Type="http://schemas.openxmlformats.org/officeDocument/2006/relationships/slide" Target="slides/slide36.xml"/><Relationship Id="rId41" Type="http://schemas.openxmlformats.org/officeDocument/2006/relationships/slide" Target="slides/slide37.xml"/><Relationship Id="rId42" Type="http://schemas.openxmlformats.org/officeDocument/2006/relationships/slide" Target="slides/slide38.xml"/><Relationship Id="rId43" Type="http://schemas.openxmlformats.org/officeDocument/2006/relationships/slide" Target="slides/slide3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962352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34600" y="4060440"/>
            <a:ext cx="962352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469620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465880" y="1769400"/>
            <a:ext cx="469620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34600" y="4060440"/>
            <a:ext cx="469620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465880" y="4060440"/>
            <a:ext cx="469620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309852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788280" y="1769400"/>
            <a:ext cx="309852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042320" y="1769400"/>
            <a:ext cx="309852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34600" y="4060440"/>
            <a:ext cx="309852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788280" y="4060440"/>
            <a:ext cx="309852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042320" y="4060440"/>
            <a:ext cx="309852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534600" y="1769400"/>
            <a:ext cx="9623520" cy="4385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9623520" cy="4385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4696200" cy="4385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5465880" y="1769400"/>
            <a:ext cx="4696200" cy="4385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534600" y="301680"/>
            <a:ext cx="9623520" cy="5853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469620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465880" y="1769400"/>
            <a:ext cx="4696200" cy="4385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34600" y="4060440"/>
            <a:ext cx="469620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34600" y="1769400"/>
            <a:ext cx="9623520" cy="4385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4696200" cy="4385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465880" y="1769400"/>
            <a:ext cx="469620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465880" y="4060440"/>
            <a:ext cx="469620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469620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465880" y="1769400"/>
            <a:ext cx="469620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534600" y="4060440"/>
            <a:ext cx="962352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962352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34600" y="4060440"/>
            <a:ext cx="962352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469620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465880" y="1769400"/>
            <a:ext cx="469620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534600" y="4060440"/>
            <a:ext cx="469620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5465880" y="4060440"/>
            <a:ext cx="469620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309852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788280" y="1769400"/>
            <a:ext cx="309852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042320" y="1769400"/>
            <a:ext cx="309852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534600" y="4060440"/>
            <a:ext cx="309852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788280" y="4060440"/>
            <a:ext cx="309852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042320" y="4060440"/>
            <a:ext cx="309852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534600" y="1769400"/>
            <a:ext cx="9623520" cy="4385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9623520" cy="4385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4696200" cy="4385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5465880" y="1769400"/>
            <a:ext cx="4696200" cy="4385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9623520" cy="4385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534600" y="301680"/>
            <a:ext cx="9623520" cy="5853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469620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465880" y="1769400"/>
            <a:ext cx="4696200" cy="4385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534600" y="4060440"/>
            <a:ext cx="469620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4696200" cy="4385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5465880" y="1769400"/>
            <a:ext cx="469620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5465880" y="4060440"/>
            <a:ext cx="469620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469620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5465880" y="1769400"/>
            <a:ext cx="469620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534600" y="4060440"/>
            <a:ext cx="962352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962352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534600" y="4060440"/>
            <a:ext cx="962352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469620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5465880" y="1769400"/>
            <a:ext cx="469620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534600" y="4060440"/>
            <a:ext cx="469620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5465880" y="4060440"/>
            <a:ext cx="469620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309852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3788280" y="1769400"/>
            <a:ext cx="309852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7042320" y="1769400"/>
            <a:ext cx="309852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534600" y="4060440"/>
            <a:ext cx="309852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body"/>
          </p:nvPr>
        </p:nvSpPr>
        <p:spPr>
          <a:xfrm>
            <a:off x="3788280" y="4060440"/>
            <a:ext cx="309852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 type="body"/>
          </p:nvPr>
        </p:nvSpPr>
        <p:spPr>
          <a:xfrm>
            <a:off x="7042320" y="4060440"/>
            <a:ext cx="309852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4696200" cy="4385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465880" y="1769400"/>
            <a:ext cx="4696200" cy="4385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34600" y="301680"/>
            <a:ext cx="9623520" cy="5853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469620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465880" y="1769400"/>
            <a:ext cx="4696200" cy="4385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34600" y="4060440"/>
            <a:ext cx="469620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4696200" cy="4385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465880" y="1769400"/>
            <a:ext cx="469620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465880" y="4060440"/>
            <a:ext cx="469620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469620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465880" y="1769400"/>
            <a:ext cx="469620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34600" y="4060440"/>
            <a:ext cx="962352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264920" y="679320"/>
            <a:ext cx="2155320" cy="453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to edit the title text format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3635640" y="7033320"/>
            <a:ext cx="3421440" cy="377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GB" sz="2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34600" y="7033320"/>
            <a:ext cx="2459160" cy="377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fld id="{E4EE9CAE-0EC3-43FC-AF86-1FC0632F73F6}" type="datetime">
              <a:rPr b="0" lang="en-US" sz="1800" spc="-1" strike="noStrike">
                <a:solidFill>
                  <a:srgbClr val="b2b2b2"/>
                </a:solidFill>
                <a:latin typeface="Calibri"/>
              </a:rPr>
              <a:t>7/10/21</a:t>
            </a:fld>
            <a:endParaRPr b="0" lang="en-GB" sz="18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7699320" y="7033320"/>
            <a:ext cx="2459160" cy="377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fld id="{E51FA6AA-E87F-4C1B-B2CA-D1B87109ED00}" type="slidenum">
              <a:rPr b="0" lang="en-US" sz="1800" spc="-1" strike="noStrike">
                <a:solidFill>
                  <a:srgbClr val="b2b2b2"/>
                </a:solidFill>
                <a:latin typeface="Calibri"/>
              </a:rPr>
              <a:t>&lt;number&gt;</a:t>
            </a:fld>
            <a:endParaRPr b="0" lang="en-GB" sz="18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534600" y="1769400"/>
            <a:ext cx="9623520" cy="4385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264920" y="679320"/>
            <a:ext cx="2155320" cy="453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to edit the title text format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07040" y="2687040"/>
            <a:ext cx="9280800" cy="3608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ftr"/>
          </p:nvPr>
        </p:nvSpPr>
        <p:spPr>
          <a:xfrm>
            <a:off x="3635640" y="7033320"/>
            <a:ext cx="3421440" cy="377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GB" sz="2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534600" y="7033320"/>
            <a:ext cx="2459160" cy="377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fld id="{22AE627D-E3CD-44B0-BC5D-942615BBFEBE}" type="datetime">
              <a:rPr b="0" lang="en-US" sz="1800" spc="-1" strike="noStrike">
                <a:solidFill>
                  <a:srgbClr val="b2b2b2"/>
                </a:solidFill>
                <a:latin typeface="Calibri"/>
              </a:rPr>
              <a:t>7/10/21</a:t>
            </a:fld>
            <a:endParaRPr b="0" lang="en-GB" sz="18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7699320" y="7033320"/>
            <a:ext cx="2459160" cy="377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fld id="{E8642064-3B72-4902-A746-A0F710FBD2CC}" type="slidenum">
              <a:rPr b="0" lang="en-US" sz="1800" spc="-1" strike="noStrike">
                <a:solidFill>
                  <a:srgbClr val="b2b2b2"/>
                </a:solidFill>
                <a:latin typeface="Calibri"/>
              </a:rPr>
              <a:t>&lt;number&gt;</a:t>
            </a:fld>
            <a:endParaRPr b="0" lang="en-GB" sz="18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ftr"/>
          </p:nvPr>
        </p:nvSpPr>
        <p:spPr>
          <a:xfrm>
            <a:off x="3635640" y="7033320"/>
            <a:ext cx="3421440" cy="377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GB" sz="2400" spc="-1" strike="noStrike">
              <a:latin typeface="Times New Roman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dt"/>
          </p:nvPr>
        </p:nvSpPr>
        <p:spPr>
          <a:xfrm>
            <a:off x="534600" y="7033320"/>
            <a:ext cx="2459160" cy="377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fld id="{0F3CD61C-0C55-413C-B54B-2784823DFCE4}" type="datetime">
              <a:rPr b="0" lang="en-US" sz="1800" spc="-1" strike="noStrike">
                <a:solidFill>
                  <a:srgbClr val="b2b2b2"/>
                </a:solidFill>
                <a:latin typeface="Calibri"/>
              </a:rPr>
              <a:t>7/10/21</a:t>
            </a:fld>
            <a:endParaRPr b="0" lang="en-GB" sz="1800" spc="-1" strike="noStrike">
              <a:latin typeface="Times New Roman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sldNum"/>
          </p:nvPr>
        </p:nvSpPr>
        <p:spPr>
          <a:xfrm>
            <a:off x="7699320" y="7033320"/>
            <a:ext cx="2459160" cy="377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fld id="{708715E0-EDCE-4130-9AAD-36E9F6EAE099}" type="slidenum">
              <a:rPr b="0" lang="en-US" sz="1800" spc="-1" strike="noStrike">
                <a:solidFill>
                  <a:srgbClr val="b2b2b2"/>
                </a:solidFill>
                <a:latin typeface="Calibri"/>
              </a:rPr>
              <a:t>&lt;number&gt;</a:t>
            </a:fld>
            <a:endParaRPr b="0" lang="en-GB" sz="1800" spc="-1" strike="noStrike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534600" y="1769400"/>
            <a:ext cx="9623520" cy="4385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1246320" y="407880"/>
            <a:ext cx="8191080" cy="3933720"/>
          </a:xfrm>
          <a:prstGeom prst="rect">
            <a:avLst/>
          </a:prstGeom>
          <a:noFill/>
          <a:ln w="0">
            <a:noFill/>
          </a:ln>
        </p:spPr>
        <p:txBody>
          <a:bodyPr lIns="0" rIns="0" tIns="10800" bIns="0">
            <a:noAutofit/>
          </a:bodyPr>
          <a:p>
            <a:pPr marL="12600" algn="ctr">
              <a:lnSpc>
                <a:spcPct val="143000"/>
              </a:lnSpc>
              <a:spcBef>
                <a:spcPts val="85"/>
              </a:spcBef>
            </a:pPr>
            <a:r>
              <a:rPr b="1" lang="en-US" sz="6000" spc="-7" strike="noStrike">
                <a:solidFill>
                  <a:srgbClr val="000000"/>
                </a:solidFill>
                <a:latin typeface="Arial"/>
              </a:rPr>
              <a:t>Introduction</a:t>
            </a:r>
            <a:r>
              <a:rPr b="1" lang="en-US" sz="6000" spc="-2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n-US" sz="6000" spc="-1" strike="noStrike">
                <a:solidFill>
                  <a:srgbClr val="000000"/>
                </a:solidFill>
                <a:latin typeface="Arial"/>
              </a:rPr>
              <a:t>to</a:t>
            </a:r>
            <a:r>
              <a:rPr b="1" lang="en-US" sz="6000" spc="-46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n-US" sz="6000" spc="-7" strike="noStrike">
                <a:solidFill>
                  <a:srgbClr val="000000"/>
                </a:solidFill>
                <a:latin typeface="Arial"/>
              </a:rPr>
              <a:t>Islamic </a:t>
            </a:r>
            <a:r>
              <a:rPr b="1" lang="en-US" sz="6000" spc="-165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n-US" sz="6000" spc="-1" strike="noStrike">
                <a:solidFill>
                  <a:srgbClr val="000000"/>
                </a:solidFill>
                <a:latin typeface="Arial"/>
              </a:rPr>
              <a:t>Law and </a:t>
            </a:r>
            <a:r>
              <a:rPr b="1" lang="en-US" sz="6000" spc="-7" strike="noStrike">
                <a:solidFill>
                  <a:srgbClr val="000000"/>
                </a:solidFill>
                <a:latin typeface="Arial"/>
              </a:rPr>
              <a:t>Islamic </a:t>
            </a:r>
            <a:r>
              <a:rPr b="1" lang="en-US" sz="6000" spc="-1" strike="noStrike">
                <a:solidFill>
                  <a:srgbClr val="000000"/>
                </a:solidFill>
                <a:latin typeface="Arial"/>
              </a:rPr>
              <a:t> Commercial</a:t>
            </a:r>
            <a:r>
              <a:rPr b="1" lang="en-US" sz="6000" spc="-4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n-US" sz="6000" spc="-1" strike="noStrike">
                <a:solidFill>
                  <a:srgbClr val="000000"/>
                </a:solidFill>
                <a:latin typeface="Arial"/>
              </a:rPr>
              <a:t>Law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935640" y="1040400"/>
            <a:ext cx="9053640" cy="562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>
            <a:spAutoFit/>
          </a:bodyPr>
          <a:p>
            <a:pPr marL="241200" indent="-228240" algn="just">
              <a:lnSpc>
                <a:spcPct val="152000"/>
              </a:lnSpc>
              <a:spcBef>
                <a:spcPts val="96"/>
              </a:spcBef>
              <a:buClr>
                <a:srgbClr val="000000"/>
              </a:buClr>
              <a:buFont typeface="Symbol"/>
              <a:buChar char=""/>
              <a:tabLst>
                <a:tab algn="l" pos="24120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considerations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do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not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apply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to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shari’a.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distinction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between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transactions</a:t>
            </a:r>
            <a:r>
              <a:rPr b="0" lang="en-US" sz="2200" spc="-6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</a:t>
            </a:r>
            <a:r>
              <a:rPr b="0" lang="en-US" sz="2200" spc="-9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institutions</a:t>
            </a:r>
            <a:r>
              <a:rPr b="0" lang="en-US" sz="2200" spc="-6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is</a:t>
            </a:r>
            <a:r>
              <a:rPr b="0" lang="en-US" sz="2200" spc="-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not</a:t>
            </a:r>
            <a:r>
              <a:rPr b="0" lang="en-US" sz="2200" spc="-7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relevant</a:t>
            </a:r>
            <a:r>
              <a:rPr b="0" lang="en-US" sz="2200" spc="-7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because,</a:t>
            </a:r>
            <a:r>
              <a:rPr b="0" lang="en-US" sz="2200" spc="-6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although</a:t>
            </a:r>
            <a:r>
              <a:rPr b="0" lang="en-US" sz="2200" spc="-6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7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shari’a</a:t>
            </a:r>
            <a:r>
              <a:rPr b="0" lang="en-US" sz="2200" spc="-9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does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have contracts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which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resemble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our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partnerships,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it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has practically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no concept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legal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personality.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241200"/>
              </a:tabLst>
            </a:pPr>
            <a:endParaRPr b="0" lang="en-GB" sz="2200" spc="-1" strike="noStrike">
              <a:latin typeface="Arial"/>
            </a:endParaRPr>
          </a:p>
          <a:p>
            <a:pPr marL="241200" indent="-228240" algn="just">
              <a:lnSpc>
                <a:spcPct val="152000"/>
              </a:lnSpc>
              <a:spcBef>
                <a:spcPts val="1451"/>
              </a:spcBef>
              <a:buClr>
                <a:srgbClr val="000000"/>
              </a:buClr>
              <a:buFont typeface="Symbol"/>
              <a:buChar char=""/>
              <a:tabLst>
                <a:tab algn="l" pos="24120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As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regards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distinction between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commercial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non-commercial </a:t>
            </a:r>
            <a:r>
              <a:rPr b="0" lang="en-US" sz="2200" spc="-55" strike="noStrike">
                <a:solidFill>
                  <a:srgbClr val="000000"/>
                </a:solidFill>
                <a:latin typeface="Calibri"/>
              </a:rPr>
              <a:t>law,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jurists did, 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naturally,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categorise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shari’a, but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principal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divisions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were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akhlaq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(morals),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ibada (religious observance)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 mu’amalat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(transactions)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and,</a:t>
            </a:r>
            <a:r>
              <a:rPr b="0" lang="en-US" sz="2200" spc="-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although</a:t>
            </a:r>
            <a:r>
              <a:rPr b="0" lang="en-US" sz="2200" spc="-9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they</a:t>
            </a:r>
            <a:r>
              <a:rPr b="0" lang="en-US" sz="2200" spc="-7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did</a:t>
            </a:r>
            <a:r>
              <a:rPr b="0" lang="en-US" sz="2200" spc="-9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recognise</a:t>
            </a:r>
            <a:r>
              <a:rPr b="0" lang="en-US" sz="2200" spc="-8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difference</a:t>
            </a:r>
            <a:r>
              <a:rPr b="0" lang="en-US" sz="2200" spc="-7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between</a:t>
            </a:r>
            <a:r>
              <a:rPr b="0" lang="en-US" sz="2200" spc="-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commercial</a:t>
            </a:r>
            <a:r>
              <a:rPr b="0" lang="en-US" sz="2200" spc="-9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non- </a:t>
            </a:r>
            <a:r>
              <a:rPr b="0" lang="en-US" sz="2200" spc="-49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commercial transactions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to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some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extent,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this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acknowledgement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did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not 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have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anything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like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same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nature</a:t>
            </a:r>
            <a:r>
              <a:rPr b="0" lang="en-US" sz="2200" spc="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or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significance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as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Western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divide.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935640" y="1040400"/>
            <a:ext cx="9054000" cy="564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>
            <a:spAutoFit/>
          </a:bodyPr>
          <a:p>
            <a:pPr marL="241200" indent="-228240" algn="just">
              <a:lnSpc>
                <a:spcPct val="152000"/>
              </a:lnSpc>
              <a:spcBef>
                <a:spcPts val="96"/>
              </a:spcBef>
              <a:buClr>
                <a:srgbClr val="000000"/>
              </a:buClr>
              <a:buFont typeface="Symbol"/>
              <a:buChar char=""/>
              <a:tabLst>
                <a:tab algn="l" pos="24120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</a:t>
            </a:r>
            <a:r>
              <a:rPr b="0" lang="en-US" sz="2200" spc="-11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10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shari’a,</a:t>
            </a:r>
            <a:r>
              <a:rPr b="0" lang="en-US" sz="2200" spc="-13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13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same</a:t>
            </a:r>
            <a:r>
              <a:rPr b="0" lang="en-US" sz="2200" spc="-10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principles</a:t>
            </a:r>
            <a:r>
              <a:rPr b="0" lang="en-US" sz="2200" spc="-1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-13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morality</a:t>
            </a:r>
            <a:r>
              <a:rPr b="0" lang="en-US" sz="2200" spc="-11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apply</a:t>
            </a:r>
            <a:r>
              <a:rPr b="0" lang="en-US" sz="2200" spc="-10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to</a:t>
            </a:r>
            <a:r>
              <a:rPr b="0" lang="en-US" sz="2200" spc="-9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all</a:t>
            </a:r>
            <a:r>
              <a:rPr b="0" lang="en-US" sz="2200" spc="-11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situations;</a:t>
            </a:r>
            <a:r>
              <a:rPr b="0" lang="en-US" sz="2200" spc="-12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one</a:t>
            </a:r>
            <a:r>
              <a:rPr b="0" lang="en-US" sz="2200" spc="-12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should </a:t>
            </a:r>
            <a:r>
              <a:rPr b="0" lang="en-US" sz="2200" spc="-49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not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behave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 one 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way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at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home and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another 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way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 the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office.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shari’a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attitude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has deep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roots,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for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it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reflects 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Prophet’s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many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years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experience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as a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trader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before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his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prophetic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mission.</a:t>
            </a:r>
            <a:endParaRPr b="0" lang="en-GB" sz="2200" spc="-1" strike="noStrike">
              <a:latin typeface="Arial"/>
            </a:endParaRPr>
          </a:p>
          <a:p>
            <a:pPr marL="241200" indent="-228240" algn="just">
              <a:lnSpc>
                <a:spcPct val="152000"/>
              </a:lnSpc>
              <a:spcBef>
                <a:spcPts val="99"/>
              </a:spcBef>
              <a:buClr>
                <a:srgbClr val="000000"/>
              </a:buClr>
              <a:buFont typeface="Symbol"/>
              <a:buChar char=""/>
              <a:tabLst>
                <a:tab algn="l" pos="241200"/>
              </a:tabLst>
            </a:pP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This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uniformity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treatment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is a particularly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important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aspect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subject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because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it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gives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rise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to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some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major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differences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between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shari’a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Western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commercial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law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regimes.</a:t>
            </a:r>
            <a:endParaRPr b="0" lang="en-GB" sz="2200" spc="-1" strike="noStrike">
              <a:latin typeface="Arial"/>
            </a:endParaRPr>
          </a:p>
          <a:p>
            <a:pPr marL="241200" indent="-228240" algn="just">
              <a:lnSpc>
                <a:spcPct val="152000"/>
              </a:lnSpc>
              <a:spcBef>
                <a:spcPts val="125"/>
              </a:spcBef>
              <a:buClr>
                <a:srgbClr val="000000"/>
              </a:buClr>
              <a:buFont typeface="Symbol"/>
              <a:buChar char=""/>
              <a:tabLst>
                <a:tab algn="l" pos="24120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latter,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whether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or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not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they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contain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formal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distinction,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work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on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assumption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that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different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attitudes are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needed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for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commercial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as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opposed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to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non-commercial</a:t>
            </a:r>
            <a:r>
              <a:rPr b="0" lang="en-US" sz="2200" spc="-4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transactions,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since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business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people</a:t>
            </a:r>
            <a:r>
              <a:rPr b="0" lang="en-US" sz="2200" spc="-6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need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less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protection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than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ordinary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individuals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different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moral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standards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apply.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935640" y="1040400"/>
            <a:ext cx="9052200" cy="204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>
            <a:spAutoFit/>
          </a:bodyPr>
          <a:p>
            <a:pPr marL="241200" indent="-228240" algn="just">
              <a:lnSpc>
                <a:spcPct val="152000"/>
              </a:lnSpc>
              <a:spcBef>
                <a:spcPts val="96"/>
              </a:spcBef>
              <a:buClr>
                <a:srgbClr val="000000"/>
              </a:buClr>
              <a:buFont typeface="Symbol"/>
              <a:buChar char=""/>
              <a:tabLst>
                <a:tab algn="l" pos="241200"/>
              </a:tabLst>
            </a:pP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Accordingly,</a:t>
            </a:r>
            <a:r>
              <a:rPr b="0" lang="en-US" sz="2200" spc="-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any</a:t>
            </a:r>
            <a:r>
              <a:rPr b="0" lang="en-US" sz="2200" spc="-8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definition</a:t>
            </a:r>
            <a:r>
              <a:rPr b="0" lang="en-US" sz="2200" spc="-11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-8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‘Shari’a</a:t>
            </a:r>
            <a:r>
              <a:rPr b="0" lang="en-US" sz="2200" spc="-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commercial</a:t>
            </a:r>
            <a:r>
              <a:rPr b="0" lang="en-US" sz="2200" spc="-9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law’</a:t>
            </a:r>
            <a:r>
              <a:rPr b="0" lang="en-US" sz="2200" spc="-10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(one</a:t>
            </a:r>
            <a:r>
              <a:rPr b="0" lang="en-US" sz="2200" spc="-10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might</a:t>
            </a:r>
            <a:r>
              <a:rPr b="0" lang="en-US" sz="2200" spc="-7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be:</a:t>
            </a:r>
            <a:r>
              <a:rPr b="0" lang="en-US" sz="2200" spc="-7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‘all</a:t>
            </a:r>
            <a:r>
              <a:rPr b="0" lang="en-US" sz="2200" spc="-12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those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parts</a:t>
            </a:r>
            <a:r>
              <a:rPr b="0" lang="en-US" sz="2200" spc="-9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-7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shari’a</a:t>
            </a:r>
            <a:r>
              <a:rPr b="0" lang="en-US" sz="2200" spc="-9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relating</a:t>
            </a:r>
            <a:r>
              <a:rPr b="0" lang="en-US" sz="2200" spc="-12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to</a:t>
            </a:r>
            <a:r>
              <a:rPr b="0" lang="en-US" sz="2200" spc="-7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9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exchange</a:t>
            </a:r>
            <a:r>
              <a:rPr b="0" lang="en-US" sz="2200" spc="-6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-9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goods</a:t>
            </a:r>
            <a:r>
              <a:rPr b="0" lang="en-US" sz="2200" spc="-7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and</a:t>
            </a:r>
            <a:r>
              <a:rPr b="0" lang="en-US" sz="2200" spc="-7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services</a:t>
            </a:r>
            <a:r>
              <a:rPr b="0" lang="en-US" sz="2200" spc="-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with</a:t>
            </a:r>
            <a:r>
              <a:rPr b="0" lang="en-US" sz="2200" spc="-9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aim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profit’),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must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be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read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in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light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considerations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outlined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above.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1096920" y="1323000"/>
            <a:ext cx="8491320" cy="3580200"/>
          </a:xfrm>
          <a:prstGeom prst="rect">
            <a:avLst/>
          </a:prstGeom>
          <a:noFill/>
          <a:ln w="0">
            <a:noFill/>
          </a:ln>
        </p:spPr>
        <p:txBody>
          <a:bodyPr lIns="0" rIns="0" tIns="74160" bIns="0">
            <a:noAutofit/>
          </a:bodyPr>
          <a:p>
            <a:pPr marL="12600" indent="6840" algn="ctr">
              <a:lnSpc>
                <a:spcPts val="9201"/>
              </a:lnSpc>
              <a:spcBef>
                <a:spcPts val="584"/>
              </a:spcBef>
              <a:tabLst>
                <a:tab algn="l" pos="0"/>
              </a:tabLst>
            </a:pPr>
            <a:r>
              <a:rPr b="1" lang="en-US" sz="8000" spc="-7" strike="noStrike">
                <a:solidFill>
                  <a:srgbClr val="000000"/>
                </a:solidFill>
                <a:latin typeface="Arial"/>
              </a:rPr>
              <a:t>The Shari’a: </a:t>
            </a:r>
            <a:r>
              <a:rPr b="1" lang="en-US" sz="80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n-US" sz="8000" spc="-7" strike="noStrike">
                <a:solidFill>
                  <a:srgbClr val="000000"/>
                </a:solidFill>
                <a:latin typeface="Arial"/>
              </a:rPr>
              <a:t>Development</a:t>
            </a:r>
            <a:r>
              <a:rPr b="1" lang="en-US" sz="8000" spc="-55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n-US" sz="8000" spc="-7" strike="noStrike">
                <a:solidFill>
                  <a:srgbClr val="000000"/>
                </a:solidFill>
                <a:latin typeface="Arial"/>
              </a:rPr>
              <a:t>and </a:t>
            </a:r>
            <a:r>
              <a:rPr b="1" lang="en-US" sz="8000" spc="-2212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n-US" sz="8000" spc="-7" strike="noStrike">
                <a:solidFill>
                  <a:srgbClr val="000000"/>
                </a:solidFill>
                <a:latin typeface="Arial"/>
              </a:rPr>
              <a:t>Eclipse</a:t>
            </a:r>
            <a:endParaRPr b="0" lang="en-US" sz="8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707040" y="733320"/>
            <a:ext cx="3387240" cy="1276920"/>
          </a:xfrm>
          <a:prstGeom prst="rect">
            <a:avLst/>
          </a:prstGeom>
          <a:noFill/>
          <a:ln w="0">
            <a:noFill/>
          </a:ln>
        </p:spPr>
        <p:txBody>
          <a:bodyPr lIns="0" rIns="0" tIns="14040" bIns="0">
            <a:noAutofit/>
          </a:bodyPr>
          <a:p>
            <a:pPr marL="12600">
              <a:lnSpc>
                <a:spcPct val="100000"/>
              </a:lnSpc>
              <a:spcBef>
                <a:spcPts val="111"/>
              </a:spcBef>
            </a:pPr>
            <a:r>
              <a:rPr b="1" lang="en-US" sz="2800" spc="-7" strike="noStrike">
                <a:solidFill>
                  <a:srgbClr val="000000"/>
                </a:solidFill>
                <a:latin typeface="Arial"/>
              </a:rPr>
              <a:t>What</a:t>
            </a:r>
            <a:r>
              <a:rPr b="1" lang="en-US" sz="2800" spc="-26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n-US" sz="2800" spc="9" strike="noStrike">
                <a:solidFill>
                  <a:srgbClr val="000000"/>
                </a:solidFill>
                <a:latin typeface="Arial"/>
              </a:rPr>
              <a:t>is</a:t>
            </a:r>
            <a:r>
              <a:rPr b="1" lang="en-US" sz="2800" spc="-35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n-US" sz="2800" spc="-1" strike="noStrike">
                <a:solidFill>
                  <a:srgbClr val="000000"/>
                </a:solidFill>
                <a:latin typeface="Arial"/>
              </a:rPr>
              <a:t>the</a:t>
            </a:r>
            <a:r>
              <a:rPr b="1" lang="en-US" sz="2800" spc="-35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n-US" sz="2800" spc="-1" strike="noStrike">
                <a:solidFill>
                  <a:srgbClr val="000000"/>
                </a:solidFill>
                <a:latin typeface="Arial"/>
              </a:rPr>
              <a:t>shari’a?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1" name="CustomShape 2"/>
          <p:cNvSpPr/>
          <p:nvPr/>
        </p:nvSpPr>
        <p:spPr>
          <a:xfrm>
            <a:off x="622440" y="1724040"/>
            <a:ext cx="9280800" cy="3606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>
            <a:spAutoFit/>
          </a:bodyPr>
          <a:p>
            <a:pPr marL="12600" algn="just">
              <a:lnSpc>
                <a:spcPct val="152000"/>
              </a:lnSpc>
              <a:spcBef>
                <a:spcPts val="96"/>
              </a:spcBef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question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is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perhaps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best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answered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by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brief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historical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overview.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Prophet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Muhammad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received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his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first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divine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message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approximately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610 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AD,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having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up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to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that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date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been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highly</a:t>
            </a:r>
            <a:r>
              <a:rPr b="0" lang="en-US" sz="2200" spc="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respected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merchant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arbitrator.</a:t>
            </a:r>
            <a:endParaRPr b="0" lang="en-GB" sz="22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375"/>
              </a:spcBef>
            </a:pPr>
            <a:r>
              <a:rPr b="1" lang="en-US" sz="2200" spc="-15" strike="noStrike">
                <a:solidFill>
                  <a:srgbClr val="000000"/>
                </a:solidFill>
                <a:latin typeface="Calibri"/>
              </a:rPr>
              <a:t>Quran</a:t>
            </a:r>
            <a:endParaRPr b="0" lang="en-GB" sz="2200" spc="-1" strike="noStrike">
              <a:latin typeface="Arial"/>
            </a:endParaRPr>
          </a:p>
          <a:p>
            <a:pPr marL="12600" algn="just">
              <a:lnSpc>
                <a:spcPts val="4028"/>
              </a:lnSpc>
              <a:spcBef>
                <a:spcPts val="164"/>
              </a:spcBef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message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was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followed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by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other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revelations,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which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were gathered together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after</a:t>
            </a:r>
            <a:r>
              <a:rPr b="0" lang="en-US" sz="2200" spc="-8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his</a:t>
            </a:r>
            <a:r>
              <a:rPr b="0" lang="en-US" sz="2200" spc="-9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death</a:t>
            </a:r>
            <a:r>
              <a:rPr b="0" lang="en-US" sz="2200" spc="-9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</a:t>
            </a:r>
            <a:r>
              <a:rPr b="0" lang="en-US" sz="2200" spc="-9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collection</a:t>
            </a:r>
            <a:r>
              <a:rPr b="0" lang="en-US" sz="2200" spc="-9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now</a:t>
            </a:r>
            <a:r>
              <a:rPr b="0" lang="en-US" sz="2200" spc="-8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known</a:t>
            </a:r>
            <a:r>
              <a:rPr b="0" lang="en-US" sz="2200" spc="-9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as</a:t>
            </a:r>
            <a:r>
              <a:rPr b="0" lang="en-US" sz="2200" spc="-11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Koran,</a:t>
            </a:r>
            <a:r>
              <a:rPr b="0" lang="en-US" sz="2200" spc="-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literally</a:t>
            </a:r>
            <a:r>
              <a:rPr b="0" lang="en-US" sz="2200" spc="-7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‘reader’,</a:t>
            </a:r>
            <a:r>
              <a:rPr b="0" lang="en-US" sz="2200" spc="-8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from</a:t>
            </a:r>
            <a:r>
              <a:rPr b="0" lang="en-US" sz="2200" spc="-7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root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‘qr’’,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to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read.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707040" y="512640"/>
            <a:ext cx="9272520" cy="127548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>
            <a:noAutofit/>
          </a:bodyPr>
          <a:p>
            <a:pPr marL="12600">
              <a:lnSpc>
                <a:spcPct val="152000"/>
              </a:lnSpc>
              <a:spcBef>
                <a:spcPts val="99"/>
              </a:spcBef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4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Koran</a:t>
            </a:r>
            <a:r>
              <a:rPr b="0" lang="en-US" sz="2200" spc="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contains</a:t>
            </a:r>
            <a:r>
              <a:rPr b="0" lang="en-US" sz="2200" spc="4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en-US" sz="2200" spc="2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considerable</a:t>
            </a:r>
            <a:r>
              <a:rPr b="0" lang="en-US" sz="2200" spc="4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number</a:t>
            </a:r>
            <a:r>
              <a:rPr b="0" lang="en-US" sz="2200" spc="2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verses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with</a:t>
            </a:r>
            <a:r>
              <a:rPr b="0" lang="en-US" sz="2200" spc="4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legal</a:t>
            </a:r>
            <a:r>
              <a:rPr b="0" lang="en-US" sz="2200" spc="43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significance,</a:t>
            </a:r>
            <a:r>
              <a:rPr b="0" lang="en-US" sz="2200" spc="5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but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is </a:t>
            </a:r>
            <a:r>
              <a:rPr b="0" lang="en-US" sz="2200" spc="-48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far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from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being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comprehensive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code.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CustomShape 2"/>
          <p:cNvSpPr/>
          <p:nvPr/>
        </p:nvSpPr>
        <p:spPr>
          <a:xfrm>
            <a:off x="707040" y="1752840"/>
            <a:ext cx="9281520" cy="4088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7360" bIns="0">
            <a:spAutoFit/>
          </a:bodyPr>
          <a:p>
            <a:pPr marL="12600">
              <a:lnSpc>
                <a:spcPct val="100000"/>
              </a:lnSpc>
              <a:spcBef>
                <a:spcPts val="924"/>
              </a:spcBef>
            </a:pPr>
            <a:r>
              <a:rPr b="1" lang="en-US" sz="2800" spc="-1" strike="noStrike">
                <a:solidFill>
                  <a:srgbClr val="000000"/>
                </a:solidFill>
                <a:latin typeface="Arial"/>
              </a:rPr>
              <a:t>Hadith</a:t>
            </a:r>
            <a:r>
              <a:rPr b="1" lang="en-US" sz="2800" spc="-35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n-US" sz="2800" spc="-7" strike="noStrike">
                <a:solidFill>
                  <a:srgbClr val="000000"/>
                </a:solidFill>
                <a:latin typeface="Arial"/>
              </a:rPr>
              <a:t>(Hadeeth)</a:t>
            </a:r>
            <a:endParaRPr b="0" lang="en-GB" sz="2800" spc="-1" strike="noStrike">
              <a:latin typeface="Arial"/>
            </a:endParaRPr>
          </a:p>
          <a:p>
            <a:pPr marL="469800" indent="-228240">
              <a:lnSpc>
                <a:spcPct val="100000"/>
              </a:lnSpc>
              <a:spcBef>
                <a:spcPts val="649"/>
              </a:spcBef>
              <a:buClr>
                <a:srgbClr val="000000"/>
              </a:buClr>
              <a:buFont typeface="Symbol"/>
              <a:buChar char=""/>
              <a:tabLst>
                <a:tab algn="l" pos="46980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It is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supplemented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by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accounts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Prophet’s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words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deeds,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his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practice</a:t>
            </a:r>
            <a:endParaRPr b="0" lang="en-GB" sz="2200" spc="-1" strike="noStrike">
              <a:latin typeface="Arial"/>
            </a:endParaRPr>
          </a:p>
          <a:p>
            <a:pPr marL="469800">
              <a:lnSpc>
                <a:spcPts val="4028"/>
              </a:lnSpc>
              <a:spcBef>
                <a:spcPts val="371"/>
              </a:spcBef>
              <a:tabLst>
                <a:tab algn="l" pos="469800"/>
              </a:tabLst>
            </a:pP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or</a:t>
            </a:r>
            <a:r>
              <a:rPr b="0" lang="en-US" sz="2200" spc="103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‘sunna’,</a:t>
            </a:r>
            <a:r>
              <a:rPr b="0" lang="en-US" sz="2200" spc="8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recorded</a:t>
            </a:r>
            <a:r>
              <a:rPr b="0" lang="en-US" sz="2200" spc="103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</a:t>
            </a:r>
            <a:r>
              <a:rPr b="0" lang="en-US" sz="2200" spc="9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short</a:t>
            </a:r>
            <a:r>
              <a:rPr b="0" lang="en-US" sz="2200" spc="10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narratives</a:t>
            </a:r>
            <a:r>
              <a:rPr b="0" lang="en-US" sz="2200" spc="11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called</a:t>
            </a:r>
            <a:r>
              <a:rPr b="0" lang="en-US" sz="2200" spc="11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‘hadith’,</a:t>
            </a:r>
            <a:r>
              <a:rPr b="0" lang="en-US" sz="2200" spc="10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83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English</a:t>
            </a:r>
            <a:r>
              <a:rPr b="0" lang="en-US" sz="2200" spc="9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translation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which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is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‘Tradition’.</a:t>
            </a:r>
            <a:endParaRPr b="0" lang="en-GB" sz="2200" spc="-1" strike="noStrike">
              <a:latin typeface="Arial"/>
            </a:endParaRPr>
          </a:p>
          <a:p>
            <a:pPr marL="469800" indent="-228240">
              <a:lnSpc>
                <a:spcPts val="4011"/>
              </a:lnSpc>
              <a:spcBef>
                <a:spcPts val="145"/>
              </a:spcBef>
              <a:buClr>
                <a:srgbClr val="000000"/>
              </a:buClr>
              <a:buFont typeface="Symbol"/>
              <a:buChar char=""/>
              <a:tabLst>
                <a:tab algn="l" pos="469800"/>
              </a:tabLst>
            </a:pP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Even</a:t>
            </a:r>
            <a:r>
              <a:rPr b="0" lang="en-US" sz="2200" spc="-6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this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combination,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though,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does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not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provide</a:t>
            </a:r>
            <a:r>
              <a:rPr b="0" lang="en-US" sz="2200" spc="-5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enough</a:t>
            </a:r>
            <a:r>
              <a:rPr b="0" lang="en-US" sz="2200" spc="-4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detail</a:t>
            </a:r>
            <a:r>
              <a:rPr b="0" lang="en-US" sz="2200" spc="-6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to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deal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with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all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commonly</a:t>
            </a:r>
            <a:r>
              <a:rPr b="0" lang="en-US" sz="2200" spc="-8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occurring</a:t>
            </a:r>
            <a:r>
              <a:rPr b="0" lang="en-US" sz="2200" spc="-6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problems,</a:t>
            </a:r>
            <a:r>
              <a:rPr b="0" lang="en-US" sz="2200" spc="-8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so</a:t>
            </a:r>
            <a:r>
              <a:rPr b="0" lang="en-US" sz="2200" spc="-7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5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jurists</a:t>
            </a:r>
            <a:r>
              <a:rPr b="0" lang="en-US" sz="2200" spc="-6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devised</a:t>
            </a:r>
            <a:r>
              <a:rPr b="0" lang="en-US" sz="2200" spc="-6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rules</a:t>
            </a:r>
            <a:r>
              <a:rPr b="0" lang="en-US" sz="2200" spc="-5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to</a:t>
            </a:r>
            <a:r>
              <a:rPr b="0" lang="en-US" sz="2200" spc="-7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fill</a:t>
            </a:r>
            <a:r>
              <a:rPr b="0" lang="en-US" sz="2200" spc="-6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5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gaps</a:t>
            </a:r>
            <a:r>
              <a:rPr b="0" lang="en-US" sz="2200" spc="-8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using  various</a:t>
            </a:r>
            <a:r>
              <a:rPr b="0" lang="en-US" sz="2200" spc="7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techniques,</a:t>
            </a:r>
            <a:r>
              <a:rPr b="0" lang="en-US" sz="2200" spc="83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notably</a:t>
            </a:r>
            <a:r>
              <a:rPr b="0" lang="en-US" sz="2200" spc="7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qiyas</a:t>
            </a:r>
            <a:r>
              <a:rPr b="0" lang="en-US" sz="2200" spc="7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(analogy)</a:t>
            </a:r>
            <a:r>
              <a:rPr b="0" lang="en-US" sz="2200" spc="5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</a:t>
            </a:r>
            <a:r>
              <a:rPr b="0" lang="en-US" sz="2200" spc="63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ijma’</a:t>
            </a:r>
            <a:r>
              <a:rPr b="0" lang="en-US" sz="2200" spc="58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(consensus;</a:t>
            </a:r>
            <a:r>
              <a:rPr b="0" lang="en-US" sz="2200" spc="7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at</a:t>
            </a:r>
            <a:r>
              <a:rPr b="0" lang="en-US" sz="2200" spc="83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first</a:t>
            </a:r>
            <a:r>
              <a:rPr b="0" lang="en-US" sz="2200" spc="83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that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whole 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community,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then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that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jurists).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144" name="TextShape 3"/>
          <p:cNvSpPr txBox="1"/>
          <p:nvPr/>
        </p:nvSpPr>
        <p:spPr>
          <a:xfrm>
            <a:off x="1080000" y="6011280"/>
            <a:ext cx="8978040" cy="648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Various</a:t>
            </a:r>
            <a:r>
              <a:rPr b="0" lang="en-US" sz="2200" spc="2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other</a:t>
            </a:r>
            <a:r>
              <a:rPr b="0" lang="en-US" sz="2200" spc="58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concepts</a:t>
            </a:r>
            <a:r>
              <a:rPr b="0" lang="en-US" sz="2200" spc="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were</a:t>
            </a:r>
            <a:r>
              <a:rPr b="0" lang="en-US" sz="2200" spc="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5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relevance,</a:t>
            </a:r>
            <a:r>
              <a:rPr b="0" lang="en-US" sz="2200" spc="38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2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these</a:t>
            </a:r>
            <a:r>
              <a:rPr b="0" lang="en-US" sz="2200" spc="9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‘urf</a:t>
            </a:r>
            <a:r>
              <a:rPr b="0" lang="en-US" sz="2200" spc="5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(custom)</a:t>
            </a:r>
            <a:r>
              <a:rPr b="0" lang="en-US" sz="2200" spc="2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was</a:t>
            </a:r>
            <a:r>
              <a:rPr b="0" lang="en-US" sz="2200" spc="2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2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great </a:t>
            </a:r>
            <a:r>
              <a:rPr b="0" lang="en-US" sz="2200" spc="-48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significance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commercial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transactions.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935640" y="527760"/>
            <a:ext cx="9052920" cy="1031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6" name="CustomShape 2"/>
          <p:cNvSpPr/>
          <p:nvPr/>
        </p:nvSpPr>
        <p:spPr>
          <a:xfrm>
            <a:off x="540000" y="720000"/>
            <a:ext cx="9281520" cy="318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4040" bIns="0">
            <a:spAutoFit/>
          </a:bodyPr>
          <a:p>
            <a:pPr marL="12600">
              <a:lnSpc>
                <a:spcPct val="100000"/>
              </a:lnSpc>
              <a:spcBef>
                <a:spcPts val="111"/>
              </a:spcBef>
            </a:pPr>
            <a:r>
              <a:rPr b="1" lang="en-US" sz="2800" spc="-7" strike="noStrike">
                <a:solidFill>
                  <a:srgbClr val="000000"/>
                </a:solidFill>
                <a:latin typeface="Arial"/>
              </a:rPr>
              <a:t>Ijthihad</a:t>
            </a:r>
            <a:endParaRPr b="0" lang="en-GB" sz="2800" spc="-1" strike="noStrike">
              <a:latin typeface="Arial"/>
            </a:endParaRPr>
          </a:p>
          <a:p>
            <a:pPr marL="469800" indent="-228240" algn="just">
              <a:lnSpc>
                <a:spcPct val="152000"/>
              </a:lnSpc>
              <a:spcBef>
                <a:spcPts val="1536"/>
              </a:spcBef>
              <a:buClr>
                <a:srgbClr val="000000"/>
              </a:buClr>
              <a:buFont typeface="Symbol"/>
              <a:buChar char=""/>
              <a:tabLst>
                <a:tab algn="l" pos="46980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One</a:t>
            </a:r>
            <a:r>
              <a:rPr b="0" lang="en-US" sz="2200" spc="-4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concept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</a:t>
            </a:r>
            <a:r>
              <a:rPr b="0" lang="en-US" sz="2200" spc="-5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particular,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 ‘ijtihad’,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should</a:t>
            </a:r>
            <a:r>
              <a:rPr b="0" lang="en-US" sz="2200" spc="-5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be</a:t>
            </a:r>
            <a:r>
              <a:rPr b="0" lang="en-US" sz="2200" spc="-5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mentioned</a:t>
            </a:r>
            <a:r>
              <a:rPr b="0" lang="en-US" sz="2200" spc="-4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here.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Literally</a:t>
            </a:r>
            <a:r>
              <a:rPr b="0" lang="en-US" sz="2200" spc="-4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‘effort’,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 a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legal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sense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it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can be defined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as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‘independent judgment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 a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legal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or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theological question, based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on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interpretation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and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application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4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[sources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shari’a],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as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opposed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to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taqlid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[following established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rules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doctrine]’.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147" name="TextShape 3"/>
          <p:cNvSpPr txBox="1"/>
          <p:nvPr/>
        </p:nvSpPr>
        <p:spPr>
          <a:xfrm>
            <a:off x="900000" y="4500000"/>
            <a:ext cx="8820000" cy="1440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other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words,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it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is a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human activity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which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interprets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will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Allah as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manifested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 the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Koran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 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Sunna by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use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established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juristic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techniques.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707040" y="527760"/>
            <a:ext cx="9281520" cy="3536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469800" indent="-228240" algn="just">
              <a:lnSpc>
                <a:spcPct val="152000"/>
              </a:lnSpc>
              <a:spcBef>
                <a:spcPts val="99"/>
              </a:spcBef>
              <a:buClr>
                <a:srgbClr val="000000"/>
              </a:buClr>
              <a:buFont typeface="Symbol"/>
              <a:buChar char=""/>
              <a:tabLst>
                <a:tab algn="l" pos="46980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tabLst>
                <a:tab algn="l" pos="469800"/>
              </a:tabLst>
            </a:pPr>
            <a:endParaRPr b="0" lang="en-GB" sz="2200" spc="-1" strike="noStrike">
              <a:latin typeface="Arial"/>
            </a:endParaRPr>
          </a:p>
          <a:p>
            <a:pPr marL="12600">
              <a:lnSpc>
                <a:spcPct val="100000"/>
              </a:lnSpc>
              <a:tabLst>
                <a:tab algn="l" pos="469800"/>
              </a:tabLst>
            </a:pPr>
            <a:r>
              <a:rPr b="1" lang="en-US" sz="2800" spc="-7" strike="noStrike">
                <a:solidFill>
                  <a:srgbClr val="000000"/>
                </a:solidFill>
                <a:latin typeface="Arial"/>
              </a:rPr>
              <a:t>Mujthahid</a:t>
            </a:r>
            <a:endParaRPr b="0" lang="en-GB" sz="2800" spc="-1" strike="noStrike">
              <a:latin typeface="Arial"/>
            </a:endParaRPr>
          </a:p>
          <a:p>
            <a:pPr marL="12600" algn="just">
              <a:lnSpc>
                <a:spcPct val="100000"/>
              </a:lnSpc>
              <a:spcBef>
                <a:spcPts val="524"/>
              </a:spcBef>
              <a:tabLst>
                <a:tab algn="l" pos="469800"/>
              </a:tabLst>
            </a:pP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That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activity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can</a:t>
            </a:r>
            <a:r>
              <a:rPr b="0" lang="en-US" sz="2200" spc="-4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only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be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properly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undertaken by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someone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with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deep</a:t>
            </a:r>
            <a:r>
              <a:rPr b="0" lang="en-US" sz="2200" spc="-4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knowledge</a:t>
            </a:r>
            <a:endParaRPr b="0" lang="en-GB" sz="2200" spc="-1" strike="noStrike">
              <a:latin typeface="Arial"/>
            </a:endParaRPr>
          </a:p>
          <a:p>
            <a:pPr marL="12600" algn="just">
              <a:lnSpc>
                <a:spcPct val="152000"/>
              </a:lnSpc>
              <a:spcBef>
                <a:spcPts val="11"/>
              </a:spcBef>
              <a:tabLst>
                <a:tab algn="l" pos="469800"/>
              </a:tabLst>
            </a:pP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-4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shari’a,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someone</a:t>
            </a:r>
            <a:r>
              <a:rPr b="0" lang="en-US" sz="2200" spc="-5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who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is</a:t>
            </a:r>
            <a:r>
              <a:rPr b="0" lang="en-US" sz="2200" spc="-5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‘mujtahid’.</a:t>
            </a:r>
            <a:r>
              <a:rPr b="0" lang="en-US" sz="2200" spc="-4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It</a:t>
            </a:r>
            <a:r>
              <a:rPr b="0" lang="en-US" sz="2200" spc="-4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is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also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used</a:t>
            </a:r>
            <a:r>
              <a:rPr b="0" lang="en-US" sz="2200" spc="-5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to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denote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creativity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</a:t>
            </a:r>
            <a:r>
              <a:rPr b="0" lang="en-US" sz="2200" spc="-5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49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shari’a,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as in the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(now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somewhat discredited)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idea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‘closing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gate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ijtihad’,</a:t>
            </a:r>
            <a:r>
              <a:rPr b="0" lang="en-US" sz="2200" spc="-10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</a:t>
            </a:r>
            <a:r>
              <a:rPr b="0" lang="en-US" sz="2200" spc="-12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more</a:t>
            </a:r>
            <a:r>
              <a:rPr b="0" lang="en-US" sz="2200" spc="-10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especially</a:t>
            </a:r>
            <a:r>
              <a:rPr b="0" lang="en-US" sz="2200" spc="-13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</a:t>
            </a:r>
            <a:r>
              <a:rPr b="0" lang="en-US" sz="2200" spc="-12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recent</a:t>
            </a:r>
            <a:r>
              <a:rPr b="0" lang="en-US" sz="2200" spc="-10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time,</a:t>
            </a:r>
            <a:r>
              <a:rPr b="0" lang="en-US" sz="2200" spc="-10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10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adaptation</a:t>
            </a:r>
            <a:r>
              <a:rPr b="0" lang="en-US" sz="2200" spc="-12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-11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11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shari’a</a:t>
            </a:r>
            <a:r>
              <a:rPr b="0" lang="en-US" sz="2200" spc="-11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to</a:t>
            </a:r>
            <a:r>
              <a:rPr b="0" lang="en-US" sz="2200" spc="-1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modern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conditions.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698400" y="733320"/>
            <a:ext cx="3341160" cy="1276920"/>
          </a:xfrm>
          <a:prstGeom prst="rect">
            <a:avLst/>
          </a:prstGeom>
          <a:noFill/>
          <a:ln w="0">
            <a:noFill/>
          </a:ln>
        </p:spPr>
        <p:txBody>
          <a:bodyPr lIns="0" rIns="0" tIns="14040" bIns="0">
            <a:noAutofit/>
          </a:bodyPr>
          <a:p>
            <a:pPr marL="12600">
              <a:lnSpc>
                <a:spcPct val="100000"/>
              </a:lnSpc>
              <a:spcBef>
                <a:spcPts val="111"/>
              </a:spcBef>
            </a:pPr>
            <a:r>
              <a:rPr b="1" lang="en-US" sz="2800" spc="-7" strike="noStrike">
                <a:solidFill>
                  <a:srgbClr val="000000"/>
                </a:solidFill>
                <a:latin typeface="Arial"/>
              </a:rPr>
              <a:t>Madhahib/Madhhab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0" name="TextShape 2"/>
          <p:cNvSpPr txBox="1"/>
          <p:nvPr/>
        </p:nvSpPr>
        <p:spPr>
          <a:xfrm>
            <a:off x="469800" y="2028960"/>
            <a:ext cx="9280800" cy="430812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>
            <a:noAutofit/>
          </a:bodyPr>
          <a:p>
            <a:pPr marL="12600" algn="just">
              <a:lnSpc>
                <a:spcPct val="152000"/>
              </a:lnSpc>
              <a:spcBef>
                <a:spcPts val="96"/>
              </a:spcBef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law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which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emerged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was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‘the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law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body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politic’,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but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it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was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to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a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significant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extent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devised, and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almost entirely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managed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interpreted, by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jurists working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within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madhahib (singular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madhhab,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rendered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English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as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‘school’).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  <a:p>
            <a:pPr marL="12600" algn="just">
              <a:lnSpc>
                <a:spcPct val="152000"/>
              </a:lnSpc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madhahib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were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very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largely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independent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from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ruler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who was,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principle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usually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practice,</a:t>
            </a:r>
            <a:r>
              <a:rPr b="0" lang="en-US" sz="2200" spc="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subject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to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55" strike="noStrike">
                <a:solidFill>
                  <a:srgbClr val="000000"/>
                </a:solidFill>
                <a:latin typeface="Calibri"/>
              </a:rPr>
              <a:t>law,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not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its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generator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or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controller.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  <a:p>
            <a:pPr marL="12600" algn="just">
              <a:lnSpc>
                <a:spcPct val="100000"/>
              </a:lnSpc>
              <a:spcBef>
                <a:spcPts val="1395"/>
              </a:spcBef>
            </a:pP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‘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Never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could</a:t>
            </a:r>
            <a:r>
              <a:rPr b="0" lang="en-US" sz="2200" spc="-4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Islamic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ruling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elite,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body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politic,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determine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what</a:t>
            </a:r>
            <a:r>
              <a:rPr b="0" lang="en-US" sz="2200" spc="-5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law</a:t>
            </a:r>
            <a:r>
              <a:rPr b="0" lang="en-US" sz="2200" spc="-5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was.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707040" y="512640"/>
            <a:ext cx="9279000" cy="154116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>
            <a:noAutofit/>
          </a:bodyPr>
          <a:p>
            <a:pPr marL="12600" algn="just">
              <a:lnSpc>
                <a:spcPct val="152000"/>
              </a:lnSpc>
              <a:spcBef>
                <a:spcPts val="99"/>
              </a:spcBef>
            </a:pP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Indeed,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body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politic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was regarded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as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corrupt.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‘If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Islamic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law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had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represented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to</a:t>
            </a:r>
            <a:r>
              <a:rPr b="0" lang="en-US" sz="2200" spc="-5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Muslims</a:t>
            </a:r>
            <a:r>
              <a:rPr b="0" lang="en-US" sz="2200" spc="-6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best</a:t>
            </a:r>
            <a:r>
              <a:rPr b="0" lang="en-US" sz="2200" spc="-5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religion</a:t>
            </a:r>
            <a:r>
              <a:rPr b="0" lang="en-US" sz="2200" spc="-4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</a:t>
            </a:r>
            <a:r>
              <a:rPr b="0" lang="en-US" sz="2200" spc="-4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religious</a:t>
            </a:r>
            <a:r>
              <a:rPr b="0" lang="en-US" sz="2200" spc="-6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life,</a:t>
            </a:r>
            <a:r>
              <a:rPr b="0" lang="en-US" sz="2200" spc="-5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then</a:t>
            </a:r>
            <a:r>
              <a:rPr b="0" lang="en-US" sz="2200" spc="-4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state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stood</a:t>
            </a:r>
            <a:r>
              <a:rPr b="0" lang="en-US" sz="2200" spc="-4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for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worst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worldly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temptation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[and]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corruption’.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707040" y="670320"/>
            <a:ext cx="5894280" cy="127548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>
            <a:no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1" lang="en-US" sz="3600" spc="-1" strike="noStrike">
                <a:solidFill>
                  <a:srgbClr val="000000"/>
                </a:solidFill>
                <a:latin typeface="Arial"/>
              </a:rPr>
              <a:t>What</a:t>
            </a:r>
            <a:r>
              <a:rPr b="1" lang="en-US" sz="3600" spc="-32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n-US" sz="3600" spc="4" strike="noStrike">
                <a:solidFill>
                  <a:srgbClr val="000000"/>
                </a:solidFill>
                <a:latin typeface="Arial"/>
              </a:rPr>
              <a:t>is</a:t>
            </a:r>
            <a:r>
              <a:rPr b="1" lang="en-US" sz="3600" spc="-26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n-US" sz="3600" spc="-7" strike="noStrike">
                <a:solidFill>
                  <a:srgbClr val="000000"/>
                </a:solidFill>
                <a:latin typeface="Arial"/>
              </a:rPr>
              <a:t>Sharia</a:t>
            </a:r>
            <a:r>
              <a:rPr b="1" lang="en-US" sz="3600" spc="-4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n-US" sz="3600" spc="-1" strike="noStrike">
                <a:solidFill>
                  <a:srgbClr val="000000"/>
                </a:solidFill>
                <a:latin typeface="Arial"/>
              </a:rPr>
              <a:t>Compliance</a:t>
            </a:r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CustomShape 2"/>
          <p:cNvSpPr/>
          <p:nvPr/>
        </p:nvSpPr>
        <p:spPr>
          <a:xfrm>
            <a:off x="935640" y="1428840"/>
            <a:ext cx="9046440" cy="4271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68120" bIns="0">
            <a:spAutoFit/>
          </a:bodyPr>
          <a:p>
            <a:pPr algn="ctr">
              <a:lnSpc>
                <a:spcPct val="100000"/>
              </a:lnSpc>
              <a:spcBef>
                <a:spcPts val="1324"/>
              </a:spcBef>
              <a:tabLst>
                <a:tab algn="l" pos="4082400"/>
              </a:tabLst>
            </a:pPr>
            <a:r>
              <a:rPr b="0" i="1" lang="en-US" sz="2600" spc="-12" strike="noStrike">
                <a:solidFill>
                  <a:srgbClr val="000000"/>
                </a:solidFill>
                <a:latin typeface="Calibri"/>
              </a:rPr>
              <a:t>ABC</a:t>
            </a:r>
            <a:r>
              <a:rPr b="0" i="1" lang="en-US" sz="2600" spc="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2600" spc="-1" strike="noStrike">
                <a:solidFill>
                  <a:srgbClr val="000000"/>
                </a:solidFill>
                <a:latin typeface="Calibri"/>
              </a:rPr>
              <a:t>Bank</a:t>
            </a:r>
            <a:r>
              <a:rPr b="0" i="1" lang="en-US" sz="2600" spc="-7" strike="noStrike">
                <a:solidFill>
                  <a:srgbClr val="000000"/>
                </a:solidFill>
                <a:latin typeface="Calibri"/>
              </a:rPr>
              <a:t> is</a:t>
            </a:r>
            <a:r>
              <a:rPr b="0" i="1" lang="en-US" sz="26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2600" spc="-7" strike="noStrike">
                <a:solidFill>
                  <a:srgbClr val="000000"/>
                </a:solidFill>
                <a:latin typeface="Calibri"/>
              </a:rPr>
              <a:t>Sharia</a:t>
            </a:r>
            <a:r>
              <a:rPr b="0" i="1" lang="en-US" sz="26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2600" spc="-7" strike="noStrike">
                <a:solidFill>
                  <a:srgbClr val="000000"/>
                </a:solidFill>
                <a:latin typeface="Calibri"/>
              </a:rPr>
              <a:t>Compliant</a:t>
            </a:r>
            <a:r>
              <a:rPr b="0" i="1" lang="en-US" sz="2600" spc="-7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i="1" lang="en-US" sz="2600" spc="-7" strike="noStrike">
                <a:solidFill>
                  <a:srgbClr val="000000"/>
                </a:solidFill>
                <a:latin typeface="Calibri"/>
              </a:rPr>
              <a:t>….………</a:t>
            </a:r>
            <a:endParaRPr b="0" lang="en-GB" sz="26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225"/>
              </a:spcBef>
              <a:tabLst>
                <a:tab algn="l" pos="4082400"/>
              </a:tabLst>
            </a:pPr>
            <a:r>
              <a:rPr b="0" i="1" lang="en-US" sz="2600" spc="-1" strike="noStrike">
                <a:solidFill>
                  <a:srgbClr val="000000"/>
                </a:solidFill>
                <a:latin typeface="Calibri"/>
              </a:rPr>
              <a:t>This</a:t>
            </a:r>
            <a:r>
              <a:rPr b="0" i="1" lang="en-US" sz="26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2600" spc="-12" strike="noStrike">
                <a:solidFill>
                  <a:srgbClr val="000000"/>
                </a:solidFill>
                <a:latin typeface="Calibri"/>
              </a:rPr>
              <a:t>Home </a:t>
            </a:r>
            <a:r>
              <a:rPr b="0" i="1" lang="en-US" sz="2600" spc="-1" strike="noStrike">
                <a:solidFill>
                  <a:srgbClr val="000000"/>
                </a:solidFill>
                <a:latin typeface="Calibri"/>
              </a:rPr>
              <a:t>financing</a:t>
            </a:r>
            <a:r>
              <a:rPr b="0" i="1" lang="en-US" sz="26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2600" spc="-15" strike="noStrike">
                <a:solidFill>
                  <a:srgbClr val="000000"/>
                </a:solidFill>
                <a:latin typeface="Calibri"/>
              </a:rPr>
              <a:t>of XYZ </a:t>
            </a:r>
            <a:r>
              <a:rPr b="0" i="1" lang="en-US" sz="2600" spc="-1" strike="noStrike">
                <a:solidFill>
                  <a:srgbClr val="000000"/>
                </a:solidFill>
                <a:latin typeface="Calibri"/>
              </a:rPr>
              <a:t>Bank</a:t>
            </a:r>
            <a:r>
              <a:rPr b="0" i="1" lang="en-US" sz="26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2600" spc="-7" strike="noStrike">
                <a:solidFill>
                  <a:srgbClr val="000000"/>
                </a:solidFill>
                <a:latin typeface="Calibri"/>
              </a:rPr>
              <a:t>is</a:t>
            </a:r>
            <a:r>
              <a:rPr b="0" i="1" lang="en-US" sz="26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2600" spc="-7" strike="noStrike">
                <a:solidFill>
                  <a:srgbClr val="000000"/>
                </a:solidFill>
                <a:latin typeface="Calibri"/>
              </a:rPr>
              <a:t>wSharia</a:t>
            </a:r>
            <a:r>
              <a:rPr b="0" i="1" lang="en-US" sz="26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2600" spc="-7" strike="noStrike">
                <a:solidFill>
                  <a:srgbClr val="000000"/>
                </a:solidFill>
                <a:latin typeface="Calibri"/>
              </a:rPr>
              <a:t>Compliant</a:t>
            </a:r>
            <a:r>
              <a:rPr b="0" i="1" lang="en-US" sz="2600" spc="2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2600" spc="-7" strike="noStrike">
                <a:solidFill>
                  <a:srgbClr val="000000"/>
                </a:solidFill>
                <a:latin typeface="Calibri"/>
              </a:rPr>
              <a:t>……………..</a:t>
            </a:r>
            <a:endParaRPr b="0" lang="en-GB" sz="26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250"/>
              </a:spcBef>
              <a:tabLst>
                <a:tab algn="l" pos="4082400"/>
              </a:tabLst>
            </a:pPr>
            <a:r>
              <a:rPr b="0" i="1" lang="en-US" sz="2600" spc="-7" strike="noStrike">
                <a:solidFill>
                  <a:srgbClr val="000000"/>
                </a:solidFill>
                <a:latin typeface="Calibri"/>
              </a:rPr>
              <a:t>What</a:t>
            </a:r>
            <a:r>
              <a:rPr b="0" i="1" lang="en-US" sz="26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2600" spc="-1" strike="noStrike">
                <a:solidFill>
                  <a:srgbClr val="000000"/>
                </a:solidFill>
                <a:latin typeface="Calibri"/>
              </a:rPr>
              <a:t>do</a:t>
            </a:r>
            <a:r>
              <a:rPr b="0" i="1" lang="en-US" sz="26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2600" spc="-15" strike="noStrike">
                <a:solidFill>
                  <a:srgbClr val="000000"/>
                </a:solidFill>
                <a:latin typeface="Calibri"/>
              </a:rPr>
              <a:t>you</a:t>
            </a:r>
            <a:r>
              <a:rPr b="0" i="1" lang="en-US" sz="2600" spc="18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2600" spc="-12" strike="noStrike">
                <a:solidFill>
                  <a:srgbClr val="000000"/>
                </a:solidFill>
                <a:latin typeface="Calibri"/>
              </a:rPr>
              <a:t>understand </a:t>
            </a:r>
            <a:r>
              <a:rPr b="0" i="1" lang="en-US" sz="2600" spc="-15" strike="noStrike">
                <a:solidFill>
                  <a:srgbClr val="000000"/>
                </a:solidFill>
                <a:latin typeface="Calibri"/>
              </a:rPr>
              <a:t>by</a:t>
            </a:r>
            <a:r>
              <a:rPr b="0" i="1" lang="en-US" sz="26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2600" spc="-7" strike="noStrike">
                <a:solidFill>
                  <a:srgbClr val="000000"/>
                </a:solidFill>
                <a:latin typeface="Calibri"/>
              </a:rPr>
              <a:t>these</a:t>
            </a:r>
            <a:r>
              <a:rPr b="0" i="1" lang="en-US" sz="26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2600" spc="-7" strike="noStrike">
                <a:solidFill>
                  <a:srgbClr val="000000"/>
                </a:solidFill>
                <a:latin typeface="Calibri"/>
              </a:rPr>
              <a:t>words</a:t>
            </a:r>
            <a:endParaRPr b="0" lang="en-GB" sz="26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250"/>
              </a:spcBef>
              <a:tabLst>
                <a:tab algn="l" pos="4082400"/>
              </a:tabLst>
            </a:pPr>
            <a:endParaRPr b="0" lang="en-GB" sz="2600" spc="-1" strike="noStrike">
              <a:latin typeface="Arial"/>
            </a:endParaRPr>
          </a:p>
          <a:p>
            <a:pPr marL="241200" indent="-228240" algn="just">
              <a:lnSpc>
                <a:spcPct val="100000"/>
              </a:lnSpc>
              <a:spcBef>
                <a:spcPts val="1335"/>
              </a:spcBef>
              <a:buClr>
                <a:srgbClr val="000000"/>
              </a:buClr>
              <a:buFont typeface="Symbol"/>
              <a:buChar char=""/>
              <a:tabLst>
                <a:tab algn="l" pos="24120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religion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Islam</a:t>
            </a:r>
            <a:r>
              <a:rPr b="0" lang="en-US" sz="2200" spc="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has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three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basic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components: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beliefs,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laws,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ethics.</a:t>
            </a:r>
            <a:endParaRPr b="0" lang="en-GB" sz="2200" spc="-1" strike="noStrike">
              <a:latin typeface="Arial"/>
            </a:endParaRPr>
          </a:p>
          <a:p>
            <a:pPr marL="241200" indent="-228240" algn="just">
              <a:lnSpc>
                <a:spcPct val="152000"/>
              </a:lnSpc>
              <a:spcBef>
                <a:spcPts val="99"/>
              </a:spcBef>
              <a:buClr>
                <a:srgbClr val="000000"/>
              </a:buClr>
              <a:buFont typeface="Symbol"/>
              <a:buChar char=""/>
              <a:tabLst>
                <a:tab algn="l" pos="24120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Islamic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law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—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sharia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—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governs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all the 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affairs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Muslim,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ranging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from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consuming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food to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governing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nation. Muslims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believe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that Islamic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law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is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divine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guidance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from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Allah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(God).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Shape 1"/>
          <p:cNvSpPr txBox="1"/>
          <p:nvPr/>
        </p:nvSpPr>
        <p:spPr>
          <a:xfrm>
            <a:off x="707040" y="679320"/>
            <a:ext cx="2555640" cy="1276920"/>
          </a:xfrm>
          <a:prstGeom prst="rect">
            <a:avLst/>
          </a:prstGeom>
          <a:noFill/>
          <a:ln w="0">
            <a:noFill/>
          </a:ln>
        </p:spPr>
        <p:txBody>
          <a:bodyPr lIns="0" rIns="0" tIns="14040" bIns="0">
            <a:noAutofit/>
          </a:bodyPr>
          <a:p>
            <a:pPr marL="12600">
              <a:lnSpc>
                <a:spcPct val="100000"/>
              </a:lnSpc>
              <a:spcBef>
                <a:spcPts val="111"/>
              </a:spcBef>
            </a:pPr>
            <a:r>
              <a:rPr b="1" lang="en-US" sz="2800" spc="-1" strike="noStrike">
                <a:solidFill>
                  <a:srgbClr val="000000"/>
                </a:solidFill>
                <a:latin typeface="Arial"/>
              </a:rPr>
              <a:t>Jurist</a:t>
            </a:r>
            <a:r>
              <a:rPr b="1" lang="en-US" sz="2800" spc="-52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n-US" sz="2800" spc="4" strike="noStrike">
                <a:solidFill>
                  <a:srgbClr val="000000"/>
                </a:solidFill>
                <a:latin typeface="Arial"/>
              </a:rPr>
              <a:t>&amp;</a:t>
            </a:r>
            <a:r>
              <a:rPr b="1" lang="en-US" sz="2800" spc="-35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n-US" sz="2800" spc="-7" strike="noStrike">
                <a:solidFill>
                  <a:srgbClr val="000000"/>
                </a:solidFill>
                <a:latin typeface="Arial"/>
              </a:rPr>
              <a:t>Rulers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3" name="CustomShape 2"/>
          <p:cNvSpPr/>
          <p:nvPr/>
        </p:nvSpPr>
        <p:spPr>
          <a:xfrm>
            <a:off x="707040" y="1510200"/>
            <a:ext cx="9282600" cy="4085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>
            <a:spAutoFit/>
          </a:bodyPr>
          <a:p>
            <a:pPr marL="12600" algn="just">
              <a:lnSpc>
                <a:spcPct val="152000"/>
              </a:lnSpc>
              <a:spcBef>
                <a:spcPts val="96"/>
              </a:spcBef>
            </a:pP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Naturally,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interaction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accommodation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did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occur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between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jurists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ruler,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but nonetheless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independent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dominant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position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shari’a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do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constitute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major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difference</a:t>
            </a:r>
            <a:r>
              <a:rPr b="0" lang="en-US" sz="2200" spc="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between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it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modern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Western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idea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law.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2200" spc="-1" strike="noStrike">
              <a:latin typeface="Arial"/>
            </a:endParaRPr>
          </a:p>
          <a:p>
            <a:pPr marL="12600" algn="just">
              <a:lnSpc>
                <a:spcPct val="152000"/>
              </a:lnSpc>
              <a:spcBef>
                <a:spcPts val="1355"/>
              </a:spcBef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On the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commercial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side,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Muslim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conquests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created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vast area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 which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and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out</a:t>
            </a:r>
            <a:r>
              <a:rPr b="0" lang="en-US" sz="2200" spc="-6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-9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which</a:t>
            </a:r>
            <a:r>
              <a:rPr b="0" lang="en-US" sz="2200" spc="-8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en-US" sz="2200" spc="-6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great</a:t>
            </a:r>
            <a:r>
              <a:rPr b="0" lang="en-US" sz="2200" spc="-6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deal</a:t>
            </a:r>
            <a:r>
              <a:rPr b="0" lang="en-US" sz="2200" spc="-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-9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trading</a:t>
            </a:r>
            <a:r>
              <a:rPr b="0" lang="en-US" sz="2200" spc="-7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activity</a:t>
            </a:r>
            <a:r>
              <a:rPr b="0" lang="en-US" sz="2200" spc="-6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took</a:t>
            </a:r>
            <a:r>
              <a:rPr b="0" lang="en-US" sz="2200" spc="-6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place.</a:t>
            </a:r>
            <a:r>
              <a:rPr b="0" lang="en-US" sz="2200" spc="-6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It</a:t>
            </a:r>
            <a:r>
              <a:rPr b="0" lang="en-US" sz="2200" spc="-6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was</a:t>
            </a:r>
            <a:r>
              <a:rPr b="0" lang="en-US" sz="2200" spc="-6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crossed</a:t>
            </a:r>
            <a:r>
              <a:rPr b="0" lang="en-US" sz="2200" spc="-7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by</a:t>
            </a:r>
            <a:r>
              <a:rPr b="0" lang="en-US" sz="2200" spc="-5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important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trade routes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and,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for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most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very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long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period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classical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Islam,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there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was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favourable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economic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environment.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707040" y="512640"/>
            <a:ext cx="9282240" cy="459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 algn="just">
              <a:lnSpc>
                <a:spcPct val="152000"/>
              </a:lnSpc>
              <a:spcBef>
                <a:spcPts val="99"/>
              </a:spcBef>
            </a:pP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‘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Industry was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developed,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manpower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consisted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free workers,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many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goods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were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produced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for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export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large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quantities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coins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were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circulation.’</a:t>
            </a:r>
            <a:endParaRPr b="0" lang="en-GB" sz="2200" spc="-1" strike="noStrike">
              <a:latin typeface="Arial"/>
            </a:endParaRPr>
          </a:p>
          <a:p>
            <a:pPr marL="12600" algn="just">
              <a:lnSpc>
                <a:spcPct val="152000"/>
              </a:lnSpc>
              <a:spcBef>
                <a:spcPts val="6"/>
              </a:spcBef>
            </a:pP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Gold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from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Western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Sudan came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into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Muslim world,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circulated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freely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there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was: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‘intense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[banking]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activity’,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which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bankers: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‘performed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all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banking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operations: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exchange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money,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loans,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and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sale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assignments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credit’.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2200" spc="-1" strike="noStrike">
              <a:latin typeface="Arial"/>
            </a:endParaRPr>
          </a:p>
          <a:p>
            <a:pPr marL="12600" algn="just">
              <a:lnSpc>
                <a:spcPct val="152000"/>
              </a:lnSpc>
              <a:spcBef>
                <a:spcPts val="1349"/>
              </a:spcBef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As a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consequence,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jurists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developed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system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which,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it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seems, (although,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as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we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shall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see,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issue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is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disputed)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served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needs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participants</a:t>
            </a:r>
            <a:r>
              <a:rPr b="0" lang="en-US" sz="2200" spc="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well.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707040" y="512640"/>
            <a:ext cx="9278280" cy="4597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89360" bIns="0">
            <a:spAutoFit/>
          </a:bodyPr>
          <a:p>
            <a:pPr marL="12600" algn="just">
              <a:lnSpc>
                <a:spcPct val="100000"/>
              </a:lnSpc>
              <a:spcBef>
                <a:spcPts val="1491"/>
              </a:spcBef>
            </a:pPr>
            <a:r>
              <a:rPr b="1" lang="en-US" sz="2200" spc="-7" strike="noStrike">
                <a:solidFill>
                  <a:srgbClr val="000000"/>
                </a:solidFill>
                <a:latin typeface="Calibri"/>
              </a:rPr>
              <a:t>Muslim </a:t>
            </a:r>
            <a:r>
              <a:rPr b="1" lang="en-US" sz="2200" spc="-12" strike="noStrike">
                <a:solidFill>
                  <a:srgbClr val="000000"/>
                </a:solidFill>
                <a:latin typeface="Calibri"/>
              </a:rPr>
              <a:t>world</a:t>
            </a:r>
            <a:r>
              <a:rPr b="1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2200" spc="-7" strike="noStrike">
                <a:solidFill>
                  <a:srgbClr val="000000"/>
                </a:solidFill>
                <a:latin typeface="Calibri"/>
              </a:rPr>
              <a:t>and</a:t>
            </a:r>
            <a:r>
              <a:rPr b="1" lang="en-US" sz="22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2200" spc="-7" strike="noStrike">
                <a:solidFill>
                  <a:srgbClr val="000000"/>
                </a:solidFill>
                <a:latin typeface="Calibri"/>
              </a:rPr>
              <a:t>Colonization</a:t>
            </a:r>
            <a:endParaRPr b="0" lang="en-GB" sz="2200" spc="-1" strike="noStrike">
              <a:latin typeface="Arial"/>
            </a:endParaRPr>
          </a:p>
          <a:p>
            <a:pPr marL="12600" algn="just">
              <a:lnSpc>
                <a:spcPct val="152000"/>
              </a:lnSpc>
              <a:spcBef>
                <a:spcPts val="6"/>
              </a:spcBef>
            </a:pP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However,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Muslim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world</a:t>
            </a:r>
            <a:r>
              <a:rPr b="0" lang="en-US" sz="2200" spc="-8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was</a:t>
            </a:r>
            <a:r>
              <a:rPr b="0" lang="en-US" sz="2200" spc="-7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eventually</a:t>
            </a:r>
            <a:r>
              <a:rPr b="0" lang="en-US" sz="2200" spc="-6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overtaken</a:t>
            </a:r>
            <a:r>
              <a:rPr b="0" lang="en-US" sz="2200" spc="-7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by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6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West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</a:t>
            </a:r>
            <a:r>
              <a:rPr b="0" lang="en-US" sz="2200" spc="-5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areas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such</a:t>
            </a:r>
            <a:r>
              <a:rPr b="0" lang="en-US" sz="2200" spc="-5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as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technology,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warfare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commercial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techniques.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2200" spc="-1" strike="noStrike">
              <a:latin typeface="Arial"/>
            </a:endParaRPr>
          </a:p>
          <a:p>
            <a:pPr marL="12600" algn="just">
              <a:lnSpc>
                <a:spcPct val="152000"/>
              </a:lnSpc>
              <a:spcBef>
                <a:spcPts val="1349"/>
              </a:spcBef>
            </a:pP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This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new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superiority was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forcefully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brought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home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by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a long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series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events,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including notably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conquest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Egypt by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French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1798,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European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domination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trade (symbolized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for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many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commentators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by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Treaty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Balta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Liman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1838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between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United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Kingdom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and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Ottoman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Empire)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and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generally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political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domination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the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region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by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European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powers.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/>
        </p:nvSpPr>
        <p:spPr>
          <a:xfrm>
            <a:off x="707040" y="512640"/>
            <a:ext cx="9282240" cy="5605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 algn="just">
              <a:lnSpc>
                <a:spcPct val="152000"/>
              </a:lnSpc>
              <a:spcBef>
                <a:spcPts val="99"/>
              </a:spcBef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One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consequences</a:t>
            </a:r>
            <a:r>
              <a:rPr b="0" lang="en-US" sz="2200" spc="-5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was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wish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 to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‘modernise’,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in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other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words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to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imitate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adopt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those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ideas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institutions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which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seemed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to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have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given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Europe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advantage.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2200" spc="-1" strike="noStrike">
              <a:latin typeface="Arial"/>
            </a:endParaRPr>
          </a:p>
          <a:p>
            <a:pPr marL="12600" algn="just">
              <a:lnSpc>
                <a:spcPct val="151000"/>
              </a:lnSpc>
              <a:spcBef>
                <a:spcPts val="1369"/>
              </a:spcBef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modernisation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movement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led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to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shari’a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being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‘abandoned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with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astonishing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speed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and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completeness’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all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areas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except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family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law;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2200" spc="-1" strike="noStrike">
              <a:latin typeface="Arial"/>
            </a:endParaRPr>
          </a:p>
          <a:p>
            <a:pPr marL="12600" algn="just">
              <a:lnSpc>
                <a:spcPct val="152000"/>
              </a:lnSpc>
              <a:spcBef>
                <a:spcPts val="1344"/>
              </a:spcBef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full history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adoption,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involving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notably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 separation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commercial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law from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other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legal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topics,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has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yet to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be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written.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particular,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commentators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still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argue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about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‘why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6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reformers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looked</a:t>
            </a:r>
            <a:r>
              <a:rPr b="0" lang="en-US" sz="2200" spc="-6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to</a:t>
            </a:r>
            <a:r>
              <a:rPr b="0" lang="en-US" sz="2200" spc="-5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Europe</a:t>
            </a:r>
            <a:r>
              <a:rPr b="0" lang="en-US" sz="2200" spc="-5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rather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than</a:t>
            </a:r>
            <a:r>
              <a:rPr b="0" lang="en-US" sz="2200" spc="-4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build</a:t>
            </a:r>
            <a:r>
              <a:rPr b="0" lang="en-US" sz="2200" spc="-7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on</a:t>
            </a:r>
            <a:r>
              <a:rPr b="0" lang="en-US" sz="2200" spc="-4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pre-existing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shari’a 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traditions’,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1"/>
          <p:cNvSpPr/>
          <p:nvPr/>
        </p:nvSpPr>
        <p:spPr>
          <a:xfrm>
            <a:off x="707040" y="512640"/>
            <a:ext cx="9277560" cy="5601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 algn="just">
              <a:lnSpc>
                <a:spcPct val="152000"/>
              </a:lnSpc>
              <a:spcBef>
                <a:spcPts val="99"/>
              </a:spcBef>
            </a:pP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but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it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seems that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Napoleon brought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with him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to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Egypt,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by 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way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unthinking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assumption, the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French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idea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separating commercial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non-commercial </a:t>
            </a:r>
            <a:r>
              <a:rPr b="0" lang="en-US" sz="2200" spc="-60" strike="noStrike">
                <a:solidFill>
                  <a:srgbClr val="000000"/>
                </a:solidFill>
                <a:latin typeface="Calibri"/>
              </a:rPr>
              <a:t>law, </a:t>
            </a:r>
            <a:r>
              <a:rPr b="0" lang="en-US" sz="2200" spc="-5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that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special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courts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were</a:t>
            </a:r>
            <a:r>
              <a:rPr b="0" lang="en-US" sz="2200" spc="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set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up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to</a:t>
            </a:r>
            <a:r>
              <a:rPr b="0" lang="en-US" sz="2200" spc="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deal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with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commercial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disputes.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2200" spc="-1" strike="noStrike">
              <a:latin typeface="Arial"/>
            </a:endParaRPr>
          </a:p>
          <a:p>
            <a:pPr marL="12600" algn="just">
              <a:lnSpc>
                <a:spcPct val="152000"/>
              </a:lnSpc>
              <a:spcBef>
                <a:spcPts val="1361"/>
              </a:spcBef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influential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adoption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by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Ottoman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Empire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 1850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large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parts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French Commercial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Code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was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made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as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part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long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complex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secularisation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process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which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the</a:t>
            </a:r>
            <a:r>
              <a:rPr b="0" lang="en-US" sz="2200" spc="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following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factors,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inter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alia,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seem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to</a:t>
            </a:r>
            <a:r>
              <a:rPr b="0" lang="en-US" sz="2200" spc="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have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played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part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2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b="0" lang="en-GB" sz="2200" spc="-1" strike="noStrike">
              <a:latin typeface="Arial"/>
            </a:endParaRPr>
          </a:p>
          <a:p>
            <a:pPr marL="289440" indent="-2772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  <a:tabLst>
                <a:tab algn="l" pos="290160"/>
              </a:tabLst>
            </a:pP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European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dominance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trade;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290160"/>
              </a:tabLst>
            </a:pPr>
            <a:endParaRPr b="0" lang="en-GB" sz="2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4"/>
              </a:spcBef>
              <a:tabLst>
                <a:tab algn="l" pos="290160"/>
              </a:tabLst>
            </a:pPr>
            <a:endParaRPr b="0" lang="en-GB" sz="2200" spc="-1" strike="noStrike">
              <a:latin typeface="Arial"/>
            </a:endParaRPr>
          </a:p>
          <a:p>
            <a:pPr marL="289440" indent="-27720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  <a:tabLst>
                <a:tab algn="l" pos="29016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desire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European</a:t>
            </a:r>
            <a:r>
              <a:rPr b="0" lang="en-US" sz="2200" spc="-5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merchants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to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avoid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local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courts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local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law;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707040" y="512640"/>
            <a:ext cx="9279000" cy="559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 indent="-216000" algn="just">
              <a:lnSpc>
                <a:spcPct val="152000"/>
              </a:lnSpc>
              <a:spcBef>
                <a:spcPts val="99"/>
              </a:spcBef>
              <a:buClr>
                <a:srgbClr val="000000"/>
              </a:buClr>
              <a:buFont typeface="StarSymbol"/>
              <a:buAutoNum type="arabicPeriod" startAt="3"/>
              <a:tabLst>
                <a:tab algn="l" pos="37224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perception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that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an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obligation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to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use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shari’a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disadvantaged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local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merchants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as against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their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European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counterparts, who could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use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Western </a:t>
            </a:r>
            <a:r>
              <a:rPr b="0" lang="en-US" sz="2200" spc="-55" strike="noStrike">
                <a:solidFill>
                  <a:srgbClr val="000000"/>
                </a:solidFill>
                <a:latin typeface="Calibri"/>
              </a:rPr>
              <a:t>law, </a:t>
            </a:r>
            <a:r>
              <a:rPr b="0" lang="en-US" sz="2200" spc="-5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which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was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viewed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as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more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efficient;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372240"/>
              </a:tabLst>
            </a:pPr>
            <a:endParaRPr b="0" lang="en-GB" sz="2200" spc="-1" strike="noStrike">
              <a:latin typeface="Arial"/>
            </a:endParaRPr>
          </a:p>
          <a:p>
            <a:pPr marL="12600" indent="-216000" algn="just">
              <a:lnSpc>
                <a:spcPct val="151000"/>
              </a:lnSpc>
              <a:spcBef>
                <a:spcPts val="1369"/>
              </a:spcBef>
              <a:buClr>
                <a:srgbClr val="000000"/>
              </a:buClr>
              <a:buFont typeface="Calibri"/>
              <a:buAutoNum type="arabicPeriod" startAt="3"/>
              <a:tabLst>
                <a:tab algn="l" pos="28692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practice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-4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European</a:t>
            </a:r>
            <a:r>
              <a:rPr b="0" lang="en-US" sz="2200" spc="-5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traders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using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French</a:t>
            </a:r>
            <a:r>
              <a:rPr b="0" lang="en-US" sz="2200" spc="-4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Commercial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Code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as</a:t>
            </a:r>
            <a:r>
              <a:rPr b="0" lang="en-US" sz="2200" spc="-4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kind </a:t>
            </a:r>
            <a:r>
              <a:rPr b="0" lang="en-US" sz="2200" spc="-49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customary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law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to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aid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resolution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their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disputes;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286920"/>
              </a:tabLst>
            </a:pPr>
            <a:endParaRPr b="0" lang="en-GB" sz="2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4"/>
              </a:spcBef>
              <a:tabLst>
                <a:tab algn="l" pos="286920"/>
              </a:tabLst>
            </a:pPr>
            <a:endParaRPr b="0" lang="en-GB" sz="2200" spc="-1" strike="noStrike">
              <a:latin typeface="Arial"/>
            </a:endParaRPr>
          </a:p>
          <a:p>
            <a:pPr marL="289440" indent="-277200" algn="just">
              <a:lnSpc>
                <a:spcPct val="100000"/>
              </a:lnSpc>
              <a:buClr>
                <a:srgbClr val="000000"/>
              </a:buClr>
              <a:buFont typeface="Calibri"/>
              <a:buAutoNum type="arabicPeriod" startAt="3"/>
              <a:tabLst>
                <a:tab algn="l" pos="29016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familiarity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with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idea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practice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secular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legislation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certain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fields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290160"/>
              </a:tabLst>
            </a:pPr>
            <a:endParaRPr b="0" lang="en-GB" sz="2200" spc="-1" strike="noStrike">
              <a:latin typeface="Arial"/>
            </a:endParaRPr>
          </a:p>
          <a:p>
            <a:pPr marL="12600" indent="-277200" algn="just">
              <a:lnSpc>
                <a:spcPct val="152000"/>
              </a:lnSpc>
              <a:spcBef>
                <a:spcPts val="1349"/>
              </a:spcBef>
              <a:buClr>
                <a:srgbClr val="000000"/>
              </a:buClr>
              <a:buFont typeface="Calibri"/>
              <a:buAutoNum type="arabicPeriod" startAt="3"/>
              <a:tabLst>
                <a:tab algn="l" pos="302400"/>
              </a:tabLst>
            </a:pP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influence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Ottoman elite, who stood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to gain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from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trade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with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Europe,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governmental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desire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to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please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them;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707040" y="512640"/>
            <a:ext cx="9282240" cy="154116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>
            <a:noAutofit/>
          </a:bodyPr>
          <a:p>
            <a:pPr marL="12600" algn="just">
              <a:lnSpc>
                <a:spcPct val="152000"/>
              </a:lnSpc>
              <a:spcBef>
                <a:spcPts val="99"/>
              </a:spcBef>
            </a:pP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7.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perception that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commercial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matters were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less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religious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significance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than,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say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akhlaq</a:t>
            </a:r>
            <a:r>
              <a:rPr b="0" lang="en-US" sz="2200" spc="-4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(morals),</a:t>
            </a:r>
            <a:r>
              <a:rPr b="0" lang="en-US" sz="2200" spc="-6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en-US" sz="2200" spc="-6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perception</a:t>
            </a:r>
            <a:r>
              <a:rPr b="0" lang="en-US" sz="2200" spc="-7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which</a:t>
            </a:r>
            <a:r>
              <a:rPr b="0" lang="en-US" sz="2200" spc="-9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may</a:t>
            </a:r>
            <a:r>
              <a:rPr b="0" lang="en-US" sz="2200" spc="-5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have</a:t>
            </a:r>
            <a:r>
              <a:rPr b="0" lang="en-US" sz="2200" spc="-5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been</a:t>
            </a:r>
            <a:r>
              <a:rPr b="0" lang="en-US" sz="2200" spc="-7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influenced</a:t>
            </a:r>
            <a:r>
              <a:rPr b="0" lang="en-US" sz="2200" spc="-6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by</a:t>
            </a:r>
            <a:r>
              <a:rPr b="0" lang="en-US" sz="2200" spc="-5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5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Egyptian </a:t>
            </a:r>
            <a:r>
              <a:rPr b="0" lang="en-US" sz="2200" spc="-49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experience.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0" name="CustomShape 2"/>
          <p:cNvSpPr/>
          <p:nvPr/>
        </p:nvSpPr>
        <p:spPr>
          <a:xfrm>
            <a:off x="707040" y="2565000"/>
            <a:ext cx="9279000" cy="102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>
            <a:spAutoFit/>
          </a:bodyPr>
          <a:p>
            <a:pPr marL="12600">
              <a:lnSpc>
                <a:spcPct val="151000"/>
              </a:lnSpc>
              <a:spcBef>
                <a:spcPts val="96"/>
              </a:spcBef>
            </a:pP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However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this</a:t>
            </a:r>
            <a:r>
              <a:rPr b="0" lang="en-US" sz="2200" spc="-4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may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be,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what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is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certain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is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that</a:t>
            </a:r>
            <a:r>
              <a:rPr b="0" lang="en-US" sz="2200" spc="-6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major</a:t>
            </a:r>
            <a:r>
              <a:rPr b="0" lang="en-US" sz="2200" spc="-4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parts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-5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French</a:t>
            </a:r>
            <a:r>
              <a:rPr b="0" lang="en-US" sz="2200" spc="-4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Commercial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Code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1807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were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imported</a:t>
            </a:r>
            <a:r>
              <a:rPr b="0" lang="en-US" sz="2200" spc="-4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as the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Ottoman Commercial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Code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1850.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Shape 1"/>
          <p:cNvSpPr txBox="1"/>
          <p:nvPr/>
        </p:nvSpPr>
        <p:spPr>
          <a:xfrm>
            <a:off x="1039320" y="679320"/>
            <a:ext cx="8616600" cy="1276920"/>
          </a:xfrm>
          <a:prstGeom prst="rect">
            <a:avLst/>
          </a:prstGeom>
          <a:noFill/>
          <a:ln w="0">
            <a:noFill/>
          </a:ln>
        </p:spPr>
        <p:txBody>
          <a:bodyPr lIns="0" rIns="0" tIns="14040" bIns="0">
            <a:noAutofit/>
          </a:bodyPr>
          <a:p>
            <a:pPr marL="12600">
              <a:lnSpc>
                <a:spcPct val="100000"/>
              </a:lnSpc>
              <a:spcBef>
                <a:spcPts val="111"/>
              </a:spcBef>
            </a:pPr>
            <a:r>
              <a:rPr b="1" lang="en-US" sz="2800" spc="-7" strike="noStrike">
                <a:solidFill>
                  <a:srgbClr val="000000"/>
                </a:solidFill>
                <a:latin typeface="Arial"/>
              </a:rPr>
              <a:t>The</a:t>
            </a:r>
            <a:r>
              <a:rPr b="1" lang="en-US" sz="2800" spc="-12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n-US" sz="2800" spc="-1" strike="noStrike">
                <a:solidFill>
                  <a:srgbClr val="000000"/>
                </a:solidFill>
                <a:latin typeface="Arial"/>
              </a:rPr>
              <a:t>Significance</a:t>
            </a:r>
            <a:r>
              <a:rPr b="1" lang="en-US" sz="2800" spc="-46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n-US" sz="2800" spc="-7" strike="noStrike">
                <a:solidFill>
                  <a:srgbClr val="000000"/>
                </a:solidFill>
                <a:latin typeface="Arial"/>
              </a:rPr>
              <a:t>of</a:t>
            </a:r>
            <a:r>
              <a:rPr b="1" lang="en-US" sz="2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n-US" sz="2800" spc="4" strike="noStrike">
                <a:solidFill>
                  <a:srgbClr val="000000"/>
                </a:solidFill>
                <a:latin typeface="Arial"/>
              </a:rPr>
              <a:t>Shari’a</a:t>
            </a:r>
            <a:r>
              <a:rPr b="1" lang="en-US" sz="2800" spc="-2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n-US" sz="2800" spc="-7" strike="noStrike">
                <a:solidFill>
                  <a:srgbClr val="000000"/>
                </a:solidFill>
                <a:latin typeface="Arial"/>
              </a:rPr>
              <a:t>Commercial</a:t>
            </a:r>
            <a:r>
              <a:rPr b="1" lang="en-US" sz="2800" spc="-12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n-US" sz="2800" spc="-21" strike="noStrike">
                <a:solidFill>
                  <a:srgbClr val="000000"/>
                </a:solidFill>
                <a:latin typeface="Arial"/>
              </a:rPr>
              <a:t>Law</a:t>
            </a:r>
            <a:r>
              <a:rPr b="1" lang="en-US" sz="2800" spc="38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n-US" sz="2800" spc="-46" strike="noStrike">
                <a:solidFill>
                  <a:srgbClr val="000000"/>
                </a:solidFill>
                <a:latin typeface="Arial"/>
              </a:rPr>
              <a:t>Today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" name="CustomShape 2"/>
          <p:cNvSpPr/>
          <p:nvPr/>
        </p:nvSpPr>
        <p:spPr>
          <a:xfrm>
            <a:off x="935640" y="1525680"/>
            <a:ext cx="9039960" cy="516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>
            <a:spAutoFit/>
          </a:bodyPr>
          <a:p>
            <a:pPr marL="241200" indent="-228240" algn="just">
              <a:lnSpc>
                <a:spcPct val="152000"/>
              </a:lnSpc>
              <a:spcBef>
                <a:spcPts val="96"/>
              </a:spcBef>
              <a:buClr>
                <a:srgbClr val="000000"/>
              </a:buClr>
              <a:buFont typeface="Symbol"/>
              <a:buChar char=""/>
              <a:tabLst>
                <a:tab algn="l" pos="24120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If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shari’a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commercial law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effectively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disappeared, 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why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be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concerned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with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it?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Until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recently,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such</a:t>
            </a:r>
            <a:r>
              <a:rPr b="0" lang="en-US" sz="2200" spc="-5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view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would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 have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been</a:t>
            </a:r>
            <a:r>
              <a:rPr b="0" lang="en-US" sz="2200" spc="-4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justified</a:t>
            </a:r>
            <a:r>
              <a:rPr b="0" lang="en-US" sz="2200" spc="-4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for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nearly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all</a:t>
            </a:r>
            <a:r>
              <a:rPr b="0" lang="en-US" sz="2200" spc="-5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jurisdictions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and,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indeed, 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few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people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took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interest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subject.</a:t>
            </a:r>
            <a:endParaRPr b="0" lang="en-GB" sz="22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539"/>
              </a:spcBef>
              <a:tabLst>
                <a:tab algn="l" pos="241200"/>
              </a:tabLst>
            </a:pPr>
            <a:endParaRPr b="0" lang="en-GB" sz="2200" spc="-1" strike="noStrike">
              <a:latin typeface="Arial"/>
            </a:endParaRPr>
          </a:p>
          <a:p>
            <a:pPr marL="241200" indent="-228240" algn="just">
              <a:lnSpc>
                <a:spcPct val="152000"/>
              </a:lnSpc>
              <a:spcBef>
                <a:spcPts val="145"/>
              </a:spcBef>
              <a:buClr>
                <a:srgbClr val="000000"/>
              </a:buClr>
              <a:buFont typeface="Symbol"/>
              <a:buChar char=""/>
              <a:tabLst>
                <a:tab algn="l" pos="241200"/>
              </a:tabLst>
            </a:pP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However,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Islamic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revival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has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effected</a:t>
            </a:r>
            <a:r>
              <a:rPr b="0" lang="en-US" sz="2200" spc="-7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very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significant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changes.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Perhaps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most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striking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manifestation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new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situation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is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growth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in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Islamic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finance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insurance,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growth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which has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recently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accelerated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as a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result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steady,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recently quite dramatic,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rise in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oil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gas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prices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over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last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decade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or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so.</a:t>
            </a:r>
            <a:endParaRPr b="0" lang="en-GB" sz="22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539"/>
              </a:spcBef>
              <a:tabLst>
                <a:tab algn="l" pos="241200"/>
              </a:tabLst>
            </a:pP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/>
        </p:nvSpPr>
        <p:spPr>
          <a:xfrm>
            <a:off x="935640" y="527760"/>
            <a:ext cx="9052200" cy="205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241200" indent="-228240" algn="just">
              <a:lnSpc>
                <a:spcPct val="152000"/>
              </a:lnSpc>
              <a:spcBef>
                <a:spcPts val="99"/>
              </a:spcBef>
              <a:buClr>
                <a:srgbClr val="000000"/>
              </a:buClr>
              <a:buFont typeface="Symbol"/>
              <a:buChar char=""/>
              <a:tabLst>
                <a:tab algn="l" pos="24120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subject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is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also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considerable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significance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as a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result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Islamisation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state-based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law.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Despite</a:t>
            </a:r>
            <a:r>
              <a:rPr b="0" lang="en-US" sz="2200" spc="-5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fact</a:t>
            </a:r>
            <a:r>
              <a:rPr b="0" lang="en-US" sz="2200" spc="-5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that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only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non-commercial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law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is</a:t>
            </a:r>
            <a:r>
              <a:rPr b="0" lang="en-US" sz="2200" spc="-6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Islamised,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</a:t>
            </a:r>
            <a:r>
              <a:rPr b="0" lang="en-US" sz="2200" spc="-12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commercial</a:t>
            </a:r>
            <a:r>
              <a:rPr b="0" lang="en-US" sz="2200" spc="-11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</a:t>
            </a:r>
            <a:r>
              <a:rPr b="0" lang="en-US" sz="2200" spc="-11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non-commercial</a:t>
            </a:r>
            <a:r>
              <a:rPr b="0" lang="en-US" sz="2200" spc="-11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law</a:t>
            </a:r>
            <a:r>
              <a:rPr b="0" lang="en-US" sz="2200" spc="-1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are</a:t>
            </a:r>
            <a:r>
              <a:rPr b="0" lang="en-US" sz="2200" spc="-1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formally</a:t>
            </a:r>
            <a:r>
              <a:rPr b="0" lang="en-US" sz="2200" spc="-10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distinct,</a:t>
            </a:r>
            <a:r>
              <a:rPr b="0" lang="en-US" sz="2200" spc="-10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it</a:t>
            </a:r>
            <a:r>
              <a:rPr b="0" lang="en-US" sz="2200" spc="-10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is</a:t>
            </a:r>
            <a:r>
              <a:rPr b="0" lang="en-US" sz="2200" spc="-13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not</a:t>
            </a:r>
            <a:r>
              <a:rPr b="0" lang="en-US" sz="2200" spc="-1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possible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to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achieve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total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isolation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commercial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law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from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its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environment.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Shape 1"/>
          <p:cNvSpPr txBox="1"/>
          <p:nvPr/>
        </p:nvSpPr>
        <p:spPr>
          <a:xfrm>
            <a:off x="4264920" y="679320"/>
            <a:ext cx="4015080" cy="1276920"/>
          </a:xfrm>
          <a:prstGeom prst="rect">
            <a:avLst/>
          </a:prstGeom>
          <a:noFill/>
          <a:ln w="0">
            <a:noFill/>
          </a:ln>
        </p:spPr>
        <p:txBody>
          <a:bodyPr lIns="0" rIns="0" tIns="14040" bIns="0">
            <a:noAutofit/>
          </a:bodyPr>
          <a:p>
            <a:pPr marL="12600">
              <a:lnSpc>
                <a:spcPct val="100000"/>
              </a:lnSpc>
              <a:spcBef>
                <a:spcPts val="111"/>
              </a:spcBef>
            </a:pPr>
            <a:r>
              <a:rPr b="1" lang="en-US" sz="2800" spc="-1" strike="noStrike">
                <a:solidFill>
                  <a:srgbClr val="000000"/>
                </a:solidFill>
                <a:latin typeface="Arial"/>
              </a:rPr>
              <a:t>Case study  </a:t>
            </a:r>
            <a:r>
              <a:rPr b="1" lang="en-US" sz="2800" spc="-7" strike="noStrike">
                <a:solidFill>
                  <a:srgbClr val="000000"/>
                </a:solidFill>
                <a:latin typeface="Arial"/>
              </a:rPr>
              <a:t>-</a:t>
            </a:r>
            <a:r>
              <a:rPr b="1" lang="en-US" sz="2800" spc="-32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n-US" sz="2800" spc="-21" strike="noStrike">
                <a:solidFill>
                  <a:srgbClr val="000000"/>
                </a:solidFill>
                <a:latin typeface="Arial"/>
              </a:rPr>
              <a:t>UAE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46120" y="1343160"/>
            <a:ext cx="9282240" cy="5607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>
            <a:spAutoFit/>
          </a:bodyPr>
          <a:p>
            <a:pPr marL="12600" algn="just">
              <a:lnSpc>
                <a:spcPct val="152000"/>
              </a:lnSpc>
              <a:spcBef>
                <a:spcPts val="96"/>
              </a:spcBef>
            </a:pP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For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example,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 the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UAE,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which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has a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split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system,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fundamental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law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is 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Civil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Code, which is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based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on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shari’a.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 Commercial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Code is a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set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variations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from,</a:t>
            </a:r>
            <a:r>
              <a:rPr b="0" lang="en-US" sz="2200" spc="-6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</a:t>
            </a:r>
            <a:r>
              <a:rPr b="0" lang="en-US" sz="2200" spc="-7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additions</a:t>
            </a:r>
            <a:r>
              <a:rPr b="0" lang="en-US" sz="2200" spc="-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to,</a:t>
            </a:r>
            <a:r>
              <a:rPr b="0" lang="en-US" sz="2200" spc="-6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5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Civil</a:t>
            </a:r>
            <a:r>
              <a:rPr b="0" lang="en-US" sz="2200" spc="-6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Code.</a:t>
            </a:r>
            <a:r>
              <a:rPr b="0" lang="en-US" sz="2200" spc="-6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So</a:t>
            </a:r>
            <a:r>
              <a:rPr b="0" lang="en-US" sz="2200" spc="-6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6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Commercial</a:t>
            </a:r>
            <a:r>
              <a:rPr b="0" lang="en-US" sz="2200" spc="-7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Code</a:t>
            </a:r>
            <a:r>
              <a:rPr b="0" lang="en-US" sz="2200" spc="-5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is</a:t>
            </a:r>
            <a:r>
              <a:rPr b="0" lang="en-US" sz="2200" spc="-6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subject</a:t>
            </a:r>
            <a:r>
              <a:rPr b="0" lang="en-US" sz="2200" spc="-5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to</a:t>
            </a:r>
            <a:r>
              <a:rPr b="0" lang="en-US" sz="2200" spc="-5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shari’a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influence.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Significant provisions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include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Art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1 (means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of filling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gaps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legislation),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Art 2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(interpretation),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Art 3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(public policy),27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Art 200(1) (legality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contractual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object)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Art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96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(certainty).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b="0" lang="en-GB" sz="2200" spc="-1" strike="noStrike">
              <a:latin typeface="Arial"/>
            </a:endParaRPr>
          </a:p>
          <a:p>
            <a:pPr marL="12600" algn="just">
              <a:lnSpc>
                <a:spcPct val="152000"/>
              </a:lnSpc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</a:t>
            </a:r>
            <a:r>
              <a:rPr b="0" lang="en-US" sz="2200" spc="-4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addition,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Civil</a:t>
            </a:r>
            <a:r>
              <a:rPr b="0" lang="en-US" sz="2200" spc="-4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Code</a:t>
            </a:r>
            <a:r>
              <a:rPr b="0" lang="en-US" sz="2200" spc="-5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includes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bodies</a:t>
            </a:r>
            <a:r>
              <a:rPr b="0" lang="en-US" sz="2200" spc="-6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rules</a:t>
            </a:r>
            <a:r>
              <a:rPr b="0" lang="en-US" sz="2200" spc="-6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relevant</a:t>
            </a:r>
            <a:r>
              <a:rPr b="0" lang="en-US" sz="2200" spc="-5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to</a:t>
            </a:r>
            <a:r>
              <a:rPr b="0" lang="en-US" sz="2200" spc="-5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commercial</a:t>
            </a:r>
            <a:r>
              <a:rPr b="0" lang="en-US" sz="2200" spc="-7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matters,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but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drawn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from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shari’a. Examples include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general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law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contract,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law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property,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law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traditional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(non-bank)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guarantees,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law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security over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movables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law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relating to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transfer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rights.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707040" y="497520"/>
            <a:ext cx="9279360" cy="5692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04480" bIns="0">
            <a:spAutoFit/>
          </a:bodyPr>
          <a:p>
            <a:pPr marL="12600">
              <a:lnSpc>
                <a:spcPct val="100000"/>
              </a:lnSpc>
              <a:spcBef>
                <a:spcPts val="1610"/>
              </a:spcBef>
            </a:pPr>
            <a:r>
              <a:rPr b="1" lang="en-US" sz="2200" spc="-7" strike="noStrike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</a:rPr>
              <a:t>Islamic</a:t>
            </a:r>
            <a:r>
              <a:rPr b="1" lang="en-US" sz="2200" spc="-15" strike="noStrike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</a:rPr>
              <a:t> </a:t>
            </a:r>
            <a:r>
              <a:rPr b="1" lang="en-US" sz="2200" spc="-1" strike="noStrike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</a:rPr>
              <a:t>jurisprudence</a:t>
            </a:r>
            <a:r>
              <a:rPr b="1" lang="en-US" sz="2200" spc="-32" strike="noStrike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</a:rPr>
              <a:t> </a:t>
            </a:r>
            <a:r>
              <a:rPr b="1" lang="en-US" sz="2200" spc="4" strike="noStrike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</a:rPr>
              <a:t>is</a:t>
            </a:r>
            <a:r>
              <a:rPr b="1" lang="en-US" sz="2200" spc="-1" strike="noStrike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</a:rPr>
              <a:t> </a:t>
            </a:r>
            <a:r>
              <a:rPr b="1" lang="en-US" sz="2200" spc="-12" strike="noStrike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</a:rPr>
              <a:t>further</a:t>
            </a:r>
            <a:r>
              <a:rPr b="1" lang="en-US" sz="2200" spc="4" strike="noStrike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</a:rPr>
              <a:t> </a:t>
            </a:r>
            <a:r>
              <a:rPr b="1" lang="en-US" sz="2200" spc="-7" strike="noStrike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</a:rPr>
              <a:t>divided</a:t>
            </a:r>
            <a:r>
              <a:rPr b="1" lang="en-US" sz="2200" spc="-12" strike="noStrike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</a:rPr>
              <a:t> into</a:t>
            </a:r>
            <a:r>
              <a:rPr b="1" lang="en-US" sz="2200" spc="-15" strike="noStrike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</a:rPr>
              <a:t> </a:t>
            </a:r>
            <a:r>
              <a:rPr b="1" lang="en-US" sz="2200" spc="-1" strike="noStrike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</a:rPr>
              <a:t>these</a:t>
            </a:r>
            <a:r>
              <a:rPr b="1" lang="en-US" sz="2200" spc="-35" strike="noStrike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</a:rPr>
              <a:t> </a:t>
            </a:r>
            <a:r>
              <a:rPr b="1" lang="en-US" sz="2200" spc="-7" strike="noStrike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</a:rPr>
              <a:t>parts:</a:t>
            </a:r>
            <a:endParaRPr b="0" lang="en-GB" sz="2200" spc="-1" strike="noStrike">
              <a:latin typeface="Arial"/>
            </a:endParaRPr>
          </a:p>
          <a:p>
            <a:pPr marL="469800" indent="-228240" algn="just">
              <a:lnSpc>
                <a:spcPct val="152000"/>
              </a:lnSpc>
              <a:spcBef>
                <a:spcPts val="125"/>
              </a:spcBef>
              <a:buClr>
                <a:srgbClr val="000000"/>
              </a:buClr>
              <a:buFont typeface="Symbol"/>
              <a:buChar char=""/>
              <a:tabLst>
                <a:tab algn="l" pos="469800"/>
              </a:tabLst>
            </a:pP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Laws</a:t>
            </a:r>
            <a:r>
              <a:rPr b="0" lang="en-US" sz="2200" spc="-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governing</a:t>
            </a:r>
            <a:r>
              <a:rPr b="0" lang="en-US" sz="2200" spc="-9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11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relationship</a:t>
            </a:r>
            <a:r>
              <a:rPr b="0" lang="en-US" sz="2200" spc="-9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-11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man</a:t>
            </a:r>
            <a:r>
              <a:rPr b="0" lang="en-US" sz="2200" spc="-12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with</a:t>
            </a:r>
            <a:r>
              <a:rPr b="0" lang="en-US" sz="2200" spc="-11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God</a:t>
            </a:r>
            <a:r>
              <a:rPr b="0" lang="en-US" sz="2200" spc="-11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(Allah):</a:t>
            </a:r>
            <a:r>
              <a:rPr b="0" lang="en-US" sz="2200" spc="-8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These</a:t>
            </a:r>
            <a:r>
              <a:rPr b="0" lang="en-US" sz="2200" spc="-10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laws</a:t>
            </a:r>
            <a:r>
              <a:rPr b="0" lang="en-US" sz="2200" spc="-11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talk</a:t>
            </a:r>
            <a:r>
              <a:rPr b="0" lang="en-US" sz="2200" spc="-11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about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how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 individual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should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worship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his 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creator.</a:t>
            </a:r>
            <a:endParaRPr b="0" lang="en-GB" sz="2200" spc="-1" strike="noStrike">
              <a:latin typeface="Arial"/>
            </a:endParaRPr>
          </a:p>
          <a:p>
            <a:pPr marL="469800" indent="-228240" algn="just">
              <a:lnSpc>
                <a:spcPct val="151000"/>
              </a:lnSpc>
              <a:spcBef>
                <a:spcPts val="145"/>
              </a:spcBef>
              <a:buClr>
                <a:srgbClr val="000000"/>
              </a:buClr>
              <a:buFont typeface="Symbol"/>
              <a:buChar char=""/>
              <a:tabLst>
                <a:tab algn="l" pos="46980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en-US" sz="2200" spc="-6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Muslim</a:t>
            </a:r>
            <a:r>
              <a:rPr b="0" lang="en-US" sz="2200" spc="-5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can’t</a:t>
            </a:r>
            <a:r>
              <a:rPr b="0" lang="en-US" sz="2200" spc="-5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worship</a:t>
            </a:r>
            <a:r>
              <a:rPr b="0" lang="en-US" sz="2200" spc="-6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Allah</a:t>
            </a:r>
            <a:r>
              <a:rPr b="0" lang="en-US" sz="2200" spc="-7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any</a:t>
            </a:r>
            <a:r>
              <a:rPr b="0" lang="en-US" sz="2200" spc="-5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way</a:t>
            </a:r>
            <a:r>
              <a:rPr b="0" lang="en-US" sz="2200" spc="-5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he</a:t>
            </a:r>
            <a:r>
              <a:rPr b="0" lang="en-US" sz="2200" spc="-8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wants;</a:t>
            </a:r>
            <a:r>
              <a:rPr b="0" lang="en-US" sz="2200" spc="-8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divine</a:t>
            </a:r>
            <a:r>
              <a:rPr b="0" lang="en-US" sz="2200" spc="-11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guidelines</a:t>
            </a:r>
            <a:r>
              <a:rPr b="0" lang="en-US" sz="2200" spc="-5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establish</a:t>
            </a:r>
            <a:r>
              <a:rPr b="0" lang="en-US" sz="2200" spc="-7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ways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in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which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Muslim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should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worship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Allah.</a:t>
            </a:r>
            <a:endParaRPr b="0" lang="en-GB" sz="2200" spc="-1" strike="noStrike">
              <a:latin typeface="Arial"/>
            </a:endParaRPr>
          </a:p>
          <a:p>
            <a:pPr marL="469800" indent="-228240" algn="just">
              <a:lnSpc>
                <a:spcPct val="152000"/>
              </a:lnSpc>
              <a:spcBef>
                <a:spcPts val="119"/>
              </a:spcBef>
              <a:buClr>
                <a:srgbClr val="000000"/>
              </a:buClr>
              <a:buFont typeface="Symbol"/>
              <a:buChar char=""/>
              <a:tabLst>
                <a:tab algn="l" pos="469800"/>
              </a:tabLst>
            </a:pP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Laws governing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relationship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man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with other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human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beings: These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laws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cover interactions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among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people and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govern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social, economic,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political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activities.</a:t>
            </a:r>
            <a:endParaRPr b="0" lang="en-GB" sz="2200" spc="-1" strike="noStrike">
              <a:latin typeface="Arial"/>
            </a:endParaRPr>
          </a:p>
          <a:p>
            <a:pPr marL="469800" indent="-228240" algn="just">
              <a:lnSpc>
                <a:spcPct val="152000"/>
              </a:lnSpc>
              <a:spcBef>
                <a:spcPts val="130"/>
              </a:spcBef>
              <a:buClr>
                <a:srgbClr val="000000"/>
              </a:buClr>
              <a:buFont typeface="Symbol"/>
              <a:buChar char=""/>
              <a:tabLst>
                <a:tab algn="l" pos="46980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Islamic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commercial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law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derives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from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Islamic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laws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that apply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to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economic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activities.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According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to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Islam,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Allah has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guided humans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regarding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how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they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should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 organize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their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economic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affairs.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extShape 1"/>
          <p:cNvSpPr txBox="1"/>
          <p:nvPr/>
        </p:nvSpPr>
        <p:spPr>
          <a:xfrm>
            <a:off x="2319480" y="679320"/>
            <a:ext cx="6048000" cy="1276920"/>
          </a:xfrm>
          <a:prstGeom prst="rect">
            <a:avLst/>
          </a:prstGeom>
          <a:noFill/>
          <a:ln w="0">
            <a:noFill/>
          </a:ln>
        </p:spPr>
        <p:txBody>
          <a:bodyPr lIns="0" rIns="0" tIns="14040" bIns="0">
            <a:noAutofit/>
          </a:bodyPr>
          <a:p>
            <a:pPr marL="12600">
              <a:lnSpc>
                <a:spcPct val="100000"/>
              </a:lnSpc>
              <a:spcBef>
                <a:spcPts val="111"/>
              </a:spcBef>
            </a:pPr>
            <a:r>
              <a:rPr b="1" lang="en-US" sz="2800" spc="-1" strike="noStrike">
                <a:solidFill>
                  <a:srgbClr val="000000"/>
                </a:solidFill>
                <a:latin typeface="Arial"/>
              </a:rPr>
              <a:t>Sharia</a:t>
            </a:r>
            <a:r>
              <a:rPr b="1" lang="en-US" sz="2800" spc="-46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n-US" sz="2800" spc="-1" strike="noStrike">
                <a:solidFill>
                  <a:srgbClr val="000000"/>
                </a:solidFill>
                <a:latin typeface="Arial"/>
              </a:rPr>
              <a:t>influence</a:t>
            </a:r>
            <a:r>
              <a:rPr b="1" lang="en-US" sz="2800" spc="-26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n-US" sz="2800" spc="-7" strike="noStrike">
                <a:solidFill>
                  <a:srgbClr val="000000"/>
                </a:solidFill>
                <a:latin typeface="Arial"/>
              </a:rPr>
              <a:t>on</a:t>
            </a:r>
            <a:r>
              <a:rPr b="1" lang="en-US" sz="2800" spc="-12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n-US" sz="2800" spc="-7" strike="noStrike">
                <a:solidFill>
                  <a:srgbClr val="000000"/>
                </a:solidFill>
                <a:latin typeface="Arial"/>
              </a:rPr>
              <a:t>commercial</a:t>
            </a:r>
            <a:r>
              <a:rPr b="1" lang="en-US" sz="2800" spc="-12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n-US" sz="2800" spc="-15" strike="noStrike">
                <a:solidFill>
                  <a:srgbClr val="000000"/>
                </a:solidFill>
                <a:latin typeface="Arial"/>
              </a:rPr>
              <a:t>law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7" name="CustomShape 2"/>
          <p:cNvSpPr/>
          <p:nvPr/>
        </p:nvSpPr>
        <p:spPr>
          <a:xfrm>
            <a:off x="707040" y="1510200"/>
            <a:ext cx="9279000" cy="3576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 algn="just">
              <a:lnSpc>
                <a:spcPct val="152000"/>
              </a:lnSpc>
              <a:spcBef>
                <a:spcPts val="99"/>
              </a:spcBef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commercial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aspects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shari’a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cannot,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therefore, be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ignored. And even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if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law</a:t>
            </a:r>
            <a:r>
              <a:rPr b="0" lang="en-US" sz="2200" spc="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has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Western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appearance,</a:t>
            </a:r>
            <a:r>
              <a:rPr b="0" lang="en-US" sz="2200" spc="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it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may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be</a:t>
            </a:r>
            <a:r>
              <a:rPr b="0" lang="en-US" sz="2200" spc="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interpreted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shari’a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manner.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2200" spc="-1" strike="noStrike">
              <a:latin typeface="Arial"/>
            </a:endParaRPr>
          </a:p>
          <a:p>
            <a:pPr marL="12600" algn="just">
              <a:lnSpc>
                <a:spcPct val="152000"/>
              </a:lnSpc>
              <a:spcBef>
                <a:spcPts val="1355"/>
              </a:spcBef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One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example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can be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found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 the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law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agency: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‘an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agency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made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for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mutual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benefit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parties’ is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often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transformed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practice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into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permanent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form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partnership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between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the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principal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and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his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agent,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thus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explaining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the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local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sensitivity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social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stigma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attached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to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termination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agencies.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ustomShape 1"/>
          <p:cNvSpPr/>
          <p:nvPr/>
        </p:nvSpPr>
        <p:spPr>
          <a:xfrm>
            <a:off x="707040" y="512640"/>
            <a:ext cx="9283320" cy="612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 algn="just">
              <a:lnSpc>
                <a:spcPct val="152000"/>
              </a:lnSpc>
              <a:spcBef>
                <a:spcPts val="99"/>
              </a:spcBef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 addition,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shari’a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commercial law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might be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relevant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 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field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international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legal</a:t>
            </a:r>
            <a:r>
              <a:rPr b="0" lang="en-US" sz="2200" spc="-9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‘harmonisation’,</a:t>
            </a:r>
            <a:r>
              <a:rPr b="0" lang="en-US" sz="2200" spc="-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for</a:t>
            </a:r>
            <a:r>
              <a:rPr b="0" lang="en-US" sz="2200" spc="-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example</a:t>
            </a:r>
            <a:r>
              <a:rPr b="0" lang="en-US" sz="2200" spc="-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if</a:t>
            </a:r>
            <a:r>
              <a:rPr b="0" lang="en-US" sz="2200" spc="-9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Muslim-majority</a:t>
            </a:r>
            <a:r>
              <a:rPr b="0" lang="en-US" sz="2200" spc="-8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states</a:t>
            </a:r>
            <a:r>
              <a:rPr b="0" lang="en-US" sz="2200" spc="-8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wish</a:t>
            </a:r>
            <a:r>
              <a:rPr b="0" lang="en-US" sz="2200" spc="-9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to</a:t>
            </a:r>
            <a:r>
              <a:rPr b="0" lang="en-US" sz="2200" spc="-7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conform</a:t>
            </a:r>
            <a:r>
              <a:rPr b="0" lang="en-US" sz="2200" spc="-7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to</a:t>
            </a:r>
            <a:r>
              <a:rPr b="0" lang="en-US" sz="2200" spc="-7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shari’a when entering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into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international harmonisation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conventions,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or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changes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required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by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such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conventions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impact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upon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domestic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law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way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which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is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unacceptable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from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 point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view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shari’a;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an example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this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problem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may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well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occur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Saudi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Arabia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as a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result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her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accession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to </a:t>
            </a:r>
            <a:r>
              <a:rPr b="0" lang="en-US" sz="2200" spc="12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World 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Trade 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Organisation.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2200" spc="-1" strike="noStrike">
              <a:latin typeface="Arial"/>
            </a:endParaRPr>
          </a:p>
          <a:p>
            <a:pPr marL="12600" algn="just">
              <a:lnSpc>
                <a:spcPct val="152000"/>
              </a:lnSpc>
              <a:spcBef>
                <a:spcPts val="1349"/>
              </a:spcBef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topic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is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also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considerable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intellectual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interest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as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example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non-state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legal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system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which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seems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to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have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worked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effectively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and,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as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seen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above,30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reconciled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demands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religion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morality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with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needs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commerce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 a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way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which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differs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from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both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civilian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common-law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models.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1511640" y="679320"/>
            <a:ext cx="7665480" cy="1276920"/>
          </a:xfrm>
          <a:prstGeom prst="rect">
            <a:avLst/>
          </a:prstGeom>
          <a:noFill/>
          <a:ln w="0">
            <a:noFill/>
          </a:ln>
        </p:spPr>
        <p:txBody>
          <a:bodyPr lIns="0" rIns="0" tIns="14040" bIns="0">
            <a:noAutofit/>
          </a:bodyPr>
          <a:p>
            <a:pPr marL="12600">
              <a:lnSpc>
                <a:spcPct val="100000"/>
              </a:lnSpc>
              <a:spcBef>
                <a:spcPts val="111"/>
              </a:spcBef>
            </a:pPr>
            <a:r>
              <a:rPr b="1" lang="en-US" sz="2800" spc="-1" strike="noStrike">
                <a:solidFill>
                  <a:srgbClr val="000000"/>
                </a:solidFill>
                <a:latin typeface="Arial"/>
              </a:rPr>
              <a:t>Shari’a</a:t>
            </a:r>
            <a:r>
              <a:rPr b="1" lang="en-US" sz="2800" spc="-15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n-US" sz="2800" spc="-7" strike="noStrike">
                <a:solidFill>
                  <a:srgbClr val="000000"/>
                </a:solidFill>
                <a:latin typeface="Arial"/>
              </a:rPr>
              <a:t>Commercial</a:t>
            </a:r>
            <a:r>
              <a:rPr b="1" lang="en-US" sz="2800" spc="18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n-US" sz="2800" spc="-21" strike="noStrike">
                <a:solidFill>
                  <a:srgbClr val="000000"/>
                </a:solidFill>
                <a:latin typeface="Arial"/>
              </a:rPr>
              <a:t>Law</a:t>
            </a:r>
            <a:r>
              <a:rPr b="1" lang="en-US" sz="2800" spc="29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n-US" sz="2800" spc="4" strike="noStrike">
                <a:solidFill>
                  <a:srgbClr val="000000"/>
                </a:solidFill>
                <a:latin typeface="Arial"/>
              </a:rPr>
              <a:t>in</a:t>
            </a:r>
            <a:r>
              <a:rPr b="1" lang="en-US" sz="2800" spc="-26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n-US" sz="2800" spc="-1" strike="noStrike">
                <a:solidFill>
                  <a:srgbClr val="000000"/>
                </a:solidFill>
                <a:latin typeface="Arial"/>
              </a:rPr>
              <a:t>the</a:t>
            </a:r>
            <a:r>
              <a:rPr b="1" lang="en-US" sz="2800" spc="-4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n-US" sz="2800" spc="-1" strike="noStrike">
                <a:solidFill>
                  <a:srgbClr val="000000"/>
                </a:solidFill>
                <a:latin typeface="Arial"/>
              </a:rPr>
              <a:t>Modern </a:t>
            </a:r>
            <a:r>
              <a:rPr b="1" lang="en-US" sz="2800" spc="-15" strike="noStrike">
                <a:solidFill>
                  <a:srgbClr val="000000"/>
                </a:solidFill>
                <a:latin typeface="Arial"/>
              </a:rPr>
              <a:t>World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0" name="CustomShape 2"/>
          <p:cNvSpPr/>
          <p:nvPr/>
        </p:nvSpPr>
        <p:spPr>
          <a:xfrm>
            <a:off x="935640" y="1525680"/>
            <a:ext cx="9052920" cy="513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>
            <a:spAutoFit/>
          </a:bodyPr>
          <a:p>
            <a:pPr marL="241200" indent="-228240" algn="just">
              <a:lnSpc>
                <a:spcPct val="152000"/>
              </a:lnSpc>
              <a:spcBef>
                <a:spcPts val="96"/>
              </a:spcBef>
              <a:buClr>
                <a:srgbClr val="000000"/>
              </a:buClr>
              <a:buFont typeface="Symbol"/>
              <a:buChar char=""/>
              <a:tabLst>
                <a:tab algn="l" pos="241200"/>
              </a:tabLst>
            </a:pP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However,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there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are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some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practical problems.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Since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shari’a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commercial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system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was dismantled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many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years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ago,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we cannot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be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entirely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sure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what the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shari’a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was,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nor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how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it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was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practised.</a:t>
            </a:r>
            <a:endParaRPr b="0" lang="en-GB" sz="2200" spc="-1" strike="noStrike">
              <a:latin typeface="Arial"/>
            </a:endParaRPr>
          </a:p>
          <a:p>
            <a:pPr marL="241200" indent="-228240" algn="just">
              <a:lnSpc>
                <a:spcPct val="152000"/>
              </a:lnSpc>
              <a:spcBef>
                <a:spcPts val="125"/>
              </a:spcBef>
              <a:buClr>
                <a:srgbClr val="000000"/>
              </a:buClr>
              <a:buFont typeface="Symbol"/>
              <a:buChar char=""/>
              <a:tabLst>
                <a:tab algn="l" pos="241200"/>
              </a:tabLst>
            </a:pP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We</a:t>
            </a:r>
            <a:r>
              <a:rPr b="0" lang="en-US" sz="2200" spc="-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have</a:t>
            </a:r>
            <a:r>
              <a:rPr b="0" lang="en-US" sz="2200" spc="-10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texts</a:t>
            </a:r>
            <a:r>
              <a:rPr b="0" lang="en-US" sz="2200" spc="-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written</a:t>
            </a:r>
            <a:r>
              <a:rPr b="0" lang="en-US" sz="2200" spc="-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by</a:t>
            </a:r>
            <a:r>
              <a:rPr b="0" lang="en-US" sz="2200" spc="-8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jurists,</a:t>
            </a:r>
            <a:r>
              <a:rPr b="0" lang="en-US" sz="2200" spc="-8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but</a:t>
            </a:r>
            <a:r>
              <a:rPr b="0" lang="en-US" sz="2200" spc="-8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controversy</a:t>
            </a:r>
            <a:r>
              <a:rPr b="0" lang="en-US" sz="2200" spc="-8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surrounds</a:t>
            </a:r>
            <a:r>
              <a:rPr b="0" lang="en-US" sz="2200" spc="-9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issue</a:t>
            </a:r>
            <a:r>
              <a:rPr b="0" lang="en-US" sz="2200" spc="-8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-9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degree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to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which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they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reflect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law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action;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our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best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source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information,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participants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in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system,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died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many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years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ago;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records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relevant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to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practice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are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sparse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for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most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periods, and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where they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do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exist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only a 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few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them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have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been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researched.</a:t>
            </a:r>
            <a:endParaRPr b="0" lang="en-GB" sz="2200" spc="-1" strike="noStrike">
              <a:latin typeface="Arial"/>
            </a:endParaRPr>
          </a:p>
          <a:p>
            <a:pPr marL="241200" indent="-228240" algn="just">
              <a:lnSpc>
                <a:spcPct val="152000"/>
              </a:lnSpc>
              <a:spcBef>
                <a:spcPts val="119"/>
              </a:spcBef>
              <a:buClr>
                <a:srgbClr val="000000"/>
              </a:buClr>
              <a:buFont typeface="Symbol"/>
              <a:buChar char=""/>
              <a:tabLst>
                <a:tab algn="l" pos="24120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</a:t>
            </a:r>
            <a:r>
              <a:rPr b="0" lang="en-US" sz="2200" spc="-9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example</a:t>
            </a:r>
            <a:r>
              <a:rPr b="0" lang="en-US" sz="2200" spc="-10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-11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7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controversies</a:t>
            </a:r>
            <a:r>
              <a:rPr b="0" lang="en-US" sz="2200" spc="-8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can</a:t>
            </a:r>
            <a:r>
              <a:rPr b="0" lang="en-US" sz="2200" spc="-9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be</a:t>
            </a:r>
            <a:r>
              <a:rPr b="0" lang="en-US" sz="2200" spc="-10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seen</a:t>
            </a:r>
            <a:r>
              <a:rPr b="0" lang="en-US" sz="2200" spc="-11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</a:t>
            </a:r>
            <a:r>
              <a:rPr b="0" lang="en-US" sz="2200" spc="-9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10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differing</a:t>
            </a:r>
            <a:r>
              <a:rPr b="0" lang="en-US" sz="2200" spc="-9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conclusions</a:t>
            </a:r>
            <a:r>
              <a:rPr b="0" lang="en-US" sz="2200" spc="-8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drawn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by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two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eminent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scholars,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Emile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Tyan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Abraham</a:t>
            </a:r>
            <a:r>
              <a:rPr b="0" lang="en-US" sz="2200" spc="2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Udovitch.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935640" y="527760"/>
            <a:ext cx="9050760" cy="5137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241200" indent="-228240" algn="just">
              <a:lnSpc>
                <a:spcPct val="152000"/>
              </a:lnSpc>
              <a:spcBef>
                <a:spcPts val="99"/>
              </a:spcBef>
              <a:buClr>
                <a:srgbClr val="000000"/>
              </a:buClr>
              <a:buFont typeface="Symbol"/>
              <a:buChar char=""/>
              <a:tabLst>
                <a:tab algn="l" pos="241200"/>
              </a:tabLst>
            </a:pP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Tyan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concluded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from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study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notarial documents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that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Hanafi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rules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on 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hawala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(the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transfer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right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or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obligation)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were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significantly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different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from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law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action.</a:t>
            </a:r>
            <a:endParaRPr b="0" lang="en-GB" sz="2200" spc="-1" strike="noStrike">
              <a:latin typeface="Arial"/>
            </a:endParaRPr>
          </a:p>
          <a:p>
            <a:pPr marL="241200" indent="-228240" algn="just">
              <a:lnSpc>
                <a:spcPct val="152000"/>
              </a:lnSpc>
              <a:spcBef>
                <a:spcPts val="125"/>
              </a:spcBef>
              <a:buClr>
                <a:srgbClr val="000000"/>
              </a:buClr>
              <a:buFont typeface="Symbol"/>
              <a:buChar char=""/>
              <a:tabLst>
                <a:tab algn="l" pos="241200"/>
              </a:tabLst>
            </a:pP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However,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this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difficulty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may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be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less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problematic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than it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seems.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Without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going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into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complexities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debate,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we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can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probably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say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with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some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assurance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that,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many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places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 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for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long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periods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most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areas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commerce,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law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books</a:t>
            </a:r>
            <a:r>
              <a:rPr b="0" lang="en-US" sz="2200" spc="-4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mostly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reflected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the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law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action.</a:t>
            </a:r>
            <a:endParaRPr b="0" lang="en-GB" sz="2200" spc="-1" strike="noStrike">
              <a:latin typeface="Arial"/>
            </a:endParaRPr>
          </a:p>
          <a:p>
            <a:pPr marL="241200" indent="-228240" algn="just">
              <a:lnSpc>
                <a:spcPct val="152000"/>
              </a:lnSpc>
              <a:spcBef>
                <a:spcPts val="119"/>
              </a:spcBef>
              <a:buClr>
                <a:srgbClr val="000000"/>
              </a:buClr>
              <a:buFont typeface="Symbol"/>
              <a:buChar char=""/>
              <a:tabLst>
                <a:tab algn="l" pos="241200"/>
              </a:tabLst>
            </a:pP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Hanna’s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extensive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study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court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records, for example,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clearly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demonstrates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that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commercial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law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played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vital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part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daily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professional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life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merchants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Egypt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that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time.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ustomShape 1"/>
          <p:cNvSpPr/>
          <p:nvPr/>
        </p:nvSpPr>
        <p:spPr>
          <a:xfrm>
            <a:off x="935640" y="527760"/>
            <a:ext cx="9052920" cy="4629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241200" indent="-228240" algn="just">
              <a:lnSpc>
                <a:spcPct val="152000"/>
              </a:lnSpc>
              <a:spcBef>
                <a:spcPts val="99"/>
              </a:spcBef>
              <a:buClr>
                <a:srgbClr val="000000"/>
              </a:buClr>
              <a:buFont typeface="Symbol"/>
              <a:buChar char=""/>
              <a:tabLst>
                <a:tab algn="l" pos="241200"/>
              </a:tabLst>
            </a:pP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There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is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further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difficulty.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madhahib,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although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accord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on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all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fundamental principles,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did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disagree,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 the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differences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between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them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can,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certain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circumstances,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have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significant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consequences.</a:t>
            </a:r>
            <a:endParaRPr b="0" lang="en-GB" sz="2200" spc="-1" strike="noStrike">
              <a:latin typeface="Arial"/>
            </a:endParaRPr>
          </a:p>
          <a:p>
            <a:pPr marL="241200" indent="-228240" algn="just">
              <a:lnSpc>
                <a:spcPct val="152000"/>
              </a:lnSpc>
              <a:spcBef>
                <a:spcPts val="130"/>
              </a:spcBef>
              <a:buClr>
                <a:srgbClr val="000000"/>
              </a:buClr>
              <a:buFont typeface="Symbol"/>
              <a:buChar char=""/>
              <a:tabLst>
                <a:tab algn="l" pos="241200"/>
              </a:tabLst>
            </a:pP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For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example,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mechanisms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called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‘hawala’ varied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so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much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that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it is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better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to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regard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them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as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different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institutions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with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not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much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more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common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than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name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 their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source.</a:t>
            </a:r>
            <a:endParaRPr b="0" lang="en-GB" sz="2200" spc="-1" strike="noStrike">
              <a:latin typeface="Arial"/>
            </a:endParaRPr>
          </a:p>
          <a:p>
            <a:pPr marL="241200" indent="-228240" algn="just">
              <a:lnSpc>
                <a:spcPct val="152000"/>
              </a:lnSpc>
              <a:spcBef>
                <a:spcPts val="119"/>
              </a:spcBef>
              <a:buClr>
                <a:srgbClr val="000000"/>
              </a:buClr>
              <a:buFont typeface="Symbol"/>
              <a:buChar char=""/>
              <a:tabLst>
                <a:tab algn="l" pos="24120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 other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words,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one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can argue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that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there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is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no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such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thing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as ‘the 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shari’a’,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but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that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there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are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various ‘shari’as’;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or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looking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at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situation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another </a:t>
            </a:r>
            <a:r>
              <a:rPr b="0" lang="en-US" sz="2200" spc="-55" strike="noStrike">
                <a:solidFill>
                  <a:srgbClr val="000000"/>
                </a:solidFill>
                <a:latin typeface="Calibri"/>
              </a:rPr>
              <a:t>way,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that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shari’a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is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far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from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unified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in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significant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respects.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935640" y="527760"/>
            <a:ext cx="9053640" cy="3591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241200" indent="-228240" algn="just">
              <a:lnSpc>
                <a:spcPct val="152000"/>
              </a:lnSpc>
              <a:spcBef>
                <a:spcPts val="99"/>
              </a:spcBef>
              <a:buClr>
                <a:srgbClr val="000000"/>
              </a:buClr>
              <a:buFont typeface="Symbol"/>
              <a:buChar char=""/>
              <a:tabLst>
                <a:tab algn="l" pos="241200"/>
              </a:tabLst>
            </a:pP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This</a:t>
            </a:r>
            <a:r>
              <a:rPr b="0" lang="en-US" sz="2200" spc="-5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situation</a:t>
            </a:r>
            <a:r>
              <a:rPr b="0" lang="en-US" sz="2200" spc="-7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poses</a:t>
            </a:r>
            <a:r>
              <a:rPr b="0" lang="en-US" sz="2200" spc="-4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considerable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difficulties,</a:t>
            </a:r>
            <a:r>
              <a:rPr b="0" lang="en-US" sz="2200" spc="-5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some</a:t>
            </a:r>
            <a:r>
              <a:rPr b="0" lang="en-US" sz="2200" spc="-5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consequences</a:t>
            </a:r>
            <a:r>
              <a:rPr b="0" lang="en-US" sz="2200" spc="-8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-6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which</a:t>
            </a:r>
            <a:r>
              <a:rPr b="0" lang="en-US" sz="2200" spc="-7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are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discussed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in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Conclusion.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Unlike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state-based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systems,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there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is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no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authoritative body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which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can tell us what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shari’a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is,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no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legislature,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no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equivalent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to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Judicial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Committee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House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Lords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England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or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Court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Cassation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France.</a:t>
            </a:r>
            <a:endParaRPr b="0" lang="en-GB" sz="2200" spc="-1" strike="noStrike">
              <a:latin typeface="Arial"/>
            </a:endParaRPr>
          </a:p>
          <a:p>
            <a:pPr marL="241200" indent="-228240" algn="just">
              <a:lnSpc>
                <a:spcPct val="152000"/>
              </a:lnSpc>
              <a:spcBef>
                <a:spcPts val="96"/>
              </a:spcBef>
              <a:buClr>
                <a:srgbClr val="000000"/>
              </a:buClr>
              <a:buFont typeface="Symbol"/>
              <a:buChar char=""/>
              <a:tabLst>
                <a:tab algn="l" pos="241200"/>
              </a:tabLst>
            </a:pP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Finally,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there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is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issue</a:t>
            </a:r>
            <a:r>
              <a:rPr b="0" lang="en-US" sz="2200" spc="-5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suitability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for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5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modern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world.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As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already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noted,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reasons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for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adoption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 Western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law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are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not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entirely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clear.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935640" y="527760"/>
            <a:ext cx="9057240" cy="5630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241200" indent="-228240" algn="just">
              <a:lnSpc>
                <a:spcPct val="152000"/>
              </a:lnSpc>
              <a:spcBef>
                <a:spcPts val="99"/>
              </a:spcBef>
              <a:buClr>
                <a:srgbClr val="000000"/>
              </a:buClr>
              <a:buFont typeface="Symbol"/>
              <a:buChar char=""/>
              <a:tabLst>
                <a:tab algn="l" pos="24120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justification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given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by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drafting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committee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Majalla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(the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Ottoman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codification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Hanafi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school)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for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enactment of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1850 Commercial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Code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was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that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only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Western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law could deal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with the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complexities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modern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commerce: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‘During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this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century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trade relations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have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expanded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to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so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wide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area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have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acquired so complex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character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that 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Turkish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law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cannot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settle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problems concerning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matters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such as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bills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exchange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or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bankruptcy,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there</a:t>
            </a:r>
            <a:r>
              <a:rPr b="0" lang="en-US" sz="2200" spc="-8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is</a:t>
            </a:r>
            <a:r>
              <a:rPr b="0" lang="en-US" sz="2200" spc="-9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need</a:t>
            </a:r>
            <a:r>
              <a:rPr b="0" lang="en-US" sz="2200" spc="-9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for</a:t>
            </a:r>
            <a:r>
              <a:rPr b="0" lang="en-US" sz="2200" spc="-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en-US" sz="2200" spc="-9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new</a:t>
            </a:r>
            <a:r>
              <a:rPr b="0" lang="en-US" sz="2200" spc="-7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</a:t>
            </a:r>
            <a:r>
              <a:rPr b="0" lang="en-US" sz="2200" spc="-12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special</a:t>
            </a:r>
            <a:r>
              <a:rPr b="0" lang="en-US" sz="2200" spc="-9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Code</a:t>
            </a:r>
            <a:r>
              <a:rPr b="0" lang="en-US" sz="2200" spc="-8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-11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Commerce</a:t>
            </a:r>
            <a:r>
              <a:rPr b="0" lang="en-US" sz="2200" spc="-10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to</a:t>
            </a:r>
            <a:r>
              <a:rPr b="0" lang="en-US" sz="2200" spc="-7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apply</a:t>
            </a:r>
            <a:r>
              <a:rPr b="0" lang="en-US" sz="2200" spc="-7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to</a:t>
            </a:r>
            <a:r>
              <a:rPr b="0" lang="en-US" sz="2200" spc="-7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these</a:t>
            </a:r>
            <a:r>
              <a:rPr b="0" lang="en-US" sz="2200" spc="-8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cases.’</a:t>
            </a:r>
            <a:endParaRPr b="0" lang="en-GB" sz="2200" spc="-1" strike="noStrike">
              <a:latin typeface="Arial"/>
            </a:endParaRPr>
          </a:p>
          <a:p>
            <a:pPr marL="241200" indent="-228240" algn="just">
              <a:lnSpc>
                <a:spcPct val="152000"/>
              </a:lnSpc>
              <a:spcBef>
                <a:spcPts val="119"/>
              </a:spcBef>
              <a:buClr>
                <a:srgbClr val="000000"/>
              </a:buClr>
              <a:buFont typeface="Symbol"/>
              <a:buChar char=""/>
              <a:tabLst>
                <a:tab algn="l" pos="24120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notion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dominated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thinking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until quite 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recently,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many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lawyers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still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believe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it. 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However,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implied conclusion that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any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attempt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to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adapt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shari’a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was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futile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is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prima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facie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somewhat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surprising.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/>
        </p:nvSpPr>
        <p:spPr>
          <a:xfrm>
            <a:off x="935640" y="527760"/>
            <a:ext cx="9054000" cy="564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241200" indent="-228240" algn="just">
              <a:lnSpc>
                <a:spcPct val="152000"/>
              </a:lnSpc>
              <a:spcBef>
                <a:spcPts val="99"/>
              </a:spcBef>
              <a:buClr>
                <a:srgbClr val="000000"/>
              </a:buClr>
              <a:buFont typeface="Symbol"/>
              <a:buChar char=""/>
              <a:tabLst>
                <a:tab algn="l" pos="24120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It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was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legal regime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with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many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elements considered essential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for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proper functioning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commercial law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system,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ie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‘certainty,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flexibility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46" strike="noStrike">
                <a:solidFill>
                  <a:srgbClr val="000000"/>
                </a:solidFill>
                <a:latin typeface="Calibri"/>
              </a:rPr>
              <a:t>pragmatism’.</a:t>
            </a:r>
            <a:endParaRPr b="0" lang="en-GB" sz="2200" spc="-1" strike="noStrike">
              <a:latin typeface="Arial"/>
            </a:endParaRPr>
          </a:p>
          <a:p>
            <a:pPr marL="241200" indent="-228240" algn="just">
              <a:lnSpc>
                <a:spcPct val="152000"/>
              </a:lnSpc>
              <a:spcBef>
                <a:spcPts val="125"/>
              </a:spcBef>
              <a:buClr>
                <a:srgbClr val="000000"/>
              </a:buClr>
              <a:buFont typeface="Symbol"/>
              <a:buChar char=""/>
              <a:tabLst>
                <a:tab algn="l" pos="24120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It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seems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to 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have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been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more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than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adequate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for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circumstances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time,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to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have played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significant role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 the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facilitation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commerce,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with a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sophisticated law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sale, financial instruments,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different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kinds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partnership,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pledge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55" strike="noStrike">
                <a:solidFill>
                  <a:srgbClr val="000000"/>
                </a:solidFill>
                <a:latin typeface="Calibri"/>
              </a:rPr>
              <a:t>law,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guarantee </a:t>
            </a:r>
            <a:r>
              <a:rPr b="0" lang="en-US" sz="2200" spc="-55" strike="noStrike">
                <a:solidFill>
                  <a:srgbClr val="000000"/>
                </a:solidFill>
                <a:latin typeface="Calibri"/>
              </a:rPr>
              <a:t>law,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so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on.</a:t>
            </a:r>
            <a:endParaRPr b="0" lang="en-GB" sz="2200" spc="-1" strike="noStrike">
              <a:latin typeface="Arial"/>
            </a:endParaRPr>
          </a:p>
          <a:p>
            <a:pPr marL="241200" indent="-228240" algn="just">
              <a:lnSpc>
                <a:spcPct val="152000"/>
              </a:lnSpc>
              <a:spcBef>
                <a:spcPts val="130"/>
              </a:spcBef>
              <a:buClr>
                <a:srgbClr val="000000"/>
              </a:buClr>
              <a:buFont typeface="Symbol"/>
              <a:buChar char=""/>
              <a:tabLst>
                <a:tab algn="l" pos="241200"/>
              </a:tabLst>
            </a:pP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‘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International’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(long-distance) networks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existed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serviced by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commercial law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mechanisms,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particularly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those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concerned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with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payments.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Flexibility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and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pragmatism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seem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to 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have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been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at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least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partly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provided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by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custom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which,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despite</a:t>
            </a:r>
            <a:r>
              <a:rPr b="0" lang="en-US" sz="2200" spc="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its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lack</a:t>
            </a:r>
            <a:r>
              <a:rPr b="0" lang="en-US" sz="2200" spc="18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general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formal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status,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was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recognised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as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en-US" sz="2200" spc="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de</a:t>
            </a:r>
            <a:r>
              <a:rPr b="0" lang="en-US" sz="2200" spc="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facto</a:t>
            </a:r>
            <a:r>
              <a:rPr b="0" lang="en-US" sz="2200" spc="18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source.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935640" y="527760"/>
            <a:ext cx="9052920" cy="5648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241200" indent="-228240" algn="just">
              <a:lnSpc>
                <a:spcPct val="152000"/>
              </a:lnSpc>
              <a:spcBef>
                <a:spcPts val="99"/>
              </a:spcBef>
              <a:buClr>
                <a:srgbClr val="000000"/>
              </a:buClr>
              <a:buFont typeface="Symbol"/>
              <a:buChar char=""/>
              <a:tabLst>
                <a:tab algn="l" pos="241200"/>
              </a:tabLst>
            </a:pP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Sarakhsi,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his Book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Sale written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 the 11th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century 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AD,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wrote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that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‘What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matters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 all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things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is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usage.’</a:t>
            </a:r>
            <a:endParaRPr b="0" lang="en-GB" sz="2200" spc="-1" strike="noStrike">
              <a:latin typeface="Arial"/>
            </a:endParaRPr>
          </a:p>
          <a:p>
            <a:pPr marL="241200" indent="-228240" algn="just">
              <a:lnSpc>
                <a:spcPct val="152000"/>
              </a:lnSpc>
              <a:spcBef>
                <a:spcPts val="125"/>
              </a:spcBef>
              <a:buClr>
                <a:srgbClr val="000000"/>
              </a:buClr>
              <a:buFont typeface="Symbol"/>
              <a:buChar char=""/>
              <a:tabLst>
                <a:tab algn="l" pos="241200"/>
              </a:tabLst>
            </a:pP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According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to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Mallat,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custom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was 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‘decisive’,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 the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strict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rules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books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fiqh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were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abandoned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‘in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favor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merchants’ 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customs’,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position justified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by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two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Prophetic 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Traditions: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‘Everything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that Muslims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regard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as good is good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God’s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eyes’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‘My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community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will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not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agree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on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error’.</a:t>
            </a:r>
            <a:endParaRPr b="0" lang="en-GB" sz="2200" spc="-1" strike="noStrike">
              <a:latin typeface="Arial"/>
            </a:endParaRPr>
          </a:p>
          <a:p>
            <a:pPr marL="241200" indent="-228240" algn="just">
              <a:lnSpc>
                <a:spcPct val="152000"/>
              </a:lnSpc>
              <a:spcBef>
                <a:spcPts val="125"/>
              </a:spcBef>
              <a:buClr>
                <a:srgbClr val="000000"/>
              </a:buClr>
              <a:buFont typeface="Symbol"/>
              <a:buChar char=""/>
              <a:tabLst>
                <a:tab algn="l" pos="241200"/>
              </a:tabLst>
            </a:pP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Whatever 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real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reasons,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result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that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attitude,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 the adoption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Western</a:t>
            </a:r>
            <a:r>
              <a:rPr b="0" lang="en-US" sz="2200" spc="-6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commercial</a:t>
            </a:r>
            <a:r>
              <a:rPr b="0" lang="en-US" sz="2200" spc="-4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60" strike="noStrike">
                <a:solidFill>
                  <a:srgbClr val="000000"/>
                </a:solidFill>
                <a:latin typeface="Calibri"/>
              </a:rPr>
              <a:t>law,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was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that</a:t>
            </a:r>
            <a:r>
              <a:rPr b="0" lang="en-US" sz="2200" spc="-6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6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possibility</a:t>
            </a:r>
            <a:r>
              <a:rPr b="0" lang="en-US" sz="2200" spc="-7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adapting</a:t>
            </a:r>
            <a:r>
              <a:rPr b="0" lang="en-US" sz="2200" spc="-4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6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shari’a</a:t>
            </a:r>
            <a:r>
              <a:rPr b="0" lang="en-US" sz="2200" spc="-6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to</a:t>
            </a:r>
            <a:r>
              <a:rPr b="0" lang="en-US" sz="2200" spc="-5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modern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world was not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considered until very recently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when, as a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result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Islamic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revival, there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was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call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for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return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to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totality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shari’a,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including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its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commercial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aspects.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ustomShape 1"/>
          <p:cNvSpPr/>
          <p:nvPr/>
        </p:nvSpPr>
        <p:spPr>
          <a:xfrm>
            <a:off x="935640" y="527760"/>
            <a:ext cx="9053640" cy="154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241200" indent="-228240" algn="just">
              <a:lnSpc>
                <a:spcPct val="152000"/>
              </a:lnSpc>
              <a:spcBef>
                <a:spcPts val="99"/>
              </a:spcBef>
              <a:buClr>
                <a:srgbClr val="000000"/>
              </a:buClr>
              <a:buFont typeface="Symbol"/>
              <a:buChar char=""/>
              <a:tabLst>
                <a:tab algn="l" pos="24120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6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consequences</a:t>
            </a:r>
            <a:r>
              <a:rPr b="0" lang="en-US" sz="2200" spc="-8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-6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this</a:t>
            </a:r>
            <a:r>
              <a:rPr b="0" lang="en-US" sz="2200" spc="-7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trend</a:t>
            </a:r>
            <a:r>
              <a:rPr b="0" lang="en-US" sz="2200" spc="-7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are</a:t>
            </a:r>
            <a:r>
              <a:rPr b="0" lang="en-US" sz="2200" spc="-5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seen</a:t>
            </a:r>
            <a:r>
              <a:rPr b="0" lang="en-US" sz="2200" spc="-10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most</a:t>
            </a:r>
            <a:r>
              <a:rPr b="0" lang="en-US" sz="2200" spc="-5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notably</a:t>
            </a:r>
            <a:r>
              <a:rPr b="0" lang="en-US" sz="2200" spc="-6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in</a:t>
            </a:r>
            <a:r>
              <a:rPr b="0" lang="en-US" sz="2200" spc="-7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6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context</a:t>
            </a:r>
            <a:r>
              <a:rPr b="0" lang="en-US" sz="2200" spc="-5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-6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Islamic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finance but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are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also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manifested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 positive legislation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some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muslim- 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majority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jurisdictions.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935640" y="527760"/>
            <a:ext cx="9048960" cy="205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241200" indent="-228240" algn="just">
              <a:lnSpc>
                <a:spcPct val="152000"/>
              </a:lnSpc>
              <a:spcBef>
                <a:spcPts val="99"/>
              </a:spcBef>
              <a:buClr>
                <a:srgbClr val="000000"/>
              </a:buClr>
              <a:buFont typeface="Symbol"/>
              <a:buChar char=""/>
              <a:tabLst>
                <a:tab algn="l" pos="24120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Islam has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set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out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laws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that prohibit certain activities while encouraging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other 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activities.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For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example,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Islam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prohibits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transactions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based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on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interest,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gambling,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speculation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while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encouraging 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charity,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moderation,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 the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wise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use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the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earth’s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resources.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707040" y="670320"/>
            <a:ext cx="5936760" cy="127548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>
            <a:no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1" lang="en-US" sz="3600" spc="-1" strike="noStrike">
                <a:solidFill>
                  <a:srgbClr val="000000"/>
                </a:solidFill>
                <a:latin typeface="Arial"/>
              </a:rPr>
              <a:t>Introduction</a:t>
            </a:r>
            <a:r>
              <a:rPr b="1" lang="en-US" sz="3600" spc="-26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n-US" sz="3600" spc="-15" strike="noStrike">
                <a:solidFill>
                  <a:srgbClr val="000000"/>
                </a:solidFill>
                <a:latin typeface="Arial"/>
              </a:rPr>
              <a:t>to</a:t>
            </a:r>
            <a:r>
              <a:rPr b="1" lang="en-US" sz="3600" spc="-12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n-US" sz="3600" spc="-7" strike="noStrike">
                <a:solidFill>
                  <a:srgbClr val="000000"/>
                </a:solidFill>
                <a:latin typeface="Arial"/>
              </a:rPr>
              <a:t>Islamic</a:t>
            </a:r>
            <a:r>
              <a:rPr b="1" lang="en-US" sz="3600" spc="-21" strike="noStrike">
                <a:solidFill>
                  <a:srgbClr val="000000"/>
                </a:solidFill>
                <a:latin typeface="Arial"/>
              </a:rPr>
              <a:t> Law</a:t>
            </a:r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CustomShape 2"/>
          <p:cNvSpPr/>
          <p:nvPr/>
        </p:nvSpPr>
        <p:spPr>
          <a:xfrm>
            <a:off x="469800" y="1952640"/>
            <a:ext cx="9049680" cy="5140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>
            <a:spAutoFit/>
          </a:bodyPr>
          <a:p>
            <a:pPr marL="241200" indent="-228240" algn="just">
              <a:lnSpc>
                <a:spcPct val="152000"/>
              </a:lnSpc>
              <a:spcBef>
                <a:spcPts val="91"/>
              </a:spcBef>
              <a:buClr>
                <a:srgbClr val="000000"/>
              </a:buClr>
              <a:buFont typeface="Symbol"/>
              <a:buChar char=""/>
              <a:tabLst>
                <a:tab algn="l" pos="241200"/>
              </a:tabLst>
            </a:pPr>
            <a:r>
              <a:rPr b="0" lang="en-US" sz="2000" spc="-7" strike="noStrike">
                <a:solidFill>
                  <a:srgbClr val="000000"/>
                </a:solidFill>
                <a:latin typeface="Calibri"/>
              </a:rPr>
              <a:t>‘</a:t>
            </a:r>
            <a:r>
              <a:rPr b="0" lang="en-US" sz="2000" spc="-7" strike="noStrike">
                <a:solidFill>
                  <a:srgbClr val="000000"/>
                </a:solidFill>
                <a:latin typeface="Calibri"/>
              </a:rPr>
              <a:t>Islamic </a:t>
            </a:r>
            <a:r>
              <a:rPr b="0" lang="en-US" sz="2000" spc="-12" strike="noStrike">
                <a:solidFill>
                  <a:srgbClr val="000000"/>
                </a:solidFill>
                <a:latin typeface="Calibri"/>
              </a:rPr>
              <a:t>law’ </a:t>
            </a:r>
            <a:r>
              <a:rPr b="0" lang="en-US" sz="2000" spc="-21" strike="noStrike">
                <a:solidFill>
                  <a:srgbClr val="000000"/>
                </a:solidFill>
                <a:latin typeface="Calibri"/>
              </a:rPr>
              <a:t>covers </a:t>
            </a:r>
            <a:r>
              <a:rPr b="0" lang="en-US" sz="2000" spc="-7" strike="noStrike">
                <a:solidFill>
                  <a:srgbClr val="000000"/>
                </a:solidFill>
                <a:latin typeface="Calibri"/>
              </a:rPr>
              <a:t>all aspects of human </a:t>
            </a:r>
            <a:r>
              <a:rPr b="0" lang="en-US" sz="2000" spc="-32" strike="noStrike">
                <a:solidFill>
                  <a:srgbClr val="000000"/>
                </a:solidFill>
                <a:latin typeface="Calibri"/>
              </a:rPr>
              <a:t>behaviour. </a:t>
            </a:r>
            <a:r>
              <a:rPr b="0" lang="en-US" sz="2000" spc="-7" strike="noStrike">
                <a:solidFill>
                  <a:srgbClr val="000000"/>
                </a:solidFill>
                <a:latin typeface="Calibri"/>
              </a:rPr>
              <a:t>It is </a:t>
            </a:r>
            <a:r>
              <a:rPr b="0" lang="en-US" sz="2000" spc="-15" strike="noStrike">
                <a:solidFill>
                  <a:srgbClr val="000000"/>
                </a:solidFill>
                <a:latin typeface="Calibri"/>
              </a:rPr>
              <a:t>much </a:t>
            </a:r>
            <a:r>
              <a:rPr b="0" lang="en-US" sz="2000" spc="-12" strike="noStrike">
                <a:solidFill>
                  <a:srgbClr val="000000"/>
                </a:solidFill>
                <a:latin typeface="Calibri"/>
              </a:rPr>
              <a:t>wider </a:t>
            </a:r>
            <a:r>
              <a:rPr b="0" lang="en-US" sz="2000" spc="-7" strike="noStrike">
                <a:solidFill>
                  <a:srgbClr val="000000"/>
                </a:solidFill>
                <a:latin typeface="Calibri"/>
              </a:rPr>
              <a:t>than </a:t>
            </a:r>
            <a:r>
              <a:rPr b="0" lang="en-US" sz="2000" spc="-12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000" spc="-32" strike="noStrike">
                <a:solidFill>
                  <a:srgbClr val="000000"/>
                </a:solidFill>
                <a:latin typeface="Calibri"/>
              </a:rPr>
              <a:t>Western </a:t>
            </a:r>
            <a:r>
              <a:rPr b="0" lang="en-US" sz="2000" spc="-44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2" strike="noStrike">
                <a:solidFill>
                  <a:srgbClr val="000000"/>
                </a:solidFill>
                <a:latin typeface="Calibri"/>
              </a:rPr>
              <a:t>understanding </a:t>
            </a:r>
            <a:r>
              <a:rPr b="0" lang="en-US" sz="2000" spc="-7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000" spc="-41" strike="noStrike">
                <a:solidFill>
                  <a:srgbClr val="000000"/>
                </a:solidFill>
                <a:latin typeface="Calibri"/>
              </a:rPr>
              <a:t>‘law’, </a:t>
            </a:r>
            <a:r>
              <a:rPr b="0" lang="en-US" sz="2000" spc="-7" strike="noStrike">
                <a:solidFill>
                  <a:srgbClr val="000000"/>
                </a:solidFill>
                <a:latin typeface="Calibri"/>
              </a:rPr>
              <a:t>and </a:t>
            </a:r>
            <a:r>
              <a:rPr b="0" lang="en-US" sz="2000" spc="-15" strike="noStrike">
                <a:solidFill>
                  <a:srgbClr val="000000"/>
                </a:solidFill>
                <a:latin typeface="Calibri"/>
              </a:rPr>
              <a:t>governs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‘the </a:t>
            </a:r>
            <a:r>
              <a:rPr b="0" lang="en-US" sz="2000" spc="-7" strike="noStrike">
                <a:solidFill>
                  <a:srgbClr val="000000"/>
                </a:solidFill>
                <a:latin typeface="Calibri"/>
              </a:rPr>
              <a:t>Muslim’s </a:t>
            </a:r>
            <a:r>
              <a:rPr b="0" lang="en-US" sz="2000" spc="-35" strike="noStrike">
                <a:solidFill>
                  <a:srgbClr val="000000"/>
                </a:solidFill>
                <a:latin typeface="Calibri"/>
              </a:rPr>
              <a:t>way </a:t>
            </a:r>
            <a:r>
              <a:rPr b="0" lang="en-US" sz="2000" spc="-7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000" spc="-21" strike="noStrike">
                <a:solidFill>
                  <a:srgbClr val="000000"/>
                </a:solidFill>
                <a:latin typeface="Calibri"/>
              </a:rPr>
              <a:t>life </a:t>
            </a:r>
            <a:r>
              <a:rPr b="0" lang="en-US" sz="2000" spc="-7" strike="noStrike">
                <a:solidFill>
                  <a:srgbClr val="000000"/>
                </a:solidFill>
                <a:latin typeface="Calibri"/>
              </a:rPr>
              <a:t>in </a:t>
            </a:r>
            <a:r>
              <a:rPr b="0" lang="en-US" sz="2000" spc="-15" strike="noStrike">
                <a:solidFill>
                  <a:srgbClr val="000000"/>
                </a:solidFill>
                <a:latin typeface="Calibri"/>
              </a:rPr>
              <a:t>literally every </a:t>
            </a:r>
            <a:r>
              <a:rPr b="0" lang="en-US" sz="2000" spc="-12" strike="noStrike">
                <a:solidFill>
                  <a:srgbClr val="000000"/>
                </a:solidFill>
                <a:latin typeface="Calibri"/>
              </a:rPr>
              <a:t>detail, </a:t>
            </a:r>
            <a:r>
              <a:rPr b="0" lang="en-US" sz="20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5" strike="noStrike">
                <a:solidFill>
                  <a:srgbClr val="000000"/>
                </a:solidFill>
                <a:latin typeface="Calibri"/>
              </a:rPr>
              <a:t>from </a:t>
            </a:r>
            <a:r>
              <a:rPr b="0" lang="en-US" sz="2000" spc="-12" strike="noStrike">
                <a:solidFill>
                  <a:srgbClr val="000000"/>
                </a:solidFill>
                <a:latin typeface="Calibri"/>
              </a:rPr>
              <a:t>political</a:t>
            </a:r>
            <a:r>
              <a:rPr b="0" lang="en-US" sz="20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5" strike="noStrike">
                <a:solidFill>
                  <a:srgbClr val="000000"/>
                </a:solidFill>
                <a:latin typeface="Calibri"/>
              </a:rPr>
              <a:t>government to</a:t>
            </a:r>
            <a:r>
              <a:rPr b="0" lang="en-US" sz="20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7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000" spc="-12" strike="noStrike">
                <a:solidFill>
                  <a:srgbClr val="000000"/>
                </a:solidFill>
                <a:latin typeface="Calibri"/>
              </a:rPr>
              <a:t>sale </a:t>
            </a:r>
            <a:r>
              <a:rPr b="0" lang="en-US" sz="2000" spc="-7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000" spc="-12" strike="noStrike">
                <a:solidFill>
                  <a:srgbClr val="000000"/>
                </a:solidFill>
                <a:latin typeface="Calibri"/>
              </a:rPr>
              <a:t>real </a:t>
            </a:r>
            <a:r>
              <a:rPr b="0" lang="en-US" sz="2000" spc="-26" strike="noStrike">
                <a:solidFill>
                  <a:srgbClr val="000000"/>
                </a:solidFill>
                <a:latin typeface="Calibri"/>
              </a:rPr>
              <a:t>property,</a:t>
            </a:r>
            <a:r>
              <a:rPr b="0" lang="en-US" sz="2000" spc="398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5" strike="noStrike">
                <a:solidFill>
                  <a:srgbClr val="000000"/>
                </a:solidFill>
                <a:latin typeface="Calibri"/>
              </a:rPr>
              <a:t>from </a:t>
            </a:r>
            <a:r>
              <a:rPr b="0" lang="en-US" sz="2000" spc="-7" strike="noStrike">
                <a:solidFill>
                  <a:srgbClr val="000000"/>
                </a:solidFill>
                <a:latin typeface="Calibri"/>
              </a:rPr>
              <a:t>hunting </a:t>
            </a:r>
            <a:r>
              <a:rPr b="0" lang="en-US" sz="2000" spc="-15" strike="noStrike">
                <a:solidFill>
                  <a:srgbClr val="000000"/>
                </a:solidFill>
                <a:latin typeface="Calibri"/>
              </a:rPr>
              <a:t>to </a:t>
            </a:r>
            <a:r>
              <a:rPr b="0" lang="en-US" sz="2000" spc="-7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000" spc="-12" strike="noStrike">
                <a:solidFill>
                  <a:srgbClr val="000000"/>
                </a:solidFill>
                <a:latin typeface="Calibri"/>
              </a:rPr>
              <a:t>etiquette </a:t>
            </a:r>
            <a:r>
              <a:rPr b="0" lang="en-US" sz="2000" spc="-44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7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0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dining, </a:t>
            </a:r>
            <a:r>
              <a:rPr b="0" lang="en-US" sz="2000" spc="-15" strike="noStrike">
                <a:solidFill>
                  <a:srgbClr val="000000"/>
                </a:solidFill>
                <a:latin typeface="Calibri"/>
              </a:rPr>
              <a:t>from</a:t>
            </a:r>
            <a:r>
              <a:rPr b="0" lang="en-US" sz="20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5" strike="noStrike">
                <a:solidFill>
                  <a:srgbClr val="000000"/>
                </a:solidFill>
                <a:latin typeface="Calibri"/>
              </a:rPr>
              <a:t>sexual</a:t>
            </a:r>
            <a:r>
              <a:rPr b="0" lang="en-US" sz="20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2" strike="noStrike">
                <a:solidFill>
                  <a:srgbClr val="000000"/>
                </a:solidFill>
                <a:latin typeface="Calibri"/>
              </a:rPr>
              <a:t>relations</a:t>
            </a:r>
            <a:r>
              <a:rPr b="0" lang="en-US" sz="2000" spc="-15" strike="noStrike">
                <a:solidFill>
                  <a:srgbClr val="000000"/>
                </a:solidFill>
                <a:latin typeface="Calibri"/>
              </a:rPr>
              <a:t> to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5" strike="noStrike">
                <a:solidFill>
                  <a:srgbClr val="000000"/>
                </a:solidFill>
                <a:latin typeface="Calibri"/>
              </a:rPr>
              <a:t>worship</a:t>
            </a:r>
            <a:r>
              <a:rPr b="0" lang="en-US" sz="20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and</a:t>
            </a:r>
            <a:r>
              <a:rPr b="0" lang="en-US" sz="20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41" strike="noStrike">
                <a:solidFill>
                  <a:srgbClr val="000000"/>
                </a:solidFill>
                <a:latin typeface="Calibri"/>
              </a:rPr>
              <a:t>prayer.</a:t>
            </a:r>
            <a:endParaRPr b="0" lang="en-GB" sz="2000" spc="-1" strike="noStrike">
              <a:latin typeface="Arial"/>
            </a:endParaRPr>
          </a:p>
          <a:p>
            <a:pPr marL="241200" indent="-228240" algn="just">
              <a:lnSpc>
                <a:spcPct val="152000"/>
              </a:lnSpc>
              <a:spcBef>
                <a:spcPts val="150"/>
              </a:spcBef>
              <a:buClr>
                <a:srgbClr val="000000"/>
              </a:buClr>
              <a:buFont typeface="Symbol"/>
              <a:buChar char=""/>
              <a:tabLst>
                <a:tab algn="l" pos="241200"/>
              </a:tabLst>
            </a:pPr>
            <a:r>
              <a:rPr b="0" lang="en-US" sz="2000" spc="-7" strike="noStrike">
                <a:solidFill>
                  <a:srgbClr val="000000"/>
                </a:solidFill>
                <a:latin typeface="Calibri"/>
              </a:rPr>
              <a:t>Notably </a:t>
            </a:r>
            <a:r>
              <a:rPr b="0" lang="en-US" sz="2000" spc="-26" strike="noStrike">
                <a:solidFill>
                  <a:srgbClr val="000000"/>
                </a:solidFill>
                <a:latin typeface="Calibri"/>
              </a:rPr>
              <a:t>for </a:t>
            </a:r>
            <a:r>
              <a:rPr b="0" lang="en-US" sz="2000" spc="-7" strike="noStrike">
                <a:solidFill>
                  <a:srgbClr val="000000"/>
                </a:solidFill>
                <a:latin typeface="Calibri"/>
              </a:rPr>
              <a:t>our purposes it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also </a:t>
            </a:r>
            <a:r>
              <a:rPr b="0" lang="en-US" sz="2000" spc="-12" strike="noStrike">
                <a:solidFill>
                  <a:srgbClr val="000000"/>
                </a:solidFill>
                <a:latin typeface="Calibri"/>
              </a:rPr>
              <a:t>regulates commercial </a:t>
            </a:r>
            <a:r>
              <a:rPr b="0" lang="en-US" sz="2000" spc="-7" strike="noStrike">
                <a:solidFill>
                  <a:srgbClr val="000000"/>
                </a:solidFill>
                <a:latin typeface="Calibri"/>
              </a:rPr>
              <a:t>transactions. It </a:t>
            </a:r>
            <a:r>
              <a:rPr b="0" lang="en-US" sz="2000" spc="-12" strike="noStrike">
                <a:solidFill>
                  <a:srgbClr val="000000"/>
                </a:solidFill>
                <a:latin typeface="Calibri"/>
              </a:rPr>
              <a:t>follows that </a:t>
            </a:r>
            <a:r>
              <a:rPr b="0" lang="en-US" sz="2000" spc="-7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000" spc="-44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7" strike="noStrike">
                <a:solidFill>
                  <a:srgbClr val="000000"/>
                </a:solidFill>
                <a:latin typeface="Calibri"/>
              </a:rPr>
              <a:t>Islamic</a:t>
            </a:r>
            <a:r>
              <a:rPr b="0" lang="en-US" sz="2000" spc="-7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2" strike="noStrike">
                <a:solidFill>
                  <a:srgbClr val="000000"/>
                </a:solidFill>
                <a:latin typeface="Calibri"/>
              </a:rPr>
              <a:t>conceptual</a:t>
            </a:r>
            <a:r>
              <a:rPr b="0" lang="en-US" sz="2000" spc="-5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21" strike="noStrike">
                <a:solidFill>
                  <a:srgbClr val="000000"/>
                </a:solidFill>
                <a:latin typeface="Calibri"/>
              </a:rPr>
              <a:t>framework</a:t>
            </a:r>
            <a:r>
              <a:rPr b="0" lang="en-US" sz="20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7" strike="noStrike">
                <a:solidFill>
                  <a:srgbClr val="000000"/>
                </a:solidFill>
                <a:latin typeface="Calibri"/>
              </a:rPr>
              <a:t>is</a:t>
            </a:r>
            <a:r>
              <a:rPr b="0" lang="en-US" sz="2000" spc="-7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2" strike="noStrike">
                <a:solidFill>
                  <a:srgbClr val="000000"/>
                </a:solidFill>
                <a:latin typeface="Calibri"/>
              </a:rPr>
              <a:t>quite</a:t>
            </a:r>
            <a:r>
              <a:rPr b="0" lang="en-US" sz="2000" spc="-6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5" strike="noStrike">
                <a:solidFill>
                  <a:srgbClr val="000000"/>
                </a:solidFill>
                <a:latin typeface="Calibri"/>
              </a:rPr>
              <a:t>unlike</a:t>
            </a:r>
            <a:r>
              <a:rPr b="0" lang="en-US" sz="2000" spc="-7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2" strike="noStrike">
                <a:solidFill>
                  <a:srgbClr val="000000"/>
                </a:solidFill>
                <a:latin typeface="Calibri"/>
              </a:rPr>
              <a:t>that</a:t>
            </a:r>
            <a:r>
              <a:rPr b="0" lang="en-US" sz="2000" spc="-8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7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000" spc="-7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2" strike="noStrike">
                <a:solidFill>
                  <a:srgbClr val="000000"/>
                </a:solidFill>
                <a:latin typeface="Calibri"/>
              </a:rPr>
              <a:t>Christianity</a:t>
            </a:r>
            <a:r>
              <a:rPr b="0" lang="en-US" sz="2000" spc="-5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7" strike="noStrike">
                <a:solidFill>
                  <a:srgbClr val="000000"/>
                </a:solidFill>
                <a:latin typeface="Calibri"/>
              </a:rPr>
              <a:t>in</a:t>
            </a:r>
            <a:r>
              <a:rPr b="0" lang="en-US" sz="2000" spc="-8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7" strike="noStrike">
                <a:solidFill>
                  <a:srgbClr val="000000"/>
                </a:solidFill>
                <a:latin typeface="Calibri"/>
              </a:rPr>
              <a:t>which</a:t>
            </a:r>
            <a:r>
              <a:rPr b="0" lang="en-US" sz="2000" spc="-5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5" strike="noStrike">
                <a:solidFill>
                  <a:srgbClr val="000000"/>
                </a:solidFill>
                <a:latin typeface="Calibri"/>
              </a:rPr>
              <a:t>law</a:t>
            </a:r>
            <a:r>
              <a:rPr b="0" lang="en-US" sz="2000" spc="-7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7" strike="noStrike">
                <a:solidFill>
                  <a:srgbClr val="000000"/>
                </a:solidFill>
                <a:latin typeface="Calibri"/>
              </a:rPr>
              <a:t>is</a:t>
            </a:r>
            <a:r>
              <a:rPr b="0" lang="en-US" sz="2000" spc="-7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32" strike="noStrike">
                <a:solidFill>
                  <a:srgbClr val="000000"/>
                </a:solidFill>
                <a:latin typeface="Calibri"/>
              </a:rPr>
              <a:t>secular.</a:t>
            </a:r>
            <a:endParaRPr b="0" lang="en-GB" sz="2000" spc="-1" strike="noStrike">
              <a:latin typeface="Arial"/>
            </a:endParaRPr>
          </a:p>
          <a:p>
            <a:pPr marL="241200" indent="-228240" algn="just">
              <a:lnSpc>
                <a:spcPct val="152000"/>
              </a:lnSpc>
              <a:spcBef>
                <a:spcPts val="111"/>
              </a:spcBef>
              <a:buClr>
                <a:srgbClr val="000000"/>
              </a:buClr>
              <a:buFont typeface="Symbol"/>
              <a:buChar char=""/>
              <a:tabLst>
                <a:tab algn="l" pos="241200"/>
              </a:tabLst>
            </a:pPr>
            <a:r>
              <a:rPr b="0" lang="en-US" sz="2000" spc="-15" strike="noStrike">
                <a:solidFill>
                  <a:srgbClr val="000000"/>
                </a:solidFill>
                <a:latin typeface="Calibri"/>
              </a:rPr>
              <a:t>There</a:t>
            </a:r>
            <a:r>
              <a:rPr b="0" lang="en-US" sz="20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4" strike="noStrike">
                <a:solidFill>
                  <a:srgbClr val="000000"/>
                </a:solidFill>
                <a:latin typeface="Calibri"/>
              </a:rPr>
              <a:t>is </a:t>
            </a:r>
            <a:r>
              <a:rPr b="0" lang="en-US" sz="2000" spc="-7" strike="noStrike">
                <a:solidFill>
                  <a:srgbClr val="000000"/>
                </a:solidFill>
                <a:latin typeface="Calibri"/>
              </a:rPr>
              <a:t>no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2" strike="noStrike">
                <a:solidFill>
                  <a:srgbClr val="000000"/>
                </a:solidFill>
                <a:latin typeface="Calibri"/>
              </a:rPr>
              <a:t>Christian</a:t>
            </a:r>
            <a:r>
              <a:rPr b="0" lang="en-US" sz="20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5" strike="noStrike">
                <a:solidFill>
                  <a:srgbClr val="000000"/>
                </a:solidFill>
                <a:latin typeface="Calibri"/>
              </a:rPr>
              <a:t>law</a:t>
            </a:r>
            <a:r>
              <a:rPr b="0" lang="en-US" sz="20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7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5" strike="noStrike">
                <a:solidFill>
                  <a:srgbClr val="000000"/>
                </a:solidFill>
                <a:latin typeface="Calibri"/>
              </a:rPr>
              <a:t>contract,</a:t>
            </a:r>
            <a:r>
              <a:rPr b="0" lang="en-US" sz="20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26" strike="noStrike">
                <a:solidFill>
                  <a:srgbClr val="000000"/>
                </a:solidFill>
                <a:latin typeface="Calibri"/>
              </a:rPr>
              <a:t>for</a:t>
            </a:r>
            <a:r>
              <a:rPr b="0" lang="en-US" sz="20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5" strike="noStrike">
                <a:solidFill>
                  <a:srgbClr val="000000"/>
                </a:solidFill>
                <a:latin typeface="Calibri"/>
              </a:rPr>
              <a:t>example,</a:t>
            </a:r>
            <a:r>
              <a:rPr b="0" lang="en-US" sz="20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7" strike="noStrike">
                <a:solidFill>
                  <a:srgbClr val="000000"/>
                </a:solidFill>
                <a:latin typeface="Calibri"/>
              </a:rPr>
              <a:t>no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2" strike="noStrike">
                <a:solidFill>
                  <a:srgbClr val="000000"/>
                </a:solidFill>
                <a:latin typeface="Calibri"/>
              </a:rPr>
              <a:t>Christian</a:t>
            </a:r>
            <a:r>
              <a:rPr b="0" lang="en-US" sz="20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5" strike="noStrike">
                <a:solidFill>
                  <a:srgbClr val="000000"/>
                </a:solidFill>
                <a:latin typeface="Calibri"/>
              </a:rPr>
              <a:t>law</a:t>
            </a:r>
            <a:r>
              <a:rPr b="0" lang="en-US" sz="20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7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26" strike="noStrike">
                <a:solidFill>
                  <a:srgbClr val="000000"/>
                </a:solidFill>
                <a:latin typeface="Calibri"/>
              </a:rPr>
              <a:t>property, </a:t>
            </a:r>
            <a:r>
              <a:rPr b="0" lang="en-US" sz="20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2" strike="noStrike">
                <a:solidFill>
                  <a:srgbClr val="000000"/>
                </a:solidFill>
                <a:latin typeface="Calibri"/>
              </a:rPr>
              <a:t>whereas</a:t>
            </a:r>
            <a:r>
              <a:rPr b="0" lang="en-US" sz="2000" spc="58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7" strike="noStrike">
                <a:solidFill>
                  <a:srgbClr val="000000"/>
                </a:solidFill>
                <a:latin typeface="Calibri"/>
              </a:rPr>
              <a:t>bodies</a:t>
            </a:r>
            <a:r>
              <a:rPr b="0" lang="en-US" sz="2000" spc="58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7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000" spc="63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7" strike="noStrike">
                <a:solidFill>
                  <a:srgbClr val="000000"/>
                </a:solidFill>
                <a:latin typeface="Calibri"/>
              </a:rPr>
              <a:t>law</a:t>
            </a:r>
            <a:r>
              <a:rPr b="0" lang="en-US" sz="2000" spc="6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dealing</a:t>
            </a:r>
            <a:r>
              <a:rPr b="0" lang="en-US" sz="2000" spc="6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2" strike="noStrike">
                <a:solidFill>
                  <a:srgbClr val="000000"/>
                </a:solidFill>
                <a:latin typeface="Calibri"/>
              </a:rPr>
              <a:t>with</a:t>
            </a:r>
            <a:r>
              <a:rPr b="0" lang="en-US" sz="2000" spc="7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2" strike="noStrike">
                <a:solidFill>
                  <a:srgbClr val="000000"/>
                </a:solidFill>
                <a:latin typeface="Calibri"/>
              </a:rPr>
              <a:t>such</a:t>
            </a:r>
            <a:r>
              <a:rPr b="0" lang="en-US" sz="2000" spc="83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21" strike="noStrike">
                <a:solidFill>
                  <a:srgbClr val="000000"/>
                </a:solidFill>
                <a:latin typeface="Calibri"/>
              </a:rPr>
              <a:t>matters</a:t>
            </a:r>
            <a:r>
              <a:rPr b="0" lang="en-US" sz="2000" spc="58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7" strike="noStrike">
                <a:solidFill>
                  <a:srgbClr val="000000"/>
                </a:solidFill>
                <a:latin typeface="Calibri"/>
              </a:rPr>
              <a:t>do</a:t>
            </a:r>
            <a:r>
              <a:rPr b="0" lang="en-US" sz="2000" spc="7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5" strike="noStrike">
                <a:solidFill>
                  <a:srgbClr val="000000"/>
                </a:solidFill>
                <a:latin typeface="Calibri"/>
              </a:rPr>
              <a:t>exist</a:t>
            </a:r>
            <a:r>
              <a:rPr b="0" lang="en-US" sz="2000" spc="7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4" strike="noStrike">
                <a:solidFill>
                  <a:srgbClr val="000000"/>
                </a:solidFill>
                <a:latin typeface="Calibri"/>
              </a:rPr>
              <a:t>in</a:t>
            </a:r>
            <a:r>
              <a:rPr b="0" lang="en-US" sz="2000" spc="83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7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000" spc="63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4" strike="noStrike">
                <a:solidFill>
                  <a:srgbClr val="000000"/>
                </a:solidFill>
                <a:latin typeface="Calibri"/>
              </a:rPr>
              <a:t>shari’a.</a:t>
            </a:r>
            <a:r>
              <a:rPr b="0" lang="en-US" sz="2000" spc="7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5" strike="noStrike">
                <a:solidFill>
                  <a:srgbClr val="000000"/>
                </a:solidFill>
                <a:latin typeface="Calibri"/>
              </a:rPr>
              <a:t>So,</a:t>
            </a:r>
            <a:r>
              <a:rPr b="0" lang="en-US" sz="2000" spc="7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7" strike="noStrike">
                <a:solidFill>
                  <a:srgbClr val="000000"/>
                </a:solidFill>
                <a:latin typeface="Calibri"/>
              </a:rPr>
              <a:t>although </a:t>
            </a:r>
            <a:r>
              <a:rPr b="0" lang="en-US" sz="2000" spc="-44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7" strike="noStrike">
                <a:solidFill>
                  <a:srgbClr val="000000"/>
                </a:solidFill>
                <a:latin typeface="Calibri"/>
              </a:rPr>
              <a:t>it</a:t>
            </a:r>
            <a:r>
              <a:rPr b="0" lang="en-US" sz="20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2" strike="noStrike">
                <a:solidFill>
                  <a:srgbClr val="000000"/>
                </a:solidFill>
                <a:latin typeface="Calibri"/>
              </a:rPr>
              <a:t>would</a:t>
            </a:r>
            <a:r>
              <a:rPr b="0" lang="en-US" sz="20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26" strike="noStrike">
                <a:solidFill>
                  <a:srgbClr val="000000"/>
                </a:solidFill>
                <a:latin typeface="Calibri"/>
              </a:rPr>
              <a:t>make</a:t>
            </a:r>
            <a:r>
              <a:rPr b="0" lang="en-US" sz="2000" spc="-5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7" strike="noStrike">
                <a:solidFill>
                  <a:srgbClr val="000000"/>
                </a:solidFill>
                <a:latin typeface="Calibri"/>
              </a:rPr>
              <a:t>no</a:t>
            </a:r>
            <a:r>
              <a:rPr b="0" lang="en-US" sz="20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5" strike="noStrike">
                <a:solidFill>
                  <a:srgbClr val="000000"/>
                </a:solidFill>
                <a:latin typeface="Calibri"/>
              </a:rPr>
              <a:t>sense</a:t>
            </a:r>
            <a:r>
              <a:rPr b="0" lang="en-US" sz="2000" spc="-5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5" strike="noStrike">
                <a:solidFill>
                  <a:srgbClr val="000000"/>
                </a:solidFill>
                <a:latin typeface="Calibri"/>
              </a:rPr>
              <a:t>to</a:t>
            </a:r>
            <a:r>
              <a:rPr b="0" lang="en-US" sz="20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26" strike="noStrike">
                <a:solidFill>
                  <a:srgbClr val="000000"/>
                </a:solidFill>
                <a:latin typeface="Calibri"/>
              </a:rPr>
              <a:t>refer</a:t>
            </a:r>
            <a:r>
              <a:rPr b="0" lang="en-US" sz="20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5" strike="noStrike">
                <a:solidFill>
                  <a:srgbClr val="000000"/>
                </a:solidFill>
                <a:latin typeface="Calibri"/>
              </a:rPr>
              <a:t>to</a:t>
            </a:r>
            <a:r>
              <a:rPr b="0" lang="en-US" sz="2000" spc="-12" strike="noStrike">
                <a:solidFill>
                  <a:srgbClr val="000000"/>
                </a:solidFill>
                <a:latin typeface="Calibri"/>
              </a:rPr>
              <a:t> ‘Christian</a:t>
            </a:r>
            <a:r>
              <a:rPr b="0" lang="en-US" sz="20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5" strike="noStrike">
                <a:solidFill>
                  <a:srgbClr val="000000"/>
                </a:solidFill>
                <a:latin typeface="Calibri"/>
              </a:rPr>
              <a:t>commercial</a:t>
            </a:r>
            <a:r>
              <a:rPr b="0" lang="en-US" sz="20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46" strike="noStrike">
                <a:solidFill>
                  <a:srgbClr val="000000"/>
                </a:solidFill>
                <a:latin typeface="Calibri"/>
              </a:rPr>
              <a:t>law’,</a:t>
            </a:r>
            <a:r>
              <a:rPr b="0" lang="en-US" sz="20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7" strike="noStrike">
                <a:solidFill>
                  <a:srgbClr val="000000"/>
                </a:solidFill>
                <a:latin typeface="Calibri"/>
              </a:rPr>
              <a:t>it</a:t>
            </a:r>
            <a:r>
              <a:rPr b="0" lang="en-US" sz="20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7" strike="noStrike">
                <a:solidFill>
                  <a:srgbClr val="000000"/>
                </a:solidFill>
                <a:latin typeface="Calibri"/>
              </a:rPr>
              <a:t>is</a:t>
            </a:r>
            <a:r>
              <a:rPr b="0" lang="en-US" sz="2000" spc="-5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7" strike="noStrike">
                <a:solidFill>
                  <a:srgbClr val="000000"/>
                </a:solidFill>
                <a:latin typeface="Calibri"/>
              </a:rPr>
              <a:t>meaningful</a:t>
            </a:r>
            <a:r>
              <a:rPr b="0" lang="en-US" sz="20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5" strike="noStrike">
                <a:solidFill>
                  <a:srgbClr val="000000"/>
                </a:solidFill>
                <a:latin typeface="Calibri"/>
              </a:rPr>
              <a:t>to</a:t>
            </a:r>
            <a:r>
              <a:rPr b="0" lang="en-US" sz="20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2" strike="noStrike">
                <a:solidFill>
                  <a:srgbClr val="000000"/>
                </a:solidFill>
                <a:latin typeface="Calibri"/>
              </a:rPr>
              <a:t>speak </a:t>
            </a:r>
            <a:r>
              <a:rPr b="0" lang="en-US" sz="2000" spc="-44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7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0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7" strike="noStrike">
                <a:solidFill>
                  <a:srgbClr val="000000"/>
                </a:solidFill>
                <a:latin typeface="Calibri"/>
              </a:rPr>
              <a:t>‘Islamic </a:t>
            </a:r>
            <a:r>
              <a:rPr b="0" lang="en-US" sz="2000" spc="-12" strike="noStrike">
                <a:solidFill>
                  <a:srgbClr val="000000"/>
                </a:solidFill>
                <a:latin typeface="Calibri"/>
              </a:rPr>
              <a:t>Commercial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86" strike="noStrike">
                <a:solidFill>
                  <a:srgbClr val="000000"/>
                </a:solidFill>
                <a:latin typeface="Calibri"/>
              </a:rPr>
              <a:t>Law’.</a:t>
            </a:r>
            <a:endParaRPr b="0" lang="en-GB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707040" y="679320"/>
            <a:ext cx="8961480" cy="1276920"/>
          </a:xfrm>
          <a:prstGeom prst="rect">
            <a:avLst/>
          </a:prstGeom>
          <a:noFill/>
          <a:ln w="0">
            <a:noFill/>
          </a:ln>
        </p:spPr>
        <p:txBody>
          <a:bodyPr lIns="0" rIns="0" tIns="14040" bIns="0">
            <a:noAutofit/>
          </a:bodyPr>
          <a:p>
            <a:pPr marL="12600">
              <a:lnSpc>
                <a:spcPct val="100000"/>
              </a:lnSpc>
              <a:spcBef>
                <a:spcPts val="111"/>
              </a:spcBef>
            </a:pPr>
            <a:r>
              <a:rPr b="1" lang="en-US" sz="2800" spc="-7" strike="noStrike">
                <a:solidFill>
                  <a:srgbClr val="000000"/>
                </a:solidFill>
                <a:latin typeface="Arial"/>
              </a:rPr>
              <a:t>The</a:t>
            </a:r>
            <a:r>
              <a:rPr b="1" lang="en-US" sz="2800" spc="4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n-US" sz="2800" spc="-7" strike="noStrike">
                <a:solidFill>
                  <a:srgbClr val="000000"/>
                </a:solidFill>
                <a:latin typeface="Arial"/>
              </a:rPr>
              <a:t>Background of</a:t>
            </a:r>
            <a:r>
              <a:rPr b="1" lang="en-US" sz="2800" spc="12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n-US" sz="2800" spc="-7" strike="noStrike">
                <a:solidFill>
                  <a:srgbClr val="000000"/>
                </a:solidFill>
                <a:latin typeface="Arial"/>
              </a:rPr>
              <a:t>Islamic</a:t>
            </a:r>
            <a:r>
              <a:rPr b="1" lang="en-US" sz="2800" spc="-12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n-US" sz="2800" spc="-21" strike="noStrike">
                <a:solidFill>
                  <a:srgbClr val="000000"/>
                </a:solidFill>
                <a:latin typeface="Arial"/>
              </a:rPr>
              <a:t>Law</a:t>
            </a:r>
            <a:r>
              <a:rPr b="1" lang="en-US" sz="2800" spc="58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n-US" sz="2800" spc="-12" strike="noStrike">
                <a:solidFill>
                  <a:srgbClr val="000000"/>
                </a:solidFill>
                <a:latin typeface="Arial"/>
              </a:rPr>
              <a:t>and</a:t>
            </a:r>
            <a:r>
              <a:rPr b="1" lang="en-US" sz="2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n-US" sz="2800" spc="4" strike="noStrike">
                <a:solidFill>
                  <a:srgbClr val="000000"/>
                </a:solidFill>
                <a:latin typeface="Arial"/>
              </a:rPr>
              <a:t>Shari’a</a:t>
            </a:r>
            <a:r>
              <a:rPr b="1" lang="en-US" sz="2800" spc="-15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n-US" sz="2800" spc="-7" strike="noStrike">
                <a:solidFill>
                  <a:srgbClr val="000000"/>
                </a:solidFill>
                <a:latin typeface="Arial"/>
              </a:rPr>
              <a:t>and</a:t>
            </a:r>
            <a:r>
              <a:rPr b="1" lang="en-US" sz="2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n-US" sz="2800" spc="-7" strike="noStrike">
                <a:solidFill>
                  <a:srgbClr val="000000"/>
                </a:solidFill>
                <a:latin typeface="Arial"/>
              </a:rPr>
              <a:t>Fiqh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CustomShape 2"/>
          <p:cNvSpPr/>
          <p:nvPr/>
        </p:nvSpPr>
        <p:spPr>
          <a:xfrm>
            <a:off x="935640" y="1525680"/>
            <a:ext cx="9052920" cy="4120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>
            <a:spAutoFit/>
          </a:bodyPr>
          <a:p>
            <a:pPr marL="241200" indent="-228240" algn="just">
              <a:lnSpc>
                <a:spcPct val="152000"/>
              </a:lnSpc>
              <a:spcBef>
                <a:spcPts val="96"/>
              </a:spcBef>
              <a:buClr>
                <a:srgbClr val="000000"/>
              </a:buClr>
              <a:buFont typeface="Symbol"/>
              <a:buChar char=""/>
              <a:tabLst>
                <a:tab algn="l" pos="24120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‘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Islamic</a:t>
            </a:r>
            <a:r>
              <a:rPr b="0" lang="en-US" sz="2200" spc="-11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law’</a:t>
            </a:r>
            <a:r>
              <a:rPr b="0" lang="en-US" sz="2200" spc="-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necessitates</a:t>
            </a:r>
            <a:r>
              <a:rPr b="0" lang="en-US" sz="2200" spc="-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some</a:t>
            </a:r>
            <a:r>
              <a:rPr b="0" lang="en-US" sz="2200" spc="-8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discussion.</a:t>
            </a:r>
            <a:r>
              <a:rPr b="0" lang="en-US" sz="2200" spc="-11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It</a:t>
            </a:r>
            <a:r>
              <a:rPr b="0" lang="en-US" sz="2200" spc="-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is</a:t>
            </a:r>
            <a:r>
              <a:rPr b="0" lang="en-US" sz="2200" spc="-11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telling</a:t>
            </a:r>
            <a:r>
              <a:rPr b="0" lang="en-US" sz="2200" spc="-9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that</a:t>
            </a:r>
            <a:r>
              <a:rPr b="0" lang="en-US" sz="2200" spc="-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it</a:t>
            </a:r>
            <a:r>
              <a:rPr b="0" lang="en-US" sz="2200" spc="-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is</a:t>
            </a:r>
            <a:r>
              <a:rPr b="0" lang="en-US" sz="2200" spc="-9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not</a:t>
            </a:r>
            <a:r>
              <a:rPr b="0" lang="en-US" sz="2200" spc="-10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en-US" sz="2200" spc="-9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translation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from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Arabic: it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cannot even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be meaningfully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translated into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that language,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which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fact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uses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two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words,</a:t>
            </a:r>
            <a:r>
              <a:rPr b="0" lang="en-US" sz="2200" spc="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‘shari’a’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‘fiqh’.</a:t>
            </a:r>
            <a:endParaRPr b="0" lang="en-GB" sz="2200" spc="-1" strike="noStrike">
              <a:latin typeface="Arial"/>
            </a:endParaRPr>
          </a:p>
          <a:p>
            <a:pPr marL="241200" indent="-228240" algn="just">
              <a:lnSpc>
                <a:spcPct val="152000"/>
              </a:lnSpc>
              <a:spcBef>
                <a:spcPts val="136"/>
              </a:spcBef>
              <a:buClr>
                <a:srgbClr val="000000"/>
              </a:buClr>
              <a:buFont typeface="Symbol"/>
              <a:buChar char=""/>
              <a:tabLst>
                <a:tab algn="l" pos="24120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 one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sense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word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(and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it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must be said that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usages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vary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opinions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differ),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shari’a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is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constituted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by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‘legal’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verses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Koran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 the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Traditions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Prophet,</a:t>
            </a:r>
            <a:endParaRPr b="0" lang="en-GB" sz="2200" spc="-1" strike="noStrike">
              <a:latin typeface="Arial"/>
            </a:endParaRPr>
          </a:p>
          <a:p>
            <a:pPr marL="241200" indent="-228240" algn="just">
              <a:lnSpc>
                <a:spcPct val="152000"/>
              </a:lnSpc>
              <a:spcBef>
                <a:spcPts val="119"/>
              </a:spcBef>
              <a:buClr>
                <a:srgbClr val="000000"/>
              </a:buClr>
              <a:buFont typeface="Symbol"/>
              <a:buChar char=""/>
              <a:tabLst>
                <a:tab algn="l" pos="241200"/>
              </a:tabLst>
            </a:pP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Fiqh</a:t>
            </a:r>
            <a:r>
              <a:rPr b="0" lang="en-US" sz="2200" spc="-4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is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learned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study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and</a:t>
            </a:r>
            <a:r>
              <a:rPr b="0" lang="en-US" sz="2200" spc="-4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juristic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interpretation</a:t>
            </a:r>
            <a:r>
              <a:rPr b="0" lang="en-US" sz="2200" spc="-7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those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sources;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it</a:t>
            </a:r>
            <a:r>
              <a:rPr b="0" lang="en-US" sz="22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is</a:t>
            </a:r>
            <a:r>
              <a:rPr b="0" lang="en-US" sz="2200" spc="-6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often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described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as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‘Islamic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jurisprudence’.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935640" y="527760"/>
            <a:ext cx="9051480" cy="566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241200" indent="-228240" algn="just">
              <a:lnSpc>
                <a:spcPct val="152000"/>
              </a:lnSpc>
              <a:spcBef>
                <a:spcPts val="99"/>
              </a:spcBef>
              <a:buClr>
                <a:srgbClr val="000000"/>
              </a:buClr>
              <a:buFont typeface="Symbol"/>
              <a:buChar char=""/>
              <a:tabLst>
                <a:tab algn="l" pos="24120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 a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broader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sense,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word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shari’a also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includes such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interpretation.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concepts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are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normally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regarded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as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distinct, although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naturally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boundaries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between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them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are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not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absolutely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clear-cut.</a:t>
            </a:r>
            <a:endParaRPr b="0" lang="en-GB" sz="2200" spc="-1" strike="noStrike">
              <a:latin typeface="Arial"/>
            </a:endParaRPr>
          </a:p>
          <a:p>
            <a:pPr marL="241200" indent="-228240" algn="just">
              <a:lnSpc>
                <a:spcPct val="152000"/>
              </a:lnSpc>
              <a:spcBef>
                <a:spcPts val="130"/>
              </a:spcBef>
              <a:buClr>
                <a:srgbClr val="000000"/>
              </a:buClr>
              <a:buFont typeface="Symbol"/>
              <a:buChar char=""/>
              <a:tabLst>
                <a:tab algn="l" pos="241200"/>
              </a:tabLst>
            </a:pP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Muslim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scholars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rightly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criticise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term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‘Islamic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law’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for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its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failure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to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distinguish between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two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phenomena. In this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article,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therefore,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 term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will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be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avoided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from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now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on.</a:t>
            </a:r>
            <a:endParaRPr b="0" lang="en-GB" sz="2200" spc="-1" strike="noStrike">
              <a:latin typeface="Arial"/>
            </a:endParaRPr>
          </a:p>
          <a:p>
            <a:pPr marL="241200" indent="-228240" algn="just">
              <a:lnSpc>
                <a:spcPct val="152000"/>
              </a:lnSpc>
              <a:spcBef>
                <a:spcPts val="119"/>
              </a:spcBef>
              <a:buClr>
                <a:srgbClr val="000000"/>
              </a:buClr>
              <a:buFont typeface="Symbol"/>
              <a:buChar char=""/>
              <a:tabLst>
                <a:tab algn="l" pos="24120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shari’a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must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be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clearly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differentiated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from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the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state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law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Muslim-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majority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jurisdictions.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Some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jurisdictions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do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have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provision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in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their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constitution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that 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shari’a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is a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or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principal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source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 </a:t>
            </a:r>
            <a:r>
              <a:rPr b="0" lang="en-US" sz="2200" spc="-55" strike="noStrike">
                <a:solidFill>
                  <a:srgbClr val="000000"/>
                </a:solidFill>
                <a:latin typeface="Calibri"/>
              </a:rPr>
              <a:t>law,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 some 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have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enacted</a:t>
            </a:r>
            <a:r>
              <a:rPr b="0" lang="en-US" sz="22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statutes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based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on</a:t>
            </a:r>
            <a:r>
              <a:rPr b="0" lang="en-US" sz="2200" spc="-5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shari’a.</a:t>
            </a:r>
            <a:endParaRPr b="0" lang="en-GB" sz="2200" spc="-1" strike="noStrike">
              <a:latin typeface="Arial"/>
            </a:endParaRPr>
          </a:p>
          <a:p>
            <a:pPr marL="241200" indent="-228240" algn="just">
              <a:lnSpc>
                <a:spcPct val="100000"/>
              </a:lnSpc>
              <a:spcBef>
                <a:spcPts val="1494"/>
              </a:spcBef>
              <a:buClr>
                <a:srgbClr val="000000"/>
              </a:buClr>
              <a:buFont typeface="Symbol"/>
              <a:buChar char=""/>
              <a:tabLst>
                <a:tab algn="l" pos="241200"/>
              </a:tabLst>
            </a:pP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However,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this is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different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from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shari’a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being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46" strike="noStrike">
                <a:solidFill>
                  <a:srgbClr val="000000"/>
                </a:solidFill>
                <a:latin typeface="Calibri"/>
              </a:rPr>
              <a:t>law.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707040" y="703800"/>
            <a:ext cx="9276840" cy="391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>
            <a:spAutoFit/>
          </a:bodyPr>
          <a:p>
            <a:pPr marL="469800" indent="-228240">
              <a:lnSpc>
                <a:spcPct val="100000"/>
              </a:lnSpc>
              <a:spcBef>
                <a:spcPts val="105"/>
              </a:spcBef>
              <a:buClr>
                <a:srgbClr val="000000"/>
              </a:buClr>
              <a:buFont typeface="Symbol"/>
              <a:buChar char=""/>
              <a:tabLst>
                <a:tab algn="l" pos="46980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first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case,</a:t>
            </a:r>
            <a:r>
              <a:rPr b="0" lang="en-US" sz="2200" spc="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it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is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no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more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than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a/the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source;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"/>
              </a:spcBef>
              <a:tabLst>
                <a:tab algn="l" pos="469800"/>
              </a:tabLst>
            </a:pPr>
            <a:endParaRPr b="0" lang="en-GB" sz="2200" spc="-1" strike="noStrike">
              <a:latin typeface="Arial"/>
            </a:endParaRPr>
          </a:p>
          <a:p>
            <a:pPr marL="469800" indent="-228240">
              <a:lnSpc>
                <a:spcPct val="152000"/>
              </a:lnSpc>
              <a:buClr>
                <a:srgbClr val="000000"/>
              </a:buClr>
              <a:buFont typeface="Symbol"/>
              <a:buChar char=""/>
              <a:tabLst>
                <a:tab algn="l" pos="46980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</a:t>
            </a:r>
            <a:r>
              <a:rPr b="0" lang="en-US" sz="2200" spc="11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lang="en-US" sz="2200" spc="13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second,</a:t>
            </a:r>
            <a:r>
              <a:rPr b="0" lang="en-US" sz="2200" spc="103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one</a:t>
            </a:r>
            <a:r>
              <a:rPr b="0" lang="en-US" sz="2200" spc="11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en-US" sz="2200" spc="123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its</a:t>
            </a:r>
            <a:r>
              <a:rPr b="0" lang="en-US" sz="2200" spc="13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essential</a:t>
            </a:r>
            <a:r>
              <a:rPr b="0" lang="en-US" sz="2200" spc="11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attributes,</a:t>
            </a:r>
            <a:r>
              <a:rPr b="0" lang="en-US" sz="2200" spc="11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its</a:t>
            </a:r>
            <a:r>
              <a:rPr b="0" lang="en-US" sz="2200" spc="13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ultimate</a:t>
            </a:r>
            <a:r>
              <a:rPr b="0" lang="en-US" sz="2200" spc="13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authority,</a:t>
            </a:r>
            <a:r>
              <a:rPr b="0" lang="en-US" sz="2200" spc="13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has</a:t>
            </a:r>
            <a:r>
              <a:rPr b="0" lang="en-US" sz="2200" spc="123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been </a:t>
            </a:r>
            <a:r>
              <a:rPr b="0" lang="en-US" sz="2200" spc="-48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altered,</a:t>
            </a:r>
            <a:r>
              <a:rPr b="0" lang="en-US" sz="22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from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Allah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to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state.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469800"/>
              </a:tabLst>
            </a:pPr>
            <a:endParaRPr b="0" lang="en-GB" sz="2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1"/>
              </a:spcBef>
              <a:tabLst>
                <a:tab algn="l" pos="469800"/>
              </a:tabLst>
            </a:pPr>
            <a:endParaRPr b="0" lang="en-GB" sz="2200" spc="-1" strike="noStrike">
              <a:latin typeface="Arial"/>
            </a:endParaRPr>
          </a:p>
          <a:p>
            <a:pPr marL="12600">
              <a:lnSpc>
                <a:spcPct val="100000"/>
              </a:lnSpc>
              <a:tabLst>
                <a:tab algn="l" pos="469800"/>
              </a:tabLst>
            </a:pPr>
            <a:r>
              <a:rPr b="1" i="1" lang="en-US" sz="2200" spc="-7" strike="noStrike">
                <a:solidFill>
                  <a:srgbClr val="000000"/>
                </a:solidFill>
                <a:latin typeface="Calibri"/>
              </a:rPr>
              <a:t>Note</a:t>
            </a:r>
            <a:endParaRPr b="0" lang="en-GB" sz="2200" spc="-1" strike="noStrike">
              <a:latin typeface="Arial"/>
            </a:endParaRPr>
          </a:p>
          <a:p>
            <a:pPr marL="12600">
              <a:lnSpc>
                <a:spcPct val="152000"/>
              </a:lnSpc>
              <a:spcBef>
                <a:spcPts val="6"/>
              </a:spcBef>
              <a:tabLst>
                <a:tab algn="l" pos="469800"/>
              </a:tabLst>
            </a:pPr>
            <a:r>
              <a:rPr b="0" i="1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i="1" lang="en-US" sz="2200" spc="-7" strike="noStrike">
                <a:solidFill>
                  <a:srgbClr val="000000"/>
                </a:solidFill>
                <a:latin typeface="Calibri"/>
              </a:rPr>
              <a:t>one</a:t>
            </a:r>
            <a:r>
              <a:rPr b="0" i="1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2200" spc="-15" strike="noStrike">
                <a:solidFill>
                  <a:srgbClr val="000000"/>
                </a:solidFill>
                <a:latin typeface="Calibri"/>
              </a:rPr>
              <a:t>exception</a:t>
            </a:r>
            <a:r>
              <a:rPr b="0" i="1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2200" spc="-1" strike="noStrike">
                <a:solidFill>
                  <a:srgbClr val="000000"/>
                </a:solidFill>
                <a:latin typeface="Calibri"/>
              </a:rPr>
              <a:t>is</a:t>
            </a:r>
            <a:r>
              <a:rPr b="0" i="1" lang="en-US" sz="2200" spc="-7" strike="noStrike">
                <a:solidFill>
                  <a:srgbClr val="000000"/>
                </a:solidFill>
                <a:latin typeface="Calibri"/>
              </a:rPr>
              <a:t> Saudi</a:t>
            </a:r>
            <a:r>
              <a:rPr b="0" i="1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2200" spc="-1" strike="noStrike">
                <a:solidFill>
                  <a:srgbClr val="000000"/>
                </a:solidFill>
                <a:latin typeface="Calibri"/>
              </a:rPr>
              <a:t>Arabia,</a:t>
            </a:r>
            <a:r>
              <a:rPr b="0" i="1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2200" spc="-1" strike="noStrike">
                <a:solidFill>
                  <a:srgbClr val="000000"/>
                </a:solidFill>
                <a:latin typeface="Calibri"/>
              </a:rPr>
              <a:t>where</a:t>
            </a:r>
            <a:r>
              <a:rPr b="0" i="1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i="1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2200" spc="-7" strike="noStrike">
                <a:solidFill>
                  <a:srgbClr val="000000"/>
                </a:solidFill>
                <a:latin typeface="Calibri"/>
              </a:rPr>
              <a:t>shari’a </a:t>
            </a:r>
            <a:r>
              <a:rPr b="0" i="1" lang="en-US" sz="2200" spc="-1" strike="noStrike">
                <a:solidFill>
                  <a:srgbClr val="000000"/>
                </a:solidFill>
                <a:latin typeface="Calibri"/>
              </a:rPr>
              <a:t>is</a:t>
            </a:r>
            <a:r>
              <a:rPr b="0" i="1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2200" spc="-1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i="1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2200" spc="-32" strike="noStrike">
                <a:solidFill>
                  <a:srgbClr val="000000"/>
                </a:solidFill>
                <a:latin typeface="Calibri"/>
              </a:rPr>
              <a:t>law,</a:t>
            </a:r>
            <a:r>
              <a:rPr b="0" i="1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2200" spc="-7" strike="noStrike">
                <a:solidFill>
                  <a:srgbClr val="000000"/>
                </a:solidFill>
                <a:latin typeface="Calibri"/>
              </a:rPr>
              <a:t>but</a:t>
            </a:r>
            <a:r>
              <a:rPr b="0" i="1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2200" spc="-7" strike="noStrike">
                <a:solidFill>
                  <a:srgbClr val="000000"/>
                </a:solidFill>
                <a:latin typeface="Calibri"/>
              </a:rPr>
              <a:t>even</a:t>
            </a:r>
            <a:r>
              <a:rPr b="0" i="1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2200" spc="-7" strike="noStrike">
                <a:solidFill>
                  <a:srgbClr val="000000"/>
                </a:solidFill>
                <a:latin typeface="Calibri"/>
              </a:rPr>
              <a:t>there</a:t>
            </a:r>
            <a:r>
              <a:rPr b="0" i="1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2200" spc="-1" strike="noStrike">
                <a:solidFill>
                  <a:srgbClr val="000000"/>
                </a:solidFill>
                <a:latin typeface="Calibri"/>
              </a:rPr>
              <a:t>it</a:t>
            </a:r>
            <a:r>
              <a:rPr b="0" i="1" lang="en-US" sz="2200" spc="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2200" spc="-15" strike="noStrike">
                <a:solidFill>
                  <a:srgbClr val="000000"/>
                </a:solidFill>
                <a:latin typeface="Calibri"/>
              </a:rPr>
              <a:t>is </a:t>
            </a:r>
            <a:r>
              <a:rPr b="0" i="1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2200" spc="-7" strike="noStrike">
                <a:solidFill>
                  <a:srgbClr val="000000"/>
                </a:solidFill>
                <a:latin typeface="Calibri"/>
              </a:rPr>
              <a:t>supplemented</a:t>
            </a:r>
            <a:r>
              <a:rPr b="0" i="1" lang="en-US" sz="22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2200" spc="-7" strike="noStrike">
                <a:solidFill>
                  <a:srgbClr val="000000"/>
                </a:solidFill>
                <a:latin typeface="Calibri"/>
              </a:rPr>
              <a:t>by</a:t>
            </a:r>
            <a:r>
              <a:rPr b="0" i="1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2200" spc="-12" strike="noStrike">
                <a:solidFill>
                  <a:srgbClr val="000000"/>
                </a:solidFill>
                <a:latin typeface="Calibri"/>
              </a:rPr>
              <a:t>numerous</a:t>
            </a:r>
            <a:r>
              <a:rPr b="0" i="1" lang="en-US" sz="2200" spc="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2200" spc="-7" strike="noStrike">
                <a:solidFill>
                  <a:srgbClr val="000000"/>
                </a:solidFill>
                <a:latin typeface="Calibri"/>
              </a:rPr>
              <a:t>‘regulations’</a:t>
            </a:r>
            <a:r>
              <a:rPr b="0" i="1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2200" spc="-7" strike="noStrike">
                <a:solidFill>
                  <a:srgbClr val="000000"/>
                </a:solidFill>
                <a:latin typeface="Calibri"/>
              </a:rPr>
              <a:t>enacted</a:t>
            </a:r>
            <a:r>
              <a:rPr b="0" i="1" lang="en-US" sz="22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2200" spc="-1" strike="noStrike">
                <a:solidFill>
                  <a:srgbClr val="000000"/>
                </a:solidFill>
                <a:latin typeface="Calibri"/>
              </a:rPr>
              <a:t>by </a:t>
            </a:r>
            <a:r>
              <a:rPr b="0" i="1" lang="en-US" sz="2200" spc="-12" strike="noStrike">
                <a:solidFill>
                  <a:srgbClr val="000000"/>
                </a:solidFill>
                <a:latin typeface="Calibri"/>
              </a:rPr>
              <a:t>the</a:t>
            </a:r>
            <a:r>
              <a:rPr b="0" i="1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2200" spc="-7" strike="noStrike">
                <a:solidFill>
                  <a:srgbClr val="000000"/>
                </a:solidFill>
                <a:latin typeface="Calibri"/>
              </a:rPr>
              <a:t>government.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707040" y="670320"/>
            <a:ext cx="5889960" cy="1276920"/>
          </a:xfrm>
          <a:prstGeom prst="rect">
            <a:avLst/>
          </a:prstGeom>
          <a:noFill/>
          <a:ln w="0">
            <a:noFill/>
          </a:ln>
        </p:spPr>
        <p:txBody>
          <a:bodyPr lIns="0" rIns="0" tIns="14040" bIns="0">
            <a:noAutofit/>
          </a:bodyPr>
          <a:p>
            <a:pPr marL="12600">
              <a:lnSpc>
                <a:spcPct val="100000"/>
              </a:lnSpc>
              <a:spcBef>
                <a:spcPts val="111"/>
              </a:spcBef>
            </a:pPr>
            <a:r>
              <a:rPr b="1" lang="en-US" sz="4000" spc="-7" strike="noStrike">
                <a:solidFill>
                  <a:srgbClr val="000000"/>
                </a:solidFill>
                <a:latin typeface="Arial"/>
              </a:rPr>
              <a:t>Shari’a</a:t>
            </a:r>
            <a:r>
              <a:rPr b="1" lang="en-US" sz="4000" spc="-12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n-US" sz="4000" spc="-7" strike="noStrike">
                <a:solidFill>
                  <a:srgbClr val="000000"/>
                </a:solidFill>
                <a:latin typeface="Arial"/>
              </a:rPr>
              <a:t>Commercial</a:t>
            </a:r>
            <a:r>
              <a:rPr b="1" lang="en-US" sz="4000" spc="-26" strike="noStrike">
                <a:solidFill>
                  <a:srgbClr val="000000"/>
                </a:solidFill>
                <a:latin typeface="Arial"/>
              </a:rPr>
              <a:t> Law</a:t>
            </a:r>
            <a:endParaRPr b="0" lang="en-US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707040" y="1671480"/>
            <a:ext cx="9282240" cy="4648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04480" bIns="0">
            <a:spAutoFit/>
          </a:bodyPr>
          <a:p>
            <a:pPr marL="12600" algn="just">
              <a:lnSpc>
                <a:spcPct val="100000"/>
              </a:lnSpc>
              <a:spcBef>
                <a:spcPts val="1610"/>
              </a:spcBef>
            </a:pPr>
            <a:r>
              <a:rPr b="1" lang="en-US" sz="2200" spc="-12" strike="noStrike">
                <a:solidFill>
                  <a:srgbClr val="000000"/>
                </a:solidFill>
                <a:latin typeface="Calibri"/>
              </a:rPr>
              <a:t>What</a:t>
            </a:r>
            <a:r>
              <a:rPr b="1" lang="en-US" sz="22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2200" spc="4" strike="noStrike">
                <a:solidFill>
                  <a:srgbClr val="000000"/>
                </a:solidFill>
                <a:latin typeface="Calibri"/>
              </a:rPr>
              <a:t>is</a:t>
            </a:r>
            <a:r>
              <a:rPr b="1" lang="en-US" sz="22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2200" spc="-7" strike="noStrike">
                <a:solidFill>
                  <a:srgbClr val="000000"/>
                </a:solidFill>
                <a:latin typeface="Calibri"/>
              </a:rPr>
              <a:t>Commercial</a:t>
            </a:r>
            <a:r>
              <a:rPr b="1" lang="en-US" sz="22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2200" spc="-12" strike="noStrike">
                <a:solidFill>
                  <a:srgbClr val="000000"/>
                </a:solidFill>
                <a:latin typeface="Calibri"/>
              </a:rPr>
              <a:t>Law</a:t>
            </a:r>
            <a:endParaRPr b="0" lang="en-GB" sz="2200" spc="-1" strike="noStrike">
              <a:latin typeface="Arial"/>
            </a:endParaRPr>
          </a:p>
          <a:p>
            <a:pPr marL="469800" indent="-228240" algn="just">
              <a:lnSpc>
                <a:spcPct val="152000"/>
              </a:lnSpc>
              <a:spcBef>
                <a:spcPts val="130"/>
              </a:spcBef>
              <a:buClr>
                <a:srgbClr val="000000"/>
              </a:buClr>
              <a:buFont typeface="Symbol"/>
              <a:buChar char=""/>
              <a:tabLst>
                <a:tab algn="l" pos="469800"/>
              </a:tabLst>
            </a:pP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‘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Commercial law’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is an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imprecise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term.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In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comparisons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as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between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Western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systems,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primary linguistic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difference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is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that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common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law term tends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to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cover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transactions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rather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than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institutions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such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as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partnerships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companies,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whereas</a:t>
            </a:r>
            <a:r>
              <a:rPr b="0" lang="en-US" sz="2200" spc="9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civilian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law</a:t>
            </a:r>
            <a:r>
              <a:rPr b="0" lang="en-US" sz="2200" spc="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equivalents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encompass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 both.</a:t>
            </a:r>
            <a:endParaRPr b="0" lang="en-GB" sz="2200" spc="-1" strike="noStrike">
              <a:latin typeface="Arial"/>
            </a:endParaRPr>
          </a:p>
          <a:p>
            <a:pPr marL="469800" indent="-228240" algn="just">
              <a:lnSpc>
                <a:spcPct val="152000"/>
              </a:lnSpc>
              <a:spcBef>
                <a:spcPts val="130"/>
              </a:spcBef>
              <a:buClr>
                <a:srgbClr val="000000"/>
              </a:buClr>
              <a:buFont typeface="Symbol"/>
              <a:buChar char=""/>
              <a:tabLst>
                <a:tab algn="l" pos="46980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Another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striking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difference,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which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cannot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be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categorised according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to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0" lang="en-US" sz="2200" spc="4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common law/civilian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law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divide, is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that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between </a:t>
            </a:r>
            <a:r>
              <a:rPr b="0" lang="en-US" sz="2200" spc="-21" strike="noStrike">
                <a:solidFill>
                  <a:srgbClr val="000000"/>
                </a:solidFill>
                <a:latin typeface="Calibri"/>
              </a:rPr>
              <a:t>systems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which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have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 </a:t>
            </a:r>
            <a:r>
              <a:rPr b="0" lang="en-US" sz="2200" spc="-15" strike="noStrike">
                <a:solidFill>
                  <a:srgbClr val="000000"/>
                </a:solidFill>
                <a:latin typeface="Calibri"/>
              </a:rPr>
              <a:t>formal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distinction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between commercial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non-commercial </a:t>
            </a:r>
            <a:r>
              <a:rPr b="0" lang="en-US" sz="2200" spc="-12" strike="noStrike">
                <a:solidFill>
                  <a:srgbClr val="000000"/>
                </a:solidFill>
                <a:latin typeface="Calibri"/>
              </a:rPr>
              <a:t>law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and those which </a:t>
            </a:r>
            <a:r>
              <a:rPr b="0" lang="en-US" sz="2200" spc="-7" strike="noStrike">
                <a:solidFill>
                  <a:srgbClr val="000000"/>
                </a:solidFill>
                <a:latin typeface="Calibri"/>
              </a:rPr>
              <a:t>do </a:t>
            </a:r>
            <a:r>
              <a:rPr b="0" lang="en-US" sz="2200" spc="-4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</a:rPr>
              <a:t>not.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Application>LibreOffice/7.0.4.2$Windows_X86_64 LibreOffice_project/dcf040e67528d9187c66b2379df5ea4407429775</Application>
  <AppVersion>15.0000</AppVersion>
  <Words>3631</Words>
  <Paragraphs>142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2021-07-02T05:02:15Z</dcterms:created>
  <dc:creator/>
  <dc:description/>
  <dc:language>en-GB</dc:language>
  <cp:lastModifiedBy/>
  <dcterms:modified xsi:type="dcterms:W3CDTF">2021-07-10T23:46:39Z</dcterms:modified>
  <cp:revision>2</cp:revision>
  <dc:subject/>
  <dc:title>Introduction to Islamic  Law and Islamic  Commercial Law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Custom</vt:lpwstr>
  </property>
  <property fmtid="{D5CDD505-2E9C-101B-9397-08002B2CF9AE}" pid="3" name="Slides">
    <vt:i4>39</vt:i4>
  </property>
</Properties>
</file>