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"/>
          <p:cNvSpPr txBox="1"/>
          <p:nvPr/>
        </p:nvSpPr>
        <p:spPr>
          <a:xfrm>
            <a:off x="676406" y="4871675"/>
            <a:ext cx="7146012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Key Verse: John 20:31</a:t>
            </a:r>
          </a:p>
          <a:p>
            <a:pPr>
              <a:defRPr b="1" sz="24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Date:   18 June 2017 </a:t>
            </a:r>
          </a:p>
        </p:txBody>
      </p:sp>
      <p:sp>
        <p:nvSpPr>
          <p:cNvPr id="114" name="TextBox 4"/>
          <p:cNvSpPr txBox="1"/>
          <p:nvPr/>
        </p:nvSpPr>
        <p:spPr>
          <a:xfrm>
            <a:off x="601248" y="3011528"/>
            <a:ext cx="7941503" cy="125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GOD’S WORD</a:t>
            </a:r>
          </a:p>
          <a:p>
            <a:pPr>
              <a:defRPr b="1" sz="3200">
                <a:solidFill>
                  <a:srgbClr val="FFFF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THE CONTENTS IN THE BIBLE</a:t>
            </a:r>
          </a:p>
        </p:txBody>
      </p:sp>
      <p:sp>
        <p:nvSpPr>
          <p:cNvPr id="115" name="TextBox 5"/>
          <p:cNvSpPr txBox="1"/>
          <p:nvPr/>
        </p:nvSpPr>
        <p:spPr>
          <a:xfrm>
            <a:off x="676406" y="4348455"/>
            <a:ext cx="7146012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Theme: Christian Living - Chapter 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0177" y="1427967"/>
            <a:ext cx="7501122" cy="432564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3"/>
          <p:cNvSpPr txBox="1"/>
          <p:nvPr/>
        </p:nvSpPr>
        <p:spPr>
          <a:xfrm>
            <a:off x="626301" y="592257"/>
            <a:ext cx="8321807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3a) Overview of the Bible: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5"/>
          <p:cNvSpPr txBox="1"/>
          <p:nvPr/>
        </p:nvSpPr>
        <p:spPr>
          <a:xfrm>
            <a:off x="701457" y="802069"/>
            <a:ext cx="5974917" cy="4348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3b) Have a bird’s eye-view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1.Genesis: </a:t>
            </a:r>
            <a:r>
              <a:rPr b="0"/>
              <a:t>God the Creator launches the beginnings, elects people </a:t>
            </a:r>
            <a:endParaRPr b="0"/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2.Exodus: </a:t>
            </a:r>
            <a:r>
              <a:rPr b="0"/>
              <a:t>God redeems His people because of grace (starting out faith)</a:t>
            </a:r>
            <a:endParaRPr b="0"/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3.Leviticus: </a:t>
            </a:r>
            <a:r>
              <a:rPr b="0"/>
              <a:t>He sanctifies His people because He is holy</a:t>
            </a:r>
            <a:endParaRPr b="0"/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4.Numbers: </a:t>
            </a:r>
            <a:r>
              <a:rPr b="0"/>
              <a:t>He leads them because He is trustworthy (going on faith); portrait of Christ (bronze serpent, crucifixion Numbers 21:4-9)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5"/>
          <p:cNvSpPr txBox="1"/>
          <p:nvPr/>
        </p:nvSpPr>
        <p:spPr>
          <a:xfrm>
            <a:off x="2891159" y="519198"/>
            <a:ext cx="5808341" cy="577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3b) Have a bird’s eye-view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>
              <a:buSzPct val="100000"/>
              <a:buAutoNum type="arabicPeriod" startAt="5"/>
              <a:defRPr b="1" sz="2400">
                <a:solidFill>
                  <a:srgbClr val="2E75B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Deuteronomy: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Conditions for the blessings. “Beware lest you forget”</a:t>
            </a:r>
            <a:endParaRPr b="0">
              <a:solidFill>
                <a:srgbClr val="000000"/>
              </a:solidFill>
            </a:endParaRPr>
          </a:p>
          <a:p>
            <a:pPr lvl="1" marL="9144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reminder to hear His instructions (listen 50 times) </a:t>
            </a:r>
          </a:p>
          <a:p>
            <a:pPr lvl="1" marL="9144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to keep it (177 times)</a:t>
            </a:r>
          </a:p>
          <a:p>
            <a:pPr lvl="1" marL="9144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to remember that it is out of love (21 times) </a:t>
            </a:r>
          </a:p>
          <a:p>
            <a:pPr lvl="1" marL="9144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that He commanded </a:t>
            </a:r>
          </a:p>
          <a:p>
            <a:pPr lvl="1" marL="9144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remember the past</a:t>
            </a:r>
          </a:p>
          <a:p>
            <a:pPr lvl="2" marL="13716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their deliverance and judgement on their unbelief</a:t>
            </a:r>
          </a:p>
          <a:p>
            <a:pPr lvl="2" marL="13716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His rule, our duties</a:t>
            </a:r>
          </a:p>
          <a:p>
            <a:pPr lvl="2" marL="1371600" indent="-4572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Cursings and blessings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extBox 6"/>
          <p:cNvSpPr txBox="1"/>
          <p:nvPr/>
        </p:nvSpPr>
        <p:spPr>
          <a:xfrm>
            <a:off x="563148" y="440847"/>
            <a:ext cx="7233688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3b) Have a bird’s eye-view of the Bible</a:t>
            </a:r>
          </a:p>
        </p:txBody>
      </p:sp>
      <p:sp>
        <p:nvSpPr>
          <p:cNvPr id="156" name="TextBox 4"/>
          <p:cNvSpPr txBox="1"/>
          <p:nvPr/>
        </p:nvSpPr>
        <p:spPr>
          <a:xfrm>
            <a:off x="0" y="4549676"/>
            <a:ext cx="9144000" cy="185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 startAt="6"/>
              <a:defRPr b="1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Joshua</a:t>
            </a:r>
            <a:r>
              <a:rPr b="0">
                <a:solidFill>
                  <a:srgbClr val="000000"/>
                </a:solidFill>
              </a:rPr>
              <a:t>: Possessing the land, journey of faith </a:t>
            </a:r>
            <a:endParaRPr b="0">
              <a:solidFill>
                <a:srgbClr val="000000"/>
              </a:solidFill>
            </a:endParaRPr>
          </a:p>
          <a:p>
            <a:pPr lvl="1" marL="8001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entering, conquering, occupying the land</a:t>
            </a:r>
          </a:p>
          <a:p>
            <a:pPr marL="457200" indent="-457200">
              <a:buSzPct val="100000"/>
              <a:buAutoNum type="arabicPeriod" startAt="7"/>
              <a:defRPr b="1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Judges</a:t>
            </a:r>
            <a:r>
              <a:rPr b="0">
                <a:solidFill>
                  <a:srgbClr val="000000"/>
                </a:solidFill>
              </a:rPr>
              <a:t>: Judges 2:10</a:t>
            </a:r>
            <a:endParaRPr b="0">
              <a:solidFill>
                <a:srgbClr val="000000"/>
              </a:solidFill>
            </a:endParaRPr>
          </a:p>
          <a:p>
            <a:pPr lvl="1" marL="800100" indent="-342900"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7 cycles of oppression and deliverance because they were disobedient to God and compromised their faith.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4"/>
          <p:cNvSpPr txBox="1"/>
          <p:nvPr/>
        </p:nvSpPr>
        <p:spPr>
          <a:xfrm>
            <a:off x="512781" y="409988"/>
            <a:ext cx="8321807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3b) Have a bird’s eye-view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400">
                <a:solidFill>
                  <a:srgbClr val="2E75B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8. Ruth:</a:t>
            </a:r>
            <a:r>
              <a:rPr>
                <a:solidFill>
                  <a:srgbClr val="00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Kinsmen - Redeemer </a:t>
            </a:r>
            <a:endParaRPr b="0">
              <a:solidFill>
                <a:srgbClr val="000000"/>
              </a:solidFill>
            </a:endParaR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Naomi’s bitterness turned to pleasantness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Ruth’s loyalty… your God shall be my God … </a:t>
            </a:r>
          </a:p>
          <a:p>
            <a:pPr>
              <a:defRPr i="1" sz="2400">
                <a:latin typeface="Arial"/>
                <a:ea typeface="Arial"/>
                <a:cs typeface="Arial"/>
                <a:sym typeface="Arial"/>
              </a:defRPr>
            </a:pPr>
            <a:r>
              <a:t>   Ruth 1:16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6"/>
          <p:cNvSpPr txBox="1"/>
          <p:nvPr/>
        </p:nvSpPr>
        <p:spPr>
          <a:xfrm>
            <a:off x="0" y="1747322"/>
            <a:ext cx="9144000" cy="18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85800" indent="-685800">
              <a:def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9-14 Samuel, Kings, Chronicles (6 books) (Samuel, Saul, David)</a:t>
            </a:r>
          </a:p>
          <a:p>
            <a:pPr lvl="1" marL="8001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Saul, rejected when he disobeyed God’s commands, started well, finished badly</a:t>
            </a:r>
          </a:p>
          <a:p>
            <a:pPr lvl="1" marL="800100" indent="-342900">
              <a:buSzPct val="100000"/>
              <a:buFont typeface="Arial"/>
              <a:buChar char="•"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David a man after God’s heart; accepted by God</a:t>
            </a:r>
          </a:p>
        </p:txBody>
      </p:sp>
      <p:sp>
        <p:nvSpPr>
          <p:cNvPr id="163" name="TextBox 7"/>
          <p:cNvSpPr txBox="1"/>
          <p:nvPr/>
        </p:nvSpPr>
        <p:spPr>
          <a:xfrm>
            <a:off x="0" y="543696"/>
            <a:ext cx="914400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3.b) Have a bird’s eye-view of the Bible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843C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ounded Rectangle 8"/>
          <p:cNvSpPr/>
          <p:nvPr/>
        </p:nvSpPr>
        <p:spPr>
          <a:xfrm>
            <a:off x="2079320" y="340227"/>
            <a:ext cx="4935256" cy="52322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67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948" y="601837"/>
            <a:ext cx="7539103" cy="565432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Box 5"/>
          <p:cNvSpPr txBox="1"/>
          <p:nvPr/>
        </p:nvSpPr>
        <p:spPr>
          <a:xfrm>
            <a:off x="1753639" y="340227"/>
            <a:ext cx="5461349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800">
                <a:solidFill>
                  <a:srgbClr val="FFFFFF"/>
                </a:solidFill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* THE OLD TESTAMENT</a:t>
            </a:r>
          </a:p>
        </p:txBody>
      </p:sp>
      <p:sp>
        <p:nvSpPr>
          <p:cNvPr id="169" name="TextBox 6"/>
          <p:cNvSpPr txBox="1"/>
          <p:nvPr/>
        </p:nvSpPr>
        <p:spPr>
          <a:xfrm>
            <a:off x="288098" y="5987751"/>
            <a:ext cx="875569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*Source: Talk thru the Old Testament by Kenneth Boa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2"/>
          <p:cNvSpPr txBox="1"/>
          <p:nvPr/>
        </p:nvSpPr>
        <p:spPr>
          <a:xfrm>
            <a:off x="350728" y="1905505"/>
            <a:ext cx="4446741" cy="2926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2400">
                <a:latin typeface="Arial"/>
                <a:ea typeface="Arial"/>
                <a:cs typeface="Arial"/>
                <a:sym typeface="Arial"/>
              </a:defRPr>
            </a:pPr>
            <a:r>
              <a:t>Key Verse:  </a:t>
            </a:r>
          </a:p>
          <a:p>
            <a:pPr>
              <a:defRPr b="1" i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But these are written that you may believe that Jesus is the Christ, the Son of God, and that believing you may have life in His name. </a:t>
            </a:r>
          </a:p>
          <a:p>
            <a:pPr>
              <a:defRPr b="1" i="1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John 20:31</a:t>
            </a:r>
          </a:p>
        </p:txBody>
      </p:sp>
      <p:pic>
        <p:nvPicPr>
          <p:cNvPr id="11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6133" y="1612900"/>
            <a:ext cx="3729567" cy="364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2"/>
          <p:cNvSpPr txBox="1"/>
          <p:nvPr/>
        </p:nvSpPr>
        <p:spPr>
          <a:xfrm>
            <a:off x="356992" y="2333685"/>
            <a:ext cx="8430015" cy="4348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Introduction: </a:t>
            </a:r>
          </a:p>
          <a:p>
            <a:pPr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is the Bible the greatest work of literature, history and theology ever written? </a:t>
            </a:r>
            <a:br/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has it been constantly the world’s best-selling non-fiction book and the most widely distributed book? </a:t>
            </a:r>
            <a:br/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Why did Tyndale hazard his life in 1526 to translate the Bible into English and was put to death for his efforts?</a:t>
            </a:r>
            <a:br/>
            <a:r>
              <a:t> </a:t>
            </a: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what way is the Bible different from other books?</a:t>
            </a:r>
          </a:p>
        </p:txBody>
      </p:sp>
      <p:pic>
        <p:nvPicPr>
          <p:cNvPr id="1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934514" y="385009"/>
            <a:ext cx="1852493" cy="2112078"/>
          </a:xfrm>
          <a:prstGeom prst="rect">
            <a:avLst/>
          </a:prstGeom>
          <a:ln w="88900">
            <a:solidFill>
              <a:schemeClr val="accent3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6"/>
          <p:cNvSpPr txBox="1"/>
          <p:nvPr/>
        </p:nvSpPr>
        <p:spPr>
          <a:xfrm>
            <a:off x="538619" y="3566786"/>
            <a:ext cx="7853820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GOD’S WORD - THE CONTENTS IN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457200" indent="-457200">
              <a:buSzPct val="100000"/>
              <a:buAutoNum type="arabicPeriod" startAt="1"/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What is the Word of God about?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2. Purposes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3a) Overview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3b) Have a bird’s eye-view of the Bible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3"/>
          <p:cNvSpPr txBox="1"/>
          <p:nvPr/>
        </p:nvSpPr>
        <p:spPr>
          <a:xfrm>
            <a:off x="219204" y="492049"/>
            <a:ext cx="8705592" cy="2557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 startAt="1"/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What is the Word of God about?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The Author and message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   </a:t>
            </a:r>
            <a:r>
              <a:rPr>
                <a:latin typeface="Arial Narrow"/>
                <a:ea typeface="Arial Narrow"/>
                <a:cs typeface="Arial Narrow"/>
                <a:sym typeface="Arial Narrow"/>
              </a:rPr>
              <a:t>- God is Author…thus saith the Lord… about 3,800 times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- it is God’s message to communicate with man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The central theme is Jesus Christ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The complete story of the world from beginning to end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4"/>
          <p:cNvSpPr txBox="1"/>
          <p:nvPr/>
        </p:nvSpPr>
        <p:spPr>
          <a:xfrm>
            <a:off x="463461" y="3886603"/>
            <a:ext cx="8530227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 startAt="1"/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What is the Word of God about?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• The structure of the Bible</a:t>
            </a:r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- 39 Old Testament books (law 5, history 12, poetry 5, prophecy 17)</a:t>
            </a:r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- 27 New Testament books (history 5, epistles 21, prophecy 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49" y="-68827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3"/>
          <p:cNvSpPr txBox="1"/>
          <p:nvPr/>
        </p:nvSpPr>
        <p:spPr>
          <a:xfrm>
            <a:off x="423661" y="479294"/>
            <a:ext cx="8705592" cy="252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2. Purposes of the Bible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a) What it does</a:t>
            </a:r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• it is powerful, exposes man’s inner hearts. </a:t>
            </a:r>
            <a:r>
              <a:rPr b="1" i="1"/>
              <a:t>Hebrews 4:12</a:t>
            </a:r>
            <a:endParaRPr b="1" i="1"/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• pure, revives man’s soul with new life. </a:t>
            </a:r>
            <a:r>
              <a:rPr b="1" i="1"/>
              <a:t>Psalm 19:7-11</a:t>
            </a:r>
            <a:endParaRPr b="1" i="1"/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 • permanent, incorruptible, never to pass away. </a:t>
            </a:r>
            <a:r>
              <a:rPr b="1" i="1"/>
              <a:t>Matthew 5:18</a:t>
            </a:r>
            <a:endParaRPr b="1" i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4"/>
          <p:cNvSpPr txBox="1"/>
          <p:nvPr/>
        </p:nvSpPr>
        <p:spPr>
          <a:xfrm>
            <a:off x="467114" y="305890"/>
            <a:ext cx="7689592" cy="1957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 startAt="2"/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Purposes of the Bible</a:t>
            </a:r>
          </a:p>
          <a:p>
            <a:pPr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32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b) Purposes of God’s Word</a:t>
            </a:r>
            <a:br/>
          </a:p>
        </p:txBody>
      </p:sp>
      <p:sp>
        <p:nvSpPr>
          <p:cNvPr id="139" name="TextBox 5"/>
          <p:cNvSpPr txBox="1"/>
          <p:nvPr/>
        </p:nvSpPr>
        <p:spPr>
          <a:xfrm>
            <a:off x="4426210" y="1499690"/>
            <a:ext cx="4603490" cy="4550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br/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to lead us to have eternal life. </a:t>
            </a:r>
            <a:br/>
            <a:r>
              <a:rPr b="1" i="1"/>
              <a:t>John 20:31</a:t>
            </a:r>
            <a:br>
              <a:rPr b="1" i="1"/>
            </a:br>
            <a:endParaRPr b="1" i="1"/>
          </a:p>
          <a:p>
            <a:pPr marL="342900" indent="-342900">
              <a:buSzPct val="100000"/>
              <a:buFont typeface="Arial"/>
              <a:buChar char="•"/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to return us to relationship with God, to know Him. </a:t>
            </a:r>
            <a:r>
              <a:rPr b="1" i="1"/>
              <a:t>John 17:8</a:t>
            </a:r>
            <a:br>
              <a:rPr b="1" i="1"/>
            </a:br>
            <a:endParaRPr b="1" i="1"/>
          </a:p>
          <a:p>
            <a:pPr marL="342900" indent="-342900">
              <a:buSzPct val="100000"/>
              <a:buFont typeface="Arial"/>
              <a:buChar char="•"/>
              <a:defRPr b="1" i="1"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</a:t>
            </a:r>
            <a:r>
              <a:rPr b="0" i="0"/>
              <a:t>o reveal truth in a world of fake news. </a:t>
            </a:r>
            <a:r>
              <a:t>Psalm 119:89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5"/>
          <p:cNvSpPr txBox="1"/>
          <p:nvPr/>
        </p:nvSpPr>
        <p:spPr>
          <a:xfrm>
            <a:off x="626301" y="592257"/>
            <a:ext cx="8321807" cy="287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457200">
              <a:buSzPct val="100000"/>
              <a:buAutoNum type="arabicPeriod" startAt="2"/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Purposes of the Bible</a:t>
            </a:r>
          </a:p>
          <a:p>
            <a:pPr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b) Purposes of God’s Word</a:t>
            </a:r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• as lamp, gives direction, so we do not stumble. </a:t>
            </a:r>
            <a:r>
              <a:rPr b="1" i="1"/>
              <a:t>Psalm 119:105</a:t>
            </a:r>
            <a:endParaRPr b="1" i="1"/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• as mirror, exposes sin. </a:t>
            </a:r>
            <a:r>
              <a:rPr b="1" i="1"/>
              <a:t>James 1:23,24</a:t>
            </a:r>
            <a:endParaRPr b="1" i="1"/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• as food, feeds soul and spirit, unlike physical food. </a:t>
            </a:r>
            <a:r>
              <a:rPr b="1" i="1"/>
              <a:t>Matthew 4:4</a:t>
            </a:r>
            <a:endParaRPr b="1" i="1"/>
          </a:p>
          <a:p>
            <a:pPr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 • as cleanser, cleans us when we remain in Christ. </a:t>
            </a:r>
            <a:r>
              <a:rPr b="1" i="1"/>
              <a:t>John 15:3,4</a:t>
            </a:r>
            <a:endParaRPr b="1" i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