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</p:embeddedFont>
    <p:embeddedFont>
      <p:font typeface="Open Sans Extra Bold" panose="020B090603080402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57" d="100"/>
          <a:sy n="57" d="100"/>
        </p:scale>
        <p:origin x="1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49227" y="1310439"/>
            <a:ext cx="15789545" cy="3655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52"/>
              </a:lnSpc>
            </a:pPr>
            <a:r>
              <a:rPr lang="en-US" sz="10465">
                <a:solidFill>
                  <a:srgbClr val="FFFFFF"/>
                </a:solidFill>
                <a:latin typeface="Open Sans Extra Bold"/>
              </a:rPr>
              <a:t>A Game Of Polo With </a:t>
            </a:r>
          </a:p>
          <a:p>
            <a:pPr algn="ctr">
              <a:lnSpc>
                <a:spcPts val="14652"/>
              </a:lnSpc>
            </a:pPr>
            <a:r>
              <a:rPr lang="en-US" sz="10465">
                <a:solidFill>
                  <a:srgbClr val="FFFFFF"/>
                </a:solidFill>
                <a:latin typeface="Open Sans Extra Bold"/>
              </a:rPr>
              <a:t>A Headless Goat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00674" y="5322116"/>
            <a:ext cx="11486652" cy="99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3"/>
              </a:lnSpc>
            </a:pPr>
            <a:r>
              <a:rPr lang="en-US" sz="5845">
                <a:solidFill>
                  <a:srgbClr val="FFFFFF"/>
                </a:solidFill>
                <a:latin typeface="Open Sans Extra Bold"/>
              </a:rPr>
              <a:t>Emma Levine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31710" y="7987572"/>
            <a:ext cx="7224580" cy="81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3"/>
              </a:lnSpc>
            </a:pPr>
            <a:r>
              <a:rPr lang="en-US" sz="4752">
                <a:solidFill>
                  <a:srgbClr val="FFFFFF"/>
                </a:solidFill>
                <a:latin typeface="Open Sans Extra Bold"/>
              </a:rPr>
              <a:t>Narrator: Barbara Njau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15190" y="1290231"/>
            <a:ext cx="13657621" cy="79680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3985" y="1290231"/>
            <a:ext cx="627200" cy="485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3985" y="1776026"/>
            <a:ext cx="627200" cy="4857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693656" y="1518079"/>
            <a:ext cx="669997" cy="474801"/>
            <a:chOff x="0" y="0"/>
            <a:chExt cx="80645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FF66C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818550" y="799524"/>
            <a:ext cx="3885269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0000"/>
                </a:solidFill>
                <a:latin typeface="Open Sans"/>
              </a:rPr>
              <a:t>First person plural pronoun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3194" y="1353372"/>
            <a:ext cx="2762095" cy="101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2"/>
              </a:lnSpc>
            </a:pPr>
            <a:r>
              <a:rPr lang="en-US" sz="1922" dirty="0">
                <a:solidFill>
                  <a:srgbClr val="000000"/>
                </a:solidFill>
                <a:latin typeface="Open Sans"/>
              </a:rPr>
              <a:t>Repetition of pronoun makes it a group adventure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3034" y="799524"/>
            <a:ext cx="1581242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FF66C4"/>
                </a:solidFill>
                <a:latin typeface="Open Sans"/>
              </a:rPr>
              <a:t>Superlative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474003" y="1538626"/>
            <a:ext cx="669997" cy="474801"/>
            <a:chOff x="0" y="0"/>
            <a:chExt cx="806450" cy="571500"/>
          </a:xfrm>
        </p:grpSpPr>
        <p:sp>
          <p:nvSpPr>
            <p:cNvPr id="12" name="Freeform 12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F3FA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860329" y="799524"/>
            <a:ext cx="4885540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F3FA"/>
                </a:solidFill>
                <a:latin typeface="Open Sans"/>
              </a:rPr>
              <a:t>Conversational register - colloquial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008579" y="1875188"/>
            <a:ext cx="728968" cy="516592"/>
            <a:chOff x="0" y="0"/>
            <a:chExt cx="80645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F3F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798549" y="1875188"/>
            <a:ext cx="2174261" cy="516592"/>
            <a:chOff x="0" y="0"/>
            <a:chExt cx="2405362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2405362" cy="69850"/>
            </a:xfrm>
            <a:custGeom>
              <a:avLst/>
              <a:gdLst/>
              <a:ahLst/>
              <a:cxnLst/>
              <a:rect l="l" t="t" r="r" b="b"/>
              <a:pathLst>
                <a:path w="2405362" h="69850">
                  <a:moveTo>
                    <a:pt x="21145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5362" y="69850"/>
                  </a:lnTo>
                  <a:lnTo>
                    <a:pt x="2405362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5972810" y="946845"/>
            <a:ext cx="2315190" cy="107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8" dirty="0">
                <a:solidFill>
                  <a:srgbClr val="008037"/>
                </a:solidFill>
                <a:latin typeface="Open Sans"/>
              </a:rPr>
              <a:t>Play on words refers to an old popular cartoon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363750" y="2261821"/>
            <a:ext cx="1151761" cy="474801"/>
            <a:chOff x="0" y="0"/>
            <a:chExt cx="1386332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1386332" cy="69850"/>
            </a:xfrm>
            <a:custGeom>
              <a:avLst/>
              <a:gdLst/>
              <a:ahLst/>
              <a:cxnLst/>
              <a:rect l="l" t="t" r="r" b="b"/>
              <a:pathLst>
                <a:path w="1386332" h="69850">
                  <a:moveTo>
                    <a:pt x="109550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86332" y="69850"/>
                  </a:lnTo>
                  <a:lnTo>
                    <a:pt x="1386332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69907" y="2451596"/>
            <a:ext cx="2099277" cy="69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2"/>
              </a:lnSpc>
            </a:pPr>
            <a:r>
              <a:rPr lang="en-US" sz="1958" dirty="0">
                <a:solidFill>
                  <a:srgbClr val="FF1616"/>
                </a:solidFill>
                <a:latin typeface="Open Sans"/>
              </a:rPr>
              <a:t>Animals - not what we expect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446121" y="2240925"/>
            <a:ext cx="1182394" cy="516592"/>
            <a:chOff x="0" y="0"/>
            <a:chExt cx="1308069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1308069" cy="69850"/>
            </a:xfrm>
            <a:custGeom>
              <a:avLst/>
              <a:gdLst/>
              <a:ahLst/>
              <a:cxnLst/>
              <a:rect l="l" t="t" r="r" b="b"/>
              <a:pathLst>
                <a:path w="1308069" h="69850">
                  <a:moveTo>
                    <a:pt x="101724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08069" y="69850"/>
                  </a:lnTo>
                  <a:lnTo>
                    <a:pt x="1308069" y="0"/>
                  </a:lnTo>
                  <a:close/>
                </a:path>
              </a:pathLst>
            </a:custGeom>
            <a:solidFill>
              <a:srgbClr val="FA6200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5972810" y="2147984"/>
            <a:ext cx="1986786" cy="35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8"/>
              </a:lnSpc>
            </a:pPr>
            <a:r>
              <a:rPr lang="en-US" sz="2056" dirty="0">
                <a:solidFill>
                  <a:srgbClr val="FA6200"/>
                </a:solidFill>
                <a:latin typeface="Open Sans"/>
              </a:rPr>
              <a:t>Common noun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3798549" y="2261821"/>
            <a:ext cx="1437523" cy="474801"/>
            <a:chOff x="0" y="0"/>
            <a:chExt cx="1730292" cy="571500"/>
          </a:xfrm>
        </p:grpSpPr>
        <p:sp>
          <p:nvSpPr>
            <p:cNvPr id="26" name="Freeform 26"/>
            <p:cNvSpPr/>
            <p:nvPr/>
          </p:nvSpPr>
          <p:spPr>
            <a:xfrm>
              <a:off x="0" y="255270"/>
              <a:ext cx="1730292" cy="69850"/>
            </a:xfrm>
            <a:custGeom>
              <a:avLst/>
              <a:gdLst/>
              <a:ahLst/>
              <a:cxnLst/>
              <a:rect l="l" t="t" r="r" b="b"/>
              <a:pathLst>
                <a:path w="1730292" h="69850">
                  <a:moveTo>
                    <a:pt x="143946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730292" y="69850"/>
                  </a:lnTo>
                  <a:lnTo>
                    <a:pt x="1730292" y="0"/>
                  </a:lnTo>
                  <a:close/>
                </a:path>
              </a:pathLst>
            </a:custGeom>
            <a:solidFill>
              <a:srgbClr val="37EF00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3133985" y="2585005"/>
            <a:ext cx="6874594" cy="474801"/>
            <a:chOff x="0" y="0"/>
            <a:chExt cx="8274694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8274693" cy="69850"/>
            </a:xfrm>
            <a:custGeom>
              <a:avLst/>
              <a:gdLst/>
              <a:ahLst/>
              <a:cxnLst/>
              <a:rect l="l" t="t" r="r" b="b"/>
              <a:pathLst>
                <a:path w="8274693" h="69850">
                  <a:moveTo>
                    <a:pt x="798386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74693" y="69850"/>
                  </a:lnTo>
                  <a:lnTo>
                    <a:pt x="8274693" y="0"/>
                  </a:lnTo>
                  <a:close/>
                </a:path>
              </a:pathLst>
            </a:custGeom>
            <a:solidFill>
              <a:srgbClr val="37EF00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5568190" y="2541953"/>
            <a:ext cx="2719810" cy="35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8"/>
              </a:lnSpc>
            </a:pPr>
            <a:r>
              <a:rPr lang="en-US" sz="2056" dirty="0">
                <a:solidFill>
                  <a:srgbClr val="37EF00"/>
                </a:solidFill>
                <a:latin typeface="Open Sans"/>
              </a:rPr>
              <a:t>Imperative sentence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761185" y="3514487"/>
            <a:ext cx="1350134" cy="474801"/>
            <a:chOff x="0" y="0"/>
            <a:chExt cx="1625106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1625107" cy="69850"/>
            </a:xfrm>
            <a:custGeom>
              <a:avLst/>
              <a:gdLst/>
              <a:ahLst/>
              <a:cxnLst/>
              <a:rect l="l" t="t" r="r" b="b"/>
              <a:pathLst>
                <a:path w="1625107" h="69850">
                  <a:moveTo>
                    <a:pt x="133427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25107" y="69850"/>
                  </a:lnTo>
                  <a:lnTo>
                    <a:pt x="1625107" y="0"/>
                  </a:lnTo>
                  <a:close/>
                </a:path>
              </a:pathLst>
            </a:custGeom>
            <a:solidFill>
              <a:srgbClr val="00F3FA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3345358" y="3126540"/>
            <a:ext cx="2358461" cy="29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7"/>
              </a:lnSpc>
            </a:pPr>
            <a:r>
              <a:rPr lang="en-US" sz="1784" dirty="0">
                <a:solidFill>
                  <a:srgbClr val="00F3FA"/>
                </a:solidFill>
                <a:latin typeface="Open Sans"/>
              </a:rPr>
              <a:t>Colloquial language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543097" y="3514487"/>
            <a:ext cx="1903024" cy="474801"/>
            <a:chOff x="0" y="0"/>
            <a:chExt cx="2290599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2290599" cy="69850"/>
            </a:xfrm>
            <a:custGeom>
              <a:avLst/>
              <a:gdLst/>
              <a:ahLst/>
              <a:cxnLst/>
              <a:rect l="l" t="t" r="r" b="b"/>
              <a:pathLst>
                <a:path w="2290599" h="69850">
                  <a:moveTo>
                    <a:pt x="19997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90599" y="69850"/>
                  </a:lnTo>
                  <a:lnTo>
                    <a:pt x="2290599" y="0"/>
                  </a:lnTo>
                  <a:close/>
                </a:path>
              </a:pathLst>
            </a:custGeom>
            <a:solidFill>
              <a:srgbClr val="5B00EF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3981695" y="3077289"/>
            <a:ext cx="4322302" cy="34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9"/>
              </a:lnSpc>
            </a:pPr>
            <a:r>
              <a:rPr lang="en-US" sz="1956" dirty="0">
                <a:solidFill>
                  <a:srgbClr val="5B00EF"/>
                </a:solidFill>
                <a:latin typeface="Open Sans"/>
              </a:rPr>
              <a:t>Pre-modifier tells us the region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4716889" y="3514487"/>
            <a:ext cx="1255921" cy="474801"/>
            <a:chOff x="0" y="0"/>
            <a:chExt cx="1511706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1511706" cy="69850"/>
            </a:xfrm>
            <a:custGeom>
              <a:avLst/>
              <a:gdLst/>
              <a:ahLst/>
              <a:cxnLst/>
              <a:rect l="l" t="t" r="r" b="b"/>
              <a:pathLst>
                <a:path w="1511706" h="69850">
                  <a:moveTo>
                    <a:pt x="122087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11706" y="69850"/>
                  </a:lnTo>
                  <a:lnTo>
                    <a:pt x="1511706" y="0"/>
                  </a:lnTo>
                  <a:close/>
                </a:path>
              </a:pathLst>
            </a:custGeom>
            <a:solidFill>
              <a:srgbClr val="EBE92F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6142846" y="3663925"/>
            <a:ext cx="1949940" cy="923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7"/>
              </a:lnSpc>
            </a:pPr>
            <a:r>
              <a:rPr lang="en-US" sz="1762" dirty="0">
                <a:solidFill>
                  <a:srgbClr val="EBE92F"/>
                </a:solidFill>
                <a:latin typeface="Open Sans"/>
              </a:rPr>
              <a:t>Hyperbole shows impatience and excitement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7658640" y="3857190"/>
            <a:ext cx="1293457" cy="488991"/>
            <a:chOff x="0" y="0"/>
            <a:chExt cx="1511706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1511706" cy="69850"/>
            </a:xfrm>
            <a:custGeom>
              <a:avLst/>
              <a:gdLst/>
              <a:ahLst/>
              <a:cxnLst/>
              <a:rect l="l" t="t" r="r" b="b"/>
              <a:pathLst>
                <a:path w="1511706" h="69850">
                  <a:moveTo>
                    <a:pt x="122087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11706" y="69850"/>
                  </a:lnTo>
                  <a:lnTo>
                    <a:pt x="1511706" y="0"/>
                  </a:lnTo>
                  <a:close/>
                </a:path>
              </a:pathLst>
            </a:custGeom>
            <a:solidFill>
              <a:srgbClr val="EBE92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5706703" y="3902409"/>
            <a:ext cx="9861487" cy="474801"/>
            <a:chOff x="0" y="0"/>
            <a:chExt cx="11869905" cy="571500"/>
          </a:xfrm>
        </p:grpSpPr>
        <p:sp>
          <p:nvSpPr>
            <p:cNvPr id="42" name="Freeform 42"/>
            <p:cNvSpPr/>
            <p:nvPr/>
          </p:nvSpPr>
          <p:spPr>
            <a:xfrm>
              <a:off x="0" y="255270"/>
              <a:ext cx="11869906" cy="69850"/>
            </a:xfrm>
            <a:custGeom>
              <a:avLst/>
              <a:gdLst/>
              <a:ahLst/>
              <a:cxnLst/>
              <a:rect l="l" t="t" r="r" b="b"/>
              <a:pathLst>
                <a:path w="11869906" h="69850">
                  <a:moveTo>
                    <a:pt x="1157907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869906" y="69850"/>
                  </a:lnTo>
                  <a:lnTo>
                    <a:pt x="11869906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3209528" y="4199460"/>
            <a:ext cx="4308445" cy="387659"/>
            <a:chOff x="0" y="0"/>
            <a:chExt cx="6351653" cy="571500"/>
          </a:xfrm>
        </p:grpSpPr>
        <p:sp>
          <p:nvSpPr>
            <p:cNvPr id="44" name="Freeform 44"/>
            <p:cNvSpPr/>
            <p:nvPr/>
          </p:nvSpPr>
          <p:spPr>
            <a:xfrm>
              <a:off x="0" y="255270"/>
              <a:ext cx="6351653" cy="69850"/>
            </a:xfrm>
            <a:custGeom>
              <a:avLst/>
              <a:gdLst/>
              <a:ahLst/>
              <a:cxnLst/>
              <a:rect l="l" t="t" r="r" b="b"/>
              <a:pathLst>
                <a:path w="6351653" h="69850">
                  <a:moveTo>
                    <a:pt x="606082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351653" y="69850"/>
                  </a:lnTo>
                  <a:lnTo>
                    <a:pt x="6351653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07364" y="3783678"/>
            <a:ext cx="3102164" cy="67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8"/>
              </a:lnSpc>
            </a:pPr>
            <a:r>
              <a:rPr lang="en-US" sz="1927" dirty="0">
                <a:solidFill>
                  <a:srgbClr val="CB6CE6"/>
                </a:solidFill>
                <a:latin typeface="Open Sans"/>
              </a:rPr>
              <a:t>Complex sentence is slow - builds up our interest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6810345" y="4587119"/>
            <a:ext cx="4283506" cy="474801"/>
            <a:chOff x="0" y="0"/>
            <a:chExt cx="5155897" cy="571500"/>
          </a:xfrm>
        </p:grpSpPr>
        <p:sp>
          <p:nvSpPr>
            <p:cNvPr id="47" name="Freeform 47"/>
            <p:cNvSpPr/>
            <p:nvPr/>
          </p:nvSpPr>
          <p:spPr>
            <a:xfrm>
              <a:off x="0" y="255270"/>
              <a:ext cx="5155897" cy="69850"/>
            </a:xfrm>
            <a:custGeom>
              <a:avLst/>
              <a:gdLst/>
              <a:ahLst/>
              <a:cxnLst/>
              <a:rect l="l" t="t" r="r" b="b"/>
              <a:pathLst>
                <a:path w="5155897" h="69850">
                  <a:moveTo>
                    <a:pt x="486506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155897" y="69850"/>
                  </a:lnTo>
                  <a:lnTo>
                    <a:pt x="5155897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7484277" y="4863538"/>
            <a:ext cx="7232612" cy="39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4AAD"/>
                </a:solidFill>
                <a:latin typeface="Open Sans"/>
              </a:rPr>
              <a:t>Indefinite article 'a' and adjective adds </a:t>
            </a:r>
            <a:r>
              <a:rPr lang="en-US" sz="2384" dirty="0" err="1">
                <a:solidFill>
                  <a:srgbClr val="004AAD"/>
                </a:solidFill>
                <a:latin typeface="Open Sans"/>
              </a:rPr>
              <a:t>humour</a:t>
            </a:r>
            <a:endParaRPr lang="en-US" sz="2384" dirty="0">
              <a:solidFill>
                <a:srgbClr val="004AAD"/>
              </a:solidFill>
              <a:latin typeface="Open Sans"/>
            </a:endParaRPr>
          </a:p>
        </p:txBody>
      </p:sp>
      <p:grpSp>
        <p:nvGrpSpPr>
          <p:cNvPr id="49" name="Group 49"/>
          <p:cNvGrpSpPr/>
          <p:nvPr/>
        </p:nvGrpSpPr>
        <p:grpSpPr>
          <a:xfrm>
            <a:off x="4524589" y="4911164"/>
            <a:ext cx="839162" cy="474801"/>
            <a:chOff x="0" y="0"/>
            <a:chExt cx="1010068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1010068" cy="69850"/>
            </a:xfrm>
            <a:custGeom>
              <a:avLst/>
              <a:gdLst/>
              <a:ahLst/>
              <a:cxnLst/>
              <a:rect l="l" t="t" r="r" b="b"/>
              <a:pathLst>
                <a:path w="1010068" h="69850">
                  <a:moveTo>
                    <a:pt x="71923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10068" y="69850"/>
                  </a:lnTo>
                  <a:lnTo>
                    <a:pt x="1010068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107364" y="4752953"/>
            <a:ext cx="2255189" cy="339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</a:pPr>
            <a:r>
              <a:rPr lang="en-US" sz="1980" dirty="0">
                <a:solidFill>
                  <a:srgbClr val="7ED957"/>
                </a:solidFill>
                <a:latin typeface="Open Sans"/>
              </a:rPr>
              <a:t>Verb - </a:t>
            </a:r>
            <a:r>
              <a:rPr lang="en-US" sz="1980" dirty="0" err="1">
                <a:solidFill>
                  <a:srgbClr val="7ED957"/>
                </a:solidFill>
                <a:latin typeface="Open Sans"/>
              </a:rPr>
              <a:t>humourous</a:t>
            </a:r>
            <a:endParaRPr lang="en-US" sz="1980" dirty="0">
              <a:solidFill>
                <a:srgbClr val="7ED957"/>
              </a:solidFill>
              <a:latin typeface="Open Sans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8000586" y="5858757"/>
            <a:ext cx="2302513" cy="474801"/>
            <a:chOff x="0" y="0"/>
            <a:chExt cx="2771449" cy="571500"/>
          </a:xfrm>
        </p:grpSpPr>
        <p:sp>
          <p:nvSpPr>
            <p:cNvPr id="53" name="Freeform 53"/>
            <p:cNvSpPr/>
            <p:nvPr/>
          </p:nvSpPr>
          <p:spPr>
            <a:xfrm>
              <a:off x="0" y="255270"/>
              <a:ext cx="2771449" cy="69850"/>
            </a:xfrm>
            <a:custGeom>
              <a:avLst/>
              <a:gdLst/>
              <a:ahLst/>
              <a:cxnLst/>
              <a:rect l="l" t="t" r="r" b="b"/>
              <a:pathLst>
                <a:path w="2771449" h="69850">
                  <a:moveTo>
                    <a:pt x="2480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71449" y="69850"/>
                  </a:lnTo>
                  <a:lnTo>
                    <a:pt x="2771449" y="0"/>
                  </a:lnTo>
                  <a:close/>
                </a:path>
              </a:pathLst>
            </a:custGeom>
            <a:solidFill>
              <a:srgbClr val="FF16B0"/>
            </a:solidFill>
          </p:spPr>
        </p:sp>
      </p:grpSp>
      <p:sp>
        <p:nvSpPr>
          <p:cNvPr id="54" name="TextBox 54"/>
          <p:cNvSpPr txBox="1"/>
          <p:nvPr/>
        </p:nvSpPr>
        <p:spPr>
          <a:xfrm>
            <a:off x="395333" y="5475207"/>
            <a:ext cx="2526226" cy="72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1"/>
              </a:lnSpc>
            </a:pPr>
            <a:r>
              <a:rPr lang="en-US" sz="2093" dirty="0">
                <a:solidFill>
                  <a:srgbClr val="FF16B0"/>
                </a:solidFill>
                <a:latin typeface="Open Sans"/>
              </a:rPr>
              <a:t>Repetition and clipped sentences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2847037" y="5858757"/>
            <a:ext cx="2721152" cy="474801"/>
            <a:chOff x="0" y="0"/>
            <a:chExt cx="3275350" cy="571500"/>
          </a:xfrm>
        </p:grpSpPr>
        <p:sp>
          <p:nvSpPr>
            <p:cNvPr id="56" name="Freeform 56"/>
            <p:cNvSpPr/>
            <p:nvPr/>
          </p:nvSpPr>
          <p:spPr>
            <a:xfrm>
              <a:off x="0" y="255270"/>
              <a:ext cx="3275350" cy="69850"/>
            </a:xfrm>
            <a:custGeom>
              <a:avLst/>
              <a:gdLst/>
              <a:ahLst/>
              <a:cxnLst/>
              <a:rect l="l" t="t" r="r" b="b"/>
              <a:pathLst>
                <a:path w="3275350" h="69850">
                  <a:moveTo>
                    <a:pt x="29845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275350" y="69850"/>
                  </a:lnTo>
                  <a:lnTo>
                    <a:pt x="3275350" y="0"/>
                  </a:lnTo>
                  <a:close/>
                </a:path>
              </a:pathLst>
            </a:custGeom>
            <a:solidFill>
              <a:srgbClr val="00EFB6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3187346" y="6204206"/>
            <a:ext cx="1337243" cy="474801"/>
            <a:chOff x="0" y="0"/>
            <a:chExt cx="1609590" cy="571500"/>
          </a:xfrm>
        </p:grpSpPr>
        <p:sp>
          <p:nvSpPr>
            <p:cNvPr id="58" name="Freeform 58"/>
            <p:cNvSpPr/>
            <p:nvPr/>
          </p:nvSpPr>
          <p:spPr>
            <a:xfrm>
              <a:off x="0" y="255270"/>
              <a:ext cx="1609590" cy="69850"/>
            </a:xfrm>
            <a:custGeom>
              <a:avLst/>
              <a:gdLst/>
              <a:ahLst/>
              <a:cxnLst/>
              <a:rect l="l" t="t" r="r" b="b"/>
              <a:pathLst>
                <a:path w="1609590" h="69850">
                  <a:moveTo>
                    <a:pt x="131876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09590" y="69850"/>
                  </a:lnTo>
                  <a:lnTo>
                    <a:pt x="1609590" y="0"/>
                  </a:lnTo>
                  <a:close/>
                </a:path>
              </a:pathLst>
            </a:custGeom>
            <a:solidFill>
              <a:srgbClr val="00EFB6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7658640" y="6204206"/>
            <a:ext cx="3981702" cy="474801"/>
            <a:chOff x="0" y="0"/>
            <a:chExt cx="4792626" cy="571500"/>
          </a:xfrm>
        </p:grpSpPr>
        <p:sp>
          <p:nvSpPr>
            <p:cNvPr id="60" name="Freeform 60"/>
            <p:cNvSpPr/>
            <p:nvPr/>
          </p:nvSpPr>
          <p:spPr>
            <a:xfrm>
              <a:off x="0" y="255270"/>
              <a:ext cx="4792626" cy="69850"/>
            </a:xfrm>
            <a:custGeom>
              <a:avLst/>
              <a:gdLst/>
              <a:ahLst/>
              <a:cxnLst/>
              <a:rect l="l" t="t" r="r" b="b"/>
              <a:pathLst>
                <a:path w="4792626" h="69850">
                  <a:moveTo>
                    <a:pt x="45017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92626" y="69850"/>
                  </a:lnTo>
                  <a:lnTo>
                    <a:pt x="4792626" y="0"/>
                  </a:lnTo>
                  <a:close/>
                </a:path>
              </a:pathLst>
            </a:custGeom>
            <a:solidFill>
              <a:srgbClr val="00EFB6"/>
            </a:solidFill>
          </p:spPr>
        </p:sp>
      </p:grpSp>
      <p:sp>
        <p:nvSpPr>
          <p:cNvPr id="61" name="TextBox 61"/>
          <p:cNvSpPr txBox="1"/>
          <p:nvPr/>
        </p:nvSpPr>
        <p:spPr>
          <a:xfrm>
            <a:off x="15055274" y="5110465"/>
            <a:ext cx="3037513" cy="100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4"/>
              </a:lnSpc>
            </a:pPr>
            <a:r>
              <a:rPr lang="en-US" sz="1903" dirty="0">
                <a:solidFill>
                  <a:srgbClr val="00EFB6"/>
                </a:solidFill>
                <a:latin typeface="Open Sans"/>
              </a:rPr>
              <a:t>Contrast between her pessimism and their optimism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3209528" y="7156607"/>
            <a:ext cx="1901791" cy="474801"/>
            <a:chOff x="0" y="0"/>
            <a:chExt cx="2289115" cy="571500"/>
          </a:xfrm>
        </p:grpSpPr>
        <p:sp>
          <p:nvSpPr>
            <p:cNvPr id="63" name="Freeform 63"/>
            <p:cNvSpPr/>
            <p:nvPr/>
          </p:nvSpPr>
          <p:spPr>
            <a:xfrm>
              <a:off x="0" y="255270"/>
              <a:ext cx="2289115" cy="69850"/>
            </a:xfrm>
            <a:custGeom>
              <a:avLst/>
              <a:gdLst/>
              <a:ahLst/>
              <a:cxnLst/>
              <a:rect l="l" t="t" r="r" b="b"/>
              <a:pathLst>
                <a:path w="2289115" h="69850">
                  <a:moveTo>
                    <a:pt x="199828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89115" y="69850"/>
                  </a:lnTo>
                  <a:lnTo>
                    <a:pt x="2289115" y="0"/>
                  </a:lnTo>
                  <a:close/>
                </a:path>
              </a:pathLst>
            </a:custGeom>
            <a:solidFill>
              <a:srgbClr val="EBE92F"/>
            </a:solidFill>
          </p:spPr>
        </p:sp>
      </p:grpSp>
      <p:sp>
        <p:nvSpPr>
          <p:cNvPr id="64" name="TextBox 64"/>
          <p:cNvSpPr txBox="1"/>
          <p:nvPr/>
        </p:nvSpPr>
        <p:spPr>
          <a:xfrm>
            <a:off x="107364" y="6534357"/>
            <a:ext cx="2461820" cy="85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2"/>
              </a:lnSpc>
            </a:pPr>
            <a:r>
              <a:rPr lang="en-US" sz="1637" dirty="0">
                <a:solidFill>
                  <a:srgbClr val="EBE92F"/>
                </a:solidFill>
                <a:latin typeface="Open Sans"/>
              </a:rPr>
              <a:t>Animals - huge cultural gap between what we expect of a race  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6571282" y="7156607"/>
            <a:ext cx="3801781" cy="474801"/>
            <a:chOff x="0" y="0"/>
            <a:chExt cx="4576063" cy="571500"/>
          </a:xfrm>
        </p:grpSpPr>
        <p:sp>
          <p:nvSpPr>
            <p:cNvPr id="66" name="Freeform 66"/>
            <p:cNvSpPr/>
            <p:nvPr/>
          </p:nvSpPr>
          <p:spPr>
            <a:xfrm>
              <a:off x="0" y="255270"/>
              <a:ext cx="4576063" cy="69850"/>
            </a:xfrm>
            <a:custGeom>
              <a:avLst/>
              <a:gdLst/>
              <a:ahLst/>
              <a:cxnLst/>
              <a:rect l="l" t="t" r="r" b="b"/>
              <a:pathLst>
                <a:path w="4576063" h="69850">
                  <a:moveTo>
                    <a:pt x="42852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576063" y="69850"/>
                  </a:lnTo>
                  <a:lnTo>
                    <a:pt x="4576063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67" name="TextBox 67"/>
          <p:cNvSpPr txBox="1"/>
          <p:nvPr/>
        </p:nvSpPr>
        <p:spPr>
          <a:xfrm>
            <a:off x="15928849" y="6640907"/>
            <a:ext cx="1638574" cy="33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1966" dirty="0">
                <a:solidFill>
                  <a:srgbClr val="38B6FF"/>
                </a:solidFill>
                <a:latin typeface="Open Sans"/>
              </a:rPr>
              <a:t>Vivid imagery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947632" y="7128032"/>
            <a:ext cx="2145154" cy="63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0"/>
              </a:lnSpc>
            </a:pPr>
            <a:r>
              <a:rPr lang="en-US" sz="1842" dirty="0">
                <a:solidFill>
                  <a:srgbClr val="FF914D"/>
                </a:solidFill>
                <a:latin typeface="Open Sans"/>
              </a:rPr>
              <a:t>Onomatopoeia creates excitement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12080805" y="7156607"/>
            <a:ext cx="3801781" cy="474801"/>
            <a:chOff x="0" y="0"/>
            <a:chExt cx="4576063" cy="571500"/>
          </a:xfrm>
        </p:grpSpPr>
        <p:sp>
          <p:nvSpPr>
            <p:cNvPr id="70" name="Freeform 70"/>
            <p:cNvSpPr/>
            <p:nvPr/>
          </p:nvSpPr>
          <p:spPr>
            <a:xfrm>
              <a:off x="0" y="255270"/>
              <a:ext cx="4576063" cy="69850"/>
            </a:xfrm>
            <a:custGeom>
              <a:avLst/>
              <a:gdLst/>
              <a:ahLst/>
              <a:cxnLst/>
              <a:rect l="l" t="t" r="r" b="b"/>
              <a:pathLst>
                <a:path w="4576063" h="69850">
                  <a:moveTo>
                    <a:pt x="428523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576063" y="69850"/>
                  </a:lnTo>
                  <a:lnTo>
                    <a:pt x="457606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0008579" y="7460656"/>
            <a:ext cx="839162" cy="474801"/>
            <a:chOff x="0" y="0"/>
            <a:chExt cx="1010068" cy="571500"/>
          </a:xfrm>
        </p:grpSpPr>
        <p:sp>
          <p:nvSpPr>
            <p:cNvPr id="72" name="Freeform 72"/>
            <p:cNvSpPr/>
            <p:nvPr/>
          </p:nvSpPr>
          <p:spPr>
            <a:xfrm>
              <a:off x="0" y="255270"/>
              <a:ext cx="1010068" cy="69850"/>
            </a:xfrm>
            <a:custGeom>
              <a:avLst/>
              <a:gdLst/>
              <a:ahLst/>
              <a:cxnLst/>
              <a:rect l="l" t="t" r="r" b="b"/>
              <a:pathLst>
                <a:path w="1010068" h="69850">
                  <a:moveTo>
                    <a:pt x="71923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10068" y="69850"/>
                  </a:lnTo>
                  <a:lnTo>
                    <a:pt x="1010068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73" name="TextBox 73"/>
          <p:cNvSpPr txBox="1"/>
          <p:nvPr/>
        </p:nvSpPr>
        <p:spPr>
          <a:xfrm>
            <a:off x="15800501" y="7897357"/>
            <a:ext cx="2255189" cy="339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</a:pPr>
            <a:r>
              <a:rPr lang="en-US" sz="1980" dirty="0">
                <a:solidFill>
                  <a:srgbClr val="7ED957"/>
                </a:solidFill>
                <a:latin typeface="Open Sans"/>
              </a:rPr>
              <a:t>Dramatic verb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7424706" y="7848888"/>
            <a:ext cx="1925510" cy="474801"/>
            <a:chOff x="0" y="0"/>
            <a:chExt cx="2317665" cy="571500"/>
          </a:xfrm>
        </p:grpSpPr>
        <p:sp>
          <p:nvSpPr>
            <p:cNvPr id="75" name="Freeform 75"/>
            <p:cNvSpPr/>
            <p:nvPr/>
          </p:nvSpPr>
          <p:spPr>
            <a:xfrm>
              <a:off x="0" y="255270"/>
              <a:ext cx="2317665" cy="69850"/>
            </a:xfrm>
            <a:custGeom>
              <a:avLst/>
              <a:gdLst/>
              <a:ahLst/>
              <a:cxnLst/>
              <a:rect l="l" t="t" r="r" b="b"/>
              <a:pathLst>
                <a:path w="2317665" h="69850">
                  <a:moveTo>
                    <a:pt x="20268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17665" y="69850"/>
                  </a:lnTo>
                  <a:lnTo>
                    <a:pt x="2317665" y="0"/>
                  </a:ln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76" name="TextBox 76"/>
          <p:cNvSpPr txBox="1"/>
          <p:nvPr/>
        </p:nvSpPr>
        <p:spPr>
          <a:xfrm>
            <a:off x="206918" y="7650432"/>
            <a:ext cx="2625256" cy="69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2"/>
              </a:lnSpc>
            </a:pPr>
            <a:r>
              <a:rPr lang="en-US" sz="1958" dirty="0">
                <a:solidFill>
                  <a:srgbClr val="FF1616"/>
                </a:solidFill>
                <a:latin typeface="Open Sans"/>
              </a:rPr>
              <a:t>Anaphora - repetition of the donkeys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8472172" y="8237119"/>
            <a:ext cx="7328328" cy="474801"/>
            <a:chOff x="0" y="0"/>
            <a:chExt cx="8820836" cy="571500"/>
          </a:xfrm>
        </p:grpSpPr>
        <p:sp>
          <p:nvSpPr>
            <p:cNvPr id="78" name="Freeform 78"/>
            <p:cNvSpPr/>
            <p:nvPr/>
          </p:nvSpPr>
          <p:spPr>
            <a:xfrm>
              <a:off x="0" y="255270"/>
              <a:ext cx="8820836" cy="69850"/>
            </a:xfrm>
            <a:custGeom>
              <a:avLst/>
              <a:gdLst/>
              <a:ahLst/>
              <a:cxnLst/>
              <a:rect l="l" t="t" r="r" b="b"/>
              <a:pathLst>
                <a:path w="8820836" h="69850">
                  <a:moveTo>
                    <a:pt x="85300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820836" y="69850"/>
                  </a:lnTo>
                  <a:lnTo>
                    <a:pt x="8820836" y="0"/>
                  </a:lnTo>
                  <a:close/>
                </a:path>
              </a:pathLst>
            </a:custGeom>
            <a:solidFill>
              <a:srgbClr val="914EFF"/>
            </a:solidFill>
          </p:spPr>
        </p:sp>
      </p:grpSp>
      <p:grpSp>
        <p:nvGrpSpPr>
          <p:cNvPr id="79" name="Group 79"/>
          <p:cNvGrpSpPr/>
          <p:nvPr/>
        </p:nvGrpSpPr>
        <p:grpSpPr>
          <a:xfrm>
            <a:off x="3133985" y="8711920"/>
            <a:ext cx="1026439" cy="379720"/>
            <a:chOff x="0" y="0"/>
            <a:chExt cx="1544847" cy="571500"/>
          </a:xfrm>
        </p:grpSpPr>
        <p:sp>
          <p:nvSpPr>
            <p:cNvPr id="80" name="Freeform 80"/>
            <p:cNvSpPr/>
            <p:nvPr/>
          </p:nvSpPr>
          <p:spPr>
            <a:xfrm>
              <a:off x="0" y="255270"/>
              <a:ext cx="1544847" cy="69850"/>
            </a:xfrm>
            <a:custGeom>
              <a:avLst/>
              <a:gdLst/>
              <a:ahLst/>
              <a:cxnLst/>
              <a:rect l="l" t="t" r="r" b="b"/>
              <a:pathLst>
                <a:path w="1544847" h="69850">
                  <a:moveTo>
                    <a:pt x="12540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44847" y="69850"/>
                  </a:lnTo>
                  <a:lnTo>
                    <a:pt x="1544847" y="0"/>
                  </a:lnTo>
                  <a:close/>
                </a:path>
              </a:pathLst>
            </a:custGeom>
            <a:solidFill>
              <a:srgbClr val="914EFF"/>
            </a:solidFill>
          </p:spPr>
        </p:sp>
      </p:grpSp>
      <p:sp>
        <p:nvSpPr>
          <p:cNvPr id="81" name="TextBox 81"/>
          <p:cNvSpPr txBox="1"/>
          <p:nvPr/>
        </p:nvSpPr>
        <p:spPr>
          <a:xfrm>
            <a:off x="711481" y="8650631"/>
            <a:ext cx="1603709" cy="83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914EFF"/>
                </a:solidFill>
                <a:latin typeface="Open Sans"/>
              </a:rPr>
              <a:t>Surprising statistic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9649491" y="8616839"/>
            <a:ext cx="1990851" cy="474801"/>
            <a:chOff x="0" y="0"/>
            <a:chExt cx="2396313" cy="571500"/>
          </a:xfrm>
        </p:grpSpPr>
        <p:sp>
          <p:nvSpPr>
            <p:cNvPr id="83" name="Freeform 83"/>
            <p:cNvSpPr/>
            <p:nvPr/>
          </p:nvSpPr>
          <p:spPr>
            <a:xfrm>
              <a:off x="0" y="255270"/>
              <a:ext cx="2396313" cy="69850"/>
            </a:xfrm>
            <a:custGeom>
              <a:avLst/>
              <a:gdLst/>
              <a:ahLst/>
              <a:cxnLst/>
              <a:rect l="l" t="t" r="r" b="b"/>
              <a:pathLst>
                <a:path w="2396313" h="69850">
                  <a:moveTo>
                    <a:pt x="210548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396313" y="69850"/>
                  </a:lnTo>
                  <a:lnTo>
                    <a:pt x="2396313" y="0"/>
                  </a:lnTo>
                  <a:close/>
                </a:path>
              </a:pathLst>
            </a:custGeom>
            <a:solidFill>
              <a:srgbClr val="FF16B0"/>
            </a:solidFill>
          </p:spPr>
        </p:sp>
      </p:grpSp>
      <p:sp>
        <p:nvSpPr>
          <p:cNvPr id="84" name="TextBox 84"/>
          <p:cNvSpPr txBox="1"/>
          <p:nvPr/>
        </p:nvSpPr>
        <p:spPr>
          <a:xfrm>
            <a:off x="10137516" y="9255848"/>
            <a:ext cx="811163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FF16B0"/>
                </a:solidFill>
                <a:latin typeface="Open Sans"/>
              </a:rPr>
              <a:t>Idiom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8" grpId="0"/>
      <p:bldP spid="21" grpId="0"/>
      <p:bldP spid="24" grpId="0"/>
      <p:bldP spid="29" grpId="0"/>
      <p:bldP spid="32" grpId="0"/>
      <p:bldP spid="35" grpId="0"/>
      <p:bldP spid="38" grpId="0"/>
      <p:bldP spid="45" grpId="0"/>
      <p:bldP spid="48" grpId="0"/>
      <p:bldP spid="51" grpId="0"/>
      <p:bldP spid="54" grpId="0"/>
      <p:bldP spid="61" grpId="0"/>
      <p:bldP spid="64" grpId="0"/>
      <p:bldP spid="67" grpId="0"/>
      <p:bldP spid="68" grpId="0"/>
      <p:bldP spid="73" grpId="0"/>
      <p:bldP spid="76" grpId="0"/>
      <p:bldP spid="81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3848" y="759040"/>
            <a:ext cx="13927469" cy="884917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654002" y="1028700"/>
            <a:ext cx="3984318" cy="474801"/>
            <a:chOff x="0" y="0"/>
            <a:chExt cx="4795775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4795775" cy="69850"/>
            </a:xfrm>
            <a:custGeom>
              <a:avLst/>
              <a:gdLst/>
              <a:ahLst/>
              <a:cxnLst/>
              <a:rect l="l" t="t" r="r" b="b"/>
              <a:pathLst>
                <a:path w="4795775" h="69850">
                  <a:moveTo>
                    <a:pt x="450494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795775" y="69850"/>
                  </a:lnTo>
                  <a:lnTo>
                    <a:pt x="4795775" y="0"/>
                  </a:lnTo>
                  <a:close/>
                </a:path>
              </a:pathLst>
            </a:custGeom>
            <a:solidFill>
              <a:srgbClr val="914E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144000" y="348314"/>
            <a:ext cx="5741213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914EFF"/>
                </a:solidFill>
                <a:latin typeface="Open Sans"/>
              </a:rPr>
              <a:t>Onomatopoeia creates excitement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93104" y="1280679"/>
            <a:ext cx="1901791" cy="474801"/>
            <a:chOff x="0" y="0"/>
            <a:chExt cx="2289115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2289115" cy="69850"/>
            </a:xfrm>
            <a:custGeom>
              <a:avLst/>
              <a:gdLst/>
              <a:ahLst/>
              <a:cxnLst/>
              <a:rect l="l" t="t" r="r" b="b"/>
              <a:pathLst>
                <a:path w="2289115" h="69850">
                  <a:moveTo>
                    <a:pt x="199828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89115" y="69850"/>
                  </a:lnTo>
                  <a:lnTo>
                    <a:pt x="2289115" y="0"/>
                  </a:lnTo>
                  <a:close/>
                </a:path>
              </a:pathLst>
            </a:custGeom>
            <a:solidFill>
              <a:srgbClr val="EBE92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-1122617" y="1288904"/>
            <a:ext cx="5741213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EBE92F"/>
                </a:solidFill>
                <a:latin typeface="Open Sans"/>
              </a:rPr>
              <a:t>Simile - relatable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502746" y="1699630"/>
            <a:ext cx="734837" cy="474801"/>
            <a:chOff x="0" y="0"/>
            <a:chExt cx="884496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884496" cy="69850"/>
            </a:xfrm>
            <a:custGeom>
              <a:avLst/>
              <a:gdLst/>
              <a:ahLst/>
              <a:cxnLst/>
              <a:rect l="l" t="t" r="r" b="b"/>
              <a:pathLst>
                <a:path w="884496" h="69850">
                  <a:moveTo>
                    <a:pt x="59366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84496" y="69850"/>
                  </a:lnTo>
                  <a:lnTo>
                    <a:pt x="884496" y="0"/>
                  </a:lnTo>
                  <a:close/>
                </a:path>
              </a:pathLst>
            </a:custGeom>
            <a:solidFill>
              <a:srgbClr val="FF16B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911826" y="1699630"/>
            <a:ext cx="734837" cy="474801"/>
            <a:chOff x="0" y="0"/>
            <a:chExt cx="884496" cy="571500"/>
          </a:xfrm>
        </p:grpSpPr>
        <p:sp>
          <p:nvSpPr>
            <p:cNvPr id="13" name="Freeform 13"/>
            <p:cNvSpPr/>
            <p:nvPr/>
          </p:nvSpPr>
          <p:spPr>
            <a:xfrm>
              <a:off x="0" y="255270"/>
              <a:ext cx="884496" cy="69850"/>
            </a:xfrm>
            <a:custGeom>
              <a:avLst/>
              <a:gdLst/>
              <a:ahLst/>
              <a:cxnLst/>
              <a:rect l="l" t="t" r="r" b="b"/>
              <a:pathLst>
                <a:path w="884496" h="69850">
                  <a:moveTo>
                    <a:pt x="59366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84496" y="69850"/>
                  </a:lnTo>
                  <a:lnTo>
                    <a:pt x="884496" y="0"/>
                  </a:lnTo>
                  <a:close/>
                </a:path>
              </a:pathLst>
            </a:custGeom>
            <a:solidFill>
              <a:srgbClr val="FF16B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903483" y="1699630"/>
            <a:ext cx="904871" cy="474801"/>
            <a:chOff x="0" y="0"/>
            <a:chExt cx="1089160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1089160" cy="69850"/>
            </a:xfrm>
            <a:custGeom>
              <a:avLst/>
              <a:gdLst/>
              <a:ahLst/>
              <a:cxnLst/>
              <a:rect l="l" t="t" r="r" b="b"/>
              <a:pathLst>
                <a:path w="1089160" h="69850">
                  <a:moveTo>
                    <a:pt x="79833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89160" y="69850"/>
                  </a:lnTo>
                  <a:lnTo>
                    <a:pt x="1089160" y="0"/>
                  </a:lnTo>
                  <a:close/>
                </a:path>
              </a:pathLst>
            </a:custGeom>
            <a:solidFill>
              <a:srgbClr val="FF16B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203647" y="2174431"/>
            <a:ext cx="913240" cy="404842"/>
            <a:chOff x="0" y="0"/>
            <a:chExt cx="1289186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1289186" cy="69850"/>
            </a:xfrm>
            <a:custGeom>
              <a:avLst/>
              <a:gdLst/>
              <a:ahLst/>
              <a:cxnLst/>
              <a:rect l="l" t="t" r="r" b="b"/>
              <a:pathLst>
                <a:path w="1289186" h="69850">
                  <a:moveTo>
                    <a:pt x="99835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89186" y="69850"/>
                  </a:lnTo>
                  <a:lnTo>
                    <a:pt x="1289186" y="0"/>
                  </a:lnTo>
                  <a:close/>
                </a:path>
              </a:pathLst>
            </a:custGeom>
            <a:solidFill>
              <a:srgbClr val="FF16B0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4194676" y="1210713"/>
            <a:ext cx="5741213" cy="83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FF16B0"/>
                </a:solidFill>
                <a:latin typeface="Open Sans"/>
              </a:rPr>
              <a:t>Semantic field </a:t>
            </a:r>
          </a:p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FF16B0"/>
                </a:solidFill>
                <a:latin typeface="Open Sans"/>
              </a:rPr>
              <a:t>of vehicles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870164" y="2104472"/>
            <a:ext cx="2775997" cy="474801"/>
            <a:chOff x="0" y="0"/>
            <a:chExt cx="3341364" cy="571500"/>
          </a:xfrm>
        </p:grpSpPr>
        <p:sp>
          <p:nvSpPr>
            <p:cNvPr id="20" name="Freeform 20"/>
            <p:cNvSpPr/>
            <p:nvPr/>
          </p:nvSpPr>
          <p:spPr>
            <a:xfrm>
              <a:off x="0" y="255270"/>
              <a:ext cx="3341364" cy="69850"/>
            </a:xfrm>
            <a:custGeom>
              <a:avLst/>
              <a:gdLst/>
              <a:ahLst/>
              <a:cxnLst/>
              <a:rect l="l" t="t" r="r" b="b"/>
              <a:pathLst>
                <a:path w="3341364" h="69850">
                  <a:moveTo>
                    <a:pt x="30505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41364" y="69850"/>
                  </a:lnTo>
                  <a:lnTo>
                    <a:pt x="3341364" y="0"/>
                  </a:lnTo>
                  <a:close/>
                </a:path>
              </a:pathLst>
            </a:custGeom>
            <a:solidFill>
              <a:srgbClr val="37EF00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8170337" y="2396022"/>
            <a:ext cx="7923322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37EF00"/>
                </a:solidFill>
                <a:latin typeface="Open Sans"/>
              </a:rPr>
              <a:t>Personification shows it is intensely competitive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447111" y="2926212"/>
            <a:ext cx="1391688" cy="474801"/>
            <a:chOff x="0" y="0"/>
            <a:chExt cx="1675123" cy="571500"/>
          </a:xfrm>
        </p:grpSpPr>
        <p:sp>
          <p:nvSpPr>
            <p:cNvPr id="23" name="Freeform 23"/>
            <p:cNvSpPr/>
            <p:nvPr/>
          </p:nvSpPr>
          <p:spPr>
            <a:xfrm>
              <a:off x="0" y="255270"/>
              <a:ext cx="1675123" cy="69850"/>
            </a:xfrm>
            <a:custGeom>
              <a:avLst/>
              <a:gdLst/>
              <a:ahLst/>
              <a:cxnLst/>
              <a:rect l="l" t="t" r="r" b="b"/>
              <a:pathLst>
                <a:path w="1675123" h="69850">
                  <a:moveTo>
                    <a:pt x="13842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75123" y="69850"/>
                  </a:lnTo>
                  <a:lnTo>
                    <a:pt x="1675123" y="0"/>
                  </a:lnTo>
                  <a:close/>
                </a:path>
              </a:pathLst>
            </a:custGeom>
            <a:solidFill>
              <a:srgbClr val="FA62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3112511" y="2926212"/>
            <a:ext cx="1051619" cy="474801"/>
            <a:chOff x="0" y="0"/>
            <a:chExt cx="1265795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1265795" cy="69850"/>
            </a:xfrm>
            <a:custGeom>
              <a:avLst/>
              <a:gdLst/>
              <a:ahLst/>
              <a:cxnLst/>
              <a:rect l="l" t="t" r="r" b="b"/>
              <a:pathLst>
                <a:path w="1265795" h="69850">
                  <a:moveTo>
                    <a:pt x="97496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65795" y="69850"/>
                  </a:lnTo>
                  <a:lnTo>
                    <a:pt x="1265795" y="0"/>
                  </a:lnTo>
                  <a:close/>
                </a:path>
              </a:pathLst>
            </a:custGeom>
            <a:solidFill>
              <a:srgbClr val="FA6200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5219241" y="2523413"/>
            <a:ext cx="3692086" cy="64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</a:pPr>
            <a:r>
              <a:rPr lang="en-US" sz="1853" dirty="0">
                <a:solidFill>
                  <a:srgbClr val="FA6200"/>
                </a:solidFill>
                <a:latin typeface="Open Sans"/>
              </a:rPr>
              <a:t>Slow verb contrasts </a:t>
            </a:r>
          </a:p>
          <a:p>
            <a:pPr algn="ctr">
              <a:lnSpc>
                <a:spcPts val="2595"/>
              </a:lnSpc>
            </a:pPr>
            <a:r>
              <a:rPr lang="en-US" sz="1853" dirty="0">
                <a:solidFill>
                  <a:srgbClr val="FA6200"/>
                </a:solidFill>
                <a:latin typeface="Open Sans"/>
              </a:rPr>
              <a:t>with rapid verb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618596" y="3741377"/>
            <a:ext cx="5293230" cy="474801"/>
            <a:chOff x="0" y="0"/>
            <a:chExt cx="6371265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6371265" cy="69850"/>
            </a:xfrm>
            <a:custGeom>
              <a:avLst/>
              <a:gdLst/>
              <a:ahLst/>
              <a:cxnLst/>
              <a:rect l="l" t="t" r="r" b="b"/>
              <a:pathLst>
                <a:path w="6371265" h="69850">
                  <a:moveTo>
                    <a:pt x="608043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371265" y="69850"/>
                  </a:lnTo>
                  <a:lnTo>
                    <a:pt x="6371265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-1036363" y="3234484"/>
            <a:ext cx="5153251" cy="744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6"/>
              </a:lnSpc>
            </a:pPr>
            <a:r>
              <a:rPr lang="en-US" sz="2140" dirty="0">
                <a:solidFill>
                  <a:srgbClr val="008037"/>
                </a:solidFill>
                <a:latin typeface="Open Sans"/>
              </a:rPr>
              <a:t>Metaphor shows how </a:t>
            </a:r>
          </a:p>
          <a:p>
            <a:pPr algn="ctr">
              <a:lnSpc>
                <a:spcPts val="2996"/>
              </a:lnSpc>
            </a:pPr>
            <a:r>
              <a:rPr lang="en-US" sz="2140" dirty="0">
                <a:solidFill>
                  <a:srgbClr val="008037"/>
                </a:solidFill>
                <a:latin typeface="Open Sans"/>
              </a:rPr>
              <a:t>dangerous this race is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0336514" y="3741377"/>
            <a:ext cx="5496548" cy="474801"/>
            <a:chOff x="0" y="0"/>
            <a:chExt cx="6615990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6615991" cy="69850"/>
            </a:xfrm>
            <a:custGeom>
              <a:avLst/>
              <a:gdLst/>
              <a:ahLst/>
              <a:cxnLst/>
              <a:rect l="l" t="t" r="r" b="b"/>
              <a:pathLst>
                <a:path w="6615991" h="69850">
                  <a:moveTo>
                    <a:pt x="632516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615991" y="69850"/>
                  </a:lnTo>
                  <a:lnTo>
                    <a:pt x="6615991" y="0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4539945" y="3357209"/>
            <a:ext cx="5050677" cy="73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</a:pPr>
            <a:r>
              <a:rPr lang="en-US" sz="2097" dirty="0">
                <a:solidFill>
                  <a:srgbClr val="38B6FF"/>
                </a:solidFill>
                <a:latin typeface="Open Sans"/>
              </a:rPr>
              <a:t>Alliteration and </a:t>
            </a:r>
          </a:p>
          <a:p>
            <a:pPr algn="ctr">
              <a:lnSpc>
                <a:spcPts val="2936"/>
              </a:lnSpc>
            </a:pPr>
            <a:r>
              <a:rPr lang="en-US" sz="2097" dirty="0">
                <a:solidFill>
                  <a:srgbClr val="38B6FF"/>
                </a:solidFill>
                <a:latin typeface="Open Sans"/>
              </a:rPr>
              <a:t>hyperbole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1844572" y="4668699"/>
            <a:ext cx="4211425" cy="474801"/>
            <a:chOff x="0" y="0"/>
            <a:chExt cx="5069135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5069136" cy="69850"/>
            </a:xfrm>
            <a:custGeom>
              <a:avLst/>
              <a:gdLst/>
              <a:ahLst/>
              <a:cxnLst/>
              <a:rect l="l" t="t" r="r" b="b"/>
              <a:pathLst>
                <a:path w="5069136" h="69850">
                  <a:moveTo>
                    <a:pt x="47783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069136" y="69850"/>
                  </a:lnTo>
                  <a:lnTo>
                    <a:pt x="5069136" y="0"/>
                  </a:lnTo>
                  <a:close/>
                </a:path>
              </a:pathLst>
            </a:custGeom>
            <a:solidFill>
              <a:srgbClr val="FA00AC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4773737" y="4222883"/>
            <a:ext cx="4495392" cy="663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en-US" sz="1867" dirty="0">
                <a:solidFill>
                  <a:srgbClr val="FA00AC"/>
                </a:solidFill>
                <a:latin typeface="Open Sans"/>
              </a:rPr>
              <a:t>Darwinian language - </a:t>
            </a:r>
          </a:p>
          <a:p>
            <a:pPr algn="ctr">
              <a:lnSpc>
                <a:spcPts val="2613"/>
              </a:lnSpc>
            </a:pPr>
            <a:r>
              <a:rPr lang="en-US" sz="1867" dirty="0">
                <a:solidFill>
                  <a:srgbClr val="FA00AC"/>
                </a:solidFill>
                <a:latin typeface="Open Sans"/>
              </a:rPr>
              <a:t>adrenaline-filled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109868" y="4976720"/>
            <a:ext cx="3349317" cy="474801"/>
            <a:chOff x="0" y="0"/>
            <a:chExt cx="4031449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4031448" cy="69850"/>
            </a:xfrm>
            <a:custGeom>
              <a:avLst/>
              <a:gdLst/>
              <a:ahLst/>
              <a:cxnLst/>
              <a:rect l="l" t="t" r="r" b="b"/>
              <a:pathLst>
                <a:path w="4031448" h="69850">
                  <a:moveTo>
                    <a:pt x="374061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031448" y="69850"/>
                  </a:lnTo>
                  <a:lnTo>
                    <a:pt x="4031448" y="0"/>
                  </a:lnTo>
                  <a:close/>
                </a:path>
              </a:pathLst>
            </a:custGeom>
            <a:solidFill>
              <a:srgbClr val="00EFB6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6055997" y="5095875"/>
            <a:ext cx="1785552" cy="78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229" dirty="0">
                <a:solidFill>
                  <a:srgbClr val="00EFB6"/>
                </a:solidFill>
                <a:latin typeface="Open Sans"/>
              </a:rPr>
              <a:t>Dangerous driving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417107" y="5451521"/>
            <a:ext cx="3726893" cy="474801"/>
            <a:chOff x="0" y="0"/>
            <a:chExt cx="4485922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4485922" cy="69850"/>
            </a:xfrm>
            <a:custGeom>
              <a:avLst/>
              <a:gdLst/>
              <a:ahLst/>
              <a:cxnLst/>
              <a:rect l="l" t="t" r="r" b="b"/>
              <a:pathLst>
                <a:path w="4485922" h="69850">
                  <a:moveTo>
                    <a:pt x="419509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485922" y="69850"/>
                  </a:lnTo>
                  <a:lnTo>
                    <a:pt x="4485922" y="0"/>
                  </a:lnTo>
                  <a:close/>
                </a:path>
              </a:pathLst>
            </a:custGeom>
            <a:solidFill>
              <a:srgbClr val="FA6200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368347" y="4929095"/>
            <a:ext cx="2759284" cy="1178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228" dirty="0">
                <a:solidFill>
                  <a:srgbClr val="FA6200"/>
                </a:solidFill>
                <a:latin typeface="Open Sans"/>
              </a:rPr>
              <a:t>Parenthesis adds </a:t>
            </a:r>
            <a:r>
              <a:rPr lang="en-US" sz="2228" dirty="0" err="1">
                <a:solidFill>
                  <a:srgbClr val="FA6200"/>
                </a:solidFill>
                <a:latin typeface="Open Sans"/>
              </a:rPr>
              <a:t>humour</a:t>
            </a:r>
            <a:r>
              <a:rPr lang="en-US" sz="2228" dirty="0">
                <a:solidFill>
                  <a:srgbClr val="FA6200"/>
                </a:solidFill>
                <a:latin typeface="Open Sans"/>
              </a:rPr>
              <a:t> as it </a:t>
            </a:r>
            <a:r>
              <a:rPr lang="en-US" sz="2228" dirty="0" err="1">
                <a:solidFill>
                  <a:srgbClr val="FA6200"/>
                </a:solidFill>
                <a:latin typeface="Open Sans"/>
              </a:rPr>
              <a:t>refres</a:t>
            </a:r>
            <a:r>
              <a:rPr lang="en-US" sz="2228" dirty="0">
                <a:solidFill>
                  <a:srgbClr val="FA6200"/>
                </a:solidFill>
                <a:latin typeface="Open Sans"/>
              </a:rPr>
              <a:t> to UK driving rules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5920644" y="5808131"/>
            <a:ext cx="2272460" cy="474801"/>
            <a:chOff x="0" y="0"/>
            <a:chExt cx="2735276" cy="571500"/>
          </a:xfrm>
        </p:grpSpPr>
        <p:sp>
          <p:nvSpPr>
            <p:cNvPr id="43" name="Freeform 43"/>
            <p:cNvSpPr/>
            <p:nvPr/>
          </p:nvSpPr>
          <p:spPr>
            <a:xfrm>
              <a:off x="0" y="255270"/>
              <a:ext cx="2735276" cy="69850"/>
            </a:xfrm>
            <a:custGeom>
              <a:avLst/>
              <a:gdLst/>
              <a:ahLst/>
              <a:cxnLst/>
              <a:rect l="l" t="t" r="r" b="b"/>
              <a:pathLst>
                <a:path w="2735276" h="69850">
                  <a:moveTo>
                    <a:pt x="24444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35276" y="69850"/>
                  </a:lnTo>
                  <a:lnTo>
                    <a:pt x="2735276" y="0"/>
                  </a:lnTo>
                  <a:close/>
                </a:path>
              </a:pathLst>
            </a:custGeom>
            <a:solidFill>
              <a:srgbClr val="EBE92F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15833062" y="5878697"/>
            <a:ext cx="844125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 err="1">
                <a:solidFill>
                  <a:srgbClr val="EBE92F"/>
                </a:solidFill>
                <a:latin typeface="Open Sans"/>
              </a:rPr>
              <a:t>Cliche</a:t>
            </a:r>
            <a:endParaRPr lang="en-US" sz="2384" dirty="0">
              <a:solidFill>
                <a:srgbClr val="EBE92F"/>
              </a:solidFill>
              <a:latin typeface="Open Sans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11646161" y="5807848"/>
            <a:ext cx="4013051" cy="474801"/>
            <a:chOff x="0" y="0"/>
            <a:chExt cx="4830361" cy="571500"/>
          </a:xfrm>
        </p:grpSpPr>
        <p:sp>
          <p:nvSpPr>
            <p:cNvPr id="46" name="Freeform 46"/>
            <p:cNvSpPr/>
            <p:nvPr/>
          </p:nvSpPr>
          <p:spPr>
            <a:xfrm>
              <a:off x="0" y="255270"/>
              <a:ext cx="4830361" cy="69850"/>
            </a:xfrm>
            <a:custGeom>
              <a:avLst/>
              <a:gdLst/>
              <a:ahLst/>
              <a:cxnLst/>
              <a:rect l="l" t="t" r="r" b="b"/>
              <a:pathLst>
                <a:path w="4830361" h="69850">
                  <a:moveTo>
                    <a:pt x="453953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830361" y="69850"/>
                  </a:lnTo>
                  <a:lnTo>
                    <a:pt x="4830361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3203647" y="6107872"/>
            <a:ext cx="12015593" cy="474801"/>
            <a:chOff x="0" y="0"/>
            <a:chExt cx="14462723" cy="571500"/>
          </a:xfrm>
        </p:grpSpPr>
        <p:sp>
          <p:nvSpPr>
            <p:cNvPr id="48" name="Freeform 48"/>
            <p:cNvSpPr/>
            <p:nvPr/>
          </p:nvSpPr>
          <p:spPr>
            <a:xfrm>
              <a:off x="0" y="255270"/>
              <a:ext cx="14462723" cy="69850"/>
            </a:xfrm>
            <a:custGeom>
              <a:avLst/>
              <a:gdLst/>
              <a:ahLst/>
              <a:cxnLst/>
              <a:rect l="l" t="t" r="r" b="b"/>
              <a:pathLst>
                <a:path w="14462723" h="69850">
                  <a:moveTo>
                    <a:pt x="141718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462723" y="69850"/>
                  </a:lnTo>
                  <a:lnTo>
                    <a:pt x="14462723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2862368" y="6582673"/>
            <a:ext cx="8246497" cy="474801"/>
            <a:chOff x="0" y="0"/>
            <a:chExt cx="9926002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9926002" cy="69850"/>
            </a:xfrm>
            <a:custGeom>
              <a:avLst/>
              <a:gdLst/>
              <a:ahLst/>
              <a:cxnLst/>
              <a:rect l="l" t="t" r="r" b="b"/>
              <a:pathLst>
                <a:path w="9926002" h="69850">
                  <a:moveTo>
                    <a:pt x="963517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926002" y="69850"/>
                  </a:lnTo>
                  <a:lnTo>
                    <a:pt x="9926002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329967" y="6297648"/>
            <a:ext cx="2379157" cy="83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4AAD"/>
                </a:solidFill>
                <a:latin typeface="Open Sans"/>
              </a:rPr>
              <a:t>Declarative sentence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14539945" y="6501256"/>
            <a:ext cx="1516052" cy="474801"/>
            <a:chOff x="0" y="0"/>
            <a:chExt cx="1824815" cy="571500"/>
          </a:xfrm>
        </p:grpSpPr>
        <p:sp>
          <p:nvSpPr>
            <p:cNvPr id="53" name="Freeform 53"/>
            <p:cNvSpPr/>
            <p:nvPr/>
          </p:nvSpPr>
          <p:spPr>
            <a:xfrm>
              <a:off x="0" y="255270"/>
              <a:ext cx="1824815" cy="69850"/>
            </a:xfrm>
            <a:custGeom>
              <a:avLst/>
              <a:gdLst/>
              <a:ahLst/>
              <a:cxnLst/>
              <a:rect l="l" t="t" r="r" b="b"/>
              <a:pathLst>
                <a:path w="1824815" h="69850">
                  <a:moveTo>
                    <a:pt x="153398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824815" y="69850"/>
                  </a:lnTo>
                  <a:lnTo>
                    <a:pt x="1824815" y="0"/>
                  </a:lnTo>
                  <a:close/>
                </a:path>
              </a:pathLst>
            </a:custGeom>
            <a:solidFill>
              <a:srgbClr val="37EF00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3127631" y="6894640"/>
            <a:ext cx="989257" cy="474801"/>
            <a:chOff x="0" y="0"/>
            <a:chExt cx="1190732" cy="571500"/>
          </a:xfrm>
        </p:grpSpPr>
        <p:sp>
          <p:nvSpPr>
            <p:cNvPr id="55" name="Freeform 55"/>
            <p:cNvSpPr/>
            <p:nvPr/>
          </p:nvSpPr>
          <p:spPr>
            <a:xfrm>
              <a:off x="0" y="255270"/>
              <a:ext cx="1190732" cy="69850"/>
            </a:xfrm>
            <a:custGeom>
              <a:avLst/>
              <a:gdLst/>
              <a:ahLst/>
              <a:cxnLst/>
              <a:rect l="l" t="t" r="r" b="b"/>
              <a:pathLst>
                <a:path w="1190732" h="69850">
                  <a:moveTo>
                    <a:pt x="89990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90732" y="69850"/>
                  </a:lnTo>
                  <a:lnTo>
                    <a:pt x="1190732" y="0"/>
                  </a:lnTo>
                  <a:close/>
                </a:path>
              </a:pathLst>
            </a:custGeom>
            <a:solidFill>
              <a:srgbClr val="37EF00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13652686" y="6422776"/>
            <a:ext cx="6986161" cy="73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3"/>
              </a:lnSpc>
            </a:pPr>
            <a:r>
              <a:rPr lang="en-US" sz="2102" dirty="0">
                <a:solidFill>
                  <a:srgbClr val="37EF00"/>
                </a:solidFill>
                <a:latin typeface="Open Sans"/>
              </a:rPr>
              <a:t>Dangerous and </a:t>
            </a:r>
          </a:p>
          <a:p>
            <a:pPr algn="ctr">
              <a:lnSpc>
                <a:spcPts val="2943"/>
              </a:lnSpc>
            </a:pPr>
            <a:r>
              <a:rPr lang="en-US" sz="2102" dirty="0">
                <a:solidFill>
                  <a:srgbClr val="37EF00"/>
                </a:solidFill>
                <a:latin typeface="Open Sans"/>
              </a:rPr>
              <a:t>shocking for us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4408814" y="7132040"/>
            <a:ext cx="2380201" cy="807145"/>
            <a:chOff x="0" y="0"/>
            <a:chExt cx="1685303" cy="571500"/>
          </a:xfrm>
        </p:grpSpPr>
        <p:sp>
          <p:nvSpPr>
            <p:cNvPr id="58" name="Freeform 58"/>
            <p:cNvSpPr/>
            <p:nvPr/>
          </p:nvSpPr>
          <p:spPr>
            <a:xfrm>
              <a:off x="0" y="255270"/>
              <a:ext cx="1685303" cy="69850"/>
            </a:xfrm>
            <a:custGeom>
              <a:avLst/>
              <a:gdLst/>
              <a:ahLst/>
              <a:cxnLst/>
              <a:rect l="l" t="t" r="r" b="b"/>
              <a:pathLst>
                <a:path w="1685303" h="69850">
                  <a:moveTo>
                    <a:pt x="139447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85303" y="69850"/>
                  </a:lnTo>
                  <a:lnTo>
                    <a:pt x="1685303" y="0"/>
                  </a:lnTo>
                  <a:close/>
                </a:path>
              </a:pathLst>
            </a:custGeom>
            <a:solidFill>
              <a:srgbClr val="00F3FA"/>
            </a:solidFill>
          </p:spPr>
        </p:sp>
      </p:grpSp>
      <p:sp>
        <p:nvSpPr>
          <p:cNvPr id="59" name="TextBox 59"/>
          <p:cNvSpPr txBox="1"/>
          <p:nvPr/>
        </p:nvSpPr>
        <p:spPr>
          <a:xfrm>
            <a:off x="-1002688" y="7187709"/>
            <a:ext cx="5741213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F3FA"/>
                </a:solidFill>
                <a:latin typeface="Open Sans"/>
              </a:rPr>
              <a:t>Simple sentence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9237583" y="6879262"/>
            <a:ext cx="674243" cy="474801"/>
            <a:chOff x="0" y="0"/>
            <a:chExt cx="811562" cy="571500"/>
          </a:xfrm>
        </p:grpSpPr>
        <p:sp>
          <p:nvSpPr>
            <p:cNvPr id="61" name="Freeform 61"/>
            <p:cNvSpPr/>
            <p:nvPr/>
          </p:nvSpPr>
          <p:spPr>
            <a:xfrm>
              <a:off x="0" y="255270"/>
              <a:ext cx="811562" cy="69850"/>
            </a:xfrm>
            <a:custGeom>
              <a:avLst/>
              <a:gdLst/>
              <a:ahLst/>
              <a:cxnLst/>
              <a:rect l="l" t="t" r="r" b="b"/>
              <a:pathLst>
                <a:path w="811562" h="69850">
                  <a:moveTo>
                    <a:pt x="5207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11562" y="69850"/>
                  </a:lnTo>
                  <a:lnTo>
                    <a:pt x="811562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1108865" y="6879262"/>
            <a:ext cx="874418" cy="474801"/>
            <a:chOff x="0" y="0"/>
            <a:chExt cx="1052505" cy="571500"/>
          </a:xfrm>
        </p:grpSpPr>
        <p:sp>
          <p:nvSpPr>
            <p:cNvPr id="63" name="Freeform 63"/>
            <p:cNvSpPr/>
            <p:nvPr/>
          </p:nvSpPr>
          <p:spPr>
            <a:xfrm>
              <a:off x="0" y="255270"/>
              <a:ext cx="1052505" cy="69850"/>
            </a:xfrm>
            <a:custGeom>
              <a:avLst/>
              <a:gdLst/>
              <a:ahLst/>
              <a:cxnLst/>
              <a:rect l="l" t="t" r="r" b="b"/>
              <a:pathLst>
                <a:path w="1052505" h="69850">
                  <a:moveTo>
                    <a:pt x="76167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52505" y="69850"/>
                  </a:lnTo>
                  <a:lnTo>
                    <a:pt x="1052505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64" name="TextBox 64"/>
          <p:cNvSpPr txBox="1"/>
          <p:nvPr/>
        </p:nvSpPr>
        <p:spPr>
          <a:xfrm>
            <a:off x="16025259" y="7315962"/>
            <a:ext cx="2468083" cy="71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0"/>
              </a:lnSpc>
            </a:pPr>
            <a:r>
              <a:rPr lang="en-US" sz="2050" dirty="0">
                <a:solidFill>
                  <a:srgbClr val="03989E"/>
                </a:solidFill>
                <a:latin typeface="Open Sans"/>
              </a:rPr>
              <a:t>Alliteration - </a:t>
            </a:r>
          </a:p>
          <a:p>
            <a:pPr algn="ctr">
              <a:lnSpc>
                <a:spcPts val="2870"/>
              </a:lnSpc>
            </a:pPr>
            <a:r>
              <a:rPr lang="en-US" sz="2050" dirty="0">
                <a:solidFill>
                  <a:srgbClr val="03989E"/>
                </a:solidFill>
                <a:latin typeface="Open Sans"/>
              </a:rPr>
              <a:t>chaotic scene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11108865" y="7257741"/>
            <a:ext cx="1242826" cy="474801"/>
            <a:chOff x="0" y="0"/>
            <a:chExt cx="1495944" cy="571500"/>
          </a:xfrm>
        </p:grpSpPr>
        <p:sp>
          <p:nvSpPr>
            <p:cNvPr id="66" name="Freeform 66"/>
            <p:cNvSpPr/>
            <p:nvPr/>
          </p:nvSpPr>
          <p:spPr>
            <a:xfrm>
              <a:off x="0" y="255270"/>
              <a:ext cx="1495944" cy="69850"/>
            </a:xfrm>
            <a:custGeom>
              <a:avLst/>
              <a:gdLst/>
              <a:ahLst/>
              <a:cxnLst/>
              <a:rect l="l" t="t" r="r" b="b"/>
              <a:pathLst>
                <a:path w="1495944" h="69850">
                  <a:moveTo>
                    <a:pt x="120511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95944" y="69850"/>
                  </a:lnTo>
                  <a:lnTo>
                    <a:pt x="1495944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67" name="Group 67"/>
          <p:cNvGrpSpPr/>
          <p:nvPr/>
        </p:nvGrpSpPr>
        <p:grpSpPr>
          <a:xfrm>
            <a:off x="15297971" y="7242363"/>
            <a:ext cx="795688" cy="474801"/>
            <a:chOff x="0" y="0"/>
            <a:chExt cx="957740" cy="571500"/>
          </a:xfrm>
        </p:grpSpPr>
        <p:sp>
          <p:nvSpPr>
            <p:cNvPr id="68" name="Freeform 68"/>
            <p:cNvSpPr/>
            <p:nvPr/>
          </p:nvSpPr>
          <p:spPr>
            <a:xfrm>
              <a:off x="0" y="255270"/>
              <a:ext cx="957740" cy="69850"/>
            </a:xfrm>
            <a:custGeom>
              <a:avLst/>
              <a:gdLst/>
              <a:ahLst/>
              <a:cxnLst/>
              <a:rect l="l" t="t" r="r" b="b"/>
              <a:pathLst>
                <a:path w="957740" h="69850">
                  <a:moveTo>
                    <a:pt x="66691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57740" y="69850"/>
                  </a:lnTo>
                  <a:lnTo>
                    <a:pt x="957740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69" name="Group 69"/>
          <p:cNvGrpSpPr/>
          <p:nvPr/>
        </p:nvGrpSpPr>
        <p:grpSpPr>
          <a:xfrm>
            <a:off x="3914185" y="7692285"/>
            <a:ext cx="5229815" cy="474801"/>
            <a:chOff x="0" y="0"/>
            <a:chExt cx="6294934" cy="571500"/>
          </a:xfrm>
        </p:grpSpPr>
        <p:sp>
          <p:nvSpPr>
            <p:cNvPr id="70" name="Freeform 70"/>
            <p:cNvSpPr/>
            <p:nvPr/>
          </p:nvSpPr>
          <p:spPr>
            <a:xfrm>
              <a:off x="0" y="255270"/>
              <a:ext cx="6294934" cy="69850"/>
            </a:xfrm>
            <a:custGeom>
              <a:avLst/>
              <a:gdLst/>
              <a:ahLst/>
              <a:cxnLst/>
              <a:rect l="l" t="t" r="r" b="b"/>
              <a:pathLst>
                <a:path w="6294934" h="69850">
                  <a:moveTo>
                    <a:pt x="600410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294934" y="69850"/>
                  </a:lnTo>
                  <a:lnTo>
                    <a:pt x="6294934" y="0"/>
                  </a:lnTo>
                  <a:close/>
                </a:path>
              </a:pathLst>
            </a:custGeom>
            <a:solidFill>
              <a:srgbClr val="FA00AC"/>
            </a:solidFill>
          </p:spPr>
        </p:sp>
      </p:grpSp>
      <p:sp>
        <p:nvSpPr>
          <p:cNvPr id="71" name="TextBox 71"/>
          <p:cNvSpPr txBox="1"/>
          <p:nvPr/>
        </p:nvSpPr>
        <p:spPr>
          <a:xfrm>
            <a:off x="-1122617" y="7669538"/>
            <a:ext cx="5741213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FF16B0"/>
                </a:solidFill>
                <a:latin typeface="Open Sans"/>
              </a:rPr>
              <a:t>Euphemism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12154765" y="8534583"/>
            <a:ext cx="2385180" cy="474801"/>
            <a:chOff x="0" y="0"/>
            <a:chExt cx="2870952" cy="571500"/>
          </a:xfrm>
        </p:grpSpPr>
        <p:sp>
          <p:nvSpPr>
            <p:cNvPr id="73" name="Freeform 73"/>
            <p:cNvSpPr/>
            <p:nvPr/>
          </p:nvSpPr>
          <p:spPr>
            <a:xfrm>
              <a:off x="0" y="255270"/>
              <a:ext cx="2870952" cy="69850"/>
            </a:xfrm>
            <a:custGeom>
              <a:avLst/>
              <a:gdLst/>
              <a:ahLst/>
              <a:cxnLst/>
              <a:rect l="l" t="t" r="r" b="b"/>
              <a:pathLst>
                <a:path w="2870952" h="69850">
                  <a:moveTo>
                    <a:pt x="258012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70952" y="69850"/>
                  </a:lnTo>
                  <a:lnTo>
                    <a:pt x="2870952" y="0"/>
                  </a:lnTo>
                  <a:close/>
                </a:path>
              </a:pathLst>
            </a:custGeom>
            <a:solidFill>
              <a:srgbClr val="5B00EF"/>
            </a:solidFill>
          </p:spPr>
        </p:sp>
      </p:grpSp>
      <p:sp>
        <p:nvSpPr>
          <p:cNvPr id="74" name="TextBox 74"/>
          <p:cNvSpPr txBox="1"/>
          <p:nvPr/>
        </p:nvSpPr>
        <p:spPr>
          <a:xfrm>
            <a:off x="14164130" y="8423908"/>
            <a:ext cx="5741213" cy="83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5B00EF"/>
                </a:solidFill>
                <a:latin typeface="Open Sans"/>
              </a:rPr>
              <a:t>Ironic - </a:t>
            </a:r>
          </a:p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5B00EF"/>
                </a:solidFill>
                <a:latin typeface="Open Sans"/>
              </a:rPr>
              <a:t>humorous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5416848" y="9370812"/>
            <a:ext cx="2693020" cy="474801"/>
            <a:chOff x="0" y="0"/>
            <a:chExt cx="3241489" cy="571500"/>
          </a:xfrm>
        </p:grpSpPr>
        <p:sp>
          <p:nvSpPr>
            <p:cNvPr id="76" name="Freeform 76"/>
            <p:cNvSpPr/>
            <p:nvPr/>
          </p:nvSpPr>
          <p:spPr>
            <a:xfrm>
              <a:off x="0" y="255270"/>
              <a:ext cx="3241489" cy="69850"/>
            </a:xfrm>
            <a:custGeom>
              <a:avLst/>
              <a:gdLst/>
              <a:ahLst/>
              <a:cxnLst/>
              <a:rect l="l" t="t" r="r" b="b"/>
              <a:pathLst>
                <a:path w="3241489" h="69850">
                  <a:moveTo>
                    <a:pt x="29506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241489" y="69850"/>
                  </a:lnTo>
                  <a:lnTo>
                    <a:pt x="3241489" y="0"/>
                  </a:lnTo>
                  <a:close/>
                </a:path>
              </a:pathLst>
            </a:custGeom>
            <a:solidFill>
              <a:srgbClr val="EBE92F"/>
            </a:solidFill>
          </p:spPr>
        </p:sp>
      </p:grpSp>
      <p:sp>
        <p:nvSpPr>
          <p:cNvPr id="77" name="TextBox 77"/>
          <p:cNvSpPr txBox="1"/>
          <p:nvPr/>
        </p:nvSpPr>
        <p:spPr>
          <a:xfrm>
            <a:off x="8422917" y="9323187"/>
            <a:ext cx="6462296" cy="39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EBE92F"/>
                </a:solidFill>
                <a:latin typeface="Open Sans"/>
              </a:rPr>
              <a:t>Simple sentence </a:t>
            </a:r>
            <a:r>
              <a:rPr lang="en-US" sz="2384" dirty="0" err="1">
                <a:solidFill>
                  <a:srgbClr val="EBE92F"/>
                </a:solidFill>
                <a:latin typeface="Open Sans"/>
              </a:rPr>
              <a:t>emphasises</a:t>
            </a:r>
            <a:r>
              <a:rPr lang="en-US" sz="2384" dirty="0">
                <a:solidFill>
                  <a:srgbClr val="EBE92F"/>
                </a:solidFill>
                <a:latin typeface="Open Sans"/>
              </a:rPr>
              <a:t> suddenness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8" grpId="0"/>
      <p:bldP spid="21" grpId="0"/>
      <p:bldP spid="26" grpId="0"/>
      <p:bldP spid="29" grpId="0"/>
      <p:bldP spid="32" grpId="0"/>
      <p:bldP spid="35" grpId="0"/>
      <p:bldP spid="38" grpId="0"/>
      <p:bldP spid="41" grpId="0"/>
      <p:bldP spid="44" grpId="0"/>
      <p:bldP spid="51" grpId="0"/>
      <p:bldP spid="56" grpId="0"/>
      <p:bldP spid="59" grpId="0"/>
      <p:bldP spid="64" grpId="0"/>
      <p:bldP spid="71" grpId="0"/>
      <p:bldP spid="74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6" y="0"/>
            <a:ext cx="1518079" cy="15180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51831" y="1647415"/>
            <a:ext cx="13984338" cy="69921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105871" y="1948142"/>
            <a:ext cx="4131328" cy="474801"/>
            <a:chOff x="0" y="0"/>
            <a:chExt cx="4972727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4972726" cy="69850"/>
            </a:xfrm>
            <a:custGeom>
              <a:avLst/>
              <a:gdLst/>
              <a:ahLst/>
              <a:cxnLst/>
              <a:rect l="l" t="t" r="r" b="b"/>
              <a:pathLst>
                <a:path w="4972726" h="69850">
                  <a:moveTo>
                    <a:pt x="46818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72726" y="69850"/>
                  </a:lnTo>
                  <a:lnTo>
                    <a:pt x="4972726" y="0"/>
                  </a:lnTo>
                  <a:close/>
                </a:path>
              </a:pathLst>
            </a:custGeom>
            <a:solidFill>
              <a:srgbClr val="00803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09124" y="813023"/>
            <a:ext cx="5741213" cy="83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8037"/>
                </a:solidFill>
                <a:latin typeface="Open Sans"/>
              </a:rPr>
              <a:t>Simple sentence - change of tone and increase in tension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137052" y="2422943"/>
            <a:ext cx="1136650" cy="387790"/>
            <a:chOff x="0" y="0"/>
            <a:chExt cx="1675123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1675123" cy="69850"/>
            </a:xfrm>
            <a:custGeom>
              <a:avLst/>
              <a:gdLst/>
              <a:ahLst/>
              <a:cxnLst/>
              <a:rect l="l" t="t" r="r" b="b"/>
              <a:pathLst>
                <a:path w="1675123" h="69850">
                  <a:moveTo>
                    <a:pt x="138429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75123" y="69850"/>
                  </a:lnTo>
                  <a:lnTo>
                    <a:pt x="1675123" y="0"/>
                  </a:lnTo>
                  <a:close/>
                </a:path>
              </a:pathLst>
            </a:custGeom>
            <a:solidFill>
              <a:srgbClr val="FA62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1518087" y="813023"/>
            <a:ext cx="5741213" cy="83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FA6200"/>
                </a:solidFill>
                <a:latin typeface="Open Sans"/>
              </a:rPr>
              <a:t>Inverted commas adds a mocking undertone - she discredits these people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105871" y="2616838"/>
            <a:ext cx="7987130" cy="572148"/>
            <a:chOff x="0" y="0"/>
            <a:chExt cx="7978081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7978081" cy="69850"/>
            </a:xfrm>
            <a:custGeom>
              <a:avLst/>
              <a:gdLst/>
              <a:ahLst/>
              <a:cxnLst/>
              <a:rect l="l" t="t" r="r" b="b"/>
              <a:pathLst>
                <a:path w="7978081" h="69850">
                  <a:moveTo>
                    <a:pt x="768725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978081" y="69850"/>
                  </a:lnTo>
                  <a:lnTo>
                    <a:pt x="7978081" y="0"/>
                  </a:lnTo>
                  <a:close/>
                </a:path>
              </a:pathLst>
            </a:custGeom>
            <a:solidFill>
              <a:srgbClr val="5B00E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80840" y="1784794"/>
            <a:ext cx="2428284" cy="1118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8"/>
              </a:lnSpc>
            </a:pPr>
            <a:r>
              <a:rPr lang="en-US" sz="2127" dirty="0">
                <a:solidFill>
                  <a:srgbClr val="5B00EF"/>
                </a:solidFill>
                <a:latin typeface="Open Sans"/>
              </a:rPr>
              <a:t>Parenthesis shows this race was very high-stake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105871" y="3093482"/>
            <a:ext cx="5002216" cy="474801"/>
            <a:chOff x="0" y="0"/>
            <a:chExt cx="6020981" cy="571500"/>
          </a:xfrm>
        </p:grpSpPr>
        <p:sp>
          <p:nvSpPr>
            <p:cNvPr id="14" name="Freeform 14"/>
            <p:cNvSpPr/>
            <p:nvPr/>
          </p:nvSpPr>
          <p:spPr>
            <a:xfrm>
              <a:off x="0" y="255270"/>
              <a:ext cx="6020981" cy="69850"/>
            </a:xfrm>
            <a:custGeom>
              <a:avLst/>
              <a:gdLst/>
              <a:ahLst/>
              <a:cxnLst/>
              <a:rect l="l" t="t" r="r" b="b"/>
              <a:pathLst>
                <a:path w="6020981" h="69850">
                  <a:moveTo>
                    <a:pt x="573015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020981" y="69850"/>
                  </a:lnTo>
                  <a:lnTo>
                    <a:pt x="6020981" y="0"/>
                  </a:lnTo>
                  <a:close/>
                </a:path>
              </a:pathLst>
            </a:custGeom>
            <a:solidFill>
              <a:srgbClr val="FA00AC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6136169" y="2052732"/>
            <a:ext cx="1688982" cy="206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4"/>
              </a:lnSpc>
            </a:pPr>
            <a:r>
              <a:rPr lang="en-US" sz="2346" dirty="0">
                <a:solidFill>
                  <a:srgbClr val="FF16B0"/>
                </a:solidFill>
                <a:latin typeface="Open Sans"/>
              </a:rPr>
              <a:t>Gambling lexis shows many make profits on this sport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864291" y="2714185"/>
            <a:ext cx="2224987" cy="474801"/>
            <a:chOff x="0" y="0"/>
            <a:chExt cx="2678134" cy="571500"/>
          </a:xfrm>
        </p:grpSpPr>
        <p:sp>
          <p:nvSpPr>
            <p:cNvPr id="17" name="Freeform 17"/>
            <p:cNvSpPr/>
            <p:nvPr/>
          </p:nvSpPr>
          <p:spPr>
            <a:xfrm>
              <a:off x="0" y="255270"/>
              <a:ext cx="2678134" cy="69850"/>
            </a:xfrm>
            <a:custGeom>
              <a:avLst/>
              <a:gdLst/>
              <a:ahLst/>
              <a:cxnLst/>
              <a:rect l="l" t="t" r="r" b="b"/>
              <a:pathLst>
                <a:path w="2678134" h="69850">
                  <a:moveTo>
                    <a:pt x="238730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678134" y="69850"/>
                  </a:lnTo>
                  <a:lnTo>
                    <a:pt x="2678134" y="0"/>
                  </a:lnTo>
                  <a:close/>
                </a:path>
              </a:pathLst>
            </a:custGeom>
            <a:solidFill>
              <a:srgbClr val="FA00AC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5182582" y="3836819"/>
            <a:ext cx="7681709" cy="474801"/>
            <a:chOff x="0" y="0"/>
            <a:chExt cx="9246188" cy="571500"/>
          </a:xfrm>
        </p:grpSpPr>
        <p:sp>
          <p:nvSpPr>
            <p:cNvPr id="19" name="Freeform 19"/>
            <p:cNvSpPr/>
            <p:nvPr/>
          </p:nvSpPr>
          <p:spPr>
            <a:xfrm>
              <a:off x="0" y="255270"/>
              <a:ext cx="9246188" cy="69850"/>
            </a:xfrm>
            <a:custGeom>
              <a:avLst/>
              <a:gdLst/>
              <a:ahLst/>
              <a:cxnLst/>
              <a:rect l="l" t="t" r="r" b="b"/>
              <a:pathLst>
                <a:path w="9246188" h="69850">
                  <a:moveTo>
                    <a:pt x="895535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246188" y="69850"/>
                  </a:lnTo>
                  <a:lnTo>
                    <a:pt x="9246188" y="0"/>
                  </a:lnTo>
                  <a:close/>
                </a:path>
              </a:pathLst>
            </a:custGeom>
            <a:solidFill>
              <a:srgbClr val="EBE92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918630" y="4497671"/>
            <a:ext cx="6450739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EBE92F"/>
                </a:solidFill>
                <a:latin typeface="Open Sans"/>
              </a:rPr>
              <a:t>Tricolon shows emotions are running high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105871" y="5050326"/>
            <a:ext cx="2501108" cy="631098"/>
            <a:chOff x="0" y="0"/>
            <a:chExt cx="2264913" cy="571500"/>
          </a:xfrm>
        </p:grpSpPr>
        <p:sp>
          <p:nvSpPr>
            <p:cNvPr id="22" name="Freeform 22"/>
            <p:cNvSpPr/>
            <p:nvPr/>
          </p:nvSpPr>
          <p:spPr>
            <a:xfrm>
              <a:off x="0" y="255270"/>
              <a:ext cx="2264913" cy="69850"/>
            </a:xfrm>
            <a:custGeom>
              <a:avLst/>
              <a:gdLst/>
              <a:ahLst/>
              <a:cxnLst/>
              <a:rect l="l" t="t" r="r" b="b"/>
              <a:pathLst>
                <a:path w="2264913" h="69850">
                  <a:moveTo>
                    <a:pt x="197408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64913" y="69850"/>
                  </a:lnTo>
                  <a:lnTo>
                    <a:pt x="2264913" y="0"/>
                  </a:lnTo>
                  <a:close/>
                </a:path>
              </a:pathLst>
            </a:custGeom>
            <a:solidFill>
              <a:srgbClr val="00F3FA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-1039331" y="4860772"/>
            <a:ext cx="5741213" cy="1258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F3FA"/>
                </a:solidFill>
                <a:latin typeface="Open Sans"/>
              </a:rPr>
              <a:t>We learn about </a:t>
            </a:r>
          </a:p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F3FA"/>
                </a:solidFill>
                <a:latin typeface="Open Sans"/>
              </a:rPr>
              <a:t>the two 'lads' - </a:t>
            </a:r>
          </a:p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0F3FA"/>
                </a:solidFill>
                <a:latin typeface="Open Sans"/>
              </a:rPr>
              <a:t>proper nouns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816005" y="5206623"/>
            <a:ext cx="1034746" cy="474801"/>
            <a:chOff x="0" y="0"/>
            <a:chExt cx="1245485" cy="571500"/>
          </a:xfrm>
        </p:grpSpPr>
        <p:sp>
          <p:nvSpPr>
            <p:cNvPr id="25" name="Freeform 25"/>
            <p:cNvSpPr/>
            <p:nvPr/>
          </p:nvSpPr>
          <p:spPr>
            <a:xfrm>
              <a:off x="0" y="255270"/>
              <a:ext cx="1245485" cy="69850"/>
            </a:xfrm>
            <a:custGeom>
              <a:avLst/>
              <a:gdLst/>
              <a:ahLst/>
              <a:cxnLst/>
              <a:rect l="l" t="t" r="r" b="b"/>
              <a:pathLst>
                <a:path w="1245485" h="69850">
                  <a:moveTo>
                    <a:pt x="95465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45485" y="69850"/>
                  </a:lnTo>
                  <a:lnTo>
                    <a:pt x="1245485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3598610" y="4541733"/>
            <a:ext cx="5741213" cy="83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7ED957"/>
                </a:solidFill>
                <a:latin typeface="Open Sans"/>
              </a:rPr>
              <a:t>Adjective - </a:t>
            </a:r>
          </a:p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7ED957"/>
                </a:solidFill>
                <a:latin typeface="Open Sans"/>
              </a:rPr>
              <a:t>danger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121368" y="5955775"/>
            <a:ext cx="978068" cy="474801"/>
            <a:chOff x="0" y="0"/>
            <a:chExt cx="1177264" cy="571500"/>
          </a:xfrm>
        </p:grpSpPr>
        <p:sp>
          <p:nvSpPr>
            <p:cNvPr id="28" name="Freeform 28"/>
            <p:cNvSpPr/>
            <p:nvPr/>
          </p:nvSpPr>
          <p:spPr>
            <a:xfrm>
              <a:off x="0" y="255270"/>
              <a:ext cx="1177264" cy="69850"/>
            </a:xfrm>
            <a:custGeom>
              <a:avLst/>
              <a:gdLst/>
              <a:ahLst/>
              <a:cxnLst/>
              <a:rect l="l" t="t" r="r" b="b"/>
              <a:pathLst>
                <a:path w="1177264" h="69850">
                  <a:moveTo>
                    <a:pt x="88643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77264" y="69850"/>
                  </a:lnTo>
                  <a:lnTo>
                    <a:pt x="1177264" y="0"/>
                  </a:lnTo>
                  <a:close/>
                </a:path>
              </a:pathLst>
            </a:custGeom>
            <a:solidFill>
              <a:srgbClr val="CB6CE6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14388693" y="5752039"/>
            <a:ext cx="5489572" cy="3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279" dirty="0">
                <a:solidFill>
                  <a:srgbClr val="CB6CE6"/>
                </a:solidFill>
                <a:latin typeface="Open Sans"/>
              </a:rPr>
              <a:t>Collective noun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3105871" y="6713056"/>
            <a:ext cx="1250554" cy="474801"/>
            <a:chOff x="0" y="0"/>
            <a:chExt cx="1505245" cy="571500"/>
          </a:xfrm>
        </p:grpSpPr>
        <p:sp>
          <p:nvSpPr>
            <p:cNvPr id="31" name="Freeform 31"/>
            <p:cNvSpPr/>
            <p:nvPr/>
          </p:nvSpPr>
          <p:spPr>
            <a:xfrm>
              <a:off x="0" y="255270"/>
              <a:ext cx="1505245" cy="69850"/>
            </a:xfrm>
            <a:custGeom>
              <a:avLst/>
              <a:gdLst/>
              <a:ahLst/>
              <a:cxnLst/>
              <a:rect l="l" t="t" r="r" b="b"/>
              <a:pathLst>
                <a:path w="1505245" h="69850">
                  <a:moveTo>
                    <a:pt x="121441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05245" y="69850"/>
                  </a:lnTo>
                  <a:lnTo>
                    <a:pt x="1505245" y="0"/>
                  </a:lnTo>
                  <a:close/>
                </a:path>
              </a:pathLst>
            </a:custGeom>
            <a:solidFill>
              <a:srgbClr val="FF16B0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-1841907" y="6539731"/>
            <a:ext cx="5741213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FF16B0"/>
                </a:solidFill>
                <a:latin typeface="Open Sans"/>
              </a:rPr>
              <a:t>Stative verb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5015288" y="7133679"/>
            <a:ext cx="8961497" cy="420322"/>
            <a:chOff x="0" y="0"/>
            <a:chExt cx="12184686" cy="571500"/>
          </a:xfrm>
        </p:grpSpPr>
        <p:sp>
          <p:nvSpPr>
            <p:cNvPr id="34" name="Freeform 34"/>
            <p:cNvSpPr/>
            <p:nvPr/>
          </p:nvSpPr>
          <p:spPr>
            <a:xfrm>
              <a:off x="0" y="255270"/>
              <a:ext cx="12184686" cy="69850"/>
            </a:xfrm>
            <a:custGeom>
              <a:avLst/>
              <a:gdLst/>
              <a:ahLst/>
              <a:cxnLst/>
              <a:rect l="l" t="t" r="r" b="b"/>
              <a:pathLst>
                <a:path w="12184686" h="69850">
                  <a:moveTo>
                    <a:pt x="1189385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184686" y="69850"/>
                  </a:lnTo>
                  <a:lnTo>
                    <a:pt x="12184686" y="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2864291" y="6902832"/>
            <a:ext cx="5741213" cy="83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3989E"/>
                </a:solidFill>
                <a:latin typeface="Open Sans"/>
              </a:rPr>
              <a:t>Exclamatory sentence</a:t>
            </a:r>
          </a:p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03989E"/>
                </a:solidFill>
                <a:latin typeface="Open Sans"/>
              </a:rPr>
              <a:t> is hilarious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3078623" y="8008486"/>
            <a:ext cx="3531779" cy="512925"/>
            <a:chOff x="0" y="0"/>
            <a:chExt cx="3935099" cy="571500"/>
          </a:xfrm>
        </p:grpSpPr>
        <p:sp>
          <p:nvSpPr>
            <p:cNvPr id="37" name="Freeform 37"/>
            <p:cNvSpPr/>
            <p:nvPr/>
          </p:nvSpPr>
          <p:spPr>
            <a:xfrm>
              <a:off x="0" y="255270"/>
              <a:ext cx="3935099" cy="69850"/>
            </a:xfrm>
            <a:custGeom>
              <a:avLst/>
              <a:gdLst/>
              <a:ahLst/>
              <a:cxnLst/>
              <a:rect l="l" t="t" r="r" b="b"/>
              <a:pathLst>
                <a:path w="3935099" h="69850">
                  <a:moveTo>
                    <a:pt x="36442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935099" y="69850"/>
                  </a:lnTo>
                  <a:lnTo>
                    <a:pt x="3935099" y="0"/>
                  </a:lnTo>
                  <a:close/>
                </a:path>
              </a:pathLst>
            </a:custGeom>
            <a:solidFill>
              <a:srgbClr val="EBE92F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-1351061" y="7774909"/>
            <a:ext cx="5741213" cy="1681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EBE92F"/>
                </a:solidFill>
                <a:latin typeface="Open Sans"/>
              </a:rPr>
              <a:t>Pre-modifier </a:t>
            </a:r>
          </a:p>
          <a:p>
            <a:pPr algn="ctr">
              <a:lnSpc>
                <a:spcPts val="3338"/>
              </a:lnSpc>
            </a:pPr>
            <a:r>
              <a:rPr lang="en-US" sz="2384" dirty="0" err="1">
                <a:solidFill>
                  <a:srgbClr val="EBE92F"/>
                </a:solidFill>
                <a:latin typeface="Open Sans"/>
              </a:rPr>
              <a:t>emphasises</a:t>
            </a:r>
            <a:r>
              <a:rPr lang="en-US" sz="2384" dirty="0">
                <a:solidFill>
                  <a:srgbClr val="EBE92F"/>
                </a:solidFill>
                <a:latin typeface="Open Sans"/>
              </a:rPr>
              <a:t> how </a:t>
            </a:r>
          </a:p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EBE92F"/>
                </a:solidFill>
                <a:latin typeface="Open Sans"/>
              </a:rPr>
              <a:t>vastly different life </a:t>
            </a:r>
          </a:p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EBE92F"/>
                </a:solidFill>
                <a:latin typeface="Open Sans"/>
              </a:rPr>
              <a:t>in Karachi is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5918630" y="8355034"/>
            <a:ext cx="4298104" cy="474801"/>
            <a:chOff x="0" y="0"/>
            <a:chExt cx="5173467" cy="571500"/>
          </a:xfrm>
        </p:grpSpPr>
        <p:sp>
          <p:nvSpPr>
            <p:cNvPr id="40" name="Freeform 40"/>
            <p:cNvSpPr/>
            <p:nvPr/>
          </p:nvSpPr>
          <p:spPr>
            <a:xfrm>
              <a:off x="0" y="255270"/>
              <a:ext cx="5173468" cy="69850"/>
            </a:xfrm>
            <a:custGeom>
              <a:avLst/>
              <a:gdLst/>
              <a:ahLst/>
              <a:cxnLst/>
              <a:rect l="l" t="t" r="r" b="b"/>
              <a:pathLst>
                <a:path w="5173468" h="69850">
                  <a:moveTo>
                    <a:pt x="488263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173468" y="69850"/>
                  </a:lnTo>
                  <a:lnTo>
                    <a:pt x="5173468" y="0"/>
                  </a:lnTo>
                  <a:close/>
                </a:path>
              </a:pathLst>
            </a:custGeom>
            <a:solidFill>
              <a:srgbClr val="FA6200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5776874" y="8739162"/>
            <a:ext cx="5741213" cy="41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</a:pPr>
            <a:r>
              <a:rPr lang="en-US" sz="2384" dirty="0">
                <a:solidFill>
                  <a:srgbClr val="FA6200"/>
                </a:solidFill>
                <a:latin typeface="Open Sans"/>
              </a:rPr>
              <a:t>Euphemism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20" grpId="0"/>
      <p:bldP spid="23" grpId="0"/>
      <p:bldP spid="26" grpId="0"/>
      <p:bldP spid="29" grpId="0"/>
      <p:bldP spid="32" grpId="0"/>
      <p:bldP spid="35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000" b="50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28269" y="7327269"/>
            <a:ext cx="2959731" cy="29597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8421" y="1732219"/>
            <a:ext cx="13371158" cy="170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49"/>
              </a:lnSpc>
            </a:pPr>
            <a:r>
              <a:rPr lang="en-US" sz="9963">
                <a:solidFill>
                  <a:srgbClr val="FFFFFF"/>
                </a:solidFill>
                <a:latin typeface="Open Sans Extra Bold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991100"/>
            <a:ext cx="16230600" cy="141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63"/>
              </a:lnSpc>
            </a:pPr>
            <a:r>
              <a:rPr lang="en-US" sz="8259">
                <a:solidFill>
                  <a:srgbClr val="FFFFFF"/>
                </a:solidFill>
                <a:latin typeface="Open Sans Extra Bold"/>
              </a:rPr>
              <a:t>WWW.FIRSTRATETUTORS.COM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274</Words>
  <Application>Microsoft Macintosh PowerPoint</Application>
  <PresentationFormat>Custom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Open Sans Extra Bold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Emma Levine</dc:title>
  <cp:lastModifiedBy>Barbara Njau</cp:lastModifiedBy>
  <cp:revision>6</cp:revision>
  <dcterms:created xsi:type="dcterms:W3CDTF">2006-08-16T00:00:00Z</dcterms:created>
  <dcterms:modified xsi:type="dcterms:W3CDTF">2020-06-16T17:01:45Z</dcterms:modified>
  <dc:identifier>DAD_V33I_xw</dc:identifier>
</cp:coreProperties>
</file>