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embeddedFontLst>
    <p:embeddedFont>
      <p:font typeface="Roboto Slab"/>
      <p:regular r:id="rId11"/>
      <p:bold r:id="rId12"/>
    </p:embeddedFont>
    <p:embeddedFont>
      <p:font typeface="Roboto"/>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RobotoSlab-regular.fntdata"/><Relationship Id="rId10" Type="http://schemas.openxmlformats.org/officeDocument/2006/relationships/slide" Target="slides/slide5.xml"/><Relationship Id="rId13" Type="http://schemas.openxmlformats.org/officeDocument/2006/relationships/font" Target="fonts/Roboto-regular.fntdata"/><Relationship Id="rId12" Type="http://schemas.openxmlformats.org/officeDocument/2006/relationships/font" Target="fonts/RobotoSlab-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italic.fntdata"/><Relationship Id="rId14" Type="http://schemas.openxmlformats.org/officeDocument/2006/relationships/font" Target="fonts/Roboto-bold.fntdata"/><Relationship Id="rId16" Type="http://schemas.openxmlformats.org/officeDocument/2006/relationships/font" Target="fonts/Robo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eb0d938f4b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eb0d938f4b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eb0d938f4b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eb0d938f4b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eb0d938f4b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eb0d938f4b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eb0d938f4b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eb0d938f4b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rm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0302" y="1188925"/>
            <a:ext cx="5783400" cy="14574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What to Expect </a:t>
            </a:r>
            <a:endParaRPr/>
          </a:p>
          <a:p>
            <a:pPr indent="0" lvl="0" marL="0" rtl="0" algn="ctr">
              <a:spcBef>
                <a:spcPts val="0"/>
              </a:spcBef>
              <a:spcAft>
                <a:spcPts val="0"/>
              </a:spcAft>
              <a:buNone/>
            </a:pPr>
            <a:r>
              <a:rPr lang="en"/>
              <a:t>during Gut Rescue </a:t>
            </a:r>
            <a:endParaRPr/>
          </a:p>
        </p:txBody>
      </p:sp>
      <p:sp>
        <p:nvSpPr>
          <p:cNvPr id="64" name="Google Shape;64;p13"/>
          <p:cNvSpPr txBox="1"/>
          <p:nvPr>
            <p:ph idx="1" type="subTitle"/>
          </p:nvPr>
        </p:nvSpPr>
        <p:spPr>
          <a:xfrm>
            <a:off x="1680302" y="3049450"/>
            <a:ext cx="5783400" cy="909000"/>
          </a:xfrm>
          <a:prstGeom prst="rect">
            <a:avLst/>
          </a:prstGeom>
        </p:spPr>
        <p:txBody>
          <a:bodyPr anchorCtr="0" anchor="t" bIns="91425" lIns="91425" spcFirstLastPara="1" rIns="91425" wrap="square" tIns="91425">
            <a:normAutofit lnSpcReduction="10000"/>
          </a:bodyPr>
          <a:lstStyle/>
          <a:p>
            <a:pPr indent="0" lvl="0" marL="0" rtl="0" algn="ctr">
              <a:spcBef>
                <a:spcPts val="0"/>
              </a:spcBef>
              <a:spcAft>
                <a:spcPts val="0"/>
              </a:spcAft>
              <a:buNone/>
            </a:pPr>
            <a:r>
              <a:rPr lang="en"/>
              <a:t>Course Created By Courtney Podany,</a:t>
            </a:r>
            <a:endParaRPr/>
          </a:p>
          <a:p>
            <a:pPr indent="0" lvl="0" marL="0" rtl="0" algn="ctr">
              <a:spcBef>
                <a:spcPts val="0"/>
              </a:spcBef>
              <a:spcAft>
                <a:spcPts val="0"/>
              </a:spcAft>
              <a:buNone/>
            </a:pPr>
            <a:r>
              <a:rPr lang="en"/>
              <a:t>Nutritional Therapy Practitioner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Course Objectives </a:t>
            </a:r>
            <a:endParaRPr/>
          </a:p>
        </p:txBody>
      </p:sp>
      <p:sp>
        <p:nvSpPr>
          <p:cNvPr id="70" name="Google Shape;70;p14"/>
          <p:cNvSpPr txBox="1"/>
          <p:nvPr>
            <p:ph idx="1" type="body"/>
          </p:nvPr>
        </p:nvSpPr>
        <p:spPr>
          <a:xfrm>
            <a:off x="387900" y="1489825"/>
            <a:ext cx="8368200" cy="34233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Font typeface="Roboto Slab"/>
              <a:buAutoNum type="arabicParenR"/>
            </a:pPr>
            <a:r>
              <a:rPr lang="en">
                <a:latin typeface="Roboto Slab"/>
                <a:ea typeface="Roboto Slab"/>
                <a:cs typeface="Roboto Slab"/>
                <a:sym typeface="Roboto Slab"/>
              </a:rPr>
              <a:t>Understand how our gut functions and the importance of how supporting it will transform your health </a:t>
            </a:r>
            <a:endParaRPr>
              <a:latin typeface="Roboto Slab"/>
              <a:ea typeface="Roboto Slab"/>
              <a:cs typeface="Roboto Slab"/>
              <a:sym typeface="Roboto Slab"/>
            </a:endParaRPr>
          </a:p>
          <a:p>
            <a:pPr indent="-342900" lvl="0" marL="457200" rtl="0" algn="l">
              <a:spcBef>
                <a:spcPts val="0"/>
              </a:spcBef>
              <a:spcAft>
                <a:spcPts val="0"/>
              </a:spcAft>
              <a:buSzPts val="1800"/>
              <a:buFont typeface="Roboto Slab"/>
              <a:buAutoNum type="arabicParenR"/>
            </a:pPr>
            <a:r>
              <a:rPr lang="en">
                <a:latin typeface="Roboto Slab"/>
                <a:ea typeface="Roboto Slab"/>
                <a:cs typeface="Roboto Slab"/>
                <a:sym typeface="Roboto Slab"/>
              </a:rPr>
              <a:t>Master which foods will be most healing for your unique body</a:t>
            </a:r>
            <a:endParaRPr>
              <a:latin typeface="Roboto Slab"/>
              <a:ea typeface="Roboto Slab"/>
              <a:cs typeface="Roboto Slab"/>
              <a:sym typeface="Roboto Slab"/>
            </a:endParaRPr>
          </a:p>
          <a:p>
            <a:pPr indent="-342900" lvl="0" marL="457200" rtl="0" algn="l">
              <a:spcBef>
                <a:spcPts val="0"/>
              </a:spcBef>
              <a:spcAft>
                <a:spcPts val="0"/>
              </a:spcAft>
              <a:buSzPts val="1800"/>
              <a:buFont typeface="Roboto Slab"/>
              <a:buAutoNum type="arabicParenR"/>
            </a:pPr>
            <a:r>
              <a:rPr lang="en">
                <a:latin typeface="Roboto Slab"/>
                <a:ea typeface="Roboto Slab"/>
                <a:cs typeface="Roboto Slab"/>
                <a:sym typeface="Roboto Slab"/>
              </a:rPr>
              <a:t>Learn how to assemble a healthy plate that will keep you energized</a:t>
            </a:r>
            <a:endParaRPr>
              <a:latin typeface="Roboto Slab"/>
              <a:ea typeface="Roboto Slab"/>
              <a:cs typeface="Roboto Slab"/>
              <a:sym typeface="Roboto Slab"/>
            </a:endParaRPr>
          </a:p>
          <a:p>
            <a:pPr indent="-342900" lvl="0" marL="457200" rtl="0" algn="l">
              <a:spcBef>
                <a:spcPts val="0"/>
              </a:spcBef>
              <a:spcAft>
                <a:spcPts val="0"/>
              </a:spcAft>
              <a:buSzPts val="1800"/>
              <a:buFont typeface="Roboto Slab"/>
              <a:buAutoNum type="arabicParenR"/>
            </a:pPr>
            <a:r>
              <a:rPr lang="en">
                <a:latin typeface="Roboto Slab"/>
                <a:ea typeface="Roboto Slab"/>
                <a:cs typeface="Roboto Slab"/>
                <a:sym typeface="Roboto Slab"/>
              </a:rPr>
              <a:t>Determine if you </a:t>
            </a:r>
            <a:r>
              <a:rPr lang="en">
                <a:latin typeface="Roboto Slab"/>
                <a:ea typeface="Roboto Slab"/>
                <a:cs typeface="Roboto Slab"/>
                <a:sym typeface="Roboto Slab"/>
              </a:rPr>
              <a:t>have</a:t>
            </a:r>
            <a:r>
              <a:rPr lang="en">
                <a:latin typeface="Roboto Slab"/>
                <a:ea typeface="Roboto Slab"/>
                <a:cs typeface="Roboto Slab"/>
                <a:sym typeface="Roboto Slab"/>
              </a:rPr>
              <a:t> any food sensitivities or intolerances</a:t>
            </a:r>
            <a:endParaRPr>
              <a:latin typeface="Roboto Slab"/>
              <a:ea typeface="Roboto Slab"/>
              <a:cs typeface="Roboto Slab"/>
              <a:sym typeface="Roboto Slab"/>
            </a:endParaRPr>
          </a:p>
          <a:p>
            <a:pPr indent="-342900" lvl="0" marL="457200" rtl="0" algn="l">
              <a:spcBef>
                <a:spcPts val="0"/>
              </a:spcBef>
              <a:spcAft>
                <a:spcPts val="0"/>
              </a:spcAft>
              <a:buSzPts val="1800"/>
              <a:buFont typeface="Roboto Slab"/>
              <a:buAutoNum type="arabicParenR"/>
            </a:pPr>
            <a:r>
              <a:rPr lang="en">
                <a:latin typeface="Roboto Slab"/>
                <a:ea typeface="Roboto Slab"/>
                <a:cs typeface="Roboto Slab"/>
                <a:sym typeface="Roboto Slab"/>
              </a:rPr>
              <a:t>Navigate through outside, non-nutrition influences that also play a role in gut function or dysfunction </a:t>
            </a:r>
            <a:endParaRPr>
              <a:latin typeface="Roboto Slab"/>
              <a:ea typeface="Roboto Slab"/>
              <a:cs typeface="Roboto Slab"/>
              <a:sym typeface="Roboto Slab"/>
            </a:endParaRPr>
          </a:p>
          <a:p>
            <a:pPr indent="-342900" lvl="0" marL="457200" rtl="0" algn="l">
              <a:spcBef>
                <a:spcPts val="0"/>
              </a:spcBef>
              <a:spcAft>
                <a:spcPts val="0"/>
              </a:spcAft>
              <a:buSzPts val="1800"/>
              <a:buFont typeface="Roboto Slab"/>
              <a:buAutoNum type="arabicParenR"/>
            </a:pPr>
            <a:r>
              <a:rPr lang="en">
                <a:latin typeface="Roboto Slab"/>
                <a:ea typeface="Roboto Slab"/>
                <a:cs typeface="Roboto Slab"/>
                <a:sym typeface="Roboto Slab"/>
              </a:rPr>
              <a:t>Become equipped with the skills and tools you need to become the leader in your health journey instead of a passenger along for the ride </a:t>
            </a:r>
            <a:endParaRPr>
              <a:latin typeface="Roboto Slab"/>
              <a:ea typeface="Roboto Slab"/>
              <a:cs typeface="Roboto Slab"/>
              <a:sym typeface="Roboto Slab"/>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Timeframe</a:t>
            </a:r>
            <a:endParaRPr/>
          </a:p>
        </p:txBody>
      </p:sp>
      <p:sp>
        <p:nvSpPr>
          <p:cNvPr id="76" name="Google Shape;76;p15"/>
          <p:cNvSpPr txBox="1"/>
          <p:nvPr>
            <p:ph idx="1" type="body"/>
          </p:nvPr>
        </p:nvSpPr>
        <p:spPr>
          <a:xfrm>
            <a:off x="387900" y="1489825"/>
            <a:ext cx="8368200" cy="333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latin typeface="Roboto Slab"/>
                <a:ea typeface="Roboto Slab"/>
                <a:cs typeface="Roboto Slab"/>
                <a:sym typeface="Roboto Slab"/>
              </a:rPr>
              <a:t>While this course will be delivered to you in a 4 week manner, it might take longer to truly heal your gut. You might see changes immediately, but 4 weeks is a short time to actually reach long-term goals. We implement things slowly week by week, as to not overwhelm you and to ensure your success. But for some, we might be reversing years of behaviors that have been detrimental to your health,  in which case, it can take time to get you back to 100%. </a:t>
            </a:r>
            <a:endParaRPr>
              <a:latin typeface="Roboto Slab"/>
              <a:ea typeface="Roboto Slab"/>
              <a:cs typeface="Roboto Slab"/>
              <a:sym typeface="Roboto Slab"/>
            </a:endParaRPr>
          </a:p>
          <a:p>
            <a:pPr indent="0" lvl="0" marL="0" rtl="0" algn="l">
              <a:spcBef>
                <a:spcPts val="1200"/>
              </a:spcBef>
              <a:spcAft>
                <a:spcPts val="1200"/>
              </a:spcAft>
              <a:buNone/>
            </a:pPr>
            <a:r>
              <a:rPr lang="en">
                <a:latin typeface="Roboto Slab"/>
                <a:ea typeface="Roboto Slab"/>
                <a:cs typeface="Roboto Slab"/>
                <a:sym typeface="Roboto Slab"/>
              </a:rPr>
              <a:t>Please, be patient with yourself, this is a journey. Try to do one thing each day that will get you closer to your goals &amp; enjoy yourself!</a:t>
            </a:r>
            <a:endParaRPr>
              <a:latin typeface="Roboto Slab"/>
              <a:ea typeface="Roboto Slab"/>
              <a:cs typeface="Roboto Slab"/>
              <a:sym typeface="Roboto Slab"/>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Resources</a:t>
            </a:r>
            <a:endParaRPr/>
          </a:p>
        </p:txBody>
      </p:sp>
      <p:sp>
        <p:nvSpPr>
          <p:cNvPr id="82" name="Google Shape;82;p16"/>
          <p:cNvSpPr txBox="1"/>
          <p:nvPr>
            <p:ph idx="1" type="body"/>
          </p:nvPr>
        </p:nvSpPr>
        <p:spPr>
          <a:xfrm>
            <a:off x="2103450" y="1581425"/>
            <a:ext cx="5312700" cy="2987400"/>
          </a:xfrm>
          <a:prstGeom prst="rect">
            <a:avLst/>
          </a:prstGeom>
        </p:spPr>
        <p:txBody>
          <a:bodyPr anchorCtr="0" anchor="t" bIns="91425" lIns="91425" spcFirstLastPara="1" rIns="91425" wrap="square" tIns="91425">
            <a:normAutofit/>
          </a:bodyPr>
          <a:lstStyle/>
          <a:p>
            <a:pPr indent="0" lvl="0" marL="0" rtl="0" algn="ctr">
              <a:lnSpc>
                <a:spcPct val="200000"/>
              </a:lnSpc>
              <a:spcBef>
                <a:spcPts val="0"/>
              </a:spcBef>
              <a:spcAft>
                <a:spcPts val="1200"/>
              </a:spcAft>
              <a:buNone/>
            </a:pPr>
            <a:r>
              <a:rPr lang="en" sz="2000">
                <a:latin typeface="Roboto Slab"/>
                <a:ea typeface="Roboto Slab"/>
                <a:cs typeface="Roboto Slab"/>
                <a:sym typeface="Roboto Slab"/>
              </a:rPr>
              <a:t>If at any time you have questions, or need support, please email your instructor: </a:t>
            </a:r>
            <a:r>
              <a:rPr i="1" lang="en" sz="2000" u="sng">
                <a:latin typeface="Roboto Slab"/>
                <a:ea typeface="Roboto Slab"/>
                <a:cs typeface="Roboto Slab"/>
                <a:sym typeface="Roboto Slab"/>
              </a:rPr>
              <a:t>courtney@trainwithcourtney.com</a:t>
            </a:r>
            <a:endParaRPr i="1" sz="2000" u="sng">
              <a:latin typeface="Roboto Slab"/>
              <a:ea typeface="Roboto Slab"/>
              <a:cs typeface="Roboto Slab"/>
              <a:sym typeface="Roboto Slab"/>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7"/>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Next! 	</a:t>
            </a:r>
            <a:endParaRPr/>
          </a:p>
        </p:txBody>
      </p:sp>
      <p:sp>
        <p:nvSpPr>
          <p:cNvPr id="88" name="Google Shape;88;p17"/>
          <p:cNvSpPr txBox="1"/>
          <p:nvPr>
            <p:ph idx="1" type="body"/>
          </p:nvPr>
        </p:nvSpPr>
        <p:spPr>
          <a:xfrm>
            <a:off x="2272350" y="1489825"/>
            <a:ext cx="4038000" cy="30789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2800">
                <a:latin typeface="Roboto Slab"/>
                <a:ea typeface="Roboto Slab"/>
                <a:cs typeface="Roboto Slab"/>
                <a:sym typeface="Roboto Slab"/>
              </a:rPr>
              <a:t>Proceed to, </a:t>
            </a:r>
            <a:endParaRPr sz="2800">
              <a:latin typeface="Roboto Slab"/>
              <a:ea typeface="Roboto Slab"/>
              <a:cs typeface="Roboto Slab"/>
              <a:sym typeface="Roboto Slab"/>
            </a:endParaRPr>
          </a:p>
          <a:p>
            <a:pPr indent="0" lvl="0" marL="0" rtl="0" algn="ctr">
              <a:spcBef>
                <a:spcPts val="1200"/>
              </a:spcBef>
              <a:spcAft>
                <a:spcPts val="1200"/>
              </a:spcAft>
              <a:buNone/>
            </a:pPr>
            <a:r>
              <a:rPr i="1" lang="en" sz="2800" u="sng">
                <a:latin typeface="Roboto Slab"/>
                <a:ea typeface="Roboto Slab"/>
                <a:cs typeface="Roboto Slab"/>
                <a:sym typeface="Roboto Slab"/>
              </a:rPr>
              <a:t>Meet Your Instructor!</a:t>
            </a:r>
            <a:endParaRPr i="1" sz="2800" u="sng">
              <a:latin typeface="Roboto Slab"/>
              <a:ea typeface="Roboto Slab"/>
              <a:cs typeface="Roboto Slab"/>
              <a:sym typeface="Roboto Slab"/>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