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422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B19F-3360-8AEA-5CBD-6BEB62D61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CBFFD-45FF-1CB6-617D-D38A0D959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AF9AC-81B1-D680-4CC0-D53C2E4D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921AE-4AB7-A2B1-2553-5C68CF22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963DE-4A41-6FCB-CEED-AC0A439A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4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17989-BF28-865E-60BB-96BD79F4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01F91-1D11-123E-8E2B-B365E5002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8F7FB-5232-2290-5B9F-452F48FF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4B604-E518-909D-0CBA-E40E0C2B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1327F-9515-1A31-FC25-24B9BB4E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8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F67F19-7DF2-AC5B-033B-CE2EBA7AC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75306-562F-8850-FBAE-1B6A7996B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0D856-1C03-37A3-7BDD-B26B717D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2D659-8C47-D14E-A5D5-6FD2446C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1A4C5-368E-02BD-F232-4360A180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79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lvl="0" indent="-257175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685800" lvl="1" indent="-238125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marL="1028700" lvl="2" indent="-238125"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lvl="3" indent="-238125"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4pPr>
            <a:lvl5pPr marL="1714500" lvl="4" indent="-238125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5pPr>
            <a:lvl6pPr marL="2057400" lvl="5" indent="-238125">
              <a:spcBef>
                <a:spcPts val="1200"/>
              </a:spcBef>
              <a:spcAft>
                <a:spcPts val="0"/>
              </a:spcAft>
              <a:buSzPts val="1400"/>
              <a:buChar char="■"/>
              <a:defRPr/>
            </a:lvl6pPr>
            <a:lvl7pPr marL="2400300" lvl="6" indent="-238125">
              <a:spcBef>
                <a:spcPts val="1200"/>
              </a:spcBef>
              <a:spcAft>
                <a:spcPts val="0"/>
              </a:spcAft>
              <a:buSzPts val="1400"/>
              <a:buChar char="●"/>
              <a:defRPr/>
            </a:lvl7pPr>
            <a:lvl8pPr marL="2743200" lvl="7" indent="-238125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8pPr>
            <a:lvl9pPr marL="3086100" lvl="8" indent="-238125">
              <a:spcBef>
                <a:spcPts val="1200"/>
              </a:spcBef>
              <a:spcAft>
                <a:spcPts val="12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8011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3E460-7C22-7FD2-FD5B-81A0E68A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17218-6429-4899-9587-975D23B0D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D8316-1DED-292C-B416-E0EFC920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8BCD7-C3D0-26CD-C9DC-5DECD3A1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9073B-10D2-1FCE-7412-464683D33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AA6C-FE5D-AEED-0219-7251824E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8ED97-C0E2-CE52-9C5E-2FF37955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C92E3-6593-C00B-255F-7632C594C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01ADB-8D91-E98B-2F3F-20A10C5F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825B3-3E7A-784A-1FEA-D97BC496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8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24EF-EE2C-0EBA-7C03-098CCA65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8AB1C-F4E0-D1BF-F1AF-2A2B89D27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95829-902F-C398-054E-DCB23F9D0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CDDC9-8E15-4C24-7909-7F9976A97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125D-524F-5723-504F-1F744AEFB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0A874-2F78-A467-142B-5206FE0A9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3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23EE5-2DFB-3303-67BB-56376F6B7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F5961-C7AB-275D-DC49-EA16D67DD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C1DBC-A2D0-E6C9-A6CE-1B455589F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38CD9-2D12-CBCD-926D-5C529C8C7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333D1-EF85-02F5-E676-AAFB5A0BC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1628C1-1D5F-0474-E5D3-1EF4CAB9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DDEEC-4AD1-01AE-14D8-7EFDB6E42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7727A-1DB4-9F0F-CB45-D1BF731F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9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5F6EF-FB91-182C-C604-C0550E92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20A32-A0E1-C22E-7146-1299DAED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F11F2-D891-FF98-EB7A-A185CBEB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022A17-3704-60FF-45FE-AFB9DE98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9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4E7D6D-C6AB-E81B-E89E-C165DAE30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7A5622-84B2-3C3C-E694-918BCDBA1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581AA-A20A-E4B7-70DE-33972A910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30E98-DE79-CFD7-93DE-B8771C97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E1627-54E0-10D2-ECFB-C04BF89C0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F8A89-5508-71AC-C0C5-C3AAE9FB2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E051E-DBCC-7431-1CF5-DBC0E6EC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19DA3-2971-CECF-6719-514A109D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B567D-94C7-2FE6-ACEA-200BA9C3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0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498E-3BE7-75ED-3149-016E4705B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E1CB13-8381-F9E8-5B3F-1D2866AB5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CBF11-B1DF-4C04-BD56-B0B6B1830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7348B-A527-38D7-56C5-F1842358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D09F6-A57C-C15E-9065-46E11E8A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A7AB6-930A-7586-7B68-2C32E17B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3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61BE16-9339-6A2F-C97B-DEC94447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2565F-FDA4-A688-98C7-E4F31B543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C7C60-0590-DDB9-4A39-F6C78E704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4AFEC-DAF4-4F4B-85E3-661E5D5D15D0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4A432-8E97-6940-1BDB-211EBB9AD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FEB8C-3800-4F03-D758-6D24A7672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CC5CF-4211-47E8-A675-A7993771C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D94B-58B7-2C7A-1801-C760150C1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672" y="258934"/>
            <a:ext cx="9953628" cy="763600"/>
          </a:xfrm>
        </p:spPr>
        <p:txBody>
          <a:bodyPr/>
          <a:lstStyle/>
          <a:p>
            <a:r>
              <a:rPr lang="en-US" dirty="0"/>
              <a:t>How to structure your learning experience in this course?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885FA-3CE7-02A5-861E-7A77FEB92C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</a:t>
            </a:fld>
            <a:endParaRPr lang="en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DFDEA53-984A-4316-92C4-465615811A9A}"/>
              </a:ext>
            </a:extLst>
          </p:cNvPr>
          <p:cNvSpPr txBox="1">
            <a:spLocks/>
          </p:cNvSpPr>
          <p:nvPr/>
        </p:nvSpPr>
        <p:spPr bwMode="auto">
          <a:xfrm>
            <a:off x="212767" y="1739794"/>
            <a:ext cx="11187872" cy="480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lvl="0" indent="-257175" algn="l" rtl="0" eaLnBrk="1" fontAlgn="base" hangingPunct="1">
              <a:spcBef>
                <a:spcPts val="0"/>
              </a:spcBef>
              <a:spcAft>
                <a:spcPts val="0"/>
              </a:spcAft>
              <a:buSzPts val="1800"/>
              <a:buFont typeface="Lucida Grande" charset="0"/>
              <a:buChar char="●"/>
              <a:defRPr sz="2800" b="1" i="0">
                <a:solidFill>
                  <a:schemeClr val="tx1"/>
                </a:solidFill>
                <a:latin typeface="+mj-lt"/>
                <a:ea typeface="+mn-ea"/>
                <a:cs typeface="Helvetica Neue"/>
                <a:sym typeface="Helvetica Neue Bold Condensed" charset="0"/>
              </a:defRPr>
            </a:lvl1pPr>
            <a:lvl2pPr marL="685800" lvl="1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○"/>
              <a:defRPr sz="25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2pPr>
            <a:lvl3pPr marL="1028700" lvl="2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■"/>
              <a:defRPr sz="22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3pPr>
            <a:lvl4pPr marL="1371600" lvl="3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●"/>
              <a:defRPr sz="22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4pPr>
            <a:lvl5pPr marL="1714500" lvl="4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○"/>
              <a:defRPr sz="2200" b="0" i="0">
                <a:solidFill>
                  <a:schemeClr val="accent1"/>
                </a:solidFill>
                <a:latin typeface="+mn-lt"/>
                <a:ea typeface="ヒラギノ明朝 ProN W3" charset="0"/>
                <a:cs typeface="Helvetica Neue Light"/>
                <a:sym typeface="Baskerville" charset="0"/>
              </a:defRPr>
            </a:lvl5pPr>
            <a:lvl6pPr marL="2057400" lvl="5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■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6pPr>
            <a:lvl7pPr marL="2400300" lvl="6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●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7pPr>
            <a:lvl8pPr marL="2743200" lvl="7" indent="-238125" algn="l" rtl="0" eaLnBrk="1" fontAlgn="base" hangingPunct="1">
              <a:spcBef>
                <a:spcPts val="1200"/>
              </a:spcBef>
              <a:spcAft>
                <a:spcPts val="0"/>
              </a:spcAft>
              <a:buClr>
                <a:srgbClr val="9A9A9A"/>
              </a:buClr>
              <a:buSzPts val="1400"/>
              <a:buFont typeface="Baskerville" charset="0"/>
              <a:buChar char="○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8pPr>
            <a:lvl9pPr marL="3086100" lvl="8" indent="-238125" algn="l" rtl="0" eaLnBrk="1" fontAlgn="base" hangingPunct="1">
              <a:spcBef>
                <a:spcPts val="1200"/>
              </a:spcBef>
              <a:spcAft>
                <a:spcPts val="1200"/>
              </a:spcAft>
              <a:buClr>
                <a:srgbClr val="9A9A9A"/>
              </a:buClr>
              <a:buSzPts val="1400"/>
              <a:buFont typeface="Baskerville" charset="0"/>
              <a:buChar char="■"/>
              <a:defRPr sz="2200">
                <a:solidFill>
                  <a:srgbClr val="9A9A9A"/>
                </a:solidFill>
                <a:latin typeface="Baskerville" charset="0"/>
                <a:ea typeface="ヒラギノ明朝 ProN W3" charset="0"/>
                <a:cs typeface="ヒラギノ明朝 ProN W3" charset="0"/>
                <a:sym typeface="Baskerville" charset="0"/>
              </a:defRPr>
            </a:lvl9pPr>
          </a:lstStyle>
          <a:p>
            <a:r>
              <a:rPr lang="en-US" sz="2000" kern="0" dirty="0"/>
              <a:t>This course is targeted for Senior executives and middle managers who work together to improve quality of care in population health programs.</a:t>
            </a:r>
          </a:p>
          <a:p>
            <a:endParaRPr lang="en-US" sz="2000" kern="0" dirty="0"/>
          </a:p>
          <a:p>
            <a:r>
              <a:rPr lang="en-US" sz="2000" kern="0" dirty="0"/>
              <a:t>Inline with population health paradigm, the course is focused on quality metrics that can be impacted in outpatient/practice setting (vs inpatient/hospital setting)</a:t>
            </a:r>
          </a:p>
          <a:p>
            <a:endParaRPr lang="en-US" sz="2000" kern="0" dirty="0"/>
          </a:p>
          <a:p>
            <a:r>
              <a:rPr lang="en-US" sz="2000" kern="0" dirty="0"/>
              <a:t>Senior executives can skip the assignments and navigate among topics that might be of interest.</a:t>
            </a:r>
          </a:p>
          <a:p>
            <a:pPr lvl="1"/>
            <a:r>
              <a:rPr lang="en-US" sz="1700" kern="0" dirty="0"/>
              <a:t>While the course covers most content, senior executives might have focused questions that are not adequately covered. If you find you have questions, I would propose that you ‘book’ a 1:1 session (under coaching section). Because I learn from many conversations, first 10 mins are free of charge. If you are not satisfied with our conversation or your questions are answered in first 10 mins, I am happy to offer you a refund for 1:1 session.</a:t>
            </a:r>
          </a:p>
          <a:p>
            <a:endParaRPr lang="en-US" sz="2000" kern="0" dirty="0"/>
          </a:p>
          <a:p>
            <a:r>
              <a:rPr lang="en-US" sz="2000" kern="0" dirty="0"/>
              <a:t>Middle managers who might have operated in population health programs will benefit from reviewing lectures and completing assignments. </a:t>
            </a:r>
          </a:p>
        </p:txBody>
      </p:sp>
    </p:spTree>
    <p:extLst>
      <p:ext uri="{BB962C8B-B14F-4D97-AF65-F5344CB8AC3E}">
        <p14:creationId xmlns:p14="http://schemas.microsoft.com/office/powerpoint/2010/main" val="202462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Baskerville</vt:lpstr>
      <vt:lpstr>Calibri</vt:lpstr>
      <vt:lpstr>Calibri Light</vt:lpstr>
      <vt:lpstr>Lucida Grande</vt:lpstr>
      <vt:lpstr>Office Theme</vt:lpstr>
      <vt:lpstr>How to structure your learning experience in this course?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structure your learning experience in this course?</dc:title>
  <dc:creator>Kaushik, Manas</dc:creator>
  <cp:lastModifiedBy>Kaushik, Manas</cp:lastModifiedBy>
  <cp:revision>2</cp:revision>
  <dcterms:created xsi:type="dcterms:W3CDTF">2022-12-28T02:41:39Z</dcterms:created>
  <dcterms:modified xsi:type="dcterms:W3CDTF">2022-12-28T02:49:31Z</dcterms:modified>
</cp:coreProperties>
</file>