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3" r:id="rId4"/>
    <p:sldId id="274" r:id="rId5"/>
    <p:sldId id="297" r:id="rId6"/>
    <p:sldId id="275" r:id="rId7"/>
    <p:sldId id="276" r:id="rId8"/>
    <p:sldId id="298" r:id="rId9"/>
    <p:sldId id="299" r:id="rId10"/>
    <p:sldId id="277" r:id="rId11"/>
    <p:sldId id="278" r:id="rId12"/>
    <p:sldId id="300" r:id="rId13"/>
    <p:sldId id="281" r:id="rId14"/>
    <p:sldId id="283" r:id="rId15"/>
    <p:sldId id="279" r:id="rId16"/>
    <p:sldId id="280" r:id="rId17"/>
    <p:sldId id="284" r:id="rId18"/>
    <p:sldId id="290" r:id="rId19"/>
    <p:sldId id="291" r:id="rId20"/>
    <p:sldId id="293" r:id="rId21"/>
    <p:sldId id="294" r:id="rId22"/>
    <p:sldId id="292" r:id="rId23"/>
    <p:sldId id="295" r:id="rId24"/>
    <p:sldId id="285" r:id="rId25"/>
    <p:sldId id="287" r:id="rId26"/>
    <p:sldId id="296" r:id="rId27"/>
    <p:sldId id="286" r:id="rId28"/>
    <p:sldId id="288" r:id="rId29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C6060"/>
    <a:srgbClr val="4BB7BD"/>
    <a:srgbClr val="E1E6E4"/>
    <a:srgbClr val="E05150"/>
    <a:srgbClr val="C45852"/>
    <a:srgbClr val="5AACAB"/>
    <a:srgbClr val="404040"/>
    <a:srgbClr val="E55251"/>
    <a:srgbClr val="FFFDF8"/>
    <a:srgbClr val="ECE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6" autoAdjust="0"/>
    <p:restoredTop sz="99855" autoAdjust="0"/>
  </p:normalViewPr>
  <p:slideViewPr>
    <p:cSldViewPr snapToGrid="0" snapToObjects="1">
      <p:cViewPr>
        <p:scale>
          <a:sx n="105" d="100"/>
          <a:sy n="105" d="100"/>
        </p:scale>
        <p:origin x="-1744" y="-84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nversionminded.com/schedule-social-media-posts-free/" TargetMode="External"/><Relationship Id="rId3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ibrisblog.photoshelter.com/weekly-roundup-instagrams-visual-priorities-content-marketing-in-2016-social-media-branding-more/" TargetMode="External"/><Relationship Id="rId3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68635"/>
            <a:ext cx="6400800" cy="1460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>WHAT TO SHARE</a:t>
            </a:r>
            <a:b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</a:br>
            <a:r>
              <a:rPr lang="en-US" dirty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a</a:t>
            </a:r>
            <a:r>
              <a:rPr lang="en-US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nd when</a:t>
            </a:r>
            <a:endParaRPr lang="en-US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5754" y="1919091"/>
            <a:ext cx="3706610" cy="2872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Take the highlights of your post </a:t>
            </a:r>
            <a:br>
              <a:rPr lang="en-US" sz="1400" i="1" dirty="0" smtClean="0">
                <a:latin typeface="Gotham"/>
                <a:cs typeface="Gotham"/>
              </a:rPr>
            </a:br>
            <a:r>
              <a:rPr lang="en-US" sz="1400" i="1" dirty="0" smtClean="0">
                <a:latin typeface="Gotham"/>
                <a:cs typeface="Gotham"/>
              </a:rPr>
              <a:t>and record yourself speaking to the camera 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Or, create slides and record </a:t>
            </a:r>
            <a:br>
              <a:rPr lang="en-US" sz="1400" i="1" dirty="0" smtClean="0">
                <a:latin typeface="Gotham"/>
                <a:cs typeface="Gotham"/>
              </a:rPr>
            </a:br>
            <a:r>
              <a:rPr lang="en-US" sz="1400" i="1" dirty="0" smtClean="0">
                <a:latin typeface="Gotham"/>
                <a:cs typeface="Gotham"/>
              </a:rPr>
              <a:t>a screencast.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Share the video on Facebook, YouTube, and </a:t>
            </a:r>
            <a:r>
              <a:rPr lang="en-US" sz="1400" i="1" dirty="0" err="1" smtClean="0">
                <a:latin typeface="Gotham"/>
                <a:cs typeface="Gotham"/>
              </a:rPr>
              <a:t>Instagram</a:t>
            </a:r>
            <a:r>
              <a:rPr lang="en-US" sz="1400" i="1" dirty="0" smtClean="0">
                <a:latin typeface="Gotham"/>
                <a:cs typeface="Gotham"/>
              </a:rPr>
              <a:t> with a link </a:t>
            </a:r>
            <a:br>
              <a:rPr lang="en-US" sz="1400" i="1" dirty="0" smtClean="0">
                <a:latin typeface="Gotham"/>
                <a:cs typeface="Gotham"/>
              </a:rPr>
            </a:br>
            <a:r>
              <a:rPr lang="en-US" sz="1400" i="1" dirty="0" smtClean="0">
                <a:latin typeface="Gotham"/>
                <a:cs typeface="Gotham"/>
              </a:rPr>
              <a:t>to the post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>
                <a:latin typeface="Gotham"/>
                <a:cs typeface="Gotham"/>
              </a:rPr>
              <a:t>I</a:t>
            </a:r>
            <a:r>
              <a:rPr lang="en-US" sz="1400" i="1" dirty="0" smtClean="0">
                <a:latin typeface="Gotham"/>
                <a:cs typeface="Gotham"/>
              </a:rPr>
              <a:t>nclude the video in your blog post. 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Great way to reach a broader audience!</a:t>
            </a:r>
            <a:endParaRPr lang="en-US" sz="1400" i="1" dirty="0"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6140" y="310962"/>
            <a:ext cx="8435004" cy="121303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How do you turn your blog posts </a:t>
            </a:r>
            <a:b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into a video?</a:t>
            </a:r>
          </a:p>
        </p:txBody>
      </p:sp>
      <p:pic>
        <p:nvPicPr>
          <p:cNvPr id="4" name="Picture 3" descr="Screen Shot 2017-09-13 at 5.08.00 PM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577" y="1919091"/>
            <a:ext cx="4119875" cy="238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26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3858194" y="558351"/>
            <a:ext cx="1471588" cy="1766961"/>
            <a:chOff x="3858105" y="1196907"/>
            <a:chExt cx="1471588" cy="1766961"/>
          </a:xfrm>
        </p:grpSpPr>
        <p:pic>
          <p:nvPicPr>
            <p:cNvPr id="27" name="Picture 26" descr="bucket-product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8105" y="1196907"/>
              <a:ext cx="1471588" cy="1766961"/>
            </a:xfrm>
            <a:prstGeom prst="rect">
              <a:avLst/>
            </a:prstGeom>
          </p:spPr>
        </p:pic>
        <p:sp>
          <p:nvSpPr>
            <p:cNvPr id="28" name="Subtitle 2"/>
            <p:cNvSpPr txBox="1">
              <a:spLocks/>
            </p:cNvSpPr>
            <p:nvPr/>
          </p:nvSpPr>
          <p:spPr>
            <a:xfrm>
              <a:off x="3935739" y="1971103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2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Promotions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650647" y="3249927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45388" y="3249927"/>
            <a:ext cx="1100666" cy="1100666"/>
          </a:xfrm>
          <a:prstGeom prst="rect">
            <a:avLst/>
          </a:prstGeom>
          <a:solidFill>
            <a:srgbClr val="E1E8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20538" y="3249927"/>
            <a:ext cx="1100666" cy="1100666"/>
          </a:xfrm>
          <a:prstGeom prst="rect">
            <a:avLst/>
          </a:prstGeom>
          <a:solidFill>
            <a:srgbClr val="EBE9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35206" y="3249927"/>
            <a:ext cx="1100666" cy="1100666"/>
          </a:xfrm>
          <a:prstGeom prst="rect">
            <a:avLst/>
          </a:prstGeom>
          <a:solidFill>
            <a:srgbClr val="E0E6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50647" y="3628664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Products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5388" y="3628664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Services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11131" y="3583308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Sales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35206" y="3508052"/>
            <a:ext cx="1100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Bundles, Specials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43311" y="3249927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43311" y="3435878"/>
            <a:ext cx="1100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Affiliate/Referral Products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112164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3858194" y="558351"/>
            <a:ext cx="1471588" cy="1766961"/>
            <a:chOff x="3858105" y="1196907"/>
            <a:chExt cx="1471588" cy="1766961"/>
          </a:xfrm>
        </p:grpSpPr>
        <p:pic>
          <p:nvPicPr>
            <p:cNvPr id="27" name="Picture 26" descr="bucket-product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8105" y="1196907"/>
              <a:ext cx="1471588" cy="1766961"/>
            </a:xfrm>
            <a:prstGeom prst="rect">
              <a:avLst/>
            </a:prstGeom>
          </p:spPr>
        </p:pic>
        <p:sp>
          <p:nvSpPr>
            <p:cNvPr id="28" name="Subtitle 2"/>
            <p:cNvSpPr txBox="1">
              <a:spLocks/>
            </p:cNvSpPr>
            <p:nvPr/>
          </p:nvSpPr>
          <p:spPr>
            <a:xfrm>
              <a:off x="3935739" y="1971103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2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Promotions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650647" y="3249927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45388" y="3249927"/>
            <a:ext cx="1100666" cy="1100666"/>
          </a:xfrm>
          <a:prstGeom prst="rect">
            <a:avLst/>
          </a:prstGeom>
          <a:solidFill>
            <a:srgbClr val="E1E8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20538" y="3249927"/>
            <a:ext cx="1100666" cy="1100666"/>
          </a:xfrm>
          <a:prstGeom prst="rect">
            <a:avLst/>
          </a:prstGeom>
          <a:solidFill>
            <a:srgbClr val="EBE9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35206" y="3249927"/>
            <a:ext cx="1100666" cy="1100666"/>
          </a:xfrm>
          <a:prstGeom prst="rect">
            <a:avLst/>
          </a:prstGeom>
          <a:solidFill>
            <a:srgbClr val="E0E6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50647" y="3628664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Products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5388" y="3628664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Services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11131" y="3583308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Sales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35206" y="3508052"/>
            <a:ext cx="1100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Bundles, Specials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43311" y="3249927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43311" y="3435878"/>
            <a:ext cx="1100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Affiliate/Referral Products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76054" y="2540000"/>
            <a:ext cx="3659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20-30% of your posts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865429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865225" y="558351"/>
            <a:ext cx="1471588" cy="1766961"/>
            <a:chOff x="5677373" y="1083915"/>
            <a:chExt cx="1471588" cy="1766961"/>
          </a:xfrm>
        </p:grpSpPr>
        <p:pic>
          <p:nvPicPr>
            <p:cNvPr id="37" name="Picture 36" descr="bucket-free-offer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7373" y="1083915"/>
              <a:ext cx="1471588" cy="1766961"/>
            </a:xfrm>
            <a:prstGeom prst="rect">
              <a:avLst/>
            </a:prstGeom>
          </p:spPr>
        </p:pic>
        <p:sp>
          <p:nvSpPr>
            <p:cNvPr id="38" name="Subtitle 2"/>
            <p:cNvSpPr txBox="1">
              <a:spLocks/>
            </p:cNvSpPr>
            <p:nvPr/>
          </p:nvSpPr>
          <p:spPr>
            <a:xfrm>
              <a:off x="5730816" y="1886639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Free </a:t>
              </a:r>
              <a:endParaRPr lang="en-US" sz="1400" dirty="0">
                <a:solidFill>
                  <a:srgbClr val="404040"/>
                </a:solidFill>
                <a:latin typeface="Thirsty Script Extrabold Demo"/>
                <a:cs typeface="Thirsty Script Extrabold Demo"/>
              </a:endParaRPr>
            </a:p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offers</a:t>
              </a:r>
              <a:endParaRPr lang="en-US" sz="1400" dirty="0" smtClean="0">
                <a:solidFill>
                  <a:srgbClr val="404040"/>
                </a:solidFill>
                <a:latin typeface="Thirsty Script Extrabold Demo"/>
                <a:cs typeface="Thirsty Script Extrabold Demo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723905" y="2626113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18646" y="2626113"/>
            <a:ext cx="1100666" cy="1100666"/>
          </a:xfrm>
          <a:prstGeom prst="rect">
            <a:avLst/>
          </a:prstGeom>
          <a:solidFill>
            <a:srgbClr val="E1E8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33312" y="3815244"/>
            <a:ext cx="1100666" cy="1100666"/>
          </a:xfrm>
          <a:prstGeom prst="rect">
            <a:avLst/>
          </a:prstGeom>
          <a:solidFill>
            <a:srgbClr val="EBE9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19295" y="2626113"/>
            <a:ext cx="1100666" cy="1100666"/>
          </a:xfrm>
          <a:prstGeom prst="rect">
            <a:avLst/>
          </a:prstGeom>
          <a:solidFill>
            <a:srgbClr val="E0E6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87164" y="2959494"/>
            <a:ext cx="1182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Webinars,Workshops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9931" y="3050206"/>
            <a:ext cx="1194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Challenges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23905" y="4069546"/>
            <a:ext cx="1100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Welcome Pack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19295" y="3065663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Resource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116569" y="2626113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116569" y="2834741"/>
            <a:ext cx="1100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Free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mini-course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17964" y="3815244"/>
            <a:ext cx="1100666" cy="1100666"/>
          </a:xfrm>
          <a:prstGeom prst="rect">
            <a:avLst/>
          </a:prstGeom>
          <a:solidFill>
            <a:srgbClr val="E1E6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908557" y="4069546"/>
            <a:ext cx="1100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Content Upgrades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114003" y="3815244"/>
            <a:ext cx="1100666" cy="1100666"/>
          </a:xfrm>
          <a:prstGeom prst="rect">
            <a:avLst/>
          </a:prstGeom>
          <a:solidFill>
            <a:srgbClr val="EBE9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009223" y="4035528"/>
            <a:ext cx="1314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Ebooks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, Worksheets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20084" y="3815244"/>
            <a:ext cx="1100666" cy="1100666"/>
          </a:xfrm>
          <a:prstGeom prst="rect">
            <a:avLst/>
          </a:prstGeom>
          <a:solidFill>
            <a:srgbClr val="E0E6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86064" y="4130358"/>
            <a:ext cx="1146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Newsletter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487236" y="2626113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6487236" y="3049104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Consult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487236" y="3815244"/>
            <a:ext cx="1100666" cy="1100666"/>
          </a:xfrm>
          <a:prstGeom prst="rect">
            <a:avLst/>
          </a:prstGeom>
          <a:solidFill>
            <a:srgbClr val="EBE9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382456" y="4035528"/>
            <a:ext cx="1314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Free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trial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779965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42726" y="569896"/>
            <a:ext cx="4818313" cy="4351840"/>
            <a:chOff x="2242726" y="569896"/>
            <a:chExt cx="4818313" cy="4351840"/>
          </a:xfrm>
        </p:grpSpPr>
        <p:grpSp>
          <p:nvGrpSpPr>
            <p:cNvPr id="37" name="Group 36"/>
            <p:cNvGrpSpPr/>
            <p:nvPr/>
          </p:nvGrpSpPr>
          <p:grpSpPr>
            <a:xfrm>
              <a:off x="3865225" y="569896"/>
              <a:ext cx="1471588" cy="1766961"/>
              <a:chOff x="6154909" y="3264964"/>
              <a:chExt cx="1471588" cy="1766961"/>
            </a:xfrm>
          </p:grpSpPr>
          <p:pic>
            <p:nvPicPr>
              <p:cNvPr id="38" name="Picture 37" descr="bucket-quotes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54909" y="3264964"/>
                <a:ext cx="1471588" cy="1766961"/>
              </a:xfrm>
              <a:prstGeom prst="rect">
                <a:avLst/>
              </a:prstGeom>
            </p:spPr>
          </p:pic>
          <p:sp>
            <p:nvSpPr>
              <p:cNvPr id="39" name="Subtitle 2"/>
              <p:cNvSpPr txBox="1">
                <a:spLocks/>
              </p:cNvSpPr>
              <p:nvPr/>
            </p:nvSpPr>
            <p:spPr>
              <a:xfrm>
                <a:off x="6252444" y="4126000"/>
                <a:ext cx="1323568" cy="48461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Clr>
                    <a:srgbClr val="D35F59"/>
                  </a:buClr>
                  <a:buFont typeface="Arial"/>
                  <a:buNone/>
                </a:pPr>
                <a:r>
                  <a:rPr lang="en-US" sz="1400" dirty="0" smtClean="0">
                    <a:solidFill>
                      <a:srgbClr val="404040"/>
                    </a:solidFill>
                    <a:latin typeface="Thirsty Script Extrabold Demo"/>
                    <a:cs typeface="Thirsty Script Extrabold Demo"/>
                  </a:rPr>
                  <a:t>Quotes</a:t>
                </a:r>
                <a:endPara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2279467" y="2631939"/>
              <a:ext cx="1100666" cy="1100666"/>
            </a:xfrm>
            <a:prstGeom prst="rect">
              <a:avLst/>
            </a:prstGeom>
            <a:solidFill>
              <a:srgbClr val="ECECE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74208" y="2631939"/>
              <a:ext cx="1100666" cy="1100666"/>
            </a:xfrm>
            <a:prstGeom prst="rect">
              <a:avLst/>
            </a:prstGeom>
            <a:solidFill>
              <a:srgbClr val="E1E8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88874" y="3821070"/>
              <a:ext cx="1100666" cy="1100666"/>
            </a:xfrm>
            <a:prstGeom prst="rect">
              <a:avLst/>
            </a:prstGeom>
            <a:solidFill>
              <a:srgbClr val="EBE9E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874857" y="2631939"/>
              <a:ext cx="1100666" cy="1100666"/>
            </a:xfrm>
            <a:prstGeom prst="rect">
              <a:avLst/>
            </a:prstGeom>
            <a:solidFill>
              <a:srgbClr val="E0E6E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42726" y="3078710"/>
              <a:ext cx="11827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Quotes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25493" y="3056032"/>
              <a:ext cx="11947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Throwback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Thursday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79467" y="4075372"/>
              <a:ext cx="11006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Engaging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Questions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95476" y="2980776"/>
              <a:ext cx="12655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Encourage-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ment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72131" y="2631939"/>
              <a:ext cx="1100666" cy="1100666"/>
            </a:xfrm>
            <a:prstGeom prst="rect">
              <a:avLst/>
            </a:prstGeom>
            <a:solidFill>
              <a:srgbClr val="ECECE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49450" y="3021992"/>
              <a:ext cx="116949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Monday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Motivation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473526" y="3821070"/>
              <a:ext cx="1100666" cy="1100666"/>
            </a:xfrm>
            <a:prstGeom prst="rect">
              <a:avLst/>
            </a:prstGeom>
            <a:solidFill>
              <a:srgbClr val="E1E6E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64119" y="4075372"/>
              <a:ext cx="11006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Statistics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+ Facts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69565" y="3821070"/>
              <a:ext cx="1100666" cy="1100666"/>
            </a:xfrm>
            <a:prstGeom prst="rect">
              <a:avLst/>
            </a:prstGeom>
            <a:solidFill>
              <a:srgbClr val="EBE9E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64785" y="4041354"/>
              <a:ext cx="131472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Favorite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Hacks or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tools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875646" y="3821070"/>
              <a:ext cx="1100666" cy="1100666"/>
            </a:xfrm>
            <a:prstGeom prst="rect">
              <a:avLst/>
            </a:prstGeom>
            <a:solidFill>
              <a:srgbClr val="E0E6E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41626" y="4136184"/>
              <a:ext cx="11460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Holiday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Wishes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912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50647" y="569896"/>
            <a:ext cx="5917788" cy="3736016"/>
            <a:chOff x="1650647" y="569896"/>
            <a:chExt cx="5917788" cy="3736016"/>
          </a:xfrm>
        </p:grpSpPr>
        <p:grpSp>
          <p:nvGrpSpPr>
            <p:cNvPr id="31" name="Group 30"/>
            <p:cNvGrpSpPr/>
            <p:nvPr/>
          </p:nvGrpSpPr>
          <p:grpSpPr>
            <a:xfrm>
              <a:off x="3858194" y="569896"/>
              <a:ext cx="1471588" cy="1766961"/>
              <a:chOff x="3763529" y="3492578"/>
              <a:chExt cx="1471588" cy="1766961"/>
            </a:xfrm>
          </p:grpSpPr>
          <p:pic>
            <p:nvPicPr>
              <p:cNvPr id="32" name="Picture 31" descr="bucket-events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63529" y="3492578"/>
                <a:ext cx="1471588" cy="1766961"/>
              </a:xfrm>
              <a:prstGeom prst="rect">
                <a:avLst/>
              </a:prstGeom>
            </p:spPr>
          </p:pic>
          <p:sp>
            <p:nvSpPr>
              <p:cNvPr id="33" name="Subtitle 2"/>
              <p:cNvSpPr txBox="1">
                <a:spLocks/>
              </p:cNvSpPr>
              <p:nvPr/>
            </p:nvSpPr>
            <p:spPr>
              <a:xfrm>
                <a:off x="3858105" y="4368308"/>
                <a:ext cx="1323568" cy="484617"/>
              </a:xfrm>
              <a:prstGeom prst="rect">
                <a:avLst/>
              </a:prstGeom>
              <a:effectLst/>
            </p:spPr>
            <p:txBody>
              <a:bodyPr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Clr>
                    <a:srgbClr val="D35F59"/>
                  </a:buClr>
                  <a:buFont typeface="Arial"/>
                  <a:buNone/>
                </a:pPr>
                <a:r>
                  <a:rPr lang="en-US" sz="1400" dirty="0" smtClean="0">
                    <a:solidFill>
                      <a:srgbClr val="404040"/>
                    </a:solidFill>
                    <a:effectLst/>
                    <a:latin typeface="Thirsty Script Extrabold Demo"/>
                    <a:cs typeface="Thirsty Script Extrabold Demo"/>
                  </a:rPr>
                  <a:t>Events</a:t>
                </a: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1650647" y="3205246"/>
              <a:ext cx="1100666" cy="1100666"/>
            </a:xfrm>
            <a:prstGeom prst="rect">
              <a:avLst/>
            </a:prstGeom>
            <a:solidFill>
              <a:srgbClr val="ECECE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45388" y="3205246"/>
              <a:ext cx="1100666" cy="1100666"/>
            </a:xfrm>
            <a:prstGeom prst="rect">
              <a:avLst/>
            </a:prstGeom>
            <a:solidFill>
              <a:srgbClr val="E1E8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13289" y="3205246"/>
              <a:ext cx="1100666" cy="1100666"/>
            </a:xfrm>
            <a:prstGeom prst="rect">
              <a:avLst/>
            </a:prstGeom>
            <a:solidFill>
              <a:srgbClr val="EBE9E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27957" y="3205246"/>
              <a:ext cx="1100666" cy="1100666"/>
            </a:xfrm>
            <a:prstGeom prst="rect">
              <a:avLst/>
            </a:prstGeom>
            <a:solidFill>
              <a:srgbClr val="E0E6E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50647" y="3491348"/>
              <a:ext cx="11006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Local Events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45388" y="3496647"/>
              <a:ext cx="11006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Online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Events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35841" y="3459253"/>
              <a:ext cx="12325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Announce-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ments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27957" y="3463371"/>
              <a:ext cx="11006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Product Launches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043311" y="3205246"/>
              <a:ext cx="1100666" cy="1100666"/>
            </a:xfrm>
            <a:prstGeom prst="rect">
              <a:avLst/>
            </a:prstGeom>
            <a:solidFill>
              <a:srgbClr val="ECECE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52590" y="3493247"/>
              <a:ext cx="12338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400"/>
                </a:spcAft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Contests,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"/>
                  <a:cs typeface="Gotham"/>
                </a:rPr>
                <a:t>Giveaways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1291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775" y="1776246"/>
            <a:ext cx="4093744" cy="2236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dirty="0" smtClean="0">
                <a:latin typeface="Gotham"/>
                <a:cs typeface="Gotham"/>
              </a:rPr>
              <a:t>Create </a:t>
            </a:r>
            <a:r>
              <a:rPr lang="en-US" dirty="0" smtClean="0">
                <a:latin typeface="Gotham"/>
                <a:cs typeface="Gotham"/>
              </a:rPr>
              <a:t>your contest using </a:t>
            </a:r>
            <a:r>
              <a:rPr lang="en-US" dirty="0" err="1" smtClean="0">
                <a:latin typeface="Gotham"/>
                <a:cs typeface="Gotham"/>
              </a:rPr>
              <a:t>KingSumo</a:t>
            </a:r>
            <a:r>
              <a:rPr lang="en-US" dirty="0" smtClean="0">
                <a:latin typeface="Gotham"/>
                <a:cs typeface="Gotham"/>
              </a:rPr>
              <a:t> or </a:t>
            </a:r>
            <a:r>
              <a:rPr lang="en-US" dirty="0" err="1" smtClean="0">
                <a:latin typeface="Gotham"/>
                <a:cs typeface="Gotham"/>
              </a:rPr>
              <a:t>Rafflecopter</a:t>
            </a:r>
            <a:r>
              <a:rPr lang="en-US" dirty="0" smtClean="0">
                <a:latin typeface="Gotham"/>
                <a:cs typeface="Gotham"/>
              </a:rPr>
              <a:t>.</a:t>
            </a:r>
            <a:endParaRPr lang="en-US" dirty="0" smtClean="0">
              <a:latin typeface="Gotham"/>
              <a:cs typeface="Gotham"/>
            </a:endParaRP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dirty="0" smtClean="0">
                <a:latin typeface="Gotham"/>
                <a:cs typeface="Gotham"/>
              </a:rPr>
              <a:t>Make sure your prize is related to your </a:t>
            </a:r>
            <a:r>
              <a:rPr lang="en-US" dirty="0" smtClean="0">
                <a:latin typeface="Gotham"/>
                <a:cs typeface="Gotham"/>
              </a:rPr>
              <a:t>industry.</a:t>
            </a:r>
            <a:endParaRPr lang="en-US" dirty="0" smtClean="0">
              <a:latin typeface="Gotham"/>
              <a:cs typeface="Gotham"/>
            </a:endParaRP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dirty="0">
                <a:latin typeface="Gotham"/>
                <a:cs typeface="Gotham"/>
              </a:rPr>
              <a:t>P</a:t>
            </a:r>
            <a:r>
              <a:rPr lang="en-US" dirty="0" smtClean="0">
                <a:latin typeface="Gotham"/>
                <a:cs typeface="Gotham"/>
              </a:rPr>
              <a:t>romote </a:t>
            </a:r>
            <a:r>
              <a:rPr lang="en-US" dirty="0" smtClean="0">
                <a:latin typeface="Gotham"/>
                <a:cs typeface="Gotham"/>
              </a:rPr>
              <a:t>your contest to your </a:t>
            </a:r>
            <a:r>
              <a:rPr lang="en-US" dirty="0" smtClean="0">
                <a:latin typeface="Gotham"/>
                <a:cs typeface="Gotham"/>
              </a:rPr>
              <a:t>followers, </a:t>
            </a:r>
            <a:r>
              <a:rPr lang="en-US" dirty="0" smtClean="0">
                <a:latin typeface="Gotham"/>
                <a:cs typeface="Gotham"/>
              </a:rPr>
              <a:t>email </a:t>
            </a:r>
            <a:r>
              <a:rPr lang="en-US" dirty="0" smtClean="0">
                <a:latin typeface="Gotham"/>
                <a:cs typeface="Gotham"/>
              </a:rPr>
              <a:t>subscribers and to contest directory sites.</a:t>
            </a:r>
            <a:endParaRPr lang="en-US" dirty="0" smtClean="0">
              <a:latin typeface="Gotham"/>
              <a:cs typeface="Gotham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532396" y="425858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Contests and giveaways are a powerful way to build your email list.</a:t>
            </a:r>
          </a:p>
        </p:txBody>
      </p:sp>
      <p:pic>
        <p:nvPicPr>
          <p:cNvPr id="3" name="Picture 2" descr="timeless-pearl-giveaway-for-social-contests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" t="8410" r="5567" b="2554"/>
          <a:stretch/>
        </p:blipFill>
        <p:spPr>
          <a:xfrm>
            <a:off x="5409007" y="1621518"/>
            <a:ext cx="2778211" cy="3163661"/>
          </a:xfrm>
          <a:prstGeom prst="rect">
            <a:avLst/>
          </a:prstGeom>
          <a:ln w="28575" cmpd="sng">
            <a:solidFill>
              <a:srgbClr val="4BB7BD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5297096" y="4802778"/>
            <a:ext cx="185178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Image Source: Screenshot – </a:t>
            </a:r>
            <a:r>
              <a:rPr lang="en-US" sz="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jeffbullas.com</a:t>
            </a:r>
            <a:endParaRPr lang="en-US" sz="600" b="1" dirty="0">
              <a:solidFill>
                <a:schemeClr val="tx1">
                  <a:lumMod val="65000"/>
                  <a:lumOff val="3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822396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280266" y="3220007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75007" y="3220007"/>
            <a:ext cx="1100666" cy="1100666"/>
          </a:xfrm>
          <a:prstGeom prst="rect">
            <a:avLst/>
          </a:prstGeom>
          <a:solidFill>
            <a:srgbClr val="E1E8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68769" y="3220007"/>
            <a:ext cx="1100666" cy="1100666"/>
          </a:xfrm>
          <a:prstGeom prst="rect">
            <a:avLst/>
          </a:prstGeom>
          <a:solidFill>
            <a:srgbClr val="E0E6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43525" y="3605129"/>
            <a:ext cx="1182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Articles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4952" y="3605129"/>
            <a:ext cx="1194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Quotes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8048" y="3605129"/>
            <a:ext cx="1265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Tutorials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61454" y="3220007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827433" y="3605129"/>
            <a:ext cx="1169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Tips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858193" y="569895"/>
            <a:ext cx="1471589" cy="1766961"/>
            <a:chOff x="5141337" y="1000289"/>
            <a:chExt cx="1699453" cy="2040561"/>
          </a:xfrm>
        </p:grpSpPr>
        <p:pic>
          <p:nvPicPr>
            <p:cNvPr id="29" name="Picture 28" descr="bucket2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1337" y="1000289"/>
              <a:ext cx="1699453" cy="2040561"/>
            </a:xfrm>
            <a:prstGeom prst="rect">
              <a:avLst/>
            </a:prstGeom>
          </p:spPr>
        </p:pic>
        <p:sp>
          <p:nvSpPr>
            <p:cNvPr id="30" name="Subtitle 2"/>
            <p:cNvSpPr txBox="1">
              <a:spLocks/>
            </p:cNvSpPr>
            <p:nvPr/>
          </p:nvSpPr>
          <p:spPr>
            <a:xfrm>
              <a:off x="5205090" y="1923892"/>
              <a:ext cx="1578997" cy="578141"/>
            </a:xfrm>
            <a:prstGeom prst="rect">
              <a:avLst/>
            </a:prstGeom>
            <a:effectLst/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effectLst/>
                  <a:latin typeface="Thirsty Script Extrabold Demo"/>
                  <a:cs typeface="Thirsty Script Extrabold Demo"/>
                </a:rPr>
                <a:t>Curated content</a:t>
              </a:r>
              <a:endParaRPr lang="en-US" sz="1400" dirty="0" smtClean="0">
                <a:solidFill>
                  <a:srgbClr val="404040"/>
                </a:solidFill>
                <a:effectLst/>
                <a:latin typeface="Thirsty Script Extrabold Demo"/>
                <a:cs typeface="Thirsty Script Extrabold Dem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4648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548190" y="2429621"/>
            <a:ext cx="6144381" cy="151342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Gotham"/>
                <a:cs typeface="Gotham"/>
              </a:rPr>
              <a:t>What do you share first?</a:t>
            </a:r>
            <a:endParaRPr lang="en-US" sz="2800" b="1" dirty="0" smtClean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20633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575803" y="1765905"/>
            <a:ext cx="3989935" cy="2320632"/>
            <a:chOff x="2920699" y="1932528"/>
            <a:chExt cx="3037991" cy="1766961"/>
          </a:xfrm>
        </p:grpSpPr>
        <p:pic>
          <p:nvPicPr>
            <p:cNvPr id="23" name="Picture 22" descr="bucket-product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7102" y="1932528"/>
              <a:ext cx="1471588" cy="1766961"/>
            </a:xfrm>
            <a:prstGeom prst="rect">
              <a:avLst/>
            </a:prstGeom>
          </p:spPr>
        </p:pic>
        <p:pic>
          <p:nvPicPr>
            <p:cNvPr id="28" name="Picture 27" descr="bucket-blog-posts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0699" y="1932528"/>
              <a:ext cx="1471588" cy="1766961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/>
        </p:nvSpPr>
        <p:spPr>
          <a:xfrm>
            <a:off x="892151" y="537600"/>
            <a:ext cx="7306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000"/>
              </a:spcAft>
              <a:buClr>
                <a:srgbClr val="D45F59"/>
              </a:buClr>
            </a:pPr>
            <a:r>
              <a:rPr lang="en-US" sz="2800" b="1" dirty="0" smtClean="0">
                <a:latin typeface="Gotham"/>
                <a:cs typeface="Gotham"/>
              </a:rPr>
              <a:t>Share from two buckets first…</a:t>
            </a:r>
            <a:endParaRPr lang="en-US" sz="2800" b="1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891903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3782423" y="2346052"/>
            <a:ext cx="3262630" cy="1274233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pPr algn="l"/>
            <a:r>
              <a:rPr lang="en-US" b="1" dirty="0" smtClean="0">
                <a:solidFill>
                  <a:srgbClr val="595959"/>
                </a:solidFill>
                <a:latin typeface="Gotham"/>
                <a:cs typeface="Gotham"/>
              </a:rPr>
              <a:t>Types of content you can share</a:t>
            </a:r>
            <a:endParaRPr lang="en-US" b="1" dirty="0">
              <a:solidFill>
                <a:srgbClr val="595959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630572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4633033" y="1765905"/>
            <a:ext cx="1932705" cy="2320632"/>
            <a:chOff x="3858105" y="1196907"/>
            <a:chExt cx="1471588" cy="1766961"/>
          </a:xfrm>
        </p:grpSpPr>
        <p:pic>
          <p:nvPicPr>
            <p:cNvPr id="23" name="Picture 22" descr="bucket-product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8105" y="1196907"/>
              <a:ext cx="1471588" cy="1766961"/>
            </a:xfrm>
            <a:prstGeom prst="rect">
              <a:avLst/>
            </a:prstGeom>
          </p:spPr>
        </p:pic>
        <p:sp>
          <p:nvSpPr>
            <p:cNvPr id="24" name="Subtitle 2"/>
            <p:cNvSpPr txBox="1">
              <a:spLocks/>
            </p:cNvSpPr>
            <p:nvPr/>
          </p:nvSpPr>
          <p:spPr>
            <a:xfrm>
              <a:off x="3935739" y="1971103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Promotions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575803" y="1765905"/>
            <a:ext cx="1932705" cy="2320632"/>
            <a:chOff x="1662796" y="1140411"/>
            <a:chExt cx="1471588" cy="1766961"/>
          </a:xfrm>
        </p:grpSpPr>
        <p:pic>
          <p:nvPicPr>
            <p:cNvPr id="28" name="Picture 27" descr="bucket-blog-posts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796" y="1140411"/>
              <a:ext cx="1471588" cy="1766961"/>
            </a:xfrm>
            <a:prstGeom prst="rect">
              <a:avLst/>
            </a:prstGeom>
          </p:spPr>
        </p:pic>
        <p:sp>
          <p:nvSpPr>
            <p:cNvPr id="29" name="Subtitle 2"/>
            <p:cNvSpPr txBox="1">
              <a:spLocks/>
            </p:cNvSpPr>
            <p:nvPr/>
          </p:nvSpPr>
          <p:spPr>
            <a:xfrm>
              <a:off x="1751194" y="1910527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Blog</a:t>
              </a:r>
              <a:br>
                <a:rPr 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</a:br>
              <a:r>
                <a:rPr 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 posts</a:t>
              </a:r>
              <a:endPara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irsty Script Extrabold Demo"/>
                <a:cs typeface="Thirsty Script Extrabold Demo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892151" y="537600"/>
            <a:ext cx="7306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000"/>
              </a:spcAft>
              <a:buClr>
                <a:srgbClr val="D45F59"/>
              </a:buClr>
            </a:pPr>
            <a:r>
              <a:rPr lang="en-US" sz="2800" b="1" dirty="0" smtClean="0">
                <a:latin typeface="Gotham"/>
                <a:cs typeface="Gotham"/>
              </a:rPr>
              <a:t>Share from two buckets first…</a:t>
            </a:r>
            <a:endParaRPr lang="en-US" sz="2800" b="1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957007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633033" y="1737924"/>
            <a:ext cx="1996301" cy="2396993"/>
            <a:chOff x="6154909" y="3264964"/>
            <a:chExt cx="1471588" cy="1766961"/>
          </a:xfrm>
        </p:grpSpPr>
        <p:pic>
          <p:nvPicPr>
            <p:cNvPr id="11" name="Picture 10" descr="bucket-quote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4909" y="3264964"/>
              <a:ext cx="1471588" cy="1766961"/>
            </a:xfrm>
            <a:prstGeom prst="rect">
              <a:avLst/>
            </a:prstGeom>
          </p:spPr>
        </p:pic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6252444" y="4036840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Quotes</a:t>
              </a:r>
              <a:endParaRPr lang="en-US" sz="1800" dirty="0" smtClean="0">
                <a:solidFill>
                  <a:srgbClr val="404040"/>
                </a:solidFill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575803" y="1761602"/>
            <a:ext cx="1932475" cy="2320354"/>
            <a:chOff x="5141337" y="1000289"/>
            <a:chExt cx="1699453" cy="2040561"/>
          </a:xfrm>
        </p:grpSpPr>
        <p:pic>
          <p:nvPicPr>
            <p:cNvPr id="15" name="Picture 14" descr="bucket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1337" y="1000289"/>
              <a:ext cx="1699453" cy="2040561"/>
            </a:xfrm>
            <a:prstGeom prst="rect">
              <a:avLst/>
            </a:prstGeom>
          </p:spPr>
        </p:pic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5205090" y="1923892"/>
              <a:ext cx="1578997" cy="578141"/>
            </a:xfrm>
            <a:prstGeom prst="rect">
              <a:avLst/>
            </a:prstGeom>
            <a:effectLst/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rgbClr val="404040"/>
                  </a:solidFill>
                  <a:effectLst/>
                  <a:latin typeface="Thirsty Script Extrabold Demo"/>
                  <a:cs typeface="Thirsty Script Extrabold Demo"/>
                </a:rPr>
                <a:t>Curated content</a:t>
              </a:r>
              <a:endParaRPr lang="en-US" sz="1800" dirty="0" smtClean="0">
                <a:solidFill>
                  <a:srgbClr val="404040"/>
                </a:solidFill>
                <a:effectLst/>
                <a:latin typeface="Thirsty Script Extrabold Demo"/>
                <a:cs typeface="Thirsty Script Extrabold Demo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892151" y="537600"/>
            <a:ext cx="7306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000"/>
              </a:spcAft>
              <a:buClr>
                <a:srgbClr val="D45F59"/>
              </a:buClr>
            </a:pPr>
            <a:r>
              <a:rPr lang="en-US" sz="2800" b="1" dirty="0" smtClean="0">
                <a:latin typeface="Gotham"/>
                <a:cs typeface="Gotham"/>
              </a:rPr>
              <a:t>Share from two buckets first…</a:t>
            </a:r>
            <a:endParaRPr lang="en-US" sz="2800" b="1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5710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92151" y="537600"/>
            <a:ext cx="7306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000"/>
              </a:spcAft>
              <a:buClr>
                <a:srgbClr val="D45F59"/>
              </a:buClr>
            </a:pPr>
            <a:r>
              <a:rPr lang="en-US" sz="2800" b="1" dirty="0" smtClean="0">
                <a:latin typeface="Gotham"/>
                <a:cs typeface="Gotham"/>
              </a:rPr>
              <a:t>Then share from another bucket.</a:t>
            </a:r>
            <a:endParaRPr lang="en-US" sz="2800" b="1" dirty="0">
              <a:latin typeface="Gotham"/>
              <a:cs typeface="Gotham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592842" y="1737924"/>
            <a:ext cx="1996301" cy="2396993"/>
            <a:chOff x="6154909" y="3264964"/>
            <a:chExt cx="1471588" cy="1766961"/>
          </a:xfrm>
        </p:grpSpPr>
        <p:pic>
          <p:nvPicPr>
            <p:cNvPr id="26" name="Picture 25" descr="bucket-quote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4909" y="3264964"/>
              <a:ext cx="1471588" cy="1766961"/>
            </a:xfrm>
            <a:prstGeom prst="rect">
              <a:avLst/>
            </a:prstGeom>
          </p:spPr>
        </p:pic>
        <p:sp>
          <p:nvSpPr>
            <p:cNvPr id="27" name="Subtitle 2"/>
            <p:cNvSpPr txBox="1">
              <a:spLocks/>
            </p:cNvSpPr>
            <p:nvPr/>
          </p:nvSpPr>
          <p:spPr>
            <a:xfrm>
              <a:off x="6252444" y="4036840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Quotes</a:t>
              </a:r>
              <a:endParaRPr lang="en-US" sz="1800" dirty="0" smtClean="0">
                <a:solidFill>
                  <a:srgbClr val="404040"/>
                </a:solidFill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535612" y="1761602"/>
            <a:ext cx="1932475" cy="2320354"/>
            <a:chOff x="5141337" y="1000289"/>
            <a:chExt cx="1699453" cy="2040561"/>
          </a:xfrm>
        </p:grpSpPr>
        <p:pic>
          <p:nvPicPr>
            <p:cNvPr id="31" name="Picture 30" descr="bucket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1337" y="1000289"/>
              <a:ext cx="1699453" cy="2040561"/>
            </a:xfrm>
            <a:prstGeom prst="rect">
              <a:avLst/>
            </a:prstGeom>
          </p:spPr>
        </p:pic>
        <p:sp>
          <p:nvSpPr>
            <p:cNvPr id="32" name="Subtitle 2"/>
            <p:cNvSpPr txBox="1">
              <a:spLocks/>
            </p:cNvSpPr>
            <p:nvPr/>
          </p:nvSpPr>
          <p:spPr>
            <a:xfrm>
              <a:off x="5205090" y="1923892"/>
              <a:ext cx="1578997" cy="578141"/>
            </a:xfrm>
            <a:prstGeom prst="rect">
              <a:avLst/>
            </a:prstGeom>
            <a:effectLst/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rgbClr val="404040"/>
                  </a:solidFill>
                  <a:effectLst/>
                  <a:latin typeface="Thirsty Script Extrabold Demo"/>
                  <a:cs typeface="Thirsty Script Extrabold Demo"/>
                </a:rPr>
                <a:t>Curated content</a:t>
              </a:r>
              <a:endParaRPr lang="en-US" sz="1800" dirty="0" smtClean="0">
                <a:solidFill>
                  <a:srgbClr val="404040"/>
                </a:solidFill>
                <a:effectLst/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20565" y="1765905"/>
            <a:ext cx="1932705" cy="2320632"/>
            <a:chOff x="1662796" y="1140411"/>
            <a:chExt cx="1471588" cy="1766961"/>
          </a:xfrm>
        </p:grpSpPr>
        <p:pic>
          <p:nvPicPr>
            <p:cNvPr id="34" name="Picture 33" descr="bucket-blog-posts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796" y="1140411"/>
              <a:ext cx="1471588" cy="1766961"/>
            </a:xfrm>
            <a:prstGeom prst="rect">
              <a:avLst/>
            </a:prstGeom>
          </p:spPr>
        </p:pic>
        <p:sp>
          <p:nvSpPr>
            <p:cNvPr id="35" name="Subtitle 2"/>
            <p:cNvSpPr txBox="1">
              <a:spLocks/>
            </p:cNvSpPr>
            <p:nvPr/>
          </p:nvSpPr>
          <p:spPr>
            <a:xfrm>
              <a:off x="1751194" y="1910527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Blog</a:t>
              </a:r>
              <a:br>
                <a:rPr 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</a:br>
              <a:r>
                <a:rPr 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 posts</a:t>
              </a:r>
              <a:endPara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irsty Script Extrabold Demo"/>
                <a:cs typeface="Thirsty Script Extrabold Dem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3941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3911549" y="1265344"/>
            <a:ext cx="1471588" cy="1766961"/>
            <a:chOff x="3858105" y="1196907"/>
            <a:chExt cx="1471588" cy="1766961"/>
          </a:xfrm>
        </p:grpSpPr>
        <p:pic>
          <p:nvPicPr>
            <p:cNvPr id="39" name="Picture 38" descr="bucket-product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8105" y="1196907"/>
              <a:ext cx="1471588" cy="1766961"/>
            </a:xfrm>
            <a:prstGeom prst="rect">
              <a:avLst/>
            </a:prstGeom>
          </p:spPr>
        </p:pic>
        <p:sp>
          <p:nvSpPr>
            <p:cNvPr id="14" name="Subtitle 2"/>
            <p:cNvSpPr txBox="1">
              <a:spLocks/>
            </p:cNvSpPr>
            <p:nvPr/>
          </p:nvSpPr>
          <p:spPr>
            <a:xfrm>
              <a:off x="3935739" y="1971103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2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Promotions</a:t>
              </a:r>
            </a:p>
          </p:txBody>
        </p:sp>
      </p:grp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Content 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Buckets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3906485" y="3305232"/>
            <a:ext cx="1471588" cy="1766961"/>
            <a:chOff x="3763529" y="3492578"/>
            <a:chExt cx="1471588" cy="1766961"/>
          </a:xfrm>
        </p:grpSpPr>
        <p:pic>
          <p:nvPicPr>
            <p:cNvPr id="37" name="Picture 36" descr="bucket-events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3529" y="3492578"/>
              <a:ext cx="1471588" cy="1766961"/>
            </a:xfrm>
            <a:prstGeom prst="rect">
              <a:avLst/>
            </a:prstGeom>
          </p:spPr>
        </p:pic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3858105" y="4368308"/>
              <a:ext cx="1323568" cy="484617"/>
            </a:xfrm>
            <a:prstGeom prst="rect">
              <a:avLst/>
            </a:prstGeom>
            <a:effectLst/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effectLst/>
                  <a:latin typeface="Thirsty Script Extrabold Demo"/>
                  <a:cs typeface="Thirsty Script Extrabold Demo"/>
                </a:rPr>
                <a:t>Events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662796" y="1265344"/>
            <a:ext cx="1471588" cy="1766961"/>
            <a:chOff x="1662796" y="1140411"/>
            <a:chExt cx="1471588" cy="1766961"/>
          </a:xfrm>
        </p:grpSpPr>
        <p:pic>
          <p:nvPicPr>
            <p:cNvPr id="36" name="Picture 35" descr="bucket-blog-posts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796" y="1140411"/>
              <a:ext cx="1471588" cy="1766961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/>
          </p:nvSpPr>
          <p:spPr>
            <a:xfrm>
              <a:off x="1751194" y="1910527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Blog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 posts</a:t>
              </a:r>
              <a:endPara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106529" y="3305232"/>
            <a:ext cx="1471588" cy="1766961"/>
            <a:chOff x="6154909" y="3264964"/>
            <a:chExt cx="1471588" cy="1766961"/>
          </a:xfrm>
        </p:grpSpPr>
        <p:pic>
          <p:nvPicPr>
            <p:cNvPr id="40" name="Picture 39" descr="bucket-quotes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4909" y="3264964"/>
              <a:ext cx="1471588" cy="1766961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252444" y="4126000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Quotes</a:t>
              </a:r>
              <a:endParaRPr lang="en-US" sz="1400" dirty="0" smtClean="0">
                <a:solidFill>
                  <a:srgbClr val="404040"/>
                </a:solidFill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104424" y="1265344"/>
            <a:ext cx="1471588" cy="1766961"/>
            <a:chOff x="5677373" y="1083915"/>
            <a:chExt cx="1471588" cy="1766961"/>
          </a:xfrm>
        </p:grpSpPr>
        <p:pic>
          <p:nvPicPr>
            <p:cNvPr id="38" name="Picture 37" descr="bucket-free-offers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7373" y="1083915"/>
              <a:ext cx="1471588" cy="1766961"/>
            </a:xfrm>
            <a:prstGeom prst="rect">
              <a:avLst/>
            </a:prstGeom>
          </p:spPr>
        </p:pic>
        <p:sp>
          <p:nvSpPr>
            <p:cNvPr id="28" name="Subtitle 2"/>
            <p:cNvSpPr txBox="1">
              <a:spLocks/>
            </p:cNvSpPr>
            <p:nvPr/>
          </p:nvSpPr>
          <p:spPr>
            <a:xfrm>
              <a:off x="5730816" y="1886639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Free </a:t>
              </a:r>
              <a:b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</a:br>
              <a: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offers</a:t>
              </a:r>
              <a:endParaRPr lang="en-US" sz="1400" dirty="0" smtClean="0">
                <a:solidFill>
                  <a:srgbClr val="404040"/>
                </a:solidFill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709846" y="3305232"/>
            <a:ext cx="1424538" cy="1710466"/>
            <a:chOff x="5141337" y="1000289"/>
            <a:chExt cx="1699453" cy="2040561"/>
          </a:xfrm>
        </p:grpSpPr>
        <p:pic>
          <p:nvPicPr>
            <p:cNvPr id="34" name="Picture 33" descr="bucket2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1337" y="1000289"/>
              <a:ext cx="1699453" cy="2040561"/>
            </a:xfrm>
            <a:prstGeom prst="rect">
              <a:avLst/>
            </a:prstGeom>
          </p:spPr>
        </p:pic>
        <p:sp>
          <p:nvSpPr>
            <p:cNvPr id="35" name="Subtitle 2"/>
            <p:cNvSpPr txBox="1">
              <a:spLocks/>
            </p:cNvSpPr>
            <p:nvPr/>
          </p:nvSpPr>
          <p:spPr>
            <a:xfrm>
              <a:off x="5205090" y="1923892"/>
              <a:ext cx="1578997" cy="578141"/>
            </a:xfrm>
            <a:prstGeom prst="rect">
              <a:avLst/>
            </a:prstGeom>
            <a:effectLst/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effectLst/>
                  <a:latin typeface="Thirsty Script Extrabold Demo"/>
                  <a:cs typeface="Thirsty Script Extrabold Demo"/>
                </a:rPr>
                <a:t>Curated content</a:t>
              </a:r>
              <a:endParaRPr lang="en-US" sz="1400" dirty="0" smtClean="0">
                <a:solidFill>
                  <a:srgbClr val="404040"/>
                </a:solidFill>
                <a:effectLst/>
                <a:latin typeface="Thirsty Script Extrabold Demo"/>
                <a:cs typeface="Thirsty Script Extrabold Dem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3428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628650" y="1814407"/>
            <a:ext cx="7886700" cy="110463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Gotham"/>
                <a:cs typeface="Gotham"/>
              </a:rPr>
              <a:t>When to Share?</a:t>
            </a:r>
            <a:endParaRPr lang="en-US" dirty="0">
              <a:solidFill>
                <a:schemeClr val="bg1"/>
              </a:solidFill>
              <a:latin typeface="Gotham"/>
              <a:cs typeface="Gotham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782423" y="2346052"/>
            <a:ext cx="3262630" cy="1274233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pPr algn="l"/>
            <a:r>
              <a:rPr lang="en-US" b="1" dirty="0" smtClean="0">
                <a:solidFill>
                  <a:srgbClr val="595959"/>
                </a:solidFill>
                <a:latin typeface="Gotham"/>
                <a:cs typeface="Gotham"/>
              </a:rPr>
              <a:t>When to share</a:t>
            </a:r>
            <a:endParaRPr lang="en-US" b="1" dirty="0">
              <a:solidFill>
                <a:srgbClr val="595959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591176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cebook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572" y="1335272"/>
            <a:ext cx="1233202" cy="1208205"/>
          </a:xfrm>
          <a:prstGeom prst="rect">
            <a:avLst/>
          </a:prstGeom>
        </p:spPr>
      </p:pic>
      <p:pic>
        <p:nvPicPr>
          <p:cNvPr id="12" name="Picture 11" descr="instagram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566" y="1342271"/>
            <a:ext cx="1233202" cy="1208205"/>
          </a:xfrm>
          <a:prstGeom prst="rect">
            <a:avLst/>
          </a:prstGeom>
        </p:spPr>
      </p:pic>
      <p:pic>
        <p:nvPicPr>
          <p:cNvPr id="18" name="Picture 17" descr="linkdin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960" y="1335272"/>
            <a:ext cx="1233202" cy="1208205"/>
          </a:xfrm>
          <a:prstGeom prst="rect">
            <a:avLst/>
          </a:prstGeom>
        </p:spPr>
      </p:pic>
      <p:pic>
        <p:nvPicPr>
          <p:cNvPr id="19" name="Picture 18" descr="pinterest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758" y="3216528"/>
            <a:ext cx="1233202" cy="1208205"/>
          </a:xfrm>
          <a:prstGeom prst="rect">
            <a:avLst/>
          </a:prstGeom>
        </p:spPr>
      </p:pic>
      <p:pic>
        <p:nvPicPr>
          <p:cNvPr id="20" name="Picture 19" descr="twitter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739" y="3253158"/>
            <a:ext cx="1233202" cy="1208205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40189" y="409717"/>
            <a:ext cx="8504728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How often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s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hould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y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ou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p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ost?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1377" y="2490242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1-3x a day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18159" y="4410494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15-30x a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51361" y="2490242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1-2x a day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10347" y="4362525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15-30x a </a:t>
            </a:r>
            <a:r>
              <a:rPr lang="en-US" sz="1600" dirty="0" smtClean="0">
                <a:latin typeface="Gotham"/>
                <a:cs typeface="Gotham"/>
              </a:rPr>
              <a:t>day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79379" y="2478903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1x a day</a:t>
            </a:r>
          </a:p>
        </p:txBody>
      </p:sp>
    </p:spTree>
    <p:extLst>
      <p:ext uri="{BB962C8B-B14F-4D97-AF65-F5344CB8AC3E}">
        <p14:creationId xmlns:p14="http://schemas.microsoft.com/office/powerpoint/2010/main" val="1975027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633033" y="1737924"/>
            <a:ext cx="1996301" cy="2396993"/>
            <a:chOff x="6154909" y="3264964"/>
            <a:chExt cx="1471588" cy="1766961"/>
          </a:xfrm>
        </p:grpSpPr>
        <p:pic>
          <p:nvPicPr>
            <p:cNvPr id="11" name="Picture 10" descr="bucket-quote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4909" y="3264964"/>
              <a:ext cx="1471588" cy="1766961"/>
            </a:xfrm>
            <a:prstGeom prst="rect">
              <a:avLst/>
            </a:prstGeom>
          </p:spPr>
        </p:pic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6252444" y="4036840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Quotes</a:t>
              </a:r>
              <a:endParaRPr lang="en-US" sz="1800" dirty="0" smtClean="0">
                <a:solidFill>
                  <a:srgbClr val="404040"/>
                </a:solidFill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575803" y="1761602"/>
            <a:ext cx="1932475" cy="2320354"/>
            <a:chOff x="5141337" y="1000289"/>
            <a:chExt cx="1699453" cy="2040561"/>
          </a:xfrm>
        </p:grpSpPr>
        <p:pic>
          <p:nvPicPr>
            <p:cNvPr id="15" name="Picture 14" descr="bucket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1337" y="1000289"/>
              <a:ext cx="1699453" cy="2040561"/>
            </a:xfrm>
            <a:prstGeom prst="rect">
              <a:avLst/>
            </a:prstGeom>
          </p:spPr>
        </p:pic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5205090" y="1923892"/>
              <a:ext cx="1578997" cy="578141"/>
            </a:xfrm>
            <a:prstGeom prst="rect">
              <a:avLst/>
            </a:prstGeom>
            <a:effectLst/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rgbClr val="404040"/>
                  </a:solidFill>
                  <a:effectLst/>
                  <a:latin typeface="Thirsty Script Extrabold Demo"/>
                  <a:cs typeface="Thirsty Script Extrabold Demo"/>
                </a:rPr>
                <a:t>Curated content</a:t>
              </a:r>
              <a:endParaRPr lang="en-US" sz="1800" dirty="0" smtClean="0">
                <a:solidFill>
                  <a:srgbClr val="404040"/>
                </a:solidFill>
                <a:effectLst/>
                <a:latin typeface="Thirsty Script Extrabold Demo"/>
                <a:cs typeface="Thirsty Script Extrabold Demo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892151" y="537600"/>
            <a:ext cx="7306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000"/>
              </a:spcAft>
              <a:buClr>
                <a:srgbClr val="D45F59"/>
              </a:buClr>
            </a:pPr>
            <a:r>
              <a:rPr lang="en-US" sz="2800" b="1" dirty="0" smtClean="0">
                <a:latin typeface="Gotham"/>
                <a:cs typeface="Gotham"/>
              </a:rPr>
              <a:t>Share from two buckets first…</a:t>
            </a:r>
            <a:endParaRPr lang="en-US" sz="2800" b="1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28274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340189" y="409717"/>
            <a:ext cx="8504728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Best times to share…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1377" y="2490242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1-3pm</a:t>
            </a:r>
          </a:p>
        </p:txBody>
      </p:sp>
      <p:pic>
        <p:nvPicPr>
          <p:cNvPr id="4" name="Picture 3" descr="facebo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398" y="1342271"/>
            <a:ext cx="1229591" cy="1204666"/>
          </a:xfrm>
          <a:prstGeom prst="rect">
            <a:avLst/>
          </a:prstGeom>
        </p:spPr>
      </p:pic>
      <p:pic>
        <p:nvPicPr>
          <p:cNvPr id="6" name="Picture 5" descr="twit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139" y="3262523"/>
            <a:ext cx="1229591" cy="1204666"/>
          </a:xfrm>
          <a:prstGeom prst="rect">
            <a:avLst/>
          </a:prstGeom>
        </p:spPr>
      </p:pic>
      <p:pic>
        <p:nvPicPr>
          <p:cNvPr id="7" name="Picture 6" descr="pinteres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57" y="3225893"/>
            <a:ext cx="1229591" cy="1204666"/>
          </a:xfrm>
          <a:prstGeom prst="rect">
            <a:avLst/>
          </a:prstGeom>
        </p:spPr>
      </p:pic>
      <p:pic>
        <p:nvPicPr>
          <p:cNvPr id="8" name="Picture 7" descr="instagr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566" y="1342271"/>
            <a:ext cx="1229591" cy="1204666"/>
          </a:xfrm>
          <a:prstGeom prst="rect">
            <a:avLst/>
          </a:prstGeom>
        </p:spPr>
      </p:pic>
      <p:pic>
        <p:nvPicPr>
          <p:cNvPr id="10" name="Picture 9" descr="linkedi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70" y="1342271"/>
            <a:ext cx="1229591" cy="120466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476948" y="4410494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10am-6pm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51361" y="2490242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2-5pm, 2am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69136" y="4362525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5pm-12am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79379" y="2478903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7-10am</a:t>
            </a:r>
          </a:p>
        </p:txBody>
      </p:sp>
    </p:spTree>
    <p:extLst>
      <p:ext uri="{BB962C8B-B14F-4D97-AF65-F5344CB8AC3E}">
        <p14:creationId xmlns:p14="http://schemas.microsoft.com/office/powerpoint/2010/main" val="1005871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/>
          <p:cNvSpPr txBox="1">
            <a:spLocks/>
          </p:cNvSpPr>
          <p:nvPr/>
        </p:nvSpPr>
        <p:spPr>
          <a:xfrm>
            <a:off x="532396" y="310962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Check each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s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ite’s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a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nalytics to find the </a:t>
            </a:r>
            <a:b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time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y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our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a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udience is active.</a:t>
            </a:r>
          </a:p>
        </p:txBody>
      </p:sp>
      <p:pic>
        <p:nvPicPr>
          <p:cNvPr id="3" name="Picture 2" descr="Screen Shot 2017-09-13 at 9.29.16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" r="3905" b="2848"/>
          <a:stretch/>
        </p:blipFill>
        <p:spPr>
          <a:xfrm>
            <a:off x="3601375" y="1901916"/>
            <a:ext cx="4236358" cy="2815228"/>
          </a:xfrm>
          <a:prstGeom prst="rect">
            <a:avLst/>
          </a:prstGeom>
          <a:ln w="28575" cmpd="sng">
            <a:solidFill>
              <a:srgbClr val="4BB7BD"/>
            </a:solidFill>
          </a:ln>
        </p:spPr>
      </p:pic>
      <p:pic>
        <p:nvPicPr>
          <p:cNvPr id="8" name="Picture 7" descr="pinteres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455" y="2518315"/>
            <a:ext cx="1229591" cy="120466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34434" y="3654947"/>
            <a:ext cx="17236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500"/>
              </a:spcAft>
              <a:buClr>
                <a:srgbClr val="D45F59"/>
              </a:buClr>
            </a:pPr>
            <a:r>
              <a:rPr lang="en-US" sz="1600" dirty="0" smtClean="0">
                <a:latin typeface="Gotham"/>
                <a:cs typeface="Gotham"/>
              </a:rPr>
              <a:t>2:30-3:30pm</a:t>
            </a:r>
          </a:p>
        </p:txBody>
      </p:sp>
    </p:spTree>
    <p:extLst>
      <p:ext uri="{BB962C8B-B14F-4D97-AF65-F5344CB8AC3E}">
        <p14:creationId xmlns:p14="http://schemas.microsoft.com/office/powerpoint/2010/main" val="4127573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3911549" y="1265344"/>
            <a:ext cx="1471588" cy="1766961"/>
            <a:chOff x="3858105" y="1196907"/>
            <a:chExt cx="1471588" cy="1766961"/>
          </a:xfrm>
        </p:grpSpPr>
        <p:pic>
          <p:nvPicPr>
            <p:cNvPr id="39" name="Picture 38" descr="bucket-product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8105" y="1196907"/>
              <a:ext cx="1471588" cy="1766961"/>
            </a:xfrm>
            <a:prstGeom prst="rect">
              <a:avLst/>
            </a:prstGeom>
          </p:spPr>
        </p:pic>
        <p:sp>
          <p:nvSpPr>
            <p:cNvPr id="14" name="Subtitle 2"/>
            <p:cNvSpPr txBox="1">
              <a:spLocks/>
            </p:cNvSpPr>
            <p:nvPr/>
          </p:nvSpPr>
          <p:spPr>
            <a:xfrm>
              <a:off x="3935739" y="1971103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2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Promotions</a:t>
              </a:r>
            </a:p>
          </p:txBody>
        </p:sp>
      </p:grpSp>
      <p:sp>
        <p:nvSpPr>
          <p:cNvPr id="5" name="Subtitle 2"/>
          <p:cNvSpPr txBox="1">
            <a:spLocks/>
          </p:cNvSpPr>
          <p:nvPr/>
        </p:nvSpPr>
        <p:spPr>
          <a:xfrm>
            <a:off x="545754" y="409717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Content 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Buckets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3906485" y="3305232"/>
            <a:ext cx="1471588" cy="1766961"/>
            <a:chOff x="3763529" y="3492578"/>
            <a:chExt cx="1471588" cy="1766961"/>
          </a:xfrm>
        </p:grpSpPr>
        <p:pic>
          <p:nvPicPr>
            <p:cNvPr id="37" name="Picture 36" descr="bucket-events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3529" y="3492578"/>
              <a:ext cx="1471588" cy="1766961"/>
            </a:xfrm>
            <a:prstGeom prst="rect">
              <a:avLst/>
            </a:prstGeom>
          </p:spPr>
        </p:pic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3858105" y="4368308"/>
              <a:ext cx="1323568" cy="484617"/>
            </a:xfrm>
            <a:prstGeom prst="rect">
              <a:avLst/>
            </a:prstGeom>
            <a:effectLst/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effectLst/>
                  <a:latin typeface="Thirsty Script Extrabold Demo"/>
                  <a:cs typeface="Thirsty Script Extrabold Demo"/>
                </a:rPr>
                <a:t>Events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662796" y="1265344"/>
            <a:ext cx="1471588" cy="1766961"/>
            <a:chOff x="1662796" y="1140411"/>
            <a:chExt cx="1471588" cy="1766961"/>
          </a:xfrm>
        </p:grpSpPr>
        <p:pic>
          <p:nvPicPr>
            <p:cNvPr id="36" name="Picture 35" descr="bucket-blog-posts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796" y="1140411"/>
              <a:ext cx="1471588" cy="1766961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/>
          </p:nvSpPr>
          <p:spPr>
            <a:xfrm>
              <a:off x="1751194" y="1910527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Blog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 posts</a:t>
              </a:r>
              <a:endPara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106529" y="3305232"/>
            <a:ext cx="1471588" cy="1766961"/>
            <a:chOff x="6154909" y="3264964"/>
            <a:chExt cx="1471588" cy="1766961"/>
          </a:xfrm>
        </p:grpSpPr>
        <p:pic>
          <p:nvPicPr>
            <p:cNvPr id="40" name="Picture 39" descr="bucket-quotes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4909" y="3264964"/>
              <a:ext cx="1471588" cy="1766961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252444" y="4126000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Quotes</a:t>
              </a:r>
              <a:endParaRPr lang="en-US" sz="1400" dirty="0" smtClean="0">
                <a:solidFill>
                  <a:srgbClr val="404040"/>
                </a:solidFill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104424" y="1265344"/>
            <a:ext cx="1471588" cy="1766961"/>
            <a:chOff x="5677373" y="1083915"/>
            <a:chExt cx="1471588" cy="1766961"/>
          </a:xfrm>
        </p:grpSpPr>
        <p:pic>
          <p:nvPicPr>
            <p:cNvPr id="38" name="Picture 37" descr="bucket-free-offers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7373" y="1083915"/>
              <a:ext cx="1471588" cy="1766961"/>
            </a:xfrm>
            <a:prstGeom prst="rect">
              <a:avLst/>
            </a:prstGeom>
          </p:spPr>
        </p:pic>
        <p:sp>
          <p:nvSpPr>
            <p:cNvPr id="28" name="Subtitle 2"/>
            <p:cNvSpPr txBox="1">
              <a:spLocks/>
            </p:cNvSpPr>
            <p:nvPr/>
          </p:nvSpPr>
          <p:spPr>
            <a:xfrm>
              <a:off x="5730816" y="1886639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Free </a:t>
              </a:r>
              <a:b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</a:br>
              <a:r>
                <a:rPr lang="en-US" sz="1400" dirty="0" smtClean="0">
                  <a:solidFill>
                    <a:srgbClr val="404040"/>
                  </a:solidFill>
                  <a:latin typeface="Thirsty Script Extrabold Demo"/>
                  <a:cs typeface="Thirsty Script Extrabold Demo"/>
                </a:rPr>
                <a:t>offers</a:t>
              </a:r>
              <a:endParaRPr lang="en-US" sz="1400" dirty="0" smtClean="0">
                <a:solidFill>
                  <a:srgbClr val="404040"/>
                </a:solidFill>
                <a:latin typeface="Thirsty Script Extrabold Demo"/>
                <a:cs typeface="Thirsty Script Extrabold Demo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709846" y="3305232"/>
            <a:ext cx="1424538" cy="1710466"/>
            <a:chOff x="5141337" y="1000289"/>
            <a:chExt cx="1699453" cy="2040561"/>
          </a:xfrm>
        </p:grpSpPr>
        <p:pic>
          <p:nvPicPr>
            <p:cNvPr id="34" name="Picture 33" descr="bucket2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1337" y="1000289"/>
              <a:ext cx="1699453" cy="2040561"/>
            </a:xfrm>
            <a:prstGeom prst="rect">
              <a:avLst/>
            </a:prstGeom>
          </p:spPr>
        </p:pic>
        <p:sp>
          <p:nvSpPr>
            <p:cNvPr id="35" name="Subtitle 2"/>
            <p:cNvSpPr txBox="1">
              <a:spLocks/>
            </p:cNvSpPr>
            <p:nvPr/>
          </p:nvSpPr>
          <p:spPr>
            <a:xfrm>
              <a:off x="5205090" y="1923892"/>
              <a:ext cx="1578997" cy="578141"/>
            </a:xfrm>
            <a:prstGeom prst="rect">
              <a:avLst/>
            </a:prstGeom>
            <a:effectLst/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rgbClr val="404040"/>
                  </a:solidFill>
                  <a:effectLst/>
                  <a:latin typeface="Thirsty Script Extrabold Demo"/>
                  <a:cs typeface="Thirsty Script Extrabold Demo"/>
                </a:rPr>
                <a:t>Curated content</a:t>
              </a:r>
              <a:endParaRPr lang="en-US" sz="1400" dirty="0" smtClean="0">
                <a:solidFill>
                  <a:srgbClr val="404040"/>
                </a:solidFill>
                <a:effectLst/>
                <a:latin typeface="Thirsty Script Extrabold Demo"/>
                <a:cs typeface="Thirsty Script Extrabold Dem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6317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37093" y="3243710"/>
            <a:ext cx="1100666" cy="1100666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31834" y="3243710"/>
            <a:ext cx="1100666" cy="1100666"/>
          </a:xfrm>
          <a:prstGeom prst="rect">
            <a:avLst/>
          </a:prstGeom>
          <a:solidFill>
            <a:srgbClr val="E1E8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17168" y="3243710"/>
            <a:ext cx="1100666" cy="1100666"/>
          </a:xfrm>
          <a:prstGeom prst="rect">
            <a:avLst/>
          </a:prstGeom>
          <a:solidFill>
            <a:srgbClr val="EBE9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78313" y="3245563"/>
            <a:ext cx="1100666" cy="1100666"/>
          </a:xfrm>
          <a:prstGeom prst="rect">
            <a:avLst/>
          </a:prstGeom>
          <a:solidFill>
            <a:srgbClr val="E0E6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37093" y="3700202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Tutorials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31834" y="3577091"/>
            <a:ext cx="1100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Roundup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Posts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7761" y="3577091"/>
            <a:ext cx="1100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Helpful Tips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8313" y="3503688"/>
            <a:ext cx="1100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Answer questions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54238" y="3237634"/>
            <a:ext cx="1100666" cy="1100666"/>
          </a:xfrm>
          <a:prstGeom prst="rect">
            <a:avLst/>
          </a:prstGeom>
          <a:solidFill>
            <a:srgbClr val="EBE9E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036884" y="3237634"/>
            <a:ext cx="1100666" cy="1100666"/>
          </a:xfrm>
          <a:prstGeom prst="rect">
            <a:avLst/>
          </a:prstGeom>
          <a:solidFill>
            <a:srgbClr val="E1E6E4"/>
          </a:solidFill>
          <a:ln>
            <a:solidFill>
              <a:srgbClr val="ECE6E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854238" y="3403302"/>
            <a:ext cx="1100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Interviews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with customers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36884" y="3644132"/>
            <a:ext cx="1100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Videos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871448" y="558351"/>
            <a:ext cx="1471588" cy="1766961"/>
            <a:chOff x="1662796" y="1140411"/>
            <a:chExt cx="1471588" cy="1766961"/>
          </a:xfrm>
        </p:grpSpPr>
        <p:pic>
          <p:nvPicPr>
            <p:cNvPr id="24" name="Picture 23" descr="bucket-blog-post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796" y="1140411"/>
              <a:ext cx="1471588" cy="1766961"/>
            </a:xfrm>
            <a:prstGeom prst="rect">
              <a:avLst/>
            </a:prstGeom>
          </p:spPr>
        </p:pic>
        <p:sp>
          <p:nvSpPr>
            <p:cNvPr id="27" name="Subtitle 2"/>
            <p:cNvSpPr txBox="1">
              <a:spLocks/>
            </p:cNvSpPr>
            <p:nvPr/>
          </p:nvSpPr>
          <p:spPr>
            <a:xfrm>
              <a:off x="1751194" y="1910527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Blog</a:t>
              </a:r>
              <a:b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</a:br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 posts</a:t>
              </a:r>
              <a:endPara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irsty Script Extrabold Demo"/>
                <a:cs typeface="Thirsty Script Extrabold Dem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8370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568093" y="1816471"/>
            <a:ext cx="2019904" cy="1751263"/>
          </a:xfrm>
          <a:prstGeom prst="rect">
            <a:avLst/>
          </a:prstGeom>
          <a:solidFill>
            <a:srgbClr val="E1E8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23615" y="1489900"/>
            <a:ext cx="124580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 smtClean="0">
                <a:solidFill>
                  <a:srgbClr val="FFFFFF"/>
                </a:solidFill>
                <a:latin typeface="Gotham"/>
                <a:cs typeface="Gotham"/>
              </a:rPr>
              <a:t>?</a:t>
            </a:r>
            <a:endParaRPr lang="en-US" sz="13800" b="1" dirty="0">
              <a:solidFill>
                <a:srgbClr val="FFFFFF"/>
              </a:solidFill>
              <a:latin typeface="Gotham"/>
              <a:cs typeface="Gotha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89046" y="2391758"/>
            <a:ext cx="1751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Roundup</a:t>
            </a:r>
            <a:b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</a:b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Posts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726745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775" y="1353189"/>
            <a:ext cx="4093744" cy="2823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1400" b="1" dirty="0" smtClean="0">
                <a:latin typeface="Gotham"/>
                <a:cs typeface="Gotham"/>
              </a:rPr>
              <a:t>Examples: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5 of the best featured </a:t>
            </a:r>
            <a:r>
              <a:rPr lang="en-US" sz="1400" i="1" dirty="0">
                <a:latin typeface="Gotham"/>
                <a:cs typeface="Gotham"/>
              </a:rPr>
              <a:t>s</a:t>
            </a:r>
            <a:r>
              <a:rPr lang="en-US" sz="1400" i="1" dirty="0" smtClean="0">
                <a:latin typeface="Gotham"/>
                <a:cs typeface="Gotham"/>
              </a:rPr>
              <a:t>tories this week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Our top 10 posts from this summer</a:t>
            </a:r>
            <a:endParaRPr lang="en-US" sz="1400" i="1" dirty="0">
              <a:latin typeface="Gotham"/>
              <a:cs typeface="Gotham"/>
            </a:endParaRP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Our 5 favorite tools/looks/recipes/photo filters this month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Best articles we found this week about ______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The only guide for _______ that you’ll ever need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b="1" i="1" dirty="0" smtClean="0">
                <a:latin typeface="Gotham"/>
                <a:cs typeface="Gotham"/>
              </a:rPr>
              <a:t>1x a week or month</a:t>
            </a:r>
          </a:p>
        </p:txBody>
      </p:sp>
      <p:pic>
        <p:nvPicPr>
          <p:cNvPr id="7" name="Picture 6" descr="roundup example.png">
            <a:hlinkClick r:id="rId2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755"/>
          <a:stretch/>
        </p:blipFill>
        <p:spPr>
          <a:xfrm>
            <a:off x="5147376" y="1432562"/>
            <a:ext cx="3238746" cy="3167534"/>
          </a:xfrm>
          <a:prstGeom prst="rect">
            <a:avLst/>
          </a:prstGeom>
          <a:ln w="28575" cmpd="sng">
            <a:solidFill>
              <a:srgbClr val="4BB7BD"/>
            </a:solidFill>
          </a:ln>
        </p:spPr>
      </p:pic>
      <p:sp>
        <p:nvSpPr>
          <p:cNvPr id="14" name="Subtitle 2"/>
          <p:cNvSpPr txBox="1">
            <a:spLocks/>
          </p:cNvSpPr>
          <p:nvPr/>
        </p:nvSpPr>
        <p:spPr>
          <a:xfrm>
            <a:off x="532396" y="310962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A collection of 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top 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finds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, picks or tips.</a:t>
            </a:r>
          </a:p>
        </p:txBody>
      </p:sp>
      <p:sp>
        <p:nvSpPr>
          <p:cNvPr id="9" name="Rectangle 8"/>
          <p:cNvSpPr/>
          <p:nvPr/>
        </p:nvSpPr>
        <p:spPr>
          <a:xfrm>
            <a:off x="5031610" y="4611841"/>
            <a:ext cx="237772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Image Source: Screenshot – </a:t>
            </a:r>
            <a:r>
              <a:rPr lang="en-US" sz="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librisblog.photoshelter.com</a:t>
            </a:r>
            <a:endParaRPr lang="en-US" sz="600" b="1" dirty="0">
              <a:solidFill>
                <a:schemeClr val="tx1">
                  <a:lumMod val="65000"/>
                  <a:lumOff val="3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739988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5754" y="1783019"/>
            <a:ext cx="4016824" cy="3141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1400" b="1" dirty="0" smtClean="0">
                <a:latin typeface="Gotham"/>
                <a:cs typeface="Gotham"/>
              </a:rPr>
              <a:t>How does this work?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Choose </a:t>
            </a:r>
            <a:r>
              <a:rPr lang="en-US" sz="1400" i="1" dirty="0">
                <a:latin typeface="Gotham"/>
                <a:cs typeface="Gotham"/>
              </a:rPr>
              <a:t>a </a:t>
            </a:r>
            <a:r>
              <a:rPr lang="en-US" sz="1400" i="1" dirty="0" smtClean="0">
                <a:latin typeface="Gotham"/>
                <a:cs typeface="Gotham"/>
              </a:rPr>
              <a:t>popular topic 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Ask experts in your niche a question related to it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Once </a:t>
            </a:r>
            <a:r>
              <a:rPr lang="en-US" sz="1400" i="1" dirty="0">
                <a:latin typeface="Gotham"/>
                <a:cs typeface="Gotham"/>
              </a:rPr>
              <a:t>you get enough answers, </a:t>
            </a:r>
            <a:r>
              <a:rPr lang="en-US" sz="1400" i="1" dirty="0" smtClean="0">
                <a:latin typeface="Gotham"/>
                <a:cs typeface="Gotham"/>
              </a:rPr>
              <a:t>include them in a post and promote</a:t>
            </a:r>
            <a:endParaRPr lang="en-US" sz="1400" i="1" dirty="0">
              <a:latin typeface="Gotham"/>
              <a:cs typeface="Gotham"/>
            </a:endParaRP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Ask the experts who contributed to </a:t>
            </a:r>
            <a:r>
              <a:rPr lang="en-US" sz="1400" i="1" dirty="0">
                <a:latin typeface="Gotham"/>
                <a:cs typeface="Gotham"/>
              </a:rPr>
              <a:t>share </a:t>
            </a:r>
            <a:r>
              <a:rPr lang="en-US" sz="1400" i="1" dirty="0" smtClean="0">
                <a:latin typeface="Gotham"/>
                <a:cs typeface="Gotham"/>
              </a:rPr>
              <a:t>your post also</a:t>
            </a:r>
            <a:endParaRPr lang="en-US" sz="1400" i="1" dirty="0">
              <a:latin typeface="Gotham"/>
              <a:cs typeface="Gotham"/>
            </a:endParaRP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Great for traffic!!</a:t>
            </a:r>
          </a:p>
          <a:p>
            <a:pPr marL="137160" indent="-137160">
              <a:spcAft>
                <a:spcPts val="800"/>
              </a:spcAft>
              <a:buFont typeface="Arial"/>
              <a:buChar char="•"/>
            </a:pPr>
            <a:r>
              <a:rPr lang="en-US" sz="1400" i="1" dirty="0" smtClean="0">
                <a:latin typeface="Gotham"/>
                <a:cs typeface="Gotham"/>
              </a:rPr>
              <a:t>Do these 1-2x a year</a:t>
            </a:r>
            <a:endParaRPr lang="en-US" sz="1400" i="1" dirty="0">
              <a:latin typeface="Gotham"/>
              <a:cs typeface="Gotham"/>
            </a:endParaRPr>
          </a:p>
          <a:p>
            <a:pPr marL="285750" indent="-285750">
              <a:spcAft>
                <a:spcPts val="800"/>
              </a:spcAft>
              <a:buFont typeface="Arial"/>
              <a:buChar char="•"/>
            </a:pPr>
            <a:endParaRPr lang="en-US" sz="1400" i="1" dirty="0">
              <a:latin typeface="Gotham"/>
              <a:cs typeface="Gotham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6140" y="310962"/>
            <a:ext cx="843500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An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e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xpert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r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oundup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i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s a collection </a:t>
            </a:r>
            <a:b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of interviews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b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y </a:t>
            </a:r>
            <a:r>
              <a:rPr lang="en-US" sz="2800" b="1" dirty="0">
                <a:solidFill>
                  <a:srgbClr val="404040"/>
                </a:solidFill>
                <a:latin typeface="Gotham"/>
                <a:cs typeface="Gotham"/>
              </a:rPr>
              <a:t>i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ndustry experts.</a:t>
            </a:r>
          </a:p>
        </p:txBody>
      </p:sp>
      <p:pic>
        <p:nvPicPr>
          <p:cNvPr id="3" name="Picture 2" descr="Screen Shot 2017-09-13 at 4.39.16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4" t="5018" r="3186" b="8480"/>
          <a:stretch/>
        </p:blipFill>
        <p:spPr>
          <a:xfrm>
            <a:off x="4719485" y="1853514"/>
            <a:ext cx="3921462" cy="2694459"/>
          </a:xfrm>
          <a:prstGeom prst="rect">
            <a:avLst/>
          </a:prstGeom>
          <a:ln w="28575" cmpd="sng">
            <a:solidFill>
              <a:srgbClr val="5AACAB"/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4607932" y="4575987"/>
            <a:ext cx="318548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Image Source: Screenshot – </a:t>
            </a:r>
            <a:r>
              <a:rPr lang="en-US" sz="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SmallBusinessIdeasBlog.com</a:t>
            </a:r>
            <a:r>
              <a:rPr 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 via </a:t>
            </a:r>
            <a:r>
              <a:rPr lang="en-US" sz="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"/>
                <a:cs typeface="Gotham"/>
              </a:rPr>
              <a:t>mhThemes.com</a:t>
            </a:r>
            <a:endParaRPr lang="en-US" sz="600" b="1" dirty="0">
              <a:solidFill>
                <a:schemeClr val="tx1">
                  <a:lumMod val="65000"/>
                  <a:lumOff val="3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5553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04378" y="1816471"/>
            <a:ext cx="2019904" cy="1751263"/>
          </a:xfrm>
          <a:prstGeom prst="rect">
            <a:avLst/>
          </a:prstGeom>
          <a:solidFill>
            <a:srgbClr val="E1E8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59900" y="1489900"/>
            <a:ext cx="124580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 smtClean="0">
                <a:solidFill>
                  <a:srgbClr val="FFFFFF"/>
                </a:solidFill>
                <a:latin typeface="Gotham"/>
                <a:cs typeface="Gotham"/>
              </a:rPr>
              <a:t>?</a:t>
            </a:r>
            <a:endParaRPr lang="en-US" sz="13800" b="1" dirty="0">
              <a:solidFill>
                <a:srgbClr val="FFFFFF"/>
              </a:solidFill>
              <a:latin typeface="Gotham"/>
              <a:cs typeface="Gotham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25331" y="2576424"/>
            <a:ext cx="175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Videos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55241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967072" y="1526916"/>
            <a:ext cx="1814728" cy="2178975"/>
            <a:chOff x="1662796" y="1140411"/>
            <a:chExt cx="1471588" cy="1766961"/>
          </a:xfrm>
        </p:grpSpPr>
        <p:pic>
          <p:nvPicPr>
            <p:cNvPr id="6" name="Picture 5" descr="bucket-blog-posts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796" y="1140411"/>
              <a:ext cx="1471588" cy="1766961"/>
            </a:xfrm>
            <a:prstGeom prst="rect">
              <a:avLst/>
            </a:prstGeom>
          </p:spPr>
        </p:pic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1751194" y="1910527"/>
              <a:ext cx="1323568" cy="4846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Clr>
                  <a:srgbClr val="D35F59"/>
                </a:buClr>
                <a:buFont typeface="Arial"/>
                <a:buNone/>
              </a:pPr>
              <a:r>
                <a:rPr 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Blog</a:t>
              </a:r>
              <a:br>
                <a:rPr 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</a:br>
              <a:r>
                <a:rPr lang="en-US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hirsty Script Extrabold Demo"/>
                  <a:cs typeface="Thirsty Script Extrabold Demo"/>
                </a:rPr>
                <a:t> posts</a:t>
              </a:r>
              <a:endPara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hirsty Script Extrabold Demo"/>
                <a:cs typeface="Thirsty Script Extrabold Demo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067904" y="1954628"/>
            <a:ext cx="2019904" cy="1751263"/>
          </a:xfrm>
          <a:prstGeom prst="rect">
            <a:avLst/>
          </a:prstGeom>
          <a:solidFill>
            <a:srgbClr val="E1E8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 rot="5400000">
            <a:off x="5514951" y="2485679"/>
            <a:ext cx="1233716" cy="731763"/>
          </a:xfrm>
          <a:prstGeom prst="triangle">
            <a:avLst>
              <a:gd name="adj" fmla="val 49019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61585" y="2685948"/>
            <a:ext cx="1751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otham"/>
                <a:cs typeface="Gotham"/>
              </a:rPr>
              <a:t>Videos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Gotham"/>
              <a:cs typeface="Gotham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903264" y="2902857"/>
            <a:ext cx="99180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791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</TotalTime>
  <Words>436</Words>
  <Application>Microsoft Macintosh PowerPoint</Application>
  <PresentationFormat>On-screen Show (16:10)</PresentationFormat>
  <Paragraphs>134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97</cp:revision>
  <cp:lastPrinted>2017-08-06T03:08:43Z</cp:lastPrinted>
  <dcterms:created xsi:type="dcterms:W3CDTF">2017-08-06T02:36:09Z</dcterms:created>
  <dcterms:modified xsi:type="dcterms:W3CDTF">2017-11-10T01:31:28Z</dcterms:modified>
</cp:coreProperties>
</file>