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514" r:id="rId2"/>
    <p:sldId id="529" r:id="rId3"/>
    <p:sldId id="530" r:id="rId4"/>
    <p:sldId id="534" r:id="rId5"/>
    <p:sldId id="535" r:id="rId6"/>
    <p:sldId id="536" r:id="rId7"/>
    <p:sldId id="537" r:id="rId8"/>
    <p:sldId id="538" r:id="rId9"/>
    <p:sldId id="539" r:id="rId10"/>
    <p:sldId id="542" r:id="rId11"/>
    <p:sldId id="540" r:id="rId12"/>
    <p:sldId id="541" r:id="rId13"/>
    <p:sldId id="544" r:id="rId14"/>
    <p:sldId id="545" r:id="rId15"/>
    <p:sldId id="546" r:id="rId16"/>
    <p:sldId id="547" r:id="rId17"/>
    <p:sldId id="549" r:id="rId18"/>
    <p:sldId id="550" r:id="rId19"/>
    <p:sldId id="551" r:id="rId20"/>
    <p:sldId id="553" r:id="rId21"/>
    <p:sldId id="554" r:id="rId22"/>
    <p:sldId id="555" r:id="rId23"/>
    <p:sldId id="552" r:id="rId24"/>
    <p:sldId id="556" r:id="rId25"/>
    <p:sldId id="557" r:id="rId26"/>
    <p:sldId id="558" r:id="rId27"/>
    <p:sldId id="561" r:id="rId28"/>
    <p:sldId id="567" r:id="rId29"/>
    <p:sldId id="568" r:id="rId30"/>
    <p:sldId id="569" r:id="rId31"/>
    <p:sldId id="559" r:id="rId32"/>
    <p:sldId id="564" r:id="rId33"/>
    <p:sldId id="565" r:id="rId34"/>
    <p:sldId id="566" r:id="rId35"/>
    <p:sldId id="562" r:id="rId36"/>
    <p:sldId id="563" r:id="rId37"/>
  </p:sldIdLst>
  <p:sldSz cx="16891000" cy="9518650"/>
  <p:notesSz cx="16891000" cy="95186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29"/>
    <a:srgbClr val="B5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/>
    <p:restoredTop sz="91478"/>
  </p:normalViewPr>
  <p:slideViewPr>
    <p:cSldViewPr>
      <p:cViewPr varScale="1">
        <p:scale>
          <a:sx n="86" d="100"/>
          <a:sy n="86" d="100"/>
        </p:scale>
        <p:origin x="920" y="2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67301" y="2950781"/>
            <a:ext cx="14362748" cy="19989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534602" y="5330444"/>
            <a:ext cx="11828145" cy="2379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986628" y="2777708"/>
            <a:ext cx="1628139" cy="1101725"/>
          </a:xfrm>
          <a:custGeom>
            <a:avLst/>
            <a:gdLst/>
            <a:ahLst/>
            <a:cxnLst/>
            <a:rect l="l" t="t" r="r" b="b"/>
            <a:pathLst>
              <a:path w="1628140" h="1101725">
                <a:moveTo>
                  <a:pt x="0" y="0"/>
                </a:moveTo>
                <a:lnTo>
                  <a:pt x="1628139" y="0"/>
                </a:lnTo>
                <a:lnTo>
                  <a:pt x="1628139" y="1101394"/>
                </a:lnTo>
                <a:lnTo>
                  <a:pt x="0" y="1101394"/>
                </a:lnTo>
                <a:lnTo>
                  <a:pt x="0" y="0"/>
                </a:lnTo>
                <a:close/>
              </a:path>
            </a:pathLst>
          </a:custGeom>
          <a:solidFill>
            <a:srgbClr val="03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00" b="0" i="0">
                <a:solidFill>
                  <a:srgbClr val="F0D33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00" b="0" i="0">
                <a:solidFill>
                  <a:srgbClr val="F0D33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44867" y="2189289"/>
            <a:ext cx="7350347" cy="6282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702135" y="2189289"/>
            <a:ext cx="7350347" cy="6282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00" b="0" i="0">
                <a:solidFill>
                  <a:srgbClr val="F0D33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83773" y="2769859"/>
            <a:ext cx="13729802" cy="1019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0" b="0" i="0">
                <a:solidFill>
                  <a:srgbClr val="F0D33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4867" y="2189289"/>
            <a:ext cx="15207615" cy="6282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745099" y="8852345"/>
            <a:ext cx="5407152" cy="4759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44867" y="8852345"/>
            <a:ext cx="3886390" cy="4759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166092" y="8852345"/>
            <a:ext cx="3886390" cy="4759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E15D1E1-7840-AA44-AA4D-B84818517F87}"/>
              </a:ext>
            </a:extLst>
          </p:cNvPr>
          <p:cNvSpPr txBox="1">
            <a:spLocks/>
          </p:cNvSpPr>
          <p:nvPr/>
        </p:nvSpPr>
        <p:spPr>
          <a:xfrm>
            <a:off x="488255" y="326229"/>
            <a:ext cx="5181274" cy="7070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58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FINDING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B7A01AC-C007-C147-A4CC-50FE0228C1E8}"/>
              </a:ext>
            </a:extLst>
          </p:cNvPr>
          <p:cNvSpPr txBox="1">
            <a:spLocks/>
          </p:cNvSpPr>
          <p:nvPr/>
        </p:nvSpPr>
        <p:spPr>
          <a:xfrm>
            <a:off x="493460" y="921019"/>
            <a:ext cx="6656640" cy="578235"/>
          </a:xfrm>
          <a:prstGeom prst="rect">
            <a:avLst/>
          </a:prstGeom>
        </p:spPr>
        <p:txBody>
          <a:bodyPr vert="horz" lIns="81117" tIns="40559" rIns="81117" bIns="4055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726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907AAB-B225-9D45-929A-BD5B6DB35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0" y="1711325"/>
            <a:ext cx="12890500" cy="725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38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E15D1E1-7840-AA44-AA4D-B84818517F87}"/>
              </a:ext>
            </a:extLst>
          </p:cNvPr>
          <p:cNvSpPr txBox="1">
            <a:spLocks/>
          </p:cNvSpPr>
          <p:nvPr/>
        </p:nvSpPr>
        <p:spPr>
          <a:xfrm>
            <a:off x="488255" y="326229"/>
            <a:ext cx="5181274" cy="7070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58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FINDING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B7A01AC-C007-C147-A4CC-50FE0228C1E8}"/>
              </a:ext>
            </a:extLst>
          </p:cNvPr>
          <p:cNvSpPr txBox="1">
            <a:spLocks/>
          </p:cNvSpPr>
          <p:nvPr/>
        </p:nvSpPr>
        <p:spPr>
          <a:xfrm>
            <a:off x="493460" y="921019"/>
            <a:ext cx="6656640" cy="578235"/>
          </a:xfrm>
          <a:prstGeom prst="rect">
            <a:avLst/>
          </a:prstGeom>
        </p:spPr>
        <p:txBody>
          <a:bodyPr vert="horz" lIns="81117" tIns="40559" rIns="81117" bIns="4055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726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1581BB-7BEF-4C46-84F6-D33A80090B63}"/>
              </a:ext>
            </a:extLst>
          </p:cNvPr>
          <p:cNvSpPr txBox="1">
            <a:spLocks/>
          </p:cNvSpPr>
          <p:nvPr/>
        </p:nvSpPr>
        <p:spPr>
          <a:xfrm>
            <a:off x="825500" y="1787525"/>
            <a:ext cx="2324100" cy="5181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0" kern="0" dirty="0">
                <a:solidFill>
                  <a:srgbClr val="B5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endParaRPr lang="en-US" sz="40000" kern="0" dirty="0">
              <a:solidFill>
                <a:srgbClr val="FFCC29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1EF1D2-F0A0-B447-B60D-788722B20103}"/>
              </a:ext>
            </a:extLst>
          </p:cNvPr>
          <p:cNvSpPr txBox="1">
            <a:spLocks/>
          </p:cNvSpPr>
          <p:nvPr/>
        </p:nvSpPr>
        <p:spPr>
          <a:xfrm>
            <a:off x="3258571" y="3921125"/>
            <a:ext cx="4882129" cy="1981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FIND LEADS ON  </a:t>
            </a:r>
          </a:p>
          <a:p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INSTAGRAM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BA05AD-205F-774B-A376-C0C51DA55538}"/>
              </a:ext>
            </a:extLst>
          </p:cNvPr>
          <p:cNvSpPr txBox="1"/>
          <p:nvPr/>
        </p:nvSpPr>
        <p:spPr>
          <a:xfrm>
            <a:off x="8517120" y="2323926"/>
            <a:ext cx="8382000" cy="73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192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Over 500 million daily users</a:t>
            </a:r>
          </a:p>
        </p:txBody>
      </p:sp>
    </p:spTree>
    <p:extLst>
      <p:ext uri="{BB962C8B-B14F-4D97-AF65-F5344CB8AC3E}">
        <p14:creationId xmlns:p14="http://schemas.microsoft.com/office/powerpoint/2010/main" val="1880993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E15D1E1-7840-AA44-AA4D-B84818517F87}"/>
              </a:ext>
            </a:extLst>
          </p:cNvPr>
          <p:cNvSpPr txBox="1">
            <a:spLocks/>
          </p:cNvSpPr>
          <p:nvPr/>
        </p:nvSpPr>
        <p:spPr>
          <a:xfrm>
            <a:off x="488255" y="326229"/>
            <a:ext cx="5181274" cy="7070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58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FINDING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B7A01AC-C007-C147-A4CC-50FE0228C1E8}"/>
              </a:ext>
            </a:extLst>
          </p:cNvPr>
          <p:cNvSpPr txBox="1">
            <a:spLocks/>
          </p:cNvSpPr>
          <p:nvPr/>
        </p:nvSpPr>
        <p:spPr>
          <a:xfrm>
            <a:off x="493460" y="921019"/>
            <a:ext cx="6656640" cy="578235"/>
          </a:xfrm>
          <a:prstGeom prst="rect">
            <a:avLst/>
          </a:prstGeom>
        </p:spPr>
        <p:txBody>
          <a:bodyPr vert="horz" lIns="81117" tIns="40559" rIns="81117" bIns="4055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726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1581BB-7BEF-4C46-84F6-D33A80090B63}"/>
              </a:ext>
            </a:extLst>
          </p:cNvPr>
          <p:cNvSpPr txBox="1">
            <a:spLocks/>
          </p:cNvSpPr>
          <p:nvPr/>
        </p:nvSpPr>
        <p:spPr>
          <a:xfrm>
            <a:off x="825500" y="1787525"/>
            <a:ext cx="2324100" cy="5181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0" kern="0" dirty="0">
                <a:solidFill>
                  <a:srgbClr val="B5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endParaRPr lang="en-US" sz="40000" kern="0" dirty="0">
              <a:solidFill>
                <a:srgbClr val="FFCC29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1EF1D2-F0A0-B447-B60D-788722B20103}"/>
              </a:ext>
            </a:extLst>
          </p:cNvPr>
          <p:cNvSpPr txBox="1">
            <a:spLocks/>
          </p:cNvSpPr>
          <p:nvPr/>
        </p:nvSpPr>
        <p:spPr>
          <a:xfrm>
            <a:off x="3258571" y="3921125"/>
            <a:ext cx="4882129" cy="1981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FIND LEADS ON  </a:t>
            </a:r>
          </a:p>
          <a:p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INSTAGRAM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BA05AD-205F-774B-A376-C0C51DA55538}"/>
              </a:ext>
            </a:extLst>
          </p:cNvPr>
          <p:cNvSpPr txBox="1"/>
          <p:nvPr/>
        </p:nvSpPr>
        <p:spPr>
          <a:xfrm>
            <a:off x="8517120" y="2323926"/>
            <a:ext cx="8382000" cy="73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192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Over 500 million daily users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56CEAF-D8BF-C343-B4FB-566395EC593B}"/>
              </a:ext>
            </a:extLst>
          </p:cNvPr>
          <p:cNvSpPr txBox="1"/>
          <p:nvPr/>
        </p:nvSpPr>
        <p:spPr>
          <a:xfrm>
            <a:off x="8597900" y="3687046"/>
            <a:ext cx="8644536" cy="1382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192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The highest engagement </a:t>
            </a:r>
          </a:p>
          <a:p>
            <a:r>
              <a:rPr lang="en-US" sz="4192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     of an social platform</a:t>
            </a:r>
          </a:p>
        </p:txBody>
      </p:sp>
    </p:spTree>
    <p:extLst>
      <p:ext uri="{BB962C8B-B14F-4D97-AF65-F5344CB8AC3E}">
        <p14:creationId xmlns:p14="http://schemas.microsoft.com/office/powerpoint/2010/main" val="3626302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E15D1E1-7840-AA44-AA4D-B84818517F87}"/>
              </a:ext>
            </a:extLst>
          </p:cNvPr>
          <p:cNvSpPr txBox="1">
            <a:spLocks/>
          </p:cNvSpPr>
          <p:nvPr/>
        </p:nvSpPr>
        <p:spPr>
          <a:xfrm>
            <a:off x="488255" y="326229"/>
            <a:ext cx="5181274" cy="7070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58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FINDING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B7A01AC-C007-C147-A4CC-50FE0228C1E8}"/>
              </a:ext>
            </a:extLst>
          </p:cNvPr>
          <p:cNvSpPr txBox="1">
            <a:spLocks/>
          </p:cNvSpPr>
          <p:nvPr/>
        </p:nvSpPr>
        <p:spPr>
          <a:xfrm>
            <a:off x="493460" y="921019"/>
            <a:ext cx="6656640" cy="578235"/>
          </a:xfrm>
          <a:prstGeom prst="rect">
            <a:avLst/>
          </a:prstGeom>
        </p:spPr>
        <p:txBody>
          <a:bodyPr vert="horz" lIns="81117" tIns="40559" rIns="81117" bIns="4055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726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1581BB-7BEF-4C46-84F6-D33A80090B63}"/>
              </a:ext>
            </a:extLst>
          </p:cNvPr>
          <p:cNvSpPr txBox="1">
            <a:spLocks/>
          </p:cNvSpPr>
          <p:nvPr/>
        </p:nvSpPr>
        <p:spPr>
          <a:xfrm>
            <a:off x="825500" y="1787525"/>
            <a:ext cx="2324100" cy="5181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0" kern="0" dirty="0">
                <a:solidFill>
                  <a:srgbClr val="B5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endParaRPr lang="en-US" sz="40000" kern="0" dirty="0">
              <a:solidFill>
                <a:srgbClr val="FFCC29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1EF1D2-F0A0-B447-B60D-788722B20103}"/>
              </a:ext>
            </a:extLst>
          </p:cNvPr>
          <p:cNvSpPr txBox="1">
            <a:spLocks/>
          </p:cNvSpPr>
          <p:nvPr/>
        </p:nvSpPr>
        <p:spPr>
          <a:xfrm>
            <a:off x="3258571" y="3921125"/>
            <a:ext cx="4882129" cy="1981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FIND LEADS ON  </a:t>
            </a:r>
          </a:p>
          <a:p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INSTAGRAM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8C6CA5-195F-F643-A654-298DF2F0360E}"/>
              </a:ext>
            </a:extLst>
          </p:cNvPr>
          <p:cNvSpPr txBox="1"/>
          <p:nvPr/>
        </p:nvSpPr>
        <p:spPr>
          <a:xfrm>
            <a:off x="8597900" y="5728954"/>
            <a:ext cx="7121785" cy="1382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192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Powerful tool for anyone using video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6B3D25-34AE-DA4C-9BAD-36CD1D3E10B6}"/>
              </a:ext>
            </a:extLst>
          </p:cNvPr>
          <p:cNvSpPr txBox="1"/>
          <p:nvPr/>
        </p:nvSpPr>
        <p:spPr>
          <a:xfrm>
            <a:off x="8517120" y="2323926"/>
            <a:ext cx="8382000" cy="73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192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Over 500 million daily users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FB4C50-6013-3E49-8255-8937EA58050E}"/>
              </a:ext>
            </a:extLst>
          </p:cNvPr>
          <p:cNvSpPr txBox="1"/>
          <p:nvPr/>
        </p:nvSpPr>
        <p:spPr>
          <a:xfrm>
            <a:off x="8597900" y="3687046"/>
            <a:ext cx="8644536" cy="1382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192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The highest engagement </a:t>
            </a:r>
          </a:p>
          <a:p>
            <a:r>
              <a:rPr lang="en-US" sz="4192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     of an social platform</a:t>
            </a:r>
          </a:p>
        </p:txBody>
      </p:sp>
    </p:spTree>
    <p:extLst>
      <p:ext uri="{BB962C8B-B14F-4D97-AF65-F5344CB8AC3E}">
        <p14:creationId xmlns:p14="http://schemas.microsoft.com/office/powerpoint/2010/main" val="797318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E15D1E1-7840-AA44-AA4D-B84818517F87}"/>
              </a:ext>
            </a:extLst>
          </p:cNvPr>
          <p:cNvSpPr txBox="1">
            <a:spLocks/>
          </p:cNvSpPr>
          <p:nvPr/>
        </p:nvSpPr>
        <p:spPr>
          <a:xfrm>
            <a:off x="488255" y="326229"/>
            <a:ext cx="5181274" cy="7070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58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FINDING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B7A01AC-C007-C147-A4CC-50FE0228C1E8}"/>
              </a:ext>
            </a:extLst>
          </p:cNvPr>
          <p:cNvSpPr txBox="1">
            <a:spLocks/>
          </p:cNvSpPr>
          <p:nvPr/>
        </p:nvSpPr>
        <p:spPr>
          <a:xfrm>
            <a:off x="493460" y="921019"/>
            <a:ext cx="6656640" cy="578235"/>
          </a:xfrm>
          <a:prstGeom prst="rect">
            <a:avLst/>
          </a:prstGeom>
        </p:spPr>
        <p:txBody>
          <a:bodyPr vert="horz" lIns="81117" tIns="40559" rIns="81117" bIns="4055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726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1581BB-7BEF-4C46-84F6-D33A80090B63}"/>
              </a:ext>
            </a:extLst>
          </p:cNvPr>
          <p:cNvSpPr txBox="1">
            <a:spLocks/>
          </p:cNvSpPr>
          <p:nvPr/>
        </p:nvSpPr>
        <p:spPr>
          <a:xfrm>
            <a:off x="825500" y="1787525"/>
            <a:ext cx="2324100" cy="5181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0" kern="0" dirty="0">
                <a:solidFill>
                  <a:srgbClr val="B5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endParaRPr lang="en-US" sz="40000" kern="0" dirty="0">
              <a:solidFill>
                <a:srgbClr val="FFCC29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1EF1D2-F0A0-B447-B60D-788722B20103}"/>
              </a:ext>
            </a:extLst>
          </p:cNvPr>
          <p:cNvSpPr txBox="1">
            <a:spLocks/>
          </p:cNvSpPr>
          <p:nvPr/>
        </p:nvSpPr>
        <p:spPr>
          <a:xfrm>
            <a:off x="3258571" y="3921125"/>
            <a:ext cx="4882129" cy="1981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FIND LEADS ON  </a:t>
            </a:r>
          </a:p>
          <a:p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INSTAGRAM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91EBB8-C055-9249-A90A-5929FF5E85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" r="7692"/>
          <a:stretch/>
        </p:blipFill>
        <p:spPr>
          <a:xfrm>
            <a:off x="8249671" y="2260600"/>
            <a:ext cx="7434829" cy="49974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80395C-2B23-614B-B732-DF408326D9DD}"/>
              </a:ext>
            </a:extLst>
          </p:cNvPr>
          <p:cNvSpPr txBox="1"/>
          <p:nvPr/>
        </p:nvSpPr>
        <p:spPr>
          <a:xfrm>
            <a:off x="8406192" y="7426325"/>
            <a:ext cx="7121785" cy="73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92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Easy access to portfolio</a:t>
            </a:r>
          </a:p>
        </p:txBody>
      </p:sp>
    </p:spTree>
    <p:extLst>
      <p:ext uri="{BB962C8B-B14F-4D97-AF65-F5344CB8AC3E}">
        <p14:creationId xmlns:p14="http://schemas.microsoft.com/office/powerpoint/2010/main" val="1275860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E15D1E1-7840-AA44-AA4D-B84818517F87}"/>
              </a:ext>
            </a:extLst>
          </p:cNvPr>
          <p:cNvSpPr txBox="1">
            <a:spLocks/>
          </p:cNvSpPr>
          <p:nvPr/>
        </p:nvSpPr>
        <p:spPr>
          <a:xfrm>
            <a:off x="488255" y="326229"/>
            <a:ext cx="5181274" cy="7070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58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FINDING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B7A01AC-C007-C147-A4CC-50FE0228C1E8}"/>
              </a:ext>
            </a:extLst>
          </p:cNvPr>
          <p:cNvSpPr txBox="1">
            <a:spLocks/>
          </p:cNvSpPr>
          <p:nvPr/>
        </p:nvSpPr>
        <p:spPr>
          <a:xfrm>
            <a:off x="493460" y="921019"/>
            <a:ext cx="6656640" cy="578235"/>
          </a:xfrm>
          <a:prstGeom prst="rect">
            <a:avLst/>
          </a:prstGeom>
        </p:spPr>
        <p:txBody>
          <a:bodyPr vert="horz" lIns="81117" tIns="40559" rIns="81117" bIns="4055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726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1581BB-7BEF-4C46-84F6-D33A80090B63}"/>
              </a:ext>
            </a:extLst>
          </p:cNvPr>
          <p:cNvSpPr txBox="1">
            <a:spLocks/>
          </p:cNvSpPr>
          <p:nvPr/>
        </p:nvSpPr>
        <p:spPr>
          <a:xfrm>
            <a:off x="825500" y="1787525"/>
            <a:ext cx="2324100" cy="5181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0" kern="0" dirty="0">
                <a:solidFill>
                  <a:srgbClr val="B5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endParaRPr lang="en-US" sz="40000" kern="0" dirty="0">
              <a:solidFill>
                <a:srgbClr val="FFCC29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1EF1D2-F0A0-B447-B60D-788722B20103}"/>
              </a:ext>
            </a:extLst>
          </p:cNvPr>
          <p:cNvSpPr txBox="1">
            <a:spLocks/>
          </p:cNvSpPr>
          <p:nvPr/>
        </p:nvSpPr>
        <p:spPr>
          <a:xfrm>
            <a:off x="3258571" y="3921125"/>
            <a:ext cx="4882129" cy="1981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FIND LEADS ON  </a:t>
            </a:r>
          </a:p>
          <a:p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INSTAGRAM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0E52D7-D829-894A-BCE7-F732A79B9A1E}"/>
              </a:ext>
            </a:extLst>
          </p:cNvPr>
          <p:cNvSpPr txBox="1">
            <a:spLocks/>
          </p:cNvSpPr>
          <p:nvPr/>
        </p:nvSpPr>
        <p:spPr>
          <a:xfrm>
            <a:off x="9207500" y="2244725"/>
            <a:ext cx="7010400" cy="68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DIRECT MESSAGES</a:t>
            </a:r>
            <a:endParaRPr lang="en-US" sz="4400" kern="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956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E15D1E1-7840-AA44-AA4D-B84818517F87}"/>
              </a:ext>
            </a:extLst>
          </p:cNvPr>
          <p:cNvSpPr txBox="1">
            <a:spLocks/>
          </p:cNvSpPr>
          <p:nvPr/>
        </p:nvSpPr>
        <p:spPr>
          <a:xfrm>
            <a:off x="488255" y="326229"/>
            <a:ext cx="5181274" cy="7070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58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FINDING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B7A01AC-C007-C147-A4CC-50FE0228C1E8}"/>
              </a:ext>
            </a:extLst>
          </p:cNvPr>
          <p:cNvSpPr txBox="1">
            <a:spLocks/>
          </p:cNvSpPr>
          <p:nvPr/>
        </p:nvSpPr>
        <p:spPr>
          <a:xfrm>
            <a:off x="493460" y="921019"/>
            <a:ext cx="6656640" cy="578235"/>
          </a:xfrm>
          <a:prstGeom prst="rect">
            <a:avLst/>
          </a:prstGeom>
        </p:spPr>
        <p:txBody>
          <a:bodyPr vert="horz" lIns="81117" tIns="40559" rIns="81117" bIns="4055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726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1581BB-7BEF-4C46-84F6-D33A80090B63}"/>
              </a:ext>
            </a:extLst>
          </p:cNvPr>
          <p:cNvSpPr txBox="1">
            <a:spLocks/>
          </p:cNvSpPr>
          <p:nvPr/>
        </p:nvSpPr>
        <p:spPr>
          <a:xfrm>
            <a:off x="825500" y="1787525"/>
            <a:ext cx="2324100" cy="5181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0" kern="0" dirty="0">
                <a:solidFill>
                  <a:srgbClr val="B5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endParaRPr lang="en-US" sz="40000" kern="0" dirty="0">
              <a:solidFill>
                <a:srgbClr val="FFCC29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1EF1D2-F0A0-B447-B60D-788722B20103}"/>
              </a:ext>
            </a:extLst>
          </p:cNvPr>
          <p:cNvSpPr txBox="1">
            <a:spLocks/>
          </p:cNvSpPr>
          <p:nvPr/>
        </p:nvSpPr>
        <p:spPr>
          <a:xfrm>
            <a:off x="3258571" y="3921125"/>
            <a:ext cx="4882129" cy="1981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FIND LEADS ON  </a:t>
            </a:r>
          </a:p>
          <a:p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INSTAGRAM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0E52D7-D829-894A-BCE7-F732A79B9A1E}"/>
              </a:ext>
            </a:extLst>
          </p:cNvPr>
          <p:cNvSpPr txBox="1">
            <a:spLocks/>
          </p:cNvSpPr>
          <p:nvPr/>
        </p:nvSpPr>
        <p:spPr>
          <a:xfrm>
            <a:off x="9207500" y="2244725"/>
            <a:ext cx="7010400" cy="68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DIRECT MESSAGES</a:t>
            </a:r>
            <a:endParaRPr lang="en-US" sz="4400" kern="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ED9464A-B028-EC47-8545-549828EFEE37}"/>
              </a:ext>
            </a:extLst>
          </p:cNvPr>
          <p:cNvSpPr txBox="1">
            <a:spLocks/>
          </p:cNvSpPr>
          <p:nvPr/>
        </p:nvSpPr>
        <p:spPr>
          <a:xfrm>
            <a:off x="9207500" y="3578225"/>
            <a:ext cx="7010400" cy="23241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FILTER </a:t>
            </a:r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YOUR LEADS TO TARGET A </a:t>
            </a:r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SPECIFIC AUDIENCE</a:t>
            </a:r>
            <a:endParaRPr lang="en-US" sz="4400" kern="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577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E15D1E1-7840-AA44-AA4D-B84818517F87}"/>
              </a:ext>
            </a:extLst>
          </p:cNvPr>
          <p:cNvSpPr txBox="1">
            <a:spLocks/>
          </p:cNvSpPr>
          <p:nvPr/>
        </p:nvSpPr>
        <p:spPr>
          <a:xfrm>
            <a:off x="488255" y="326229"/>
            <a:ext cx="5181274" cy="7070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58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FINDING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B7A01AC-C007-C147-A4CC-50FE0228C1E8}"/>
              </a:ext>
            </a:extLst>
          </p:cNvPr>
          <p:cNvSpPr txBox="1">
            <a:spLocks/>
          </p:cNvSpPr>
          <p:nvPr/>
        </p:nvSpPr>
        <p:spPr>
          <a:xfrm>
            <a:off x="493460" y="921019"/>
            <a:ext cx="6656640" cy="578235"/>
          </a:xfrm>
          <a:prstGeom prst="rect">
            <a:avLst/>
          </a:prstGeom>
        </p:spPr>
        <p:txBody>
          <a:bodyPr vert="horz" lIns="81117" tIns="40559" rIns="81117" bIns="4055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726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1581BB-7BEF-4C46-84F6-D33A80090B63}"/>
              </a:ext>
            </a:extLst>
          </p:cNvPr>
          <p:cNvSpPr txBox="1">
            <a:spLocks/>
          </p:cNvSpPr>
          <p:nvPr/>
        </p:nvSpPr>
        <p:spPr>
          <a:xfrm>
            <a:off x="825500" y="1787525"/>
            <a:ext cx="2324100" cy="5181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0" kern="0" dirty="0">
                <a:solidFill>
                  <a:srgbClr val="B5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endParaRPr lang="en-US" sz="40000" kern="0" dirty="0">
              <a:solidFill>
                <a:srgbClr val="FFCC29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1EF1D2-F0A0-B447-B60D-788722B20103}"/>
              </a:ext>
            </a:extLst>
          </p:cNvPr>
          <p:cNvSpPr txBox="1">
            <a:spLocks/>
          </p:cNvSpPr>
          <p:nvPr/>
        </p:nvSpPr>
        <p:spPr>
          <a:xfrm>
            <a:off x="3258571" y="3921125"/>
            <a:ext cx="4882129" cy="1981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FIND LEADS ON  </a:t>
            </a:r>
          </a:p>
          <a:p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INSTAGRAM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0E52D7-D829-894A-BCE7-F732A79B9A1E}"/>
              </a:ext>
            </a:extLst>
          </p:cNvPr>
          <p:cNvSpPr txBox="1">
            <a:spLocks/>
          </p:cNvSpPr>
          <p:nvPr/>
        </p:nvSpPr>
        <p:spPr>
          <a:xfrm>
            <a:off x="9207500" y="2244725"/>
            <a:ext cx="7010400" cy="68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DIRECT MESSAGES</a:t>
            </a:r>
            <a:endParaRPr lang="en-US" sz="4400" kern="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ED9464A-B028-EC47-8545-549828EFEE37}"/>
              </a:ext>
            </a:extLst>
          </p:cNvPr>
          <p:cNvSpPr txBox="1">
            <a:spLocks/>
          </p:cNvSpPr>
          <p:nvPr/>
        </p:nvSpPr>
        <p:spPr>
          <a:xfrm>
            <a:off x="9207500" y="3578225"/>
            <a:ext cx="7010400" cy="23241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FILTER </a:t>
            </a:r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YOUR LEADS TO TARGET A </a:t>
            </a:r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SPECIFIC AUDIENCE</a:t>
            </a:r>
            <a:endParaRPr lang="en-US" sz="4400" kern="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04196B2-B4B5-6147-B9CF-A31309ADF5D7}"/>
              </a:ext>
            </a:extLst>
          </p:cNvPr>
          <p:cNvSpPr txBox="1">
            <a:spLocks/>
          </p:cNvSpPr>
          <p:nvPr/>
        </p:nvSpPr>
        <p:spPr>
          <a:xfrm>
            <a:off x="9218534" y="6283325"/>
            <a:ext cx="7010400" cy="68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#HASHTAGS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ACB0E7B-16CB-B746-9BDE-2BE07F0957E0}"/>
              </a:ext>
            </a:extLst>
          </p:cNvPr>
          <p:cNvSpPr txBox="1">
            <a:spLocks/>
          </p:cNvSpPr>
          <p:nvPr/>
        </p:nvSpPr>
        <p:spPr>
          <a:xfrm>
            <a:off x="11099800" y="7121525"/>
            <a:ext cx="579120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USE HASHTAG FINDING TOOLS TO SEE WHAT IS RELEVANT IN YOUR SECTOR</a:t>
            </a:r>
          </a:p>
        </p:txBody>
      </p:sp>
    </p:spTree>
    <p:extLst>
      <p:ext uri="{BB962C8B-B14F-4D97-AF65-F5344CB8AC3E}">
        <p14:creationId xmlns:p14="http://schemas.microsoft.com/office/powerpoint/2010/main" val="3017353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E15D1E1-7840-AA44-AA4D-B84818517F87}"/>
              </a:ext>
            </a:extLst>
          </p:cNvPr>
          <p:cNvSpPr txBox="1">
            <a:spLocks/>
          </p:cNvSpPr>
          <p:nvPr/>
        </p:nvSpPr>
        <p:spPr>
          <a:xfrm>
            <a:off x="488255" y="326229"/>
            <a:ext cx="5181274" cy="7070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58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FINDING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B7A01AC-C007-C147-A4CC-50FE0228C1E8}"/>
              </a:ext>
            </a:extLst>
          </p:cNvPr>
          <p:cNvSpPr txBox="1">
            <a:spLocks/>
          </p:cNvSpPr>
          <p:nvPr/>
        </p:nvSpPr>
        <p:spPr>
          <a:xfrm>
            <a:off x="493460" y="921019"/>
            <a:ext cx="6656640" cy="578235"/>
          </a:xfrm>
          <a:prstGeom prst="rect">
            <a:avLst/>
          </a:prstGeom>
        </p:spPr>
        <p:txBody>
          <a:bodyPr vert="horz" lIns="81117" tIns="40559" rIns="81117" bIns="4055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726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1581BB-7BEF-4C46-84F6-D33A80090B63}"/>
              </a:ext>
            </a:extLst>
          </p:cNvPr>
          <p:cNvSpPr txBox="1">
            <a:spLocks/>
          </p:cNvSpPr>
          <p:nvPr/>
        </p:nvSpPr>
        <p:spPr>
          <a:xfrm>
            <a:off x="825500" y="1787525"/>
            <a:ext cx="2324100" cy="5181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0" kern="0" dirty="0">
                <a:solidFill>
                  <a:srgbClr val="B5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endParaRPr lang="en-US" sz="40000" kern="0" dirty="0">
              <a:solidFill>
                <a:srgbClr val="FFCC29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1EF1D2-F0A0-B447-B60D-788722B20103}"/>
              </a:ext>
            </a:extLst>
          </p:cNvPr>
          <p:cNvSpPr txBox="1">
            <a:spLocks/>
          </p:cNvSpPr>
          <p:nvPr/>
        </p:nvSpPr>
        <p:spPr>
          <a:xfrm>
            <a:off x="3258571" y="3921125"/>
            <a:ext cx="4882129" cy="1981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FIND LEADS ON  </a:t>
            </a:r>
          </a:p>
          <a:p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INSTAGRAM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0E52D7-D829-894A-BCE7-F732A79B9A1E}"/>
              </a:ext>
            </a:extLst>
          </p:cNvPr>
          <p:cNvSpPr txBox="1">
            <a:spLocks/>
          </p:cNvSpPr>
          <p:nvPr/>
        </p:nvSpPr>
        <p:spPr>
          <a:xfrm>
            <a:off x="9207500" y="2244725"/>
            <a:ext cx="7010400" cy="278687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DIRECT MESSAGES</a:t>
            </a:r>
          </a:p>
          <a:p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100 DMs </a:t>
            </a:r>
          </a:p>
          <a:p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IS A GOOD PLACE TO </a:t>
            </a:r>
          </a:p>
          <a:p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START</a:t>
            </a:r>
            <a:endParaRPr lang="en-US" sz="4400" kern="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338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E15D1E1-7840-AA44-AA4D-B84818517F87}"/>
              </a:ext>
            </a:extLst>
          </p:cNvPr>
          <p:cNvSpPr txBox="1">
            <a:spLocks/>
          </p:cNvSpPr>
          <p:nvPr/>
        </p:nvSpPr>
        <p:spPr>
          <a:xfrm>
            <a:off x="488255" y="326229"/>
            <a:ext cx="5181274" cy="7070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58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FINDING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B7A01AC-C007-C147-A4CC-50FE0228C1E8}"/>
              </a:ext>
            </a:extLst>
          </p:cNvPr>
          <p:cNvSpPr txBox="1">
            <a:spLocks/>
          </p:cNvSpPr>
          <p:nvPr/>
        </p:nvSpPr>
        <p:spPr>
          <a:xfrm>
            <a:off x="493460" y="921019"/>
            <a:ext cx="6656640" cy="578235"/>
          </a:xfrm>
          <a:prstGeom prst="rect">
            <a:avLst/>
          </a:prstGeom>
        </p:spPr>
        <p:txBody>
          <a:bodyPr vert="horz" lIns="81117" tIns="40559" rIns="81117" bIns="4055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726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1581BB-7BEF-4C46-84F6-D33A80090B63}"/>
              </a:ext>
            </a:extLst>
          </p:cNvPr>
          <p:cNvSpPr txBox="1">
            <a:spLocks/>
          </p:cNvSpPr>
          <p:nvPr/>
        </p:nvSpPr>
        <p:spPr>
          <a:xfrm>
            <a:off x="825500" y="1787525"/>
            <a:ext cx="2324100" cy="5181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0" kern="0" dirty="0">
                <a:solidFill>
                  <a:srgbClr val="B5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endParaRPr lang="en-US" sz="40000" kern="0" dirty="0">
              <a:solidFill>
                <a:srgbClr val="FFCC29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1EF1D2-F0A0-B447-B60D-788722B20103}"/>
              </a:ext>
            </a:extLst>
          </p:cNvPr>
          <p:cNvSpPr txBox="1">
            <a:spLocks/>
          </p:cNvSpPr>
          <p:nvPr/>
        </p:nvSpPr>
        <p:spPr>
          <a:xfrm>
            <a:off x="3258571" y="3921125"/>
            <a:ext cx="4882129" cy="1981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FIND LEADS ON  </a:t>
            </a:r>
          </a:p>
          <a:p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INSTAGRAM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0E52D7-D829-894A-BCE7-F732A79B9A1E}"/>
              </a:ext>
            </a:extLst>
          </p:cNvPr>
          <p:cNvSpPr txBox="1">
            <a:spLocks/>
          </p:cNvSpPr>
          <p:nvPr/>
        </p:nvSpPr>
        <p:spPr>
          <a:xfrm>
            <a:off x="9207500" y="2244725"/>
            <a:ext cx="7010400" cy="278687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DIRECT MESSAGES</a:t>
            </a:r>
          </a:p>
          <a:p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100 DMs </a:t>
            </a:r>
          </a:p>
          <a:p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IS A GOOD PLACE TO </a:t>
            </a:r>
          </a:p>
          <a:p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START</a:t>
            </a:r>
            <a:endParaRPr lang="en-US" sz="4400" kern="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F3F40BF-8D04-8940-9FC3-8F384EF0715C}"/>
              </a:ext>
            </a:extLst>
          </p:cNvPr>
          <p:cNvSpPr txBox="1">
            <a:spLocks/>
          </p:cNvSpPr>
          <p:nvPr/>
        </p:nvSpPr>
        <p:spPr>
          <a:xfrm>
            <a:off x="9207500" y="5882235"/>
            <a:ext cx="7010400" cy="155653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71% </a:t>
            </a:r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OF INSTAGRAM USERS ARE </a:t>
            </a:r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UNDER 30</a:t>
            </a:r>
            <a:endParaRPr lang="en-US" sz="4400" kern="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20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E15D1E1-7840-AA44-AA4D-B84818517F87}"/>
              </a:ext>
            </a:extLst>
          </p:cNvPr>
          <p:cNvSpPr txBox="1">
            <a:spLocks/>
          </p:cNvSpPr>
          <p:nvPr/>
        </p:nvSpPr>
        <p:spPr>
          <a:xfrm>
            <a:off x="488255" y="326229"/>
            <a:ext cx="5181274" cy="7070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58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FINDING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B7A01AC-C007-C147-A4CC-50FE0228C1E8}"/>
              </a:ext>
            </a:extLst>
          </p:cNvPr>
          <p:cNvSpPr txBox="1">
            <a:spLocks/>
          </p:cNvSpPr>
          <p:nvPr/>
        </p:nvSpPr>
        <p:spPr>
          <a:xfrm>
            <a:off x="493460" y="921019"/>
            <a:ext cx="6656640" cy="578235"/>
          </a:xfrm>
          <a:prstGeom prst="rect">
            <a:avLst/>
          </a:prstGeom>
        </p:spPr>
        <p:txBody>
          <a:bodyPr vert="horz" lIns="81117" tIns="40559" rIns="81117" bIns="4055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726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1581BB-7BEF-4C46-84F6-D33A80090B63}"/>
              </a:ext>
            </a:extLst>
          </p:cNvPr>
          <p:cNvSpPr txBox="1">
            <a:spLocks/>
          </p:cNvSpPr>
          <p:nvPr/>
        </p:nvSpPr>
        <p:spPr>
          <a:xfrm>
            <a:off x="825500" y="1787525"/>
            <a:ext cx="2324100" cy="5181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0" kern="0" dirty="0">
                <a:solidFill>
                  <a:srgbClr val="B5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  <a:endParaRPr lang="en-US" sz="40000" kern="0" dirty="0">
              <a:solidFill>
                <a:srgbClr val="FFCC29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1EF1D2-F0A0-B447-B60D-788722B20103}"/>
              </a:ext>
            </a:extLst>
          </p:cNvPr>
          <p:cNvSpPr txBox="1">
            <a:spLocks/>
          </p:cNvSpPr>
          <p:nvPr/>
        </p:nvSpPr>
        <p:spPr>
          <a:xfrm>
            <a:off x="3258571" y="3921125"/>
            <a:ext cx="4882129" cy="1981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 GENERATION ON</a:t>
            </a:r>
          </a:p>
          <a:p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LINKED IN</a:t>
            </a:r>
          </a:p>
        </p:txBody>
      </p:sp>
    </p:spTree>
    <p:extLst>
      <p:ext uri="{BB962C8B-B14F-4D97-AF65-F5344CB8AC3E}">
        <p14:creationId xmlns:p14="http://schemas.microsoft.com/office/powerpoint/2010/main" val="1678696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E15D1E1-7840-AA44-AA4D-B84818517F87}"/>
              </a:ext>
            </a:extLst>
          </p:cNvPr>
          <p:cNvSpPr txBox="1">
            <a:spLocks/>
          </p:cNvSpPr>
          <p:nvPr/>
        </p:nvSpPr>
        <p:spPr>
          <a:xfrm>
            <a:off x="488255" y="326229"/>
            <a:ext cx="5181274" cy="7070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58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FINDING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B7A01AC-C007-C147-A4CC-50FE0228C1E8}"/>
              </a:ext>
            </a:extLst>
          </p:cNvPr>
          <p:cNvSpPr txBox="1">
            <a:spLocks/>
          </p:cNvSpPr>
          <p:nvPr/>
        </p:nvSpPr>
        <p:spPr>
          <a:xfrm>
            <a:off x="493460" y="921019"/>
            <a:ext cx="6656640" cy="578235"/>
          </a:xfrm>
          <a:prstGeom prst="rect">
            <a:avLst/>
          </a:prstGeom>
        </p:spPr>
        <p:txBody>
          <a:bodyPr vert="horz" lIns="81117" tIns="40559" rIns="81117" bIns="4055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726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1581BB-7BEF-4C46-84F6-D33A80090B63}"/>
              </a:ext>
            </a:extLst>
          </p:cNvPr>
          <p:cNvSpPr txBox="1">
            <a:spLocks/>
          </p:cNvSpPr>
          <p:nvPr/>
        </p:nvSpPr>
        <p:spPr>
          <a:xfrm>
            <a:off x="1701800" y="1140684"/>
            <a:ext cx="13487400" cy="72372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0" kern="0" dirty="0">
                <a:solidFill>
                  <a:srgbClr val="B5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  <a:r>
              <a:rPr lang="en-US" sz="88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STRATEGIES FOR FINDING </a:t>
            </a:r>
            <a:r>
              <a:rPr lang="en-US" sz="88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QUALITY </a:t>
            </a:r>
            <a:r>
              <a:rPr lang="en-US" sz="200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LEADS</a:t>
            </a:r>
          </a:p>
        </p:txBody>
      </p:sp>
    </p:spTree>
    <p:extLst>
      <p:ext uri="{BB962C8B-B14F-4D97-AF65-F5344CB8AC3E}">
        <p14:creationId xmlns:p14="http://schemas.microsoft.com/office/powerpoint/2010/main" val="2565132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E15D1E1-7840-AA44-AA4D-B84818517F87}"/>
              </a:ext>
            </a:extLst>
          </p:cNvPr>
          <p:cNvSpPr txBox="1">
            <a:spLocks/>
          </p:cNvSpPr>
          <p:nvPr/>
        </p:nvSpPr>
        <p:spPr>
          <a:xfrm>
            <a:off x="488255" y="326229"/>
            <a:ext cx="5181274" cy="7070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58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FINDING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B7A01AC-C007-C147-A4CC-50FE0228C1E8}"/>
              </a:ext>
            </a:extLst>
          </p:cNvPr>
          <p:cNvSpPr txBox="1">
            <a:spLocks/>
          </p:cNvSpPr>
          <p:nvPr/>
        </p:nvSpPr>
        <p:spPr>
          <a:xfrm>
            <a:off x="493460" y="921019"/>
            <a:ext cx="6656640" cy="578235"/>
          </a:xfrm>
          <a:prstGeom prst="rect">
            <a:avLst/>
          </a:prstGeom>
        </p:spPr>
        <p:txBody>
          <a:bodyPr vert="horz" lIns="81117" tIns="40559" rIns="81117" bIns="4055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726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1581BB-7BEF-4C46-84F6-D33A80090B63}"/>
              </a:ext>
            </a:extLst>
          </p:cNvPr>
          <p:cNvSpPr txBox="1">
            <a:spLocks/>
          </p:cNvSpPr>
          <p:nvPr/>
        </p:nvSpPr>
        <p:spPr>
          <a:xfrm>
            <a:off x="825500" y="1787525"/>
            <a:ext cx="2324100" cy="5181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0" kern="0" dirty="0">
                <a:solidFill>
                  <a:srgbClr val="B5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  <a:endParaRPr lang="en-US" sz="40000" kern="0" dirty="0">
              <a:solidFill>
                <a:srgbClr val="FFCC29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1EF1D2-F0A0-B447-B60D-788722B20103}"/>
              </a:ext>
            </a:extLst>
          </p:cNvPr>
          <p:cNvSpPr txBox="1">
            <a:spLocks/>
          </p:cNvSpPr>
          <p:nvPr/>
        </p:nvSpPr>
        <p:spPr>
          <a:xfrm>
            <a:off x="3258571" y="3921125"/>
            <a:ext cx="4882129" cy="1981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 GENERATION ON</a:t>
            </a:r>
          </a:p>
          <a:p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LINKED 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069BC3-96AF-634C-83BF-CD4EB8BC430C}"/>
              </a:ext>
            </a:extLst>
          </p:cNvPr>
          <p:cNvSpPr txBox="1"/>
          <p:nvPr/>
        </p:nvSpPr>
        <p:spPr>
          <a:xfrm>
            <a:off x="8517120" y="2802679"/>
            <a:ext cx="8382000" cy="73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192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Majority of users are over 30</a:t>
            </a:r>
          </a:p>
        </p:txBody>
      </p:sp>
    </p:spTree>
    <p:extLst>
      <p:ext uri="{BB962C8B-B14F-4D97-AF65-F5344CB8AC3E}">
        <p14:creationId xmlns:p14="http://schemas.microsoft.com/office/powerpoint/2010/main" val="524023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E15D1E1-7840-AA44-AA4D-B84818517F87}"/>
              </a:ext>
            </a:extLst>
          </p:cNvPr>
          <p:cNvSpPr txBox="1">
            <a:spLocks/>
          </p:cNvSpPr>
          <p:nvPr/>
        </p:nvSpPr>
        <p:spPr>
          <a:xfrm>
            <a:off x="488255" y="326229"/>
            <a:ext cx="5181274" cy="7070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58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FINDING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B7A01AC-C007-C147-A4CC-50FE0228C1E8}"/>
              </a:ext>
            </a:extLst>
          </p:cNvPr>
          <p:cNvSpPr txBox="1">
            <a:spLocks/>
          </p:cNvSpPr>
          <p:nvPr/>
        </p:nvSpPr>
        <p:spPr>
          <a:xfrm>
            <a:off x="493460" y="921019"/>
            <a:ext cx="6656640" cy="578235"/>
          </a:xfrm>
          <a:prstGeom prst="rect">
            <a:avLst/>
          </a:prstGeom>
        </p:spPr>
        <p:txBody>
          <a:bodyPr vert="horz" lIns="81117" tIns="40559" rIns="81117" bIns="4055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726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1581BB-7BEF-4C46-84F6-D33A80090B63}"/>
              </a:ext>
            </a:extLst>
          </p:cNvPr>
          <p:cNvSpPr txBox="1">
            <a:spLocks/>
          </p:cNvSpPr>
          <p:nvPr/>
        </p:nvSpPr>
        <p:spPr>
          <a:xfrm>
            <a:off x="825500" y="1787525"/>
            <a:ext cx="2324100" cy="5181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0" kern="0" dirty="0">
                <a:solidFill>
                  <a:srgbClr val="B5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  <a:endParaRPr lang="en-US" sz="40000" kern="0" dirty="0">
              <a:solidFill>
                <a:srgbClr val="FFCC29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1EF1D2-F0A0-B447-B60D-788722B20103}"/>
              </a:ext>
            </a:extLst>
          </p:cNvPr>
          <p:cNvSpPr txBox="1">
            <a:spLocks/>
          </p:cNvSpPr>
          <p:nvPr/>
        </p:nvSpPr>
        <p:spPr>
          <a:xfrm>
            <a:off x="3258571" y="3921125"/>
            <a:ext cx="4882129" cy="1981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 GENERATION ON</a:t>
            </a:r>
          </a:p>
          <a:p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LINKED 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069BC3-96AF-634C-83BF-CD4EB8BC430C}"/>
              </a:ext>
            </a:extLst>
          </p:cNvPr>
          <p:cNvSpPr txBox="1"/>
          <p:nvPr/>
        </p:nvSpPr>
        <p:spPr>
          <a:xfrm>
            <a:off x="8517120" y="2775647"/>
            <a:ext cx="8382000" cy="73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192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Majority of users are over 30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436C36-33AD-3B43-BBC9-972B0998E5DB}"/>
              </a:ext>
            </a:extLst>
          </p:cNvPr>
          <p:cNvSpPr txBox="1"/>
          <p:nvPr/>
        </p:nvSpPr>
        <p:spPr>
          <a:xfrm>
            <a:off x="8597900" y="4138767"/>
            <a:ext cx="8644536" cy="1382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192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75% of users make more than</a:t>
            </a:r>
          </a:p>
          <a:p>
            <a:r>
              <a:rPr lang="en-US" sz="4192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     75K per year</a:t>
            </a:r>
          </a:p>
        </p:txBody>
      </p:sp>
    </p:spTree>
    <p:extLst>
      <p:ext uri="{BB962C8B-B14F-4D97-AF65-F5344CB8AC3E}">
        <p14:creationId xmlns:p14="http://schemas.microsoft.com/office/powerpoint/2010/main" val="380173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E15D1E1-7840-AA44-AA4D-B84818517F87}"/>
              </a:ext>
            </a:extLst>
          </p:cNvPr>
          <p:cNvSpPr txBox="1">
            <a:spLocks/>
          </p:cNvSpPr>
          <p:nvPr/>
        </p:nvSpPr>
        <p:spPr>
          <a:xfrm>
            <a:off x="488255" y="326229"/>
            <a:ext cx="5181274" cy="7070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58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FINDING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B7A01AC-C007-C147-A4CC-50FE0228C1E8}"/>
              </a:ext>
            </a:extLst>
          </p:cNvPr>
          <p:cNvSpPr txBox="1">
            <a:spLocks/>
          </p:cNvSpPr>
          <p:nvPr/>
        </p:nvSpPr>
        <p:spPr>
          <a:xfrm>
            <a:off x="493460" y="921019"/>
            <a:ext cx="6656640" cy="578235"/>
          </a:xfrm>
          <a:prstGeom prst="rect">
            <a:avLst/>
          </a:prstGeom>
        </p:spPr>
        <p:txBody>
          <a:bodyPr vert="horz" lIns="81117" tIns="40559" rIns="81117" bIns="4055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726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1581BB-7BEF-4C46-84F6-D33A80090B63}"/>
              </a:ext>
            </a:extLst>
          </p:cNvPr>
          <p:cNvSpPr txBox="1">
            <a:spLocks/>
          </p:cNvSpPr>
          <p:nvPr/>
        </p:nvSpPr>
        <p:spPr>
          <a:xfrm>
            <a:off x="825500" y="1787525"/>
            <a:ext cx="2324100" cy="5181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0" kern="0" dirty="0">
                <a:solidFill>
                  <a:srgbClr val="B5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  <a:endParaRPr lang="en-US" sz="40000" kern="0" dirty="0">
              <a:solidFill>
                <a:srgbClr val="FFCC29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1EF1D2-F0A0-B447-B60D-788722B20103}"/>
              </a:ext>
            </a:extLst>
          </p:cNvPr>
          <p:cNvSpPr txBox="1">
            <a:spLocks/>
          </p:cNvSpPr>
          <p:nvPr/>
        </p:nvSpPr>
        <p:spPr>
          <a:xfrm>
            <a:off x="3258571" y="3921125"/>
            <a:ext cx="4882129" cy="1981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 GENERATION ON</a:t>
            </a:r>
          </a:p>
          <a:p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LINKED 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069BC3-96AF-634C-83BF-CD4EB8BC430C}"/>
              </a:ext>
            </a:extLst>
          </p:cNvPr>
          <p:cNvSpPr txBox="1"/>
          <p:nvPr/>
        </p:nvSpPr>
        <p:spPr>
          <a:xfrm>
            <a:off x="8517120" y="2817589"/>
            <a:ext cx="8382000" cy="73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192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Majority of users are over 30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436C36-33AD-3B43-BBC9-972B0998E5DB}"/>
              </a:ext>
            </a:extLst>
          </p:cNvPr>
          <p:cNvSpPr txBox="1"/>
          <p:nvPr/>
        </p:nvSpPr>
        <p:spPr>
          <a:xfrm>
            <a:off x="8597900" y="4180709"/>
            <a:ext cx="8644536" cy="1382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192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75% of users make more than</a:t>
            </a:r>
          </a:p>
          <a:p>
            <a:r>
              <a:rPr lang="en-US" sz="4192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     75K per year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477986-F224-D74E-9A30-494E8F20F71E}"/>
              </a:ext>
            </a:extLst>
          </p:cNvPr>
          <p:cNvSpPr txBox="1"/>
          <p:nvPr/>
        </p:nvSpPr>
        <p:spPr>
          <a:xfrm>
            <a:off x="8597900" y="6119967"/>
            <a:ext cx="7121785" cy="1382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192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11 million millennials in decision making positions</a:t>
            </a:r>
          </a:p>
        </p:txBody>
      </p:sp>
    </p:spTree>
    <p:extLst>
      <p:ext uri="{BB962C8B-B14F-4D97-AF65-F5344CB8AC3E}">
        <p14:creationId xmlns:p14="http://schemas.microsoft.com/office/powerpoint/2010/main" val="2707337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E15D1E1-7840-AA44-AA4D-B84818517F87}"/>
              </a:ext>
            </a:extLst>
          </p:cNvPr>
          <p:cNvSpPr txBox="1">
            <a:spLocks/>
          </p:cNvSpPr>
          <p:nvPr/>
        </p:nvSpPr>
        <p:spPr>
          <a:xfrm>
            <a:off x="488255" y="326229"/>
            <a:ext cx="5181274" cy="7070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58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FINDING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B7A01AC-C007-C147-A4CC-50FE0228C1E8}"/>
              </a:ext>
            </a:extLst>
          </p:cNvPr>
          <p:cNvSpPr txBox="1">
            <a:spLocks/>
          </p:cNvSpPr>
          <p:nvPr/>
        </p:nvSpPr>
        <p:spPr>
          <a:xfrm>
            <a:off x="493460" y="921019"/>
            <a:ext cx="6656640" cy="578235"/>
          </a:xfrm>
          <a:prstGeom prst="rect">
            <a:avLst/>
          </a:prstGeom>
        </p:spPr>
        <p:txBody>
          <a:bodyPr vert="horz" lIns="81117" tIns="40559" rIns="81117" bIns="4055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726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1581BB-7BEF-4C46-84F6-D33A80090B63}"/>
              </a:ext>
            </a:extLst>
          </p:cNvPr>
          <p:cNvSpPr txBox="1">
            <a:spLocks/>
          </p:cNvSpPr>
          <p:nvPr/>
        </p:nvSpPr>
        <p:spPr>
          <a:xfrm>
            <a:off x="825500" y="1787525"/>
            <a:ext cx="2324100" cy="5181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0" kern="0" dirty="0">
                <a:solidFill>
                  <a:srgbClr val="B5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  <a:endParaRPr lang="en-US" sz="40000" kern="0" dirty="0">
              <a:solidFill>
                <a:srgbClr val="FFCC29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1EF1D2-F0A0-B447-B60D-788722B20103}"/>
              </a:ext>
            </a:extLst>
          </p:cNvPr>
          <p:cNvSpPr txBox="1">
            <a:spLocks/>
          </p:cNvSpPr>
          <p:nvPr/>
        </p:nvSpPr>
        <p:spPr>
          <a:xfrm>
            <a:off x="3258571" y="3921125"/>
            <a:ext cx="4882129" cy="1981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 GENERATION ON</a:t>
            </a:r>
          </a:p>
          <a:p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LINKED 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FB8903-6C1C-1340-A991-939342146D0E}"/>
              </a:ext>
            </a:extLst>
          </p:cNvPr>
          <p:cNvSpPr txBox="1"/>
          <p:nvPr/>
        </p:nvSpPr>
        <p:spPr>
          <a:xfrm>
            <a:off x="8517120" y="2817589"/>
            <a:ext cx="8382000" cy="1382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92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1. Make sure your profile is up to    date</a:t>
            </a:r>
          </a:p>
        </p:txBody>
      </p:sp>
    </p:spTree>
    <p:extLst>
      <p:ext uri="{BB962C8B-B14F-4D97-AF65-F5344CB8AC3E}">
        <p14:creationId xmlns:p14="http://schemas.microsoft.com/office/powerpoint/2010/main" val="1590552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E15D1E1-7840-AA44-AA4D-B84818517F87}"/>
              </a:ext>
            </a:extLst>
          </p:cNvPr>
          <p:cNvSpPr txBox="1">
            <a:spLocks/>
          </p:cNvSpPr>
          <p:nvPr/>
        </p:nvSpPr>
        <p:spPr>
          <a:xfrm>
            <a:off x="488255" y="326229"/>
            <a:ext cx="5181274" cy="7070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58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FINDING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B7A01AC-C007-C147-A4CC-50FE0228C1E8}"/>
              </a:ext>
            </a:extLst>
          </p:cNvPr>
          <p:cNvSpPr txBox="1">
            <a:spLocks/>
          </p:cNvSpPr>
          <p:nvPr/>
        </p:nvSpPr>
        <p:spPr>
          <a:xfrm>
            <a:off x="493460" y="921019"/>
            <a:ext cx="6656640" cy="578235"/>
          </a:xfrm>
          <a:prstGeom prst="rect">
            <a:avLst/>
          </a:prstGeom>
        </p:spPr>
        <p:txBody>
          <a:bodyPr vert="horz" lIns="81117" tIns="40559" rIns="81117" bIns="4055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726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1581BB-7BEF-4C46-84F6-D33A80090B63}"/>
              </a:ext>
            </a:extLst>
          </p:cNvPr>
          <p:cNvSpPr txBox="1">
            <a:spLocks/>
          </p:cNvSpPr>
          <p:nvPr/>
        </p:nvSpPr>
        <p:spPr>
          <a:xfrm>
            <a:off x="825500" y="1787525"/>
            <a:ext cx="2324100" cy="5181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0" kern="0" dirty="0">
                <a:solidFill>
                  <a:srgbClr val="B5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  <a:endParaRPr lang="en-US" sz="40000" kern="0" dirty="0">
              <a:solidFill>
                <a:srgbClr val="FFCC29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1EF1D2-F0A0-B447-B60D-788722B20103}"/>
              </a:ext>
            </a:extLst>
          </p:cNvPr>
          <p:cNvSpPr txBox="1">
            <a:spLocks/>
          </p:cNvSpPr>
          <p:nvPr/>
        </p:nvSpPr>
        <p:spPr>
          <a:xfrm>
            <a:off x="3258571" y="3921125"/>
            <a:ext cx="4882129" cy="1981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 GENERATION ON</a:t>
            </a:r>
          </a:p>
          <a:p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LINKED 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FB8903-6C1C-1340-A991-939342146D0E}"/>
              </a:ext>
            </a:extLst>
          </p:cNvPr>
          <p:cNvSpPr txBox="1"/>
          <p:nvPr/>
        </p:nvSpPr>
        <p:spPr>
          <a:xfrm>
            <a:off x="8517120" y="2817589"/>
            <a:ext cx="8382000" cy="1382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92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1. Make sure your profile is up to    date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00C1C6-B050-DF4C-AA80-B1DB4DDB2566}"/>
              </a:ext>
            </a:extLst>
          </p:cNvPr>
          <p:cNvSpPr txBox="1"/>
          <p:nvPr/>
        </p:nvSpPr>
        <p:spPr>
          <a:xfrm>
            <a:off x="8451538" y="4471679"/>
            <a:ext cx="8644536" cy="1382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92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2. Learn how to use the advance search functions</a:t>
            </a:r>
          </a:p>
        </p:txBody>
      </p:sp>
    </p:spTree>
    <p:extLst>
      <p:ext uri="{BB962C8B-B14F-4D97-AF65-F5344CB8AC3E}">
        <p14:creationId xmlns:p14="http://schemas.microsoft.com/office/powerpoint/2010/main" val="3050272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E15D1E1-7840-AA44-AA4D-B84818517F87}"/>
              </a:ext>
            </a:extLst>
          </p:cNvPr>
          <p:cNvSpPr txBox="1">
            <a:spLocks/>
          </p:cNvSpPr>
          <p:nvPr/>
        </p:nvSpPr>
        <p:spPr>
          <a:xfrm>
            <a:off x="488255" y="326229"/>
            <a:ext cx="5181274" cy="7070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58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FINDING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B7A01AC-C007-C147-A4CC-50FE0228C1E8}"/>
              </a:ext>
            </a:extLst>
          </p:cNvPr>
          <p:cNvSpPr txBox="1">
            <a:spLocks/>
          </p:cNvSpPr>
          <p:nvPr/>
        </p:nvSpPr>
        <p:spPr>
          <a:xfrm>
            <a:off x="493460" y="921019"/>
            <a:ext cx="6656640" cy="578235"/>
          </a:xfrm>
          <a:prstGeom prst="rect">
            <a:avLst/>
          </a:prstGeom>
        </p:spPr>
        <p:txBody>
          <a:bodyPr vert="horz" lIns="81117" tIns="40559" rIns="81117" bIns="4055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726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1581BB-7BEF-4C46-84F6-D33A80090B63}"/>
              </a:ext>
            </a:extLst>
          </p:cNvPr>
          <p:cNvSpPr txBox="1">
            <a:spLocks/>
          </p:cNvSpPr>
          <p:nvPr/>
        </p:nvSpPr>
        <p:spPr>
          <a:xfrm>
            <a:off x="825500" y="1787525"/>
            <a:ext cx="2324100" cy="5181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0" kern="0" dirty="0">
                <a:solidFill>
                  <a:srgbClr val="B5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  <a:endParaRPr lang="en-US" sz="40000" kern="0" dirty="0">
              <a:solidFill>
                <a:srgbClr val="FFCC29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1EF1D2-F0A0-B447-B60D-788722B20103}"/>
              </a:ext>
            </a:extLst>
          </p:cNvPr>
          <p:cNvSpPr txBox="1">
            <a:spLocks/>
          </p:cNvSpPr>
          <p:nvPr/>
        </p:nvSpPr>
        <p:spPr>
          <a:xfrm>
            <a:off x="3258571" y="3921125"/>
            <a:ext cx="4882129" cy="1981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 GENERATION ON</a:t>
            </a:r>
          </a:p>
          <a:p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LINKED 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FB8903-6C1C-1340-A991-939342146D0E}"/>
              </a:ext>
            </a:extLst>
          </p:cNvPr>
          <p:cNvSpPr txBox="1"/>
          <p:nvPr/>
        </p:nvSpPr>
        <p:spPr>
          <a:xfrm>
            <a:off x="8517120" y="2817589"/>
            <a:ext cx="8382000" cy="1382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92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1. Make sure your profile is up to    date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00C1C6-B050-DF4C-AA80-B1DB4DDB2566}"/>
              </a:ext>
            </a:extLst>
          </p:cNvPr>
          <p:cNvSpPr txBox="1"/>
          <p:nvPr/>
        </p:nvSpPr>
        <p:spPr>
          <a:xfrm>
            <a:off x="8451538" y="4471679"/>
            <a:ext cx="8644536" cy="1382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92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2. Learn how to use the advance search functions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D8F59D-133F-FD47-BABC-AD7A2D1F0E25}"/>
              </a:ext>
            </a:extLst>
          </p:cNvPr>
          <p:cNvSpPr txBox="1"/>
          <p:nvPr/>
        </p:nvSpPr>
        <p:spPr>
          <a:xfrm>
            <a:off x="8597900" y="6119967"/>
            <a:ext cx="7121785" cy="73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92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3. Use a </a:t>
            </a:r>
            <a:r>
              <a:rPr lang="en-US" sz="4192" b="1" u="sng" dirty="0">
                <a:solidFill>
                  <a:srgbClr val="FFCC29"/>
                </a:solidFill>
                <a:ea typeface="Ebrima" panose="02000000000000000000" pitchFamily="2" charset="0"/>
                <a:cs typeface="Ebrima" panose="02000000000000000000" pitchFamily="2" charset="0"/>
              </a:rPr>
              <a:t>multi-touch</a:t>
            </a:r>
            <a:r>
              <a:rPr lang="en-US" sz="4192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 approach</a:t>
            </a:r>
          </a:p>
        </p:txBody>
      </p:sp>
    </p:spTree>
    <p:extLst>
      <p:ext uri="{BB962C8B-B14F-4D97-AF65-F5344CB8AC3E}">
        <p14:creationId xmlns:p14="http://schemas.microsoft.com/office/powerpoint/2010/main" val="4293291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E15D1E1-7840-AA44-AA4D-B84818517F87}"/>
              </a:ext>
            </a:extLst>
          </p:cNvPr>
          <p:cNvSpPr txBox="1">
            <a:spLocks/>
          </p:cNvSpPr>
          <p:nvPr/>
        </p:nvSpPr>
        <p:spPr>
          <a:xfrm>
            <a:off x="488255" y="326229"/>
            <a:ext cx="5181274" cy="7070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58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FINDING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B7A01AC-C007-C147-A4CC-50FE0228C1E8}"/>
              </a:ext>
            </a:extLst>
          </p:cNvPr>
          <p:cNvSpPr txBox="1">
            <a:spLocks/>
          </p:cNvSpPr>
          <p:nvPr/>
        </p:nvSpPr>
        <p:spPr>
          <a:xfrm>
            <a:off x="493460" y="921019"/>
            <a:ext cx="6656640" cy="578235"/>
          </a:xfrm>
          <a:prstGeom prst="rect">
            <a:avLst/>
          </a:prstGeom>
        </p:spPr>
        <p:txBody>
          <a:bodyPr vert="horz" lIns="81117" tIns="40559" rIns="81117" bIns="4055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726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1581BB-7BEF-4C46-84F6-D33A80090B63}"/>
              </a:ext>
            </a:extLst>
          </p:cNvPr>
          <p:cNvSpPr txBox="1">
            <a:spLocks/>
          </p:cNvSpPr>
          <p:nvPr/>
        </p:nvSpPr>
        <p:spPr>
          <a:xfrm>
            <a:off x="825500" y="1787525"/>
            <a:ext cx="2324100" cy="5181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0" kern="0" dirty="0">
                <a:solidFill>
                  <a:srgbClr val="B5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  <a:endParaRPr lang="en-US" sz="40000" kern="0" dirty="0">
              <a:solidFill>
                <a:srgbClr val="FFCC29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1EF1D2-F0A0-B447-B60D-788722B20103}"/>
              </a:ext>
            </a:extLst>
          </p:cNvPr>
          <p:cNvSpPr txBox="1">
            <a:spLocks/>
          </p:cNvSpPr>
          <p:nvPr/>
        </p:nvSpPr>
        <p:spPr>
          <a:xfrm>
            <a:off x="3258571" y="3921125"/>
            <a:ext cx="4882129" cy="1981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 GENERATION ON</a:t>
            </a:r>
          </a:p>
          <a:p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LINKED 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FB8903-6C1C-1340-A991-939342146D0E}"/>
              </a:ext>
            </a:extLst>
          </p:cNvPr>
          <p:cNvSpPr txBox="1"/>
          <p:nvPr/>
        </p:nvSpPr>
        <p:spPr>
          <a:xfrm>
            <a:off x="8517120" y="2817589"/>
            <a:ext cx="8382000" cy="1382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92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1. Make sure your profile is up to    date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00C1C6-B050-DF4C-AA80-B1DB4DDB2566}"/>
              </a:ext>
            </a:extLst>
          </p:cNvPr>
          <p:cNvSpPr txBox="1"/>
          <p:nvPr/>
        </p:nvSpPr>
        <p:spPr>
          <a:xfrm>
            <a:off x="8451538" y="4471679"/>
            <a:ext cx="8644536" cy="1382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92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2. Learn how to use the advance search functions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10A000-ECA6-5A41-92D6-415914351895}"/>
              </a:ext>
            </a:extLst>
          </p:cNvPr>
          <p:cNvSpPr txBox="1"/>
          <p:nvPr/>
        </p:nvSpPr>
        <p:spPr>
          <a:xfrm>
            <a:off x="8597900" y="6119967"/>
            <a:ext cx="7121785" cy="73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92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3. Use a </a:t>
            </a:r>
            <a:r>
              <a:rPr lang="en-US" sz="4192" b="1" u="sng" dirty="0">
                <a:solidFill>
                  <a:srgbClr val="FFCC29"/>
                </a:solidFill>
                <a:ea typeface="Ebrima" panose="02000000000000000000" pitchFamily="2" charset="0"/>
                <a:cs typeface="Ebrima" panose="02000000000000000000" pitchFamily="2" charset="0"/>
              </a:rPr>
              <a:t>multi-touch</a:t>
            </a:r>
            <a:r>
              <a:rPr lang="en-US" sz="4192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 approach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E19D91-80EB-1245-9181-BF7677C32E5D}"/>
              </a:ext>
            </a:extLst>
          </p:cNvPr>
          <p:cNvSpPr txBox="1"/>
          <p:nvPr/>
        </p:nvSpPr>
        <p:spPr>
          <a:xfrm>
            <a:off x="8943715" y="6857413"/>
            <a:ext cx="71217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Do not hit the sales pitch straight away. </a:t>
            </a:r>
            <a:r>
              <a:rPr lang="en-US" sz="3200" dirty="0" err="1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Linkedin</a:t>
            </a:r>
            <a:r>
              <a:rPr lang="en-US" sz="3200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 encourages a more personal approach</a:t>
            </a:r>
          </a:p>
        </p:txBody>
      </p:sp>
    </p:spTree>
    <p:extLst>
      <p:ext uri="{BB962C8B-B14F-4D97-AF65-F5344CB8AC3E}">
        <p14:creationId xmlns:p14="http://schemas.microsoft.com/office/powerpoint/2010/main" val="2487170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E15D1E1-7840-AA44-AA4D-B84818517F87}"/>
              </a:ext>
            </a:extLst>
          </p:cNvPr>
          <p:cNvSpPr txBox="1">
            <a:spLocks/>
          </p:cNvSpPr>
          <p:nvPr/>
        </p:nvSpPr>
        <p:spPr>
          <a:xfrm>
            <a:off x="488255" y="326229"/>
            <a:ext cx="5181274" cy="7070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58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FINDING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B7A01AC-C007-C147-A4CC-50FE0228C1E8}"/>
              </a:ext>
            </a:extLst>
          </p:cNvPr>
          <p:cNvSpPr txBox="1">
            <a:spLocks/>
          </p:cNvSpPr>
          <p:nvPr/>
        </p:nvSpPr>
        <p:spPr>
          <a:xfrm>
            <a:off x="493460" y="921019"/>
            <a:ext cx="6656640" cy="578235"/>
          </a:xfrm>
          <a:prstGeom prst="rect">
            <a:avLst/>
          </a:prstGeom>
        </p:spPr>
        <p:txBody>
          <a:bodyPr vert="horz" lIns="81117" tIns="40559" rIns="81117" bIns="4055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726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1581BB-7BEF-4C46-84F6-D33A80090B63}"/>
              </a:ext>
            </a:extLst>
          </p:cNvPr>
          <p:cNvSpPr txBox="1">
            <a:spLocks/>
          </p:cNvSpPr>
          <p:nvPr/>
        </p:nvSpPr>
        <p:spPr>
          <a:xfrm>
            <a:off x="825500" y="1787525"/>
            <a:ext cx="2324100" cy="5181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0" kern="0" dirty="0">
                <a:solidFill>
                  <a:srgbClr val="B5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  <a:endParaRPr lang="en-US" sz="40000" kern="0" dirty="0">
              <a:solidFill>
                <a:srgbClr val="FFCC29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1EF1D2-F0A0-B447-B60D-788722B20103}"/>
              </a:ext>
            </a:extLst>
          </p:cNvPr>
          <p:cNvSpPr txBox="1">
            <a:spLocks/>
          </p:cNvSpPr>
          <p:nvPr/>
        </p:nvSpPr>
        <p:spPr>
          <a:xfrm>
            <a:off x="3258571" y="3921125"/>
            <a:ext cx="4882129" cy="1981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 GENERATION ON</a:t>
            </a:r>
          </a:p>
          <a:p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LINKED IN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167F9BA-F47F-504E-8469-F3427EE5067D}"/>
              </a:ext>
            </a:extLst>
          </p:cNvPr>
          <p:cNvSpPr txBox="1">
            <a:spLocks/>
          </p:cNvSpPr>
          <p:nvPr/>
        </p:nvSpPr>
        <p:spPr>
          <a:xfrm>
            <a:off x="8773828" y="3174063"/>
            <a:ext cx="7772400" cy="609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Touch One: </a:t>
            </a:r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Connect Request (Day 1)</a:t>
            </a:r>
            <a:endParaRPr lang="en-US" sz="3200" kern="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592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E15D1E1-7840-AA44-AA4D-B84818517F87}"/>
              </a:ext>
            </a:extLst>
          </p:cNvPr>
          <p:cNvSpPr txBox="1">
            <a:spLocks/>
          </p:cNvSpPr>
          <p:nvPr/>
        </p:nvSpPr>
        <p:spPr>
          <a:xfrm>
            <a:off x="488255" y="326229"/>
            <a:ext cx="5181274" cy="7070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58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FINDING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B7A01AC-C007-C147-A4CC-50FE0228C1E8}"/>
              </a:ext>
            </a:extLst>
          </p:cNvPr>
          <p:cNvSpPr txBox="1">
            <a:spLocks/>
          </p:cNvSpPr>
          <p:nvPr/>
        </p:nvSpPr>
        <p:spPr>
          <a:xfrm>
            <a:off x="493460" y="921019"/>
            <a:ext cx="6656640" cy="578235"/>
          </a:xfrm>
          <a:prstGeom prst="rect">
            <a:avLst/>
          </a:prstGeom>
        </p:spPr>
        <p:txBody>
          <a:bodyPr vert="horz" lIns="81117" tIns="40559" rIns="81117" bIns="4055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726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1581BB-7BEF-4C46-84F6-D33A80090B63}"/>
              </a:ext>
            </a:extLst>
          </p:cNvPr>
          <p:cNvSpPr txBox="1">
            <a:spLocks/>
          </p:cNvSpPr>
          <p:nvPr/>
        </p:nvSpPr>
        <p:spPr>
          <a:xfrm>
            <a:off x="825500" y="1787525"/>
            <a:ext cx="2324100" cy="5181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0" kern="0" dirty="0">
                <a:solidFill>
                  <a:srgbClr val="B5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  <a:endParaRPr lang="en-US" sz="40000" kern="0" dirty="0">
              <a:solidFill>
                <a:srgbClr val="FFCC29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1EF1D2-F0A0-B447-B60D-788722B20103}"/>
              </a:ext>
            </a:extLst>
          </p:cNvPr>
          <p:cNvSpPr txBox="1">
            <a:spLocks/>
          </p:cNvSpPr>
          <p:nvPr/>
        </p:nvSpPr>
        <p:spPr>
          <a:xfrm>
            <a:off x="3258571" y="3921125"/>
            <a:ext cx="4882129" cy="1981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 GENERATION ON</a:t>
            </a:r>
          </a:p>
          <a:p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LINKED IN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167F9BA-F47F-504E-8469-F3427EE5067D}"/>
              </a:ext>
            </a:extLst>
          </p:cNvPr>
          <p:cNvSpPr txBox="1">
            <a:spLocks/>
          </p:cNvSpPr>
          <p:nvPr/>
        </p:nvSpPr>
        <p:spPr>
          <a:xfrm>
            <a:off x="8773828" y="3174063"/>
            <a:ext cx="7772400" cy="609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Touch One: </a:t>
            </a:r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Connect Request (Day 1)</a:t>
            </a:r>
            <a:endParaRPr lang="en-US" sz="3200" kern="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3C718BC-A35D-4848-891E-518AEDEA1393}"/>
              </a:ext>
            </a:extLst>
          </p:cNvPr>
          <p:cNvSpPr txBox="1">
            <a:spLocks/>
          </p:cNvSpPr>
          <p:nvPr/>
        </p:nvSpPr>
        <p:spPr>
          <a:xfrm>
            <a:off x="8773828" y="4164663"/>
            <a:ext cx="7772400" cy="609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Touch Two: </a:t>
            </a:r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Conversion Starter (Day 2)</a:t>
            </a:r>
            <a:endParaRPr lang="en-US" sz="3200" kern="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155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E15D1E1-7840-AA44-AA4D-B84818517F87}"/>
              </a:ext>
            </a:extLst>
          </p:cNvPr>
          <p:cNvSpPr txBox="1">
            <a:spLocks/>
          </p:cNvSpPr>
          <p:nvPr/>
        </p:nvSpPr>
        <p:spPr>
          <a:xfrm>
            <a:off x="488255" y="326229"/>
            <a:ext cx="5181274" cy="7070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58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FINDING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B7A01AC-C007-C147-A4CC-50FE0228C1E8}"/>
              </a:ext>
            </a:extLst>
          </p:cNvPr>
          <p:cNvSpPr txBox="1">
            <a:spLocks/>
          </p:cNvSpPr>
          <p:nvPr/>
        </p:nvSpPr>
        <p:spPr>
          <a:xfrm>
            <a:off x="493460" y="921019"/>
            <a:ext cx="6656640" cy="578235"/>
          </a:xfrm>
          <a:prstGeom prst="rect">
            <a:avLst/>
          </a:prstGeom>
        </p:spPr>
        <p:txBody>
          <a:bodyPr vert="horz" lIns="81117" tIns="40559" rIns="81117" bIns="4055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726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1581BB-7BEF-4C46-84F6-D33A80090B63}"/>
              </a:ext>
            </a:extLst>
          </p:cNvPr>
          <p:cNvSpPr txBox="1">
            <a:spLocks/>
          </p:cNvSpPr>
          <p:nvPr/>
        </p:nvSpPr>
        <p:spPr>
          <a:xfrm>
            <a:off x="825500" y="1787525"/>
            <a:ext cx="2324100" cy="5181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0" kern="0" dirty="0">
                <a:solidFill>
                  <a:srgbClr val="B5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  <a:endParaRPr lang="en-US" sz="40000" kern="0" dirty="0">
              <a:solidFill>
                <a:srgbClr val="FFCC29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1EF1D2-F0A0-B447-B60D-788722B20103}"/>
              </a:ext>
            </a:extLst>
          </p:cNvPr>
          <p:cNvSpPr txBox="1">
            <a:spLocks/>
          </p:cNvSpPr>
          <p:nvPr/>
        </p:nvSpPr>
        <p:spPr>
          <a:xfrm>
            <a:off x="3258571" y="3921125"/>
            <a:ext cx="4882129" cy="1981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 GENERATION ON</a:t>
            </a:r>
          </a:p>
          <a:p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LINKED IN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167F9BA-F47F-504E-8469-F3427EE5067D}"/>
              </a:ext>
            </a:extLst>
          </p:cNvPr>
          <p:cNvSpPr txBox="1">
            <a:spLocks/>
          </p:cNvSpPr>
          <p:nvPr/>
        </p:nvSpPr>
        <p:spPr>
          <a:xfrm>
            <a:off x="8773828" y="3174063"/>
            <a:ext cx="7772400" cy="609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Touch One: </a:t>
            </a:r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Connect Request (Day 1)</a:t>
            </a:r>
            <a:endParaRPr lang="en-US" sz="3200" kern="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3C718BC-A35D-4848-891E-518AEDEA1393}"/>
              </a:ext>
            </a:extLst>
          </p:cNvPr>
          <p:cNvSpPr txBox="1">
            <a:spLocks/>
          </p:cNvSpPr>
          <p:nvPr/>
        </p:nvSpPr>
        <p:spPr>
          <a:xfrm>
            <a:off x="8773828" y="4164663"/>
            <a:ext cx="7772400" cy="609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Touch Two: </a:t>
            </a:r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Conversion Starter (Day 2)</a:t>
            </a:r>
            <a:endParaRPr lang="en-US" sz="3200" kern="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6DD6120-02FB-7244-B853-88B8D7976771}"/>
              </a:ext>
            </a:extLst>
          </p:cNvPr>
          <p:cNvSpPr txBox="1">
            <a:spLocks/>
          </p:cNvSpPr>
          <p:nvPr/>
        </p:nvSpPr>
        <p:spPr>
          <a:xfrm>
            <a:off x="8773828" y="5140325"/>
            <a:ext cx="7772400" cy="609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Touch Three: </a:t>
            </a:r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Core Message (Day 4)</a:t>
            </a:r>
            <a:endParaRPr lang="en-US" sz="3200" kern="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66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E15D1E1-7840-AA44-AA4D-B84818517F87}"/>
              </a:ext>
            </a:extLst>
          </p:cNvPr>
          <p:cNvSpPr txBox="1">
            <a:spLocks/>
          </p:cNvSpPr>
          <p:nvPr/>
        </p:nvSpPr>
        <p:spPr>
          <a:xfrm>
            <a:off x="488255" y="326229"/>
            <a:ext cx="5181274" cy="7070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58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FINDING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B7A01AC-C007-C147-A4CC-50FE0228C1E8}"/>
              </a:ext>
            </a:extLst>
          </p:cNvPr>
          <p:cNvSpPr txBox="1">
            <a:spLocks/>
          </p:cNvSpPr>
          <p:nvPr/>
        </p:nvSpPr>
        <p:spPr>
          <a:xfrm>
            <a:off x="493460" y="921019"/>
            <a:ext cx="6656640" cy="578235"/>
          </a:xfrm>
          <a:prstGeom prst="rect">
            <a:avLst/>
          </a:prstGeom>
        </p:spPr>
        <p:txBody>
          <a:bodyPr vert="horz" lIns="81117" tIns="40559" rIns="81117" bIns="4055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726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1581BB-7BEF-4C46-84F6-D33A80090B63}"/>
              </a:ext>
            </a:extLst>
          </p:cNvPr>
          <p:cNvSpPr txBox="1">
            <a:spLocks/>
          </p:cNvSpPr>
          <p:nvPr/>
        </p:nvSpPr>
        <p:spPr>
          <a:xfrm>
            <a:off x="1282700" y="1787525"/>
            <a:ext cx="2324100" cy="5181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0" kern="0" dirty="0">
                <a:solidFill>
                  <a:srgbClr val="B5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endParaRPr lang="en-US" sz="40000" kern="0" dirty="0">
              <a:solidFill>
                <a:srgbClr val="FFCC29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1EF1D2-F0A0-B447-B60D-788722B20103}"/>
              </a:ext>
            </a:extLst>
          </p:cNvPr>
          <p:cNvSpPr txBox="1">
            <a:spLocks/>
          </p:cNvSpPr>
          <p:nvPr/>
        </p:nvSpPr>
        <p:spPr>
          <a:xfrm>
            <a:off x="3258571" y="3921125"/>
            <a:ext cx="9906000" cy="1981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INTELLIGENT </a:t>
            </a:r>
          </a:p>
          <a:p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CALLS &amp; EMAILS</a:t>
            </a:r>
          </a:p>
        </p:txBody>
      </p:sp>
    </p:spTree>
    <p:extLst>
      <p:ext uri="{BB962C8B-B14F-4D97-AF65-F5344CB8AC3E}">
        <p14:creationId xmlns:p14="http://schemas.microsoft.com/office/powerpoint/2010/main" val="4869224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E15D1E1-7840-AA44-AA4D-B84818517F87}"/>
              </a:ext>
            </a:extLst>
          </p:cNvPr>
          <p:cNvSpPr txBox="1">
            <a:spLocks/>
          </p:cNvSpPr>
          <p:nvPr/>
        </p:nvSpPr>
        <p:spPr>
          <a:xfrm>
            <a:off x="488255" y="326229"/>
            <a:ext cx="5181274" cy="7070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58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FINDING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B7A01AC-C007-C147-A4CC-50FE0228C1E8}"/>
              </a:ext>
            </a:extLst>
          </p:cNvPr>
          <p:cNvSpPr txBox="1">
            <a:spLocks/>
          </p:cNvSpPr>
          <p:nvPr/>
        </p:nvSpPr>
        <p:spPr>
          <a:xfrm>
            <a:off x="493460" y="921019"/>
            <a:ext cx="6656640" cy="578235"/>
          </a:xfrm>
          <a:prstGeom prst="rect">
            <a:avLst/>
          </a:prstGeom>
        </p:spPr>
        <p:txBody>
          <a:bodyPr vert="horz" lIns="81117" tIns="40559" rIns="81117" bIns="4055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726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1581BB-7BEF-4C46-84F6-D33A80090B63}"/>
              </a:ext>
            </a:extLst>
          </p:cNvPr>
          <p:cNvSpPr txBox="1">
            <a:spLocks/>
          </p:cNvSpPr>
          <p:nvPr/>
        </p:nvSpPr>
        <p:spPr>
          <a:xfrm>
            <a:off x="825500" y="1787525"/>
            <a:ext cx="2324100" cy="5181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0" kern="0" dirty="0">
                <a:solidFill>
                  <a:srgbClr val="B5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  <a:endParaRPr lang="en-US" sz="40000" kern="0" dirty="0">
              <a:solidFill>
                <a:srgbClr val="FFCC29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1EF1D2-F0A0-B447-B60D-788722B20103}"/>
              </a:ext>
            </a:extLst>
          </p:cNvPr>
          <p:cNvSpPr txBox="1">
            <a:spLocks/>
          </p:cNvSpPr>
          <p:nvPr/>
        </p:nvSpPr>
        <p:spPr>
          <a:xfrm>
            <a:off x="3258571" y="3921125"/>
            <a:ext cx="4882129" cy="1981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 GENERATION ON</a:t>
            </a:r>
          </a:p>
          <a:p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LINKED IN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167F9BA-F47F-504E-8469-F3427EE5067D}"/>
              </a:ext>
            </a:extLst>
          </p:cNvPr>
          <p:cNvSpPr txBox="1">
            <a:spLocks/>
          </p:cNvSpPr>
          <p:nvPr/>
        </p:nvSpPr>
        <p:spPr>
          <a:xfrm>
            <a:off x="8773828" y="3174063"/>
            <a:ext cx="7772400" cy="609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Touch One: </a:t>
            </a:r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Connect Request (Day 1)</a:t>
            </a:r>
            <a:endParaRPr lang="en-US" sz="3200" kern="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3C718BC-A35D-4848-891E-518AEDEA1393}"/>
              </a:ext>
            </a:extLst>
          </p:cNvPr>
          <p:cNvSpPr txBox="1">
            <a:spLocks/>
          </p:cNvSpPr>
          <p:nvPr/>
        </p:nvSpPr>
        <p:spPr>
          <a:xfrm>
            <a:off x="8773828" y="4164663"/>
            <a:ext cx="7772400" cy="609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Touch Two: </a:t>
            </a:r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Conversion Starter (Day 2)</a:t>
            </a:r>
            <a:endParaRPr lang="en-US" sz="3200" kern="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6DD6120-02FB-7244-B853-88B8D7976771}"/>
              </a:ext>
            </a:extLst>
          </p:cNvPr>
          <p:cNvSpPr txBox="1">
            <a:spLocks/>
          </p:cNvSpPr>
          <p:nvPr/>
        </p:nvSpPr>
        <p:spPr>
          <a:xfrm>
            <a:off x="8773828" y="5140325"/>
            <a:ext cx="7772400" cy="609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Touch Three: </a:t>
            </a:r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Core Message (Day 4)</a:t>
            </a:r>
            <a:endParaRPr lang="en-US" sz="3200" kern="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FECC0F1-8DFA-1D42-8936-214DC795037B}"/>
              </a:ext>
            </a:extLst>
          </p:cNvPr>
          <p:cNvSpPr txBox="1">
            <a:spLocks/>
          </p:cNvSpPr>
          <p:nvPr/>
        </p:nvSpPr>
        <p:spPr>
          <a:xfrm>
            <a:off x="8811095" y="6207125"/>
            <a:ext cx="7772400" cy="609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Touch Four : </a:t>
            </a:r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First Follow Up (Day 9)</a:t>
            </a:r>
            <a:endParaRPr lang="en-US" sz="3200" kern="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7548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E15D1E1-7840-AA44-AA4D-B84818517F87}"/>
              </a:ext>
            </a:extLst>
          </p:cNvPr>
          <p:cNvSpPr txBox="1">
            <a:spLocks/>
          </p:cNvSpPr>
          <p:nvPr/>
        </p:nvSpPr>
        <p:spPr>
          <a:xfrm>
            <a:off x="488255" y="326229"/>
            <a:ext cx="5181274" cy="7070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58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FINDING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B7A01AC-C007-C147-A4CC-50FE0228C1E8}"/>
              </a:ext>
            </a:extLst>
          </p:cNvPr>
          <p:cNvSpPr txBox="1">
            <a:spLocks/>
          </p:cNvSpPr>
          <p:nvPr/>
        </p:nvSpPr>
        <p:spPr>
          <a:xfrm>
            <a:off x="493460" y="921019"/>
            <a:ext cx="6656640" cy="578235"/>
          </a:xfrm>
          <a:prstGeom prst="rect">
            <a:avLst/>
          </a:prstGeom>
        </p:spPr>
        <p:txBody>
          <a:bodyPr vert="horz" lIns="81117" tIns="40559" rIns="81117" bIns="4055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726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1581BB-7BEF-4C46-84F6-D33A80090B63}"/>
              </a:ext>
            </a:extLst>
          </p:cNvPr>
          <p:cNvSpPr txBox="1">
            <a:spLocks/>
          </p:cNvSpPr>
          <p:nvPr/>
        </p:nvSpPr>
        <p:spPr>
          <a:xfrm>
            <a:off x="825500" y="1787525"/>
            <a:ext cx="2324100" cy="5181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0" kern="0" dirty="0">
                <a:solidFill>
                  <a:srgbClr val="B5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  <a:endParaRPr lang="en-US" sz="40000" kern="0" dirty="0">
              <a:solidFill>
                <a:srgbClr val="FFCC29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3075750-685C-954B-ACBD-6ED1EE6FD446}"/>
              </a:ext>
            </a:extLst>
          </p:cNvPr>
          <p:cNvSpPr txBox="1">
            <a:spLocks/>
          </p:cNvSpPr>
          <p:nvPr/>
        </p:nvSpPr>
        <p:spPr>
          <a:xfrm>
            <a:off x="2197100" y="4405806"/>
            <a:ext cx="13487400" cy="7070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STRATEGIES FOR FINDING </a:t>
            </a:r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QUALITY LEADS</a:t>
            </a:r>
          </a:p>
        </p:txBody>
      </p:sp>
    </p:spTree>
    <p:extLst>
      <p:ext uri="{BB962C8B-B14F-4D97-AF65-F5344CB8AC3E}">
        <p14:creationId xmlns:p14="http://schemas.microsoft.com/office/powerpoint/2010/main" val="1795645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E15D1E1-7840-AA44-AA4D-B84818517F87}"/>
              </a:ext>
            </a:extLst>
          </p:cNvPr>
          <p:cNvSpPr txBox="1">
            <a:spLocks/>
          </p:cNvSpPr>
          <p:nvPr/>
        </p:nvSpPr>
        <p:spPr>
          <a:xfrm>
            <a:off x="488255" y="326229"/>
            <a:ext cx="5181274" cy="7070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58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FINDING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B7A01AC-C007-C147-A4CC-50FE0228C1E8}"/>
              </a:ext>
            </a:extLst>
          </p:cNvPr>
          <p:cNvSpPr txBox="1">
            <a:spLocks/>
          </p:cNvSpPr>
          <p:nvPr/>
        </p:nvSpPr>
        <p:spPr>
          <a:xfrm>
            <a:off x="493460" y="921019"/>
            <a:ext cx="6656640" cy="578235"/>
          </a:xfrm>
          <a:prstGeom prst="rect">
            <a:avLst/>
          </a:prstGeom>
        </p:spPr>
        <p:txBody>
          <a:bodyPr vert="horz" lIns="81117" tIns="40559" rIns="81117" bIns="4055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726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1581BB-7BEF-4C46-84F6-D33A80090B63}"/>
              </a:ext>
            </a:extLst>
          </p:cNvPr>
          <p:cNvSpPr txBox="1">
            <a:spLocks/>
          </p:cNvSpPr>
          <p:nvPr/>
        </p:nvSpPr>
        <p:spPr>
          <a:xfrm>
            <a:off x="825500" y="1787525"/>
            <a:ext cx="2324100" cy="5181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0" kern="0" dirty="0">
                <a:solidFill>
                  <a:srgbClr val="B5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  <a:endParaRPr lang="en-US" sz="40000" kern="0" dirty="0">
              <a:solidFill>
                <a:srgbClr val="FFCC29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3075750-685C-954B-ACBD-6ED1EE6FD446}"/>
              </a:ext>
            </a:extLst>
          </p:cNvPr>
          <p:cNvSpPr txBox="1">
            <a:spLocks/>
          </p:cNvSpPr>
          <p:nvPr/>
        </p:nvSpPr>
        <p:spPr>
          <a:xfrm>
            <a:off x="2197100" y="4405806"/>
            <a:ext cx="13487400" cy="7070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STRATEGIES FOR FINDING </a:t>
            </a:r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QUALITY LEADS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4305482-45D3-E747-9FCF-C4615ECB2247}"/>
              </a:ext>
            </a:extLst>
          </p:cNvPr>
          <p:cNvSpPr txBox="1">
            <a:spLocks/>
          </p:cNvSpPr>
          <p:nvPr/>
        </p:nvSpPr>
        <p:spPr>
          <a:xfrm>
            <a:off x="4330700" y="7056514"/>
            <a:ext cx="13487400" cy="7070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400" kern="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FD86C90-BA1A-8E4C-8BA7-420980B2D61A}"/>
              </a:ext>
            </a:extLst>
          </p:cNvPr>
          <p:cNvSpPr txBox="1">
            <a:spLocks/>
          </p:cNvSpPr>
          <p:nvPr/>
        </p:nvSpPr>
        <p:spPr>
          <a:xfrm>
            <a:off x="7159348" y="6179325"/>
            <a:ext cx="13487400" cy="7070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kern="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INTELLIGENT</a:t>
            </a:r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CALLS &amp; EMAILS</a:t>
            </a:r>
          </a:p>
        </p:txBody>
      </p:sp>
    </p:spTree>
    <p:extLst>
      <p:ext uri="{BB962C8B-B14F-4D97-AF65-F5344CB8AC3E}">
        <p14:creationId xmlns:p14="http://schemas.microsoft.com/office/powerpoint/2010/main" val="6234878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E15D1E1-7840-AA44-AA4D-B84818517F87}"/>
              </a:ext>
            </a:extLst>
          </p:cNvPr>
          <p:cNvSpPr txBox="1">
            <a:spLocks/>
          </p:cNvSpPr>
          <p:nvPr/>
        </p:nvSpPr>
        <p:spPr>
          <a:xfrm>
            <a:off x="488255" y="326229"/>
            <a:ext cx="5181274" cy="7070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58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FINDING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B7A01AC-C007-C147-A4CC-50FE0228C1E8}"/>
              </a:ext>
            </a:extLst>
          </p:cNvPr>
          <p:cNvSpPr txBox="1">
            <a:spLocks/>
          </p:cNvSpPr>
          <p:nvPr/>
        </p:nvSpPr>
        <p:spPr>
          <a:xfrm>
            <a:off x="493460" y="921019"/>
            <a:ext cx="6656640" cy="578235"/>
          </a:xfrm>
          <a:prstGeom prst="rect">
            <a:avLst/>
          </a:prstGeom>
        </p:spPr>
        <p:txBody>
          <a:bodyPr vert="horz" lIns="81117" tIns="40559" rIns="81117" bIns="4055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726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1581BB-7BEF-4C46-84F6-D33A80090B63}"/>
              </a:ext>
            </a:extLst>
          </p:cNvPr>
          <p:cNvSpPr txBox="1">
            <a:spLocks/>
          </p:cNvSpPr>
          <p:nvPr/>
        </p:nvSpPr>
        <p:spPr>
          <a:xfrm>
            <a:off x="825500" y="1787525"/>
            <a:ext cx="2324100" cy="5181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0" kern="0" dirty="0">
                <a:solidFill>
                  <a:srgbClr val="B5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  <a:endParaRPr lang="en-US" sz="40000" kern="0" dirty="0">
              <a:solidFill>
                <a:srgbClr val="FFCC29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3075750-685C-954B-ACBD-6ED1EE6FD446}"/>
              </a:ext>
            </a:extLst>
          </p:cNvPr>
          <p:cNvSpPr txBox="1">
            <a:spLocks/>
          </p:cNvSpPr>
          <p:nvPr/>
        </p:nvSpPr>
        <p:spPr>
          <a:xfrm>
            <a:off x="2197100" y="4405806"/>
            <a:ext cx="13487400" cy="7070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STRATEGIES FOR FINDING </a:t>
            </a:r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QUALITY LEADS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5339E17-1A3B-F44A-B078-6CB786DD1D4A}"/>
              </a:ext>
            </a:extLst>
          </p:cNvPr>
          <p:cNvSpPr txBox="1">
            <a:spLocks/>
          </p:cNvSpPr>
          <p:nvPr/>
        </p:nvSpPr>
        <p:spPr>
          <a:xfrm>
            <a:off x="7149892" y="7018666"/>
            <a:ext cx="13487400" cy="7070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kern="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INSTAGRAM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4305482-45D3-E747-9FCF-C4615ECB2247}"/>
              </a:ext>
            </a:extLst>
          </p:cNvPr>
          <p:cNvSpPr txBox="1">
            <a:spLocks/>
          </p:cNvSpPr>
          <p:nvPr/>
        </p:nvSpPr>
        <p:spPr>
          <a:xfrm>
            <a:off x="4330700" y="7056514"/>
            <a:ext cx="13487400" cy="7070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400" kern="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FD86C90-BA1A-8E4C-8BA7-420980B2D61A}"/>
              </a:ext>
            </a:extLst>
          </p:cNvPr>
          <p:cNvSpPr txBox="1">
            <a:spLocks/>
          </p:cNvSpPr>
          <p:nvPr/>
        </p:nvSpPr>
        <p:spPr>
          <a:xfrm>
            <a:off x="7159348" y="6179325"/>
            <a:ext cx="13487400" cy="7070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kern="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INTELLIGENT</a:t>
            </a:r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CALLS &amp; EMAILS</a:t>
            </a:r>
          </a:p>
        </p:txBody>
      </p:sp>
    </p:spTree>
    <p:extLst>
      <p:ext uri="{BB962C8B-B14F-4D97-AF65-F5344CB8AC3E}">
        <p14:creationId xmlns:p14="http://schemas.microsoft.com/office/powerpoint/2010/main" val="4370581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E15D1E1-7840-AA44-AA4D-B84818517F87}"/>
              </a:ext>
            </a:extLst>
          </p:cNvPr>
          <p:cNvSpPr txBox="1">
            <a:spLocks/>
          </p:cNvSpPr>
          <p:nvPr/>
        </p:nvSpPr>
        <p:spPr>
          <a:xfrm>
            <a:off x="488255" y="326229"/>
            <a:ext cx="5181274" cy="7070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58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FINDING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B7A01AC-C007-C147-A4CC-50FE0228C1E8}"/>
              </a:ext>
            </a:extLst>
          </p:cNvPr>
          <p:cNvSpPr txBox="1">
            <a:spLocks/>
          </p:cNvSpPr>
          <p:nvPr/>
        </p:nvSpPr>
        <p:spPr>
          <a:xfrm>
            <a:off x="493460" y="921019"/>
            <a:ext cx="6656640" cy="578235"/>
          </a:xfrm>
          <a:prstGeom prst="rect">
            <a:avLst/>
          </a:prstGeom>
        </p:spPr>
        <p:txBody>
          <a:bodyPr vert="horz" lIns="81117" tIns="40559" rIns="81117" bIns="4055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726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1581BB-7BEF-4C46-84F6-D33A80090B63}"/>
              </a:ext>
            </a:extLst>
          </p:cNvPr>
          <p:cNvSpPr txBox="1">
            <a:spLocks/>
          </p:cNvSpPr>
          <p:nvPr/>
        </p:nvSpPr>
        <p:spPr>
          <a:xfrm>
            <a:off x="825500" y="1787525"/>
            <a:ext cx="2324100" cy="5181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0" kern="0" dirty="0">
                <a:solidFill>
                  <a:srgbClr val="B5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  <a:endParaRPr lang="en-US" sz="40000" kern="0" dirty="0">
              <a:solidFill>
                <a:srgbClr val="FFCC29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3075750-685C-954B-ACBD-6ED1EE6FD446}"/>
              </a:ext>
            </a:extLst>
          </p:cNvPr>
          <p:cNvSpPr txBox="1">
            <a:spLocks/>
          </p:cNvSpPr>
          <p:nvPr/>
        </p:nvSpPr>
        <p:spPr>
          <a:xfrm>
            <a:off x="2197100" y="4405806"/>
            <a:ext cx="13487400" cy="7070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STRATEGIES FOR FINDING </a:t>
            </a:r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QUALITY LEADS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5339E17-1A3B-F44A-B078-6CB786DD1D4A}"/>
              </a:ext>
            </a:extLst>
          </p:cNvPr>
          <p:cNvSpPr txBox="1">
            <a:spLocks/>
          </p:cNvSpPr>
          <p:nvPr/>
        </p:nvSpPr>
        <p:spPr>
          <a:xfrm>
            <a:off x="7149892" y="7018666"/>
            <a:ext cx="13487400" cy="7070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kern="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INSTAGRAM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4305482-45D3-E747-9FCF-C4615ECB2247}"/>
              </a:ext>
            </a:extLst>
          </p:cNvPr>
          <p:cNvSpPr txBox="1">
            <a:spLocks/>
          </p:cNvSpPr>
          <p:nvPr/>
        </p:nvSpPr>
        <p:spPr>
          <a:xfrm>
            <a:off x="4330700" y="7056514"/>
            <a:ext cx="13487400" cy="7070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400" kern="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FD86C90-BA1A-8E4C-8BA7-420980B2D61A}"/>
              </a:ext>
            </a:extLst>
          </p:cNvPr>
          <p:cNvSpPr txBox="1">
            <a:spLocks/>
          </p:cNvSpPr>
          <p:nvPr/>
        </p:nvSpPr>
        <p:spPr>
          <a:xfrm>
            <a:off x="7159348" y="6179325"/>
            <a:ext cx="13487400" cy="7070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kern="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INTELLIGENT</a:t>
            </a:r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CALLS &amp; EMAILS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EA38321-7CB7-4D4D-8FA9-A3E74616D1DE}"/>
              </a:ext>
            </a:extLst>
          </p:cNvPr>
          <p:cNvSpPr txBox="1">
            <a:spLocks/>
          </p:cNvSpPr>
          <p:nvPr/>
        </p:nvSpPr>
        <p:spPr>
          <a:xfrm>
            <a:off x="7197361" y="7923021"/>
            <a:ext cx="13487400" cy="7070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kern="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  <a:r>
              <a:rPr lang="en-US" sz="60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LINKEDIN</a:t>
            </a:r>
          </a:p>
        </p:txBody>
      </p:sp>
    </p:spTree>
    <p:extLst>
      <p:ext uri="{BB962C8B-B14F-4D97-AF65-F5344CB8AC3E}">
        <p14:creationId xmlns:p14="http://schemas.microsoft.com/office/powerpoint/2010/main" val="21369992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E15D1E1-7840-AA44-AA4D-B84818517F87}"/>
              </a:ext>
            </a:extLst>
          </p:cNvPr>
          <p:cNvSpPr txBox="1">
            <a:spLocks/>
          </p:cNvSpPr>
          <p:nvPr/>
        </p:nvSpPr>
        <p:spPr>
          <a:xfrm>
            <a:off x="488255" y="326229"/>
            <a:ext cx="5181274" cy="7070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58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FINDING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B7A01AC-C007-C147-A4CC-50FE0228C1E8}"/>
              </a:ext>
            </a:extLst>
          </p:cNvPr>
          <p:cNvSpPr txBox="1">
            <a:spLocks/>
          </p:cNvSpPr>
          <p:nvPr/>
        </p:nvSpPr>
        <p:spPr>
          <a:xfrm>
            <a:off x="493460" y="921019"/>
            <a:ext cx="6656640" cy="578235"/>
          </a:xfrm>
          <a:prstGeom prst="rect">
            <a:avLst/>
          </a:prstGeom>
        </p:spPr>
        <p:txBody>
          <a:bodyPr vert="horz" lIns="81117" tIns="40559" rIns="81117" bIns="4055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726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1581BB-7BEF-4C46-84F6-D33A80090B63}"/>
              </a:ext>
            </a:extLst>
          </p:cNvPr>
          <p:cNvSpPr txBox="1">
            <a:spLocks/>
          </p:cNvSpPr>
          <p:nvPr/>
        </p:nvSpPr>
        <p:spPr>
          <a:xfrm>
            <a:off x="825500" y="1787525"/>
            <a:ext cx="2324100" cy="5181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0" kern="0" dirty="0">
                <a:solidFill>
                  <a:srgbClr val="B5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  <a:endParaRPr lang="en-US" sz="40000" kern="0" dirty="0">
              <a:solidFill>
                <a:srgbClr val="FFCC29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3075750-685C-954B-ACBD-6ED1EE6FD446}"/>
              </a:ext>
            </a:extLst>
          </p:cNvPr>
          <p:cNvSpPr txBox="1">
            <a:spLocks/>
          </p:cNvSpPr>
          <p:nvPr/>
        </p:nvSpPr>
        <p:spPr>
          <a:xfrm>
            <a:off x="2197100" y="4405806"/>
            <a:ext cx="13487400" cy="7070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STRATEGIES FOR FINDING </a:t>
            </a:r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QUALITY LEADS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5339E17-1A3B-F44A-B078-6CB786DD1D4A}"/>
              </a:ext>
            </a:extLst>
          </p:cNvPr>
          <p:cNvSpPr txBox="1">
            <a:spLocks/>
          </p:cNvSpPr>
          <p:nvPr/>
        </p:nvSpPr>
        <p:spPr>
          <a:xfrm>
            <a:off x="3644900" y="6130925"/>
            <a:ext cx="13487400" cy="7070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BEST TO </a:t>
            </a:r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PICK ONE </a:t>
            </a:r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 BEGIN WITH</a:t>
            </a:r>
          </a:p>
        </p:txBody>
      </p:sp>
    </p:spTree>
    <p:extLst>
      <p:ext uri="{BB962C8B-B14F-4D97-AF65-F5344CB8AC3E}">
        <p14:creationId xmlns:p14="http://schemas.microsoft.com/office/powerpoint/2010/main" val="24103350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E15D1E1-7840-AA44-AA4D-B84818517F87}"/>
              </a:ext>
            </a:extLst>
          </p:cNvPr>
          <p:cNvSpPr txBox="1">
            <a:spLocks/>
          </p:cNvSpPr>
          <p:nvPr/>
        </p:nvSpPr>
        <p:spPr>
          <a:xfrm>
            <a:off x="488255" y="326229"/>
            <a:ext cx="5181274" cy="7070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58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FINDING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B7A01AC-C007-C147-A4CC-50FE0228C1E8}"/>
              </a:ext>
            </a:extLst>
          </p:cNvPr>
          <p:cNvSpPr txBox="1">
            <a:spLocks/>
          </p:cNvSpPr>
          <p:nvPr/>
        </p:nvSpPr>
        <p:spPr>
          <a:xfrm>
            <a:off x="493460" y="921019"/>
            <a:ext cx="6656640" cy="578235"/>
          </a:xfrm>
          <a:prstGeom prst="rect">
            <a:avLst/>
          </a:prstGeom>
        </p:spPr>
        <p:txBody>
          <a:bodyPr vert="horz" lIns="81117" tIns="40559" rIns="81117" bIns="4055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726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1581BB-7BEF-4C46-84F6-D33A80090B63}"/>
              </a:ext>
            </a:extLst>
          </p:cNvPr>
          <p:cNvSpPr txBox="1">
            <a:spLocks/>
          </p:cNvSpPr>
          <p:nvPr/>
        </p:nvSpPr>
        <p:spPr>
          <a:xfrm>
            <a:off x="825500" y="1787525"/>
            <a:ext cx="2324100" cy="5181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0" kern="0" dirty="0">
                <a:solidFill>
                  <a:srgbClr val="B5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  <a:endParaRPr lang="en-US" sz="40000" kern="0" dirty="0">
              <a:solidFill>
                <a:srgbClr val="FFCC29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3075750-685C-954B-ACBD-6ED1EE6FD446}"/>
              </a:ext>
            </a:extLst>
          </p:cNvPr>
          <p:cNvSpPr txBox="1">
            <a:spLocks/>
          </p:cNvSpPr>
          <p:nvPr/>
        </p:nvSpPr>
        <p:spPr>
          <a:xfrm>
            <a:off x="2197100" y="4405806"/>
            <a:ext cx="13487400" cy="7070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STRATEGIES FOR FINDING </a:t>
            </a:r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QUALITY LEADS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5339E17-1A3B-F44A-B078-6CB786DD1D4A}"/>
              </a:ext>
            </a:extLst>
          </p:cNvPr>
          <p:cNvSpPr txBox="1">
            <a:spLocks/>
          </p:cNvSpPr>
          <p:nvPr/>
        </p:nvSpPr>
        <p:spPr>
          <a:xfrm>
            <a:off x="3644900" y="6130925"/>
            <a:ext cx="13487400" cy="7070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BEST TO </a:t>
            </a:r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PICK ONE </a:t>
            </a:r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 BEGIN WITH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4305482-45D3-E747-9FCF-C4615ECB2247}"/>
              </a:ext>
            </a:extLst>
          </p:cNvPr>
          <p:cNvSpPr txBox="1">
            <a:spLocks/>
          </p:cNvSpPr>
          <p:nvPr/>
        </p:nvSpPr>
        <p:spPr>
          <a:xfrm>
            <a:off x="4330700" y="7056514"/>
            <a:ext cx="13487400" cy="7070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START WITH </a:t>
            </a:r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JUST 20 MESSAGES A DAY</a:t>
            </a:r>
            <a:endParaRPr lang="en-US" sz="4400" kern="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10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E15D1E1-7840-AA44-AA4D-B84818517F87}"/>
              </a:ext>
            </a:extLst>
          </p:cNvPr>
          <p:cNvSpPr txBox="1">
            <a:spLocks/>
          </p:cNvSpPr>
          <p:nvPr/>
        </p:nvSpPr>
        <p:spPr>
          <a:xfrm>
            <a:off x="488255" y="326229"/>
            <a:ext cx="5181274" cy="7070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58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FINDING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B7A01AC-C007-C147-A4CC-50FE0228C1E8}"/>
              </a:ext>
            </a:extLst>
          </p:cNvPr>
          <p:cNvSpPr txBox="1">
            <a:spLocks/>
          </p:cNvSpPr>
          <p:nvPr/>
        </p:nvSpPr>
        <p:spPr>
          <a:xfrm>
            <a:off x="493460" y="921019"/>
            <a:ext cx="6656640" cy="578235"/>
          </a:xfrm>
          <a:prstGeom prst="rect">
            <a:avLst/>
          </a:prstGeom>
        </p:spPr>
        <p:txBody>
          <a:bodyPr vert="horz" lIns="81117" tIns="40559" rIns="81117" bIns="4055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726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1581BB-7BEF-4C46-84F6-D33A80090B63}"/>
              </a:ext>
            </a:extLst>
          </p:cNvPr>
          <p:cNvSpPr txBox="1">
            <a:spLocks/>
          </p:cNvSpPr>
          <p:nvPr/>
        </p:nvSpPr>
        <p:spPr>
          <a:xfrm>
            <a:off x="1282700" y="1787525"/>
            <a:ext cx="2324100" cy="5181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0" kern="0" dirty="0">
                <a:solidFill>
                  <a:srgbClr val="B5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endParaRPr lang="en-US" sz="40000" kern="0" dirty="0">
              <a:solidFill>
                <a:srgbClr val="FFCC29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1EF1D2-F0A0-B447-B60D-788722B20103}"/>
              </a:ext>
            </a:extLst>
          </p:cNvPr>
          <p:cNvSpPr txBox="1">
            <a:spLocks/>
          </p:cNvSpPr>
          <p:nvPr/>
        </p:nvSpPr>
        <p:spPr>
          <a:xfrm>
            <a:off x="3258571" y="3921125"/>
            <a:ext cx="9906000" cy="1981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INTELLIGENT </a:t>
            </a:r>
          </a:p>
          <a:p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CALLS &amp; EMAILS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E1ACF8-F679-3F41-A1CC-2729EC7D2F30}"/>
              </a:ext>
            </a:extLst>
          </p:cNvPr>
          <p:cNvSpPr txBox="1"/>
          <p:nvPr/>
        </p:nvSpPr>
        <p:spPr>
          <a:xfrm>
            <a:off x="8517120" y="2323926"/>
            <a:ext cx="8382000" cy="73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192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Research your prospects carefully</a:t>
            </a:r>
          </a:p>
        </p:txBody>
      </p:sp>
    </p:spTree>
    <p:extLst>
      <p:ext uri="{BB962C8B-B14F-4D97-AF65-F5344CB8AC3E}">
        <p14:creationId xmlns:p14="http://schemas.microsoft.com/office/powerpoint/2010/main" val="3810875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E15D1E1-7840-AA44-AA4D-B84818517F87}"/>
              </a:ext>
            </a:extLst>
          </p:cNvPr>
          <p:cNvSpPr txBox="1">
            <a:spLocks/>
          </p:cNvSpPr>
          <p:nvPr/>
        </p:nvSpPr>
        <p:spPr>
          <a:xfrm>
            <a:off x="488255" y="326229"/>
            <a:ext cx="5181274" cy="7070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58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FINDING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B7A01AC-C007-C147-A4CC-50FE0228C1E8}"/>
              </a:ext>
            </a:extLst>
          </p:cNvPr>
          <p:cNvSpPr txBox="1">
            <a:spLocks/>
          </p:cNvSpPr>
          <p:nvPr/>
        </p:nvSpPr>
        <p:spPr>
          <a:xfrm>
            <a:off x="493460" y="921019"/>
            <a:ext cx="6656640" cy="578235"/>
          </a:xfrm>
          <a:prstGeom prst="rect">
            <a:avLst/>
          </a:prstGeom>
        </p:spPr>
        <p:txBody>
          <a:bodyPr vert="horz" lIns="81117" tIns="40559" rIns="81117" bIns="4055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726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1581BB-7BEF-4C46-84F6-D33A80090B63}"/>
              </a:ext>
            </a:extLst>
          </p:cNvPr>
          <p:cNvSpPr txBox="1">
            <a:spLocks/>
          </p:cNvSpPr>
          <p:nvPr/>
        </p:nvSpPr>
        <p:spPr>
          <a:xfrm>
            <a:off x="1282700" y="1787525"/>
            <a:ext cx="2324100" cy="5181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0" kern="0" dirty="0">
                <a:solidFill>
                  <a:srgbClr val="B5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endParaRPr lang="en-US" sz="40000" kern="0" dirty="0">
              <a:solidFill>
                <a:srgbClr val="FFCC29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1EF1D2-F0A0-B447-B60D-788722B20103}"/>
              </a:ext>
            </a:extLst>
          </p:cNvPr>
          <p:cNvSpPr txBox="1">
            <a:spLocks/>
          </p:cNvSpPr>
          <p:nvPr/>
        </p:nvSpPr>
        <p:spPr>
          <a:xfrm>
            <a:off x="3258571" y="3921125"/>
            <a:ext cx="9906000" cy="1981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INTELLIGENT </a:t>
            </a:r>
          </a:p>
          <a:p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CALLS &amp; EMAILS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E1ACF8-F679-3F41-A1CC-2729EC7D2F30}"/>
              </a:ext>
            </a:extLst>
          </p:cNvPr>
          <p:cNvSpPr txBox="1"/>
          <p:nvPr/>
        </p:nvSpPr>
        <p:spPr>
          <a:xfrm>
            <a:off x="8517120" y="2323926"/>
            <a:ext cx="8382000" cy="73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192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Research your prospects carefully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A1FE6E-C795-C042-8AB3-BB72EB282930}"/>
              </a:ext>
            </a:extLst>
          </p:cNvPr>
          <p:cNvSpPr txBox="1"/>
          <p:nvPr/>
        </p:nvSpPr>
        <p:spPr>
          <a:xfrm>
            <a:off x="8597900" y="3687046"/>
            <a:ext cx="8644536" cy="1382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192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Gather information to make a personalized approach </a:t>
            </a:r>
          </a:p>
        </p:txBody>
      </p:sp>
    </p:spTree>
    <p:extLst>
      <p:ext uri="{BB962C8B-B14F-4D97-AF65-F5344CB8AC3E}">
        <p14:creationId xmlns:p14="http://schemas.microsoft.com/office/powerpoint/2010/main" val="2163322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E15D1E1-7840-AA44-AA4D-B84818517F87}"/>
              </a:ext>
            </a:extLst>
          </p:cNvPr>
          <p:cNvSpPr txBox="1">
            <a:spLocks/>
          </p:cNvSpPr>
          <p:nvPr/>
        </p:nvSpPr>
        <p:spPr>
          <a:xfrm>
            <a:off x="488255" y="326229"/>
            <a:ext cx="5181274" cy="7070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58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FINDING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B7A01AC-C007-C147-A4CC-50FE0228C1E8}"/>
              </a:ext>
            </a:extLst>
          </p:cNvPr>
          <p:cNvSpPr txBox="1">
            <a:spLocks/>
          </p:cNvSpPr>
          <p:nvPr/>
        </p:nvSpPr>
        <p:spPr>
          <a:xfrm>
            <a:off x="493460" y="921019"/>
            <a:ext cx="6656640" cy="578235"/>
          </a:xfrm>
          <a:prstGeom prst="rect">
            <a:avLst/>
          </a:prstGeom>
        </p:spPr>
        <p:txBody>
          <a:bodyPr vert="horz" lIns="81117" tIns="40559" rIns="81117" bIns="4055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726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1581BB-7BEF-4C46-84F6-D33A80090B63}"/>
              </a:ext>
            </a:extLst>
          </p:cNvPr>
          <p:cNvSpPr txBox="1">
            <a:spLocks/>
          </p:cNvSpPr>
          <p:nvPr/>
        </p:nvSpPr>
        <p:spPr>
          <a:xfrm>
            <a:off x="1282700" y="1787525"/>
            <a:ext cx="2324100" cy="5181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0" kern="0" dirty="0">
                <a:solidFill>
                  <a:srgbClr val="B5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endParaRPr lang="en-US" sz="40000" kern="0" dirty="0">
              <a:solidFill>
                <a:srgbClr val="FFCC29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1EF1D2-F0A0-B447-B60D-788722B20103}"/>
              </a:ext>
            </a:extLst>
          </p:cNvPr>
          <p:cNvSpPr txBox="1">
            <a:spLocks/>
          </p:cNvSpPr>
          <p:nvPr/>
        </p:nvSpPr>
        <p:spPr>
          <a:xfrm>
            <a:off x="3258571" y="3921125"/>
            <a:ext cx="9906000" cy="1981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INTELLIGENT </a:t>
            </a:r>
          </a:p>
          <a:p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CALLS &amp; EMAILS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E1ACF8-F679-3F41-A1CC-2729EC7D2F30}"/>
              </a:ext>
            </a:extLst>
          </p:cNvPr>
          <p:cNvSpPr txBox="1"/>
          <p:nvPr/>
        </p:nvSpPr>
        <p:spPr>
          <a:xfrm>
            <a:off x="8517120" y="2323926"/>
            <a:ext cx="8382000" cy="73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192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Research your prospects carefully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A1FE6E-C795-C042-8AB3-BB72EB282930}"/>
              </a:ext>
            </a:extLst>
          </p:cNvPr>
          <p:cNvSpPr txBox="1"/>
          <p:nvPr/>
        </p:nvSpPr>
        <p:spPr>
          <a:xfrm>
            <a:off x="8597900" y="3687046"/>
            <a:ext cx="8644536" cy="1382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192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Gather information to make a personalized approach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A5852C-1B50-1A46-8DFC-78E8FA94A90F}"/>
              </a:ext>
            </a:extLst>
          </p:cNvPr>
          <p:cNvSpPr txBox="1"/>
          <p:nvPr/>
        </p:nvSpPr>
        <p:spPr>
          <a:xfrm>
            <a:off x="8597900" y="5728954"/>
            <a:ext cx="7121785" cy="1382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192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With limited resources, we must be extremely selective</a:t>
            </a:r>
          </a:p>
        </p:txBody>
      </p:sp>
    </p:spTree>
    <p:extLst>
      <p:ext uri="{BB962C8B-B14F-4D97-AF65-F5344CB8AC3E}">
        <p14:creationId xmlns:p14="http://schemas.microsoft.com/office/powerpoint/2010/main" val="3795851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E15D1E1-7840-AA44-AA4D-B84818517F87}"/>
              </a:ext>
            </a:extLst>
          </p:cNvPr>
          <p:cNvSpPr txBox="1">
            <a:spLocks/>
          </p:cNvSpPr>
          <p:nvPr/>
        </p:nvSpPr>
        <p:spPr>
          <a:xfrm>
            <a:off x="488255" y="326229"/>
            <a:ext cx="5181274" cy="7070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58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FINDING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B7A01AC-C007-C147-A4CC-50FE0228C1E8}"/>
              </a:ext>
            </a:extLst>
          </p:cNvPr>
          <p:cNvSpPr txBox="1">
            <a:spLocks/>
          </p:cNvSpPr>
          <p:nvPr/>
        </p:nvSpPr>
        <p:spPr>
          <a:xfrm>
            <a:off x="493460" y="921019"/>
            <a:ext cx="6656640" cy="578235"/>
          </a:xfrm>
          <a:prstGeom prst="rect">
            <a:avLst/>
          </a:prstGeom>
        </p:spPr>
        <p:txBody>
          <a:bodyPr vert="horz" lIns="81117" tIns="40559" rIns="81117" bIns="4055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726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1581BB-7BEF-4C46-84F6-D33A80090B63}"/>
              </a:ext>
            </a:extLst>
          </p:cNvPr>
          <p:cNvSpPr txBox="1">
            <a:spLocks/>
          </p:cNvSpPr>
          <p:nvPr/>
        </p:nvSpPr>
        <p:spPr>
          <a:xfrm>
            <a:off x="1282700" y="1787525"/>
            <a:ext cx="2324100" cy="5181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0" kern="0" dirty="0">
                <a:solidFill>
                  <a:srgbClr val="B5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endParaRPr lang="en-US" sz="40000" kern="0" dirty="0">
              <a:solidFill>
                <a:srgbClr val="FFCC29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1EF1D2-F0A0-B447-B60D-788722B20103}"/>
              </a:ext>
            </a:extLst>
          </p:cNvPr>
          <p:cNvSpPr txBox="1">
            <a:spLocks/>
          </p:cNvSpPr>
          <p:nvPr/>
        </p:nvSpPr>
        <p:spPr>
          <a:xfrm>
            <a:off x="3258571" y="3921125"/>
            <a:ext cx="9906000" cy="1981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INTELLIGENT </a:t>
            </a:r>
          </a:p>
          <a:p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CALLS &amp; EMAILS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39D0D99-ECC5-D64B-A7BC-E741BF93D773}"/>
              </a:ext>
            </a:extLst>
          </p:cNvPr>
          <p:cNvSpPr txBox="1">
            <a:spLocks/>
          </p:cNvSpPr>
          <p:nvPr/>
        </p:nvSpPr>
        <p:spPr>
          <a:xfrm>
            <a:off x="9740900" y="2397125"/>
            <a:ext cx="6553200" cy="381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MAKE SURE THAT WHAT YOU HAVE TO OFFER IS </a:t>
            </a:r>
          </a:p>
          <a:p>
            <a:r>
              <a:rPr lang="en-US" sz="5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GENUINELY GOOD </a:t>
            </a:r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FOR THE PROSPECT</a:t>
            </a:r>
          </a:p>
        </p:txBody>
      </p:sp>
    </p:spTree>
    <p:extLst>
      <p:ext uri="{BB962C8B-B14F-4D97-AF65-F5344CB8AC3E}">
        <p14:creationId xmlns:p14="http://schemas.microsoft.com/office/powerpoint/2010/main" val="191679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E15D1E1-7840-AA44-AA4D-B84818517F87}"/>
              </a:ext>
            </a:extLst>
          </p:cNvPr>
          <p:cNvSpPr txBox="1">
            <a:spLocks/>
          </p:cNvSpPr>
          <p:nvPr/>
        </p:nvSpPr>
        <p:spPr>
          <a:xfrm>
            <a:off x="488255" y="326229"/>
            <a:ext cx="5181274" cy="7070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58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FINDING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B7A01AC-C007-C147-A4CC-50FE0228C1E8}"/>
              </a:ext>
            </a:extLst>
          </p:cNvPr>
          <p:cNvSpPr txBox="1">
            <a:spLocks/>
          </p:cNvSpPr>
          <p:nvPr/>
        </p:nvSpPr>
        <p:spPr>
          <a:xfrm>
            <a:off x="493460" y="921019"/>
            <a:ext cx="6656640" cy="578235"/>
          </a:xfrm>
          <a:prstGeom prst="rect">
            <a:avLst/>
          </a:prstGeom>
        </p:spPr>
        <p:txBody>
          <a:bodyPr vert="horz" lIns="81117" tIns="40559" rIns="81117" bIns="4055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726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1581BB-7BEF-4C46-84F6-D33A80090B63}"/>
              </a:ext>
            </a:extLst>
          </p:cNvPr>
          <p:cNvSpPr txBox="1">
            <a:spLocks/>
          </p:cNvSpPr>
          <p:nvPr/>
        </p:nvSpPr>
        <p:spPr>
          <a:xfrm>
            <a:off x="1282700" y="1787525"/>
            <a:ext cx="2324100" cy="5181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0" kern="0" dirty="0">
                <a:solidFill>
                  <a:srgbClr val="B5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endParaRPr lang="en-US" sz="40000" kern="0" dirty="0">
              <a:solidFill>
                <a:srgbClr val="FFCC29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1EF1D2-F0A0-B447-B60D-788722B20103}"/>
              </a:ext>
            </a:extLst>
          </p:cNvPr>
          <p:cNvSpPr txBox="1">
            <a:spLocks/>
          </p:cNvSpPr>
          <p:nvPr/>
        </p:nvSpPr>
        <p:spPr>
          <a:xfrm>
            <a:off x="3258571" y="3921125"/>
            <a:ext cx="9906000" cy="1981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INTELLIGENT </a:t>
            </a:r>
          </a:p>
          <a:p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CALLS &amp; EMAILS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39D0D99-ECC5-D64B-A7BC-E741BF93D773}"/>
              </a:ext>
            </a:extLst>
          </p:cNvPr>
          <p:cNvSpPr txBox="1">
            <a:spLocks/>
          </p:cNvSpPr>
          <p:nvPr/>
        </p:nvSpPr>
        <p:spPr>
          <a:xfrm>
            <a:off x="9740900" y="2397125"/>
            <a:ext cx="6553200" cy="4572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“OUR GOAL IS TO </a:t>
            </a:r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INSPIRE</a:t>
            </a:r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THE PROSPECT TO FORM </a:t>
            </a:r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 INTENT TO SOLVE </a:t>
            </a:r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HIS PROBLEM; IT IS </a:t>
            </a:r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NOT</a:t>
            </a:r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TO INSPIRE HIM TO </a:t>
            </a:r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HIRE </a:t>
            </a:r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US” </a:t>
            </a:r>
          </a:p>
        </p:txBody>
      </p:sp>
    </p:spTree>
    <p:extLst>
      <p:ext uri="{BB962C8B-B14F-4D97-AF65-F5344CB8AC3E}">
        <p14:creationId xmlns:p14="http://schemas.microsoft.com/office/powerpoint/2010/main" val="1468159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E15D1E1-7840-AA44-AA4D-B84818517F87}"/>
              </a:ext>
            </a:extLst>
          </p:cNvPr>
          <p:cNvSpPr txBox="1">
            <a:spLocks/>
          </p:cNvSpPr>
          <p:nvPr/>
        </p:nvSpPr>
        <p:spPr>
          <a:xfrm>
            <a:off x="488255" y="326229"/>
            <a:ext cx="5181274" cy="7070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58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FINDING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B7A01AC-C007-C147-A4CC-50FE0228C1E8}"/>
              </a:ext>
            </a:extLst>
          </p:cNvPr>
          <p:cNvSpPr txBox="1">
            <a:spLocks/>
          </p:cNvSpPr>
          <p:nvPr/>
        </p:nvSpPr>
        <p:spPr>
          <a:xfrm>
            <a:off x="493460" y="921019"/>
            <a:ext cx="6656640" cy="578235"/>
          </a:xfrm>
          <a:prstGeom prst="rect">
            <a:avLst/>
          </a:prstGeom>
        </p:spPr>
        <p:txBody>
          <a:bodyPr vert="horz" lIns="81117" tIns="40559" rIns="81117" bIns="4055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726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1581BB-7BEF-4C46-84F6-D33A80090B63}"/>
              </a:ext>
            </a:extLst>
          </p:cNvPr>
          <p:cNvSpPr txBox="1">
            <a:spLocks/>
          </p:cNvSpPr>
          <p:nvPr/>
        </p:nvSpPr>
        <p:spPr>
          <a:xfrm>
            <a:off x="825500" y="1787525"/>
            <a:ext cx="2324100" cy="5181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0" kern="0" dirty="0">
                <a:solidFill>
                  <a:srgbClr val="B5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endParaRPr lang="en-US" sz="40000" kern="0" dirty="0">
              <a:solidFill>
                <a:srgbClr val="FFCC29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1EF1D2-F0A0-B447-B60D-788722B20103}"/>
              </a:ext>
            </a:extLst>
          </p:cNvPr>
          <p:cNvSpPr txBox="1">
            <a:spLocks/>
          </p:cNvSpPr>
          <p:nvPr/>
        </p:nvSpPr>
        <p:spPr>
          <a:xfrm>
            <a:off x="3258571" y="3921125"/>
            <a:ext cx="4882129" cy="1981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FIND LEADS ON  </a:t>
            </a:r>
          </a:p>
          <a:p>
            <a:r>
              <a:rPr lang="en-US" sz="4400" kern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INSTAGRAM</a:t>
            </a:r>
          </a:p>
        </p:txBody>
      </p:sp>
    </p:spTree>
    <p:extLst>
      <p:ext uri="{BB962C8B-B14F-4D97-AF65-F5344CB8AC3E}">
        <p14:creationId xmlns:p14="http://schemas.microsoft.com/office/powerpoint/2010/main" val="2376755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</TotalTime>
  <Words>724</Words>
  <Application>Microsoft Macintosh PowerPoint</Application>
  <PresentationFormat>Custom</PresentationFormat>
  <Paragraphs>240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Ebrima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inka stafrace</cp:lastModifiedBy>
  <cp:revision>40</cp:revision>
  <dcterms:created xsi:type="dcterms:W3CDTF">2020-05-11T17:34:22Z</dcterms:created>
  <dcterms:modified xsi:type="dcterms:W3CDTF">2020-05-23T14:05:29Z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2020-05-11T00:00:00Z</vt:filetime>
  </property>
  <property fmtid="{D5CDD505-2E9C-101B-9397-08002B2CF9AE}" pid="3" name="Creator">
    <vt:lpwstr>Adobe Acrobat 20.6</vt:lpwstr>
  </property>
  <property fmtid="{D5CDD505-2E9C-101B-9397-08002B2CF9AE}" pid="4" name="LastSaved">
    <vt:filetime>2020-05-11T00:00:00Z</vt:filetime>
  </property>
</Properties>
</file>