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51"/>
  </p:notesMasterIdLst>
  <p:handoutMasterIdLst>
    <p:handoutMasterId r:id="rId52"/>
  </p:handoutMasterIdLst>
  <p:sldIdLst>
    <p:sldId id="1361" r:id="rId3"/>
    <p:sldId id="292" r:id="rId4"/>
    <p:sldId id="293" r:id="rId5"/>
    <p:sldId id="1313" r:id="rId6"/>
    <p:sldId id="1314" r:id="rId7"/>
    <p:sldId id="295" r:id="rId8"/>
    <p:sldId id="257" r:id="rId9"/>
    <p:sldId id="291" r:id="rId10"/>
    <p:sldId id="1315" r:id="rId11"/>
    <p:sldId id="1316" r:id="rId12"/>
    <p:sldId id="1318" r:id="rId13"/>
    <p:sldId id="1323" r:id="rId14"/>
    <p:sldId id="1320" r:id="rId15"/>
    <p:sldId id="1321" r:id="rId16"/>
    <p:sldId id="1319" r:id="rId17"/>
    <p:sldId id="266" r:id="rId18"/>
    <p:sldId id="1360" r:id="rId19"/>
    <p:sldId id="1324" r:id="rId20"/>
    <p:sldId id="1326" r:id="rId21"/>
    <p:sldId id="1327" r:id="rId22"/>
    <p:sldId id="1330" r:id="rId23"/>
    <p:sldId id="1328" r:id="rId24"/>
    <p:sldId id="268" r:id="rId25"/>
    <p:sldId id="1331" r:id="rId26"/>
    <p:sldId id="269" r:id="rId27"/>
    <p:sldId id="307" r:id="rId28"/>
    <p:sldId id="271" r:id="rId29"/>
    <p:sldId id="1332" r:id="rId30"/>
    <p:sldId id="1333" r:id="rId31"/>
    <p:sldId id="317" r:id="rId32"/>
    <p:sldId id="315" r:id="rId33"/>
    <p:sldId id="321" r:id="rId34"/>
    <p:sldId id="322" r:id="rId35"/>
    <p:sldId id="1305" r:id="rId36"/>
    <p:sldId id="1334" r:id="rId37"/>
    <p:sldId id="1335" r:id="rId38"/>
    <p:sldId id="1296" r:id="rId39"/>
    <p:sldId id="1308" r:id="rId40"/>
    <p:sldId id="1336" r:id="rId41"/>
    <p:sldId id="282" r:id="rId42"/>
    <p:sldId id="1337" r:id="rId43"/>
    <p:sldId id="1309" r:id="rId44"/>
    <p:sldId id="1338" r:id="rId45"/>
    <p:sldId id="284" r:id="rId46"/>
    <p:sldId id="285" r:id="rId47"/>
    <p:sldId id="1311" r:id="rId48"/>
    <p:sldId id="1339" r:id="rId49"/>
    <p:sldId id="135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5E5"/>
    <a:srgbClr val="B755ED"/>
    <a:srgbClr val="58D6D8"/>
    <a:srgbClr val="0574C6"/>
    <a:srgbClr val="FFA404"/>
    <a:srgbClr val="FBFBFB"/>
    <a:srgbClr val="00B0F0"/>
    <a:srgbClr val="276D77"/>
    <a:srgbClr val="386ECE"/>
    <a:srgbClr val="1D5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B3448-1841-4E8F-8244-F2EBA49F0ACD}" v="1" dt="2023-06-28T13:28:17.827"/>
    <p1510:client id="{5EC93A19-2A82-4490-B9E8-59B65D920C23}" v="614" dt="2023-06-28T13:19:59.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8493" autoAdjust="0"/>
  </p:normalViewPr>
  <p:slideViewPr>
    <p:cSldViewPr snapToGrid="0">
      <p:cViewPr varScale="1">
        <p:scale>
          <a:sx n="100" d="100"/>
          <a:sy n="100" d="100"/>
        </p:scale>
        <p:origin x="948" y="78"/>
      </p:cViewPr>
      <p:guideLst/>
    </p:cSldViewPr>
  </p:slideViewPr>
  <p:outlineViewPr>
    <p:cViewPr>
      <p:scale>
        <a:sx n="33" d="100"/>
        <a:sy n="33" d="100"/>
      </p:scale>
      <p:origin x="0" y="-16836"/>
    </p:cViewPr>
  </p:outlineViewPr>
  <p:notesTextViewPr>
    <p:cViewPr>
      <p:scale>
        <a:sx n="1" d="1"/>
        <a:sy n="1" d="1"/>
      </p:scale>
      <p:origin x="0" y="0"/>
    </p:cViewPr>
  </p:notesTextViewPr>
  <p:sorterViewPr>
    <p:cViewPr>
      <p:scale>
        <a:sx n="100" d="100"/>
        <a:sy n="100" d="100"/>
      </p:scale>
      <p:origin x="0" y="-9060"/>
    </p:cViewPr>
  </p:sorter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F2B64-DCD7-4984-B544-B2257906C171}"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NG"/>
        </a:p>
      </dgm:t>
    </dgm:pt>
    <dgm:pt modelId="{C3540E2B-9D00-4E90-8FFC-89E0A96DCCB3}">
      <dgm:prSet/>
      <dgm:spPr/>
      <dgm:t>
        <a:bodyPr/>
        <a:lstStyle/>
        <a:p>
          <a:r>
            <a:rPr lang="en-US" baseline="0"/>
            <a:t>Personality</a:t>
          </a:r>
          <a:endParaRPr lang="en-NG"/>
        </a:p>
      </dgm:t>
    </dgm:pt>
    <dgm:pt modelId="{0611B662-AC93-4398-B72C-007962BD7A38}" type="parTrans" cxnId="{B2FA620F-E337-42A1-B7E5-4E06B3E90038}">
      <dgm:prSet/>
      <dgm:spPr/>
      <dgm:t>
        <a:bodyPr/>
        <a:lstStyle/>
        <a:p>
          <a:endParaRPr lang="en-NG"/>
        </a:p>
      </dgm:t>
    </dgm:pt>
    <dgm:pt modelId="{BEA96DC5-C37E-4BD8-9BD9-C19C3FEF751F}" type="sibTrans" cxnId="{B2FA620F-E337-42A1-B7E5-4E06B3E90038}">
      <dgm:prSet/>
      <dgm:spPr/>
      <dgm:t>
        <a:bodyPr/>
        <a:lstStyle/>
        <a:p>
          <a:endParaRPr lang="en-NG"/>
        </a:p>
      </dgm:t>
    </dgm:pt>
    <dgm:pt modelId="{3A27EF0A-5D76-4131-A853-8FA2EF06EF23}">
      <dgm:prSet/>
      <dgm:spPr/>
      <dgm:t>
        <a:bodyPr/>
        <a:lstStyle/>
        <a:p>
          <a:r>
            <a:rPr lang="en-US" baseline="0"/>
            <a:t>Talents</a:t>
          </a:r>
          <a:endParaRPr lang="en-NG"/>
        </a:p>
      </dgm:t>
    </dgm:pt>
    <dgm:pt modelId="{F0F89FF2-5A54-4517-A360-9F2E2EB2C58A}" type="parTrans" cxnId="{DAD74893-E1F2-4DC3-AD9E-38133AEDA6D3}">
      <dgm:prSet/>
      <dgm:spPr/>
      <dgm:t>
        <a:bodyPr/>
        <a:lstStyle/>
        <a:p>
          <a:endParaRPr lang="en-NG"/>
        </a:p>
      </dgm:t>
    </dgm:pt>
    <dgm:pt modelId="{2C74AB93-0822-47EF-B86C-C162834D7532}" type="sibTrans" cxnId="{DAD74893-E1F2-4DC3-AD9E-38133AEDA6D3}">
      <dgm:prSet/>
      <dgm:spPr/>
      <dgm:t>
        <a:bodyPr/>
        <a:lstStyle/>
        <a:p>
          <a:endParaRPr lang="en-NG"/>
        </a:p>
      </dgm:t>
    </dgm:pt>
    <dgm:pt modelId="{F52BE131-1BAB-49E3-885D-FADC4E09150C}">
      <dgm:prSet/>
      <dgm:spPr/>
      <dgm:t>
        <a:bodyPr/>
        <a:lstStyle/>
        <a:p>
          <a:r>
            <a:rPr lang="en-US" baseline="0"/>
            <a:t>Emotions &amp; Triggers</a:t>
          </a:r>
          <a:endParaRPr lang="en-NG"/>
        </a:p>
      </dgm:t>
    </dgm:pt>
    <dgm:pt modelId="{2630D118-6901-4C2D-AE53-4A252B7349D0}" type="parTrans" cxnId="{2823034D-19B4-49B3-86F1-B9115B9D47E3}">
      <dgm:prSet/>
      <dgm:spPr/>
      <dgm:t>
        <a:bodyPr/>
        <a:lstStyle/>
        <a:p>
          <a:endParaRPr lang="en-NG"/>
        </a:p>
      </dgm:t>
    </dgm:pt>
    <dgm:pt modelId="{0E8C0B45-08E8-4EF6-BA44-59EE2077871B}" type="sibTrans" cxnId="{2823034D-19B4-49B3-86F1-B9115B9D47E3}">
      <dgm:prSet/>
      <dgm:spPr/>
      <dgm:t>
        <a:bodyPr/>
        <a:lstStyle/>
        <a:p>
          <a:endParaRPr lang="en-NG"/>
        </a:p>
      </dgm:t>
    </dgm:pt>
    <dgm:pt modelId="{1FB3F06F-C754-40D4-93BA-F2497EEF4719}">
      <dgm:prSet/>
      <dgm:spPr/>
      <dgm:t>
        <a:bodyPr/>
        <a:lstStyle/>
        <a:p>
          <a:r>
            <a:rPr lang="en-US" baseline="0"/>
            <a:t>Stereotypes &amp; Bias</a:t>
          </a:r>
          <a:endParaRPr lang="en-NG"/>
        </a:p>
      </dgm:t>
    </dgm:pt>
    <dgm:pt modelId="{DF606A25-50D2-41DF-BBF9-A8369611A21C}" type="parTrans" cxnId="{3D07A645-8D4C-4DE6-9D4B-EA1D4C556BCC}">
      <dgm:prSet/>
      <dgm:spPr/>
      <dgm:t>
        <a:bodyPr/>
        <a:lstStyle/>
        <a:p>
          <a:endParaRPr lang="en-NG"/>
        </a:p>
      </dgm:t>
    </dgm:pt>
    <dgm:pt modelId="{26D64570-8ED0-4EB9-B617-90B14B9699A8}" type="sibTrans" cxnId="{3D07A645-8D4C-4DE6-9D4B-EA1D4C556BCC}">
      <dgm:prSet/>
      <dgm:spPr/>
      <dgm:t>
        <a:bodyPr/>
        <a:lstStyle/>
        <a:p>
          <a:endParaRPr lang="en-NG"/>
        </a:p>
      </dgm:t>
    </dgm:pt>
    <dgm:pt modelId="{291E9441-9B30-40C3-A89D-347BEF0BFB06}">
      <dgm:prSet/>
      <dgm:spPr/>
      <dgm:t>
        <a:bodyPr/>
        <a:lstStyle/>
        <a:p>
          <a:r>
            <a:rPr lang="en-US" baseline="0"/>
            <a:t>Behaviours</a:t>
          </a:r>
          <a:endParaRPr lang="en-NG"/>
        </a:p>
      </dgm:t>
    </dgm:pt>
    <dgm:pt modelId="{0F0EA7B9-F0CC-4C0B-B005-4778D8FA2CDA}" type="parTrans" cxnId="{0E55BDE3-465D-4519-A081-AA042CB2C6D5}">
      <dgm:prSet/>
      <dgm:spPr/>
      <dgm:t>
        <a:bodyPr/>
        <a:lstStyle/>
        <a:p>
          <a:endParaRPr lang="en-NG"/>
        </a:p>
      </dgm:t>
    </dgm:pt>
    <dgm:pt modelId="{36E63A42-94E2-4A7D-8F1D-CAED33D23B5E}" type="sibTrans" cxnId="{0E55BDE3-465D-4519-A081-AA042CB2C6D5}">
      <dgm:prSet/>
      <dgm:spPr/>
      <dgm:t>
        <a:bodyPr/>
        <a:lstStyle/>
        <a:p>
          <a:endParaRPr lang="en-NG"/>
        </a:p>
      </dgm:t>
    </dgm:pt>
    <dgm:pt modelId="{287939CF-55F5-4A3C-AA8F-2B13F14F877B}">
      <dgm:prSet/>
      <dgm:spPr/>
      <dgm:t>
        <a:bodyPr/>
        <a:lstStyle/>
        <a:p>
          <a:r>
            <a:rPr lang="en-US" baseline="0"/>
            <a:t>Values</a:t>
          </a:r>
          <a:endParaRPr lang="en-NG"/>
        </a:p>
      </dgm:t>
    </dgm:pt>
    <dgm:pt modelId="{A91172F8-5F8F-4AD9-A8BA-02D8AA8CA9AF}" type="parTrans" cxnId="{157C0F35-2FFE-4AEC-9426-645C94B9E3B0}">
      <dgm:prSet/>
      <dgm:spPr/>
      <dgm:t>
        <a:bodyPr/>
        <a:lstStyle/>
        <a:p>
          <a:endParaRPr lang="en-NG"/>
        </a:p>
      </dgm:t>
    </dgm:pt>
    <dgm:pt modelId="{22E0B222-5B8A-438B-A7E1-4C66849B8DAE}" type="sibTrans" cxnId="{157C0F35-2FFE-4AEC-9426-645C94B9E3B0}">
      <dgm:prSet/>
      <dgm:spPr/>
      <dgm:t>
        <a:bodyPr/>
        <a:lstStyle/>
        <a:p>
          <a:endParaRPr lang="en-NG"/>
        </a:p>
      </dgm:t>
    </dgm:pt>
    <dgm:pt modelId="{823CCA4F-BC52-4716-978E-C9047992E6FF}">
      <dgm:prSet/>
      <dgm:spPr/>
      <dgm:t>
        <a:bodyPr/>
        <a:lstStyle/>
        <a:p>
          <a:r>
            <a:rPr lang="en-US" baseline="0"/>
            <a:t>Experiences</a:t>
          </a:r>
          <a:endParaRPr lang="en-NG"/>
        </a:p>
      </dgm:t>
    </dgm:pt>
    <dgm:pt modelId="{1D5F1A89-97C8-491A-B366-A80EFC55D82A}" type="parTrans" cxnId="{120C2F9A-25DA-4757-A106-94E267AA20CC}">
      <dgm:prSet/>
      <dgm:spPr/>
      <dgm:t>
        <a:bodyPr/>
        <a:lstStyle/>
        <a:p>
          <a:endParaRPr lang="en-NG"/>
        </a:p>
      </dgm:t>
    </dgm:pt>
    <dgm:pt modelId="{0CFBE14E-4691-4BDC-9295-4E064945E1D2}" type="sibTrans" cxnId="{120C2F9A-25DA-4757-A106-94E267AA20CC}">
      <dgm:prSet/>
      <dgm:spPr/>
      <dgm:t>
        <a:bodyPr/>
        <a:lstStyle/>
        <a:p>
          <a:endParaRPr lang="en-NG"/>
        </a:p>
      </dgm:t>
    </dgm:pt>
    <dgm:pt modelId="{8B651DC1-CEE5-4245-957A-569E10C35E33}">
      <dgm:prSet/>
      <dgm:spPr/>
      <dgm:t>
        <a:bodyPr/>
        <a:lstStyle/>
        <a:p>
          <a:r>
            <a:rPr lang="en-US" baseline="0"/>
            <a:t>Skills</a:t>
          </a:r>
          <a:endParaRPr lang="en-NG"/>
        </a:p>
      </dgm:t>
    </dgm:pt>
    <dgm:pt modelId="{67FB5CD8-859F-4D26-B84A-36487546F1DA}" type="parTrans" cxnId="{E744DE7F-6025-4936-A298-7883E54F0D0B}">
      <dgm:prSet/>
      <dgm:spPr/>
      <dgm:t>
        <a:bodyPr/>
        <a:lstStyle/>
        <a:p>
          <a:endParaRPr lang="en-NG"/>
        </a:p>
      </dgm:t>
    </dgm:pt>
    <dgm:pt modelId="{E178F029-5EC3-4498-81A1-187B1CC2BB1E}" type="sibTrans" cxnId="{E744DE7F-6025-4936-A298-7883E54F0D0B}">
      <dgm:prSet/>
      <dgm:spPr/>
      <dgm:t>
        <a:bodyPr/>
        <a:lstStyle/>
        <a:p>
          <a:endParaRPr lang="en-NG"/>
        </a:p>
      </dgm:t>
    </dgm:pt>
    <dgm:pt modelId="{EFDB8340-E8D0-488F-9CB2-ECD04DB32C49}">
      <dgm:prSet/>
      <dgm:spPr/>
      <dgm:t>
        <a:bodyPr/>
        <a:lstStyle/>
        <a:p>
          <a:r>
            <a:rPr lang="en-US" baseline="0"/>
            <a:t>Passions</a:t>
          </a:r>
          <a:endParaRPr lang="en-NG"/>
        </a:p>
      </dgm:t>
    </dgm:pt>
    <dgm:pt modelId="{EEBA8755-C85E-4C1E-8264-A4CD4A1593FD}" type="parTrans" cxnId="{837DF4CD-75E0-403B-9AF4-5A52091EDE4B}">
      <dgm:prSet/>
      <dgm:spPr/>
      <dgm:t>
        <a:bodyPr/>
        <a:lstStyle/>
        <a:p>
          <a:endParaRPr lang="en-NG"/>
        </a:p>
      </dgm:t>
    </dgm:pt>
    <dgm:pt modelId="{678065DF-FF43-4337-BF45-272CB3F88665}" type="sibTrans" cxnId="{837DF4CD-75E0-403B-9AF4-5A52091EDE4B}">
      <dgm:prSet/>
      <dgm:spPr/>
      <dgm:t>
        <a:bodyPr/>
        <a:lstStyle/>
        <a:p>
          <a:endParaRPr lang="en-NG"/>
        </a:p>
      </dgm:t>
    </dgm:pt>
    <dgm:pt modelId="{722CAC80-7DC8-4F6E-827B-9F95C84E05AC}" type="pres">
      <dgm:prSet presAssocID="{3CDF2B64-DCD7-4984-B544-B2257906C171}" presName="compositeShape" presStyleCnt="0">
        <dgm:presLayoutVars>
          <dgm:dir/>
          <dgm:resizeHandles/>
        </dgm:presLayoutVars>
      </dgm:prSet>
      <dgm:spPr/>
    </dgm:pt>
    <dgm:pt modelId="{051D8C8C-D6AD-4DD4-A6EE-7534D92FCF33}" type="pres">
      <dgm:prSet presAssocID="{3CDF2B64-DCD7-4984-B544-B2257906C171}" presName="pyramid" presStyleLbl="node1" presStyleIdx="0" presStyleCnt="1"/>
      <dgm:spPr>
        <a:solidFill>
          <a:srgbClr val="1D55E5"/>
        </a:solidFill>
      </dgm:spPr>
    </dgm:pt>
    <dgm:pt modelId="{8BB92FAA-199D-48F4-8664-2718729C6BD9}" type="pres">
      <dgm:prSet presAssocID="{3CDF2B64-DCD7-4984-B544-B2257906C171}" presName="theList" presStyleCnt="0"/>
      <dgm:spPr/>
    </dgm:pt>
    <dgm:pt modelId="{A6E82FD3-7256-42BE-8941-2D0F50354ECA}" type="pres">
      <dgm:prSet presAssocID="{C3540E2B-9D00-4E90-8FFC-89E0A96DCCB3}" presName="aNode" presStyleLbl="fgAcc1" presStyleIdx="0" presStyleCnt="9">
        <dgm:presLayoutVars>
          <dgm:bulletEnabled val="1"/>
        </dgm:presLayoutVars>
      </dgm:prSet>
      <dgm:spPr/>
    </dgm:pt>
    <dgm:pt modelId="{C8421E8A-AC01-416B-8984-23877671E593}" type="pres">
      <dgm:prSet presAssocID="{C3540E2B-9D00-4E90-8FFC-89E0A96DCCB3}" presName="aSpace" presStyleCnt="0"/>
      <dgm:spPr/>
    </dgm:pt>
    <dgm:pt modelId="{1CFE8939-911D-45C9-8399-CB668C32F7C4}" type="pres">
      <dgm:prSet presAssocID="{3A27EF0A-5D76-4131-A853-8FA2EF06EF23}" presName="aNode" presStyleLbl="fgAcc1" presStyleIdx="1" presStyleCnt="9">
        <dgm:presLayoutVars>
          <dgm:bulletEnabled val="1"/>
        </dgm:presLayoutVars>
      </dgm:prSet>
      <dgm:spPr/>
    </dgm:pt>
    <dgm:pt modelId="{FDFB88C4-0229-4917-B732-9C19C4EBAE23}" type="pres">
      <dgm:prSet presAssocID="{3A27EF0A-5D76-4131-A853-8FA2EF06EF23}" presName="aSpace" presStyleCnt="0"/>
      <dgm:spPr/>
    </dgm:pt>
    <dgm:pt modelId="{6B44B8A2-F064-4F8E-B5F0-6D27497C5B15}" type="pres">
      <dgm:prSet presAssocID="{F52BE131-1BAB-49E3-885D-FADC4E09150C}" presName="aNode" presStyleLbl="fgAcc1" presStyleIdx="2" presStyleCnt="9">
        <dgm:presLayoutVars>
          <dgm:bulletEnabled val="1"/>
        </dgm:presLayoutVars>
      </dgm:prSet>
      <dgm:spPr/>
    </dgm:pt>
    <dgm:pt modelId="{54840DDC-61D1-4DC7-9A27-735C23189DBB}" type="pres">
      <dgm:prSet presAssocID="{F52BE131-1BAB-49E3-885D-FADC4E09150C}" presName="aSpace" presStyleCnt="0"/>
      <dgm:spPr/>
    </dgm:pt>
    <dgm:pt modelId="{103971E6-8ED2-4C13-B48E-B6A23AC18BB8}" type="pres">
      <dgm:prSet presAssocID="{1FB3F06F-C754-40D4-93BA-F2497EEF4719}" presName="aNode" presStyleLbl="fgAcc1" presStyleIdx="3" presStyleCnt="9">
        <dgm:presLayoutVars>
          <dgm:bulletEnabled val="1"/>
        </dgm:presLayoutVars>
      </dgm:prSet>
      <dgm:spPr/>
    </dgm:pt>
    <dgm:pt modelId="{1C2C0A69-A397-4C65-80D6-40557A2B4204}" type="pres">
      <dgm:prSet presAssocID="{1FB3F06F-C754-40D4-93BA-F2497EEF4719}" presName="aSpace" presStyleCnt="0"/>
      <dgm:spPr/>
    </dgm:pt>
    <dgm:pt modelId="{B3F5DEFB-4E48-4179-A428-40C70DF359D7}" type="pres">
      <dgm:prSet presAssocID="{291E9441-9B30-40C3-A89D-347BEF0BFB06}" presName="aNode" presStyleLbl="fgAcc1" presStyleIdx="4" presStyleCnt="9">
        <dgm:presLayoutVars>
          <dgm:bulletEnabled val="1"/>
        </dgm:presLayoutVars>
      </dgm:prSet>
      <dgm:spPr/>
    </dgm:pt>
    <dgm:pt modelId="{B9E87629-30C5-4949-9EC4-3A85D82FB93B}" type="pres">
      <dgm:prSet presAssocID="{291E9441-9B30-40C3-A89D-347BEF0BFB06}" presName="aSpace" presStyleCnt="0"/>
      <dgm:spPr/>
    </dgm:pt>
    <dgm:pt modelId="{E8C33BBF-6CF3-49BB-A809-65ABFD1DA0BE}" type="pres">
      <dgm:prSet presAssocID="{287939CF-55F5-4A3C-AA8F-2B13F14F877B}" presName="aNode" presStyleLbl="fgAcc1" presStyleIdx="5" presStyleCnt="9">
        <dgm:presLayoutVars>
          <dgm:bulletEnabled val="1"/>
        </dgm:presLayoutVars>
      </dgm:prSet>
      <dgm:spPr/>
    </dgm:pt>
    <dgm:pt modelId="{97BBD319-C65E-405B-B3DC-0648DBE6B16C}" type="pres">
      <dgm:prSet presAssocID="{287939CF-55F5-4A3C-AA8F-2B13F14F877B}" presName="aSpace" presStyleCnt="0"/>
      <dgm:spPr/>
    </dgm:pt>
    <dgm:pt modelId="{EF20D288-242C-4A21-BFE1-AFAC8D1A3558}" type="pres">
      <dgm:prSet presAssocID="{823CCA4F-BC52-4716-978E-C9047992E6FF}" presName="aNode" presStyleLbl="fgAcc1" presStyleIdx="6" presStyleCnt="9">
        <dgm:presLayoutVars>
          <dgm:bulletEnabled val="1"/>
        </dgm:presLayoutVars>
      </dgm:prSet>
      <dgm:spPr/>
    </dgm:pt>
    <dgm:pt modelId="{E2691ECC-768D-4D0E-9B6D-9CFCD7DAD03A}" type="pres">
      <dgm:prSet presAssocID="{823CCA4F-BC52-4716-978E-C9047992E6FF}" presName="aSpace" presStyleCnt="0"/>
      <dgm:spPr/>
    </dgm:pt>
    <dgm:pt modelId="{3C205982-9A5A-4B5E-BE35-6EE556F2B069}" type="pres">
      <dgm:prSet presAssocID="{8B651DC1-CEE5-4245-957A-569E10C35E33}" presName="aNode" presStyleLbl="fgAcc1" presStyleIdx="7" presStyleCnt="9">
        <dgm:presLayoutVars>
          <dgm:bulletEnabled val="1"/>
        </dgm:presLayoutVars>
      </dgm:prSet>
      <dgm:spPr/>
    </dgm:pt>
    <dgm:pt modelId="{FD1487E3-2728-43A9-8807-96E80B5D97D4}" type="pres">
      <dgm:prSet presAssocID="{8B651DC1-CEE5-4245-957A-569E10C35E33}" presName="aSpace" presStyleCnt="0"/>
      <dgm:spPr/>
    </dgm:pt>
    <dgm:pt modelId="{993CC5D2-BDCE-4705-9940-1EA5BE904E1C}" type="pres">
      <dgm:prSet presAssocID="{EFDB8340-E8D0-488F-9CB2-ECD04DB32C49}" presName="aNode" presStyleLbl="fgAcc1" presStyleIdx="8" presStyleCnt="9">
        <dgm:presLayoutVars>
          <dgm:bulletEnabled val="1"/>
        </dgm:presLayoutVars>
      </dgm:prSet>
      <dgm:spPr/>
    </dgm:pt>
    <dgm:pt modelId="{1676D477-CD49-47F9-972F-CDB47332A400}" type="pres">
      <dgm:prSet presAssocID="{EFDB8340-E8D0-488F-9CB2-ECD04DB32C49}" presName="aSpace" presStyleCnt="0"/>
      <dgm:spPr/>
    </dgm:pt>
  </dgm:ptLst>
  <dgm:cxnLst>
    <dgm:cxn modelId="{B2FA620F-E337-42A1-B7E5-4E06B3E90038}" srcId="{3CDF2B64-DCD7-4984-B544-B2257906C171}" destId="{C3540E2B-9D00-4E90-8FFC-89E0A96DCCB3}" srcOrd="0" destOrd="0" parTransId="{0611B662-AC93-4398-B72C-007962BD7A38}" sibTransId="{BEA96DC5-C37E-4BD8-9BD9-C19C3FEF751F}"/>
    <dgm:cxn modelId="{C1E47015-6C37-4E08-A630-882A6259F2D1}" type="presOf" srcId="{291E9441-9B30-40C3-A89D-347BEF0BFB06}" destId="{B3F5DEFB-4E48-4179-A428-40C70DF359D7}" srcOrd="0" destOrd="0" presId="urn:microsoft.com/office/officeart/2005/8/layout/pyramid2"/>
    <dgm:cxn modelId="{85B0B51D-D233-4AF6-9E3E-4114ECF5F9F5}" type="presOf" srcId="{287939CF-55F5-4A3C-AA8F-2B13F14F877B}" destId="{E8C33BBF-6CF3-49BB-A809-65ABFD1DA0BE}" srcOrd="0" destOrd="0" presId="urn:microsoft.com/office/officeart/2005/8/layout/pyramid2"/>
    <dgm:cxn modelId="{157C0F35-2FFE-4AEC-9426-645C94B9E3B0}" srcId="{3CDF2B64-DCD7-4984-B544-B2257906C171}" destId="{287939CF-55F5-4A3C-AA8F-2B13F14F877B}" srcOrd="5" destOrd="0" parTransId="{A91172F8-5F8F-4AD9-A8BA-02D8AA8CA9AF}" sibTransId="{22E0B222-5B8A-438B-A7E1-4C66849B8DAE}"/>
    <dgm:cxn modelId="{3D07A645-8D4C-4DE6-9D4B-EA1D4C556BCC}" srcId="{3CDF2B64-DCD7-4984-B544-B2257906C171}" destId="{1FB3F06F-C754-40D4-93BA-F2497EEF4719}" srcOrd="3" destOrd="0" parTransId="{DF606A25-50D2-41DF-BBF9-A8369611A21C}" sibTransId="{26D64570-8ED0-4EB9-B617-90B14B9699A8}"/>
    <dgm:cxn modelId="{2823034D-19B4-49B3-86F1-B9115B9D47E3}" srcId="{3CDF2B64-DCD7-4984-B544-B2257906C171}" destId="{F52BE131-1BAB-49E3-885D-FADC4E09150C}" srcOrd="2" destOrd="0" parTransId="{2630D118-6901-4C2D-AE53-4A252B7349D0}" sibTransId="{0E8C0B45-08E8-4EF6-BA44-59EE2077871B}"/>
    <dgm:cxn modelId="{394D2B6F-FF19-4603-900A-4BAB1E903D98}" type="presOf" srcId="{3CDF2B64-DCD7-4984-B544-B2257906C171}" destId="{722CAC80-7DC8-4F6E-827B-9F95C84E05AC}" srcOrd="0" destOrd="0" presId="urn:microsoft.com/office/officeart/2005/8/layout/pyramid2"/>
    <dgm:cxn modelId="{BDE0C64F-BCFC-4775-88B8-6311B9C71544}" type="presOf" srcId="{C3540E2B-9D00-4E90-8FFC-89E0A96DCCB3}" destId="{A6E82FD3-7256-42BE-8941-2D0F50354ECA}" srcOrd="0" destOrd="0" presId="urn:microsoft.com/office/officeart/2005/8/layout/pyramid2"/>
    <dgm:cxn modelId="{E744DE7F-6025-4936-A298-7883E54F0D0B}" srcId="{3CDF2B64-DCD7-4984-B544-B2257906C171}" destId="{8B651DC1-CEE5-4245-957A-569E10C35E33}" srcOrd="7" destOrd="0" parTransId="{67FB5CD8-859F-4D26-B84A-36487546F1DA}" sibTransId="{E178F029-5EC3-4498-81A1-187B1CC2BB1E}"/>
    <dgm:cxn modelId="{DAD74893-E1F2-4DC3-AD9E-38133AEDA6D3}" srcId="{3CDF2B64-DCD7-4984-B544-B2257906C171}" destId="{3A27EF0A-5D76-4131-A853-8FA2EF06EF23}" srcOrd="1" destOrd="0" parTransId="{F0F89FF2-5A54-4517-A360-9F2E2EB2C58A}" sibTransId="{2C74AB93-0822-47EF-B86C-C162834D7532}"/>
    <dgm:cxn modelId="{120C2F9A-25DA-4757-A106-94E267AA20CC}" srcId="{3CDF2B64-DCD7-4984-B544-B2257906C171}" destId="{823CCA4F-BC52-4716-978E-C9047992E6FF}" srcOrd="6" destOrd="0" parTransId="{1D5F1A89-97C8-491A-B366-A80EFC55D82A}" sibTransId="{0CFBE14E-4691-4BDC-9295-4E064945E1D2}"/>
    <dgm:cxn modelId="{56EE569A-FE3C-49B2-A3B3-5BA2CCE812AB}" type="presOf" srcId="{F52BE131-1BAB-49E3-885D-FADC4E09150C}" destId="{6B44B8A2-F064-4F8E-B5F0-6D27497C5B15}" srcOrd="0" destOrd="0" presId="urn:microsoft.com/office/officeart/2005/8/layout/pyramid2"/>
    <dgm:cxn modelId="{FBB6B6BD-C214-40AA-A5D9-6FE590748E0D}" type="presOf" srcId="{1FB3F06F-C754-40D4-93BA-F2497EEF4719}" destId="{103971E6-8ED2-4C13-B48E-B6A23AC18BB8}" srcOrd="0" destOrd="0" presId="urn:microsoft.com/office/officeart/2005/8/layout/pyramid2"/>
    <dgm:cxn modelId="{560885C3-2CAC-4A46-B529-20D97EBFB935}" type="presOf" srcId="{EFDB8340-E8D0-488F-9CB2-ECD04DB32C49}" destId="{993CC5D2-BDCE-4705-9940-1EA5BE904E1C}" srcOrd="0" destOrd="0" presId="urn:microsoft.com/office/officeart/2005/8/layout/pyramid2"/>
    <dgm:cxn modelId="{01BA8FCD-69E9-4EA1-850C-A92E93D29E80}" type="presOf" srcId="{8B651DC1-CEE5-4245-957A-569E10C35E33}" destId="{3C205982-9A5A-4B5E-BE35-6EE556F2B069}" srcOrd="0" destOrd="0" presId="urn:microsoft.com/office/officeart/2005/8/layout/pyramid2"/>
    <dgm:cxn modelId="{837DF4CD-75E0-403B-9AF4-5A52091EDE4B}" srcId="{3CDF2B64-DCD7-4984-B544-B2257906C171}" destId="{EFDB8340-E8D0-488F-9CB2-ECD04DB32C49}" srcOrd="8" destOrd="0" parTransId="{EEBA8755-C85E-4C1E-8264-A4CD4A1593FD}" sibTransId="{678065DF-FF43-4337-BF45-272CB3F88665}"/>
    <dgm:cxn modelId="{0E55BDE3-465D-4519-A081-AA042CB2C6D5}" srcId="{3CDF2B64-DCD7-4984-B544-B2257906C171}" destId="{291E9441-9B30-40C3-A89D-347BEF0BFB06}" srcOrd="4" destOrd="0" parTransId="{0F0EA7B9-F0CC-4C0B-B005-4778D8FA2CDA}" sibTransId="{36E63A42-94E2-4A7D-8F1D-CAED33D23B5E}"/>
    <dgm:cxn modelId="{D43444E4-5493-47AC-ACE2-CCC571DEDEFC}" type="presOf" srcId="{823CCA4F-BC52-4716-978E-C9047992E6FF}" destId="{EF20D288-242C-4A21-BFE1-AFAC8D1A3558}" srcOrd="0" destOrd="0" presId="urn:microsoft.com/office/officeart/2005/8/layout/pyramid2"/>
    <dgm:cxn modelId="{E813BFEF-D162-42BA-A34D-60422F050E09}" type="presOf" srcId="{3A27EF0A-5D76-4131-A853-8FA2EF06EF23}" destId="{1CFE8939-911D-45C9-8399-CB668C32F7C4}" srcOrd="0" destOrd="0" presId="urn:microsoft.com/office/officeart/2005/8/layout/pyramid2"/>
    <dgm:cxn modelId="{57E36377-553D-4657-BC81-6807286DDA98}" type="presParOf" srcId="{722CAC80-7DC8-4F6E-827B-9F95C84E05AC}" destId="{051D8C8C-D6AD-4DD4-A6EE-7534D92FCF33}" srcOrd="0" destOrd="0" presId="urn:microsoft.com/office/officeart/2005/8/layout/pyramid2"/>
    <dgm:cxn modelId="{425E2959-C930-461A-AB20-E4C2C5ACDD7C}" type="presParOf" srcId="{722CAC80-7DC8-4F6E-827B-9F95C84E05AC}" destId="{8BB92FAA-199D-48F4-8664-2718729C6BD9}" srcOrd="1" destOrd="0" presId="urn:microsoft.com/office/officeart/2005/8/layout/pyramid2"/>
    <dgm:cxn modelId="{21BE6BE8-8DDB-4D1C-B358-020822F276CF}" type="presParOf" srcId="{8BB92FAA-199D-48F4-8664-2718729C6BD9}" destId="{A6E82FD3-7256-42BE-8941-2D0F50354ECA}" srcOrd="0" destOrd="0" presId="urn:microsoft.com/office/officeart/2005/8/layout/pyramid2"/>
    <dgm:cxn modelId="{FC8EF048-16CF-4AEE-8ADD-A4115C5ECDE7}" type="presParOf" srcId="{8BB92FAA-199D-48F4-8664-2718729C6BD9}" destId="{C8421E8A-AC01-416B-8984-23877671E593}" srcOrd="1" destOrd="0" presId="urn:microsoft.com/office/officeart/2005/8/layout/pyramid2"/>
    <dgm:cxn modelId="{D0623170-FFA6-44FC-BDF7-0644A8CBDAE1}" type="presParOf" srcId="{8BB92FAA-199D-48F4-8664-2718729C6BD9}" destId="{1CFE8939-911D-45C9-8399-CB668C32F7C4}" srcOrd="2" destOrd="0" presId="urn:microsoft.com/office/officeart/2005/8/layout/pyramid2"/>
    <dgm:cxn modelId="{995A64E4-31A9-4653-BE53-1D0E75012C08}" type="presParOf" srcId="{8BB92FAA-199D-48F4-8664-2718729C6BD9}" destId="{FDFB88C4-0229-4917-B732-9C19C4EBAE23}" srcOrd="3" destOrd="0" presId="urn:microsoft.com/office/officeart/2005/8/layout/pyramid2"/>
    <dgm:cxn modelId="{CD5CC62F-425E-4BB7-A287-2E6B880B69AB}" type="presParOf" srcId="{8BB92FAA-199D-48F4-8664-2718729C6BD9}" destId="{6B44B8A2-F064-4F8E-B5F0-6D27497C5B15}" srcOrd="4" destOrd="0" presId="urn:microsoft.com/office/officeart/2005/8/layout/pyramid2"/>
    <dgm:cxn modelId="{8D5A39D6-554F-436E-B77D-9943E2A68978}" type="presParOf" srcId="{8BB92FAA-199D-48F4-8664-2718729C6BD9}" destId="{54840DDC-61D1-4DC7-9A27-735C23189DBB}" srcOrd="5" destOrd="0" presId="urn:microsoft.com/office/officeart/2005/8/layout/pyramid2"/>
    <dgm:cxn modelId="{CF9C58DF-1F98-4AC3-B6CE-090BAE2D9A06}" type="presParOf" srcId="{8BB92FAA-199D-48F4-8664-2718729C6BD9}" destId="{103971E6-8ED2-4C13-B48E-B6A23AC18BB8}" srcOrd="6" destOrd="0" presId="urn:microsoft.com/office/officeart/2005/8/layout/pyramid2"/>
    <dgm:cxn modelId="{F4D96B01-CDDC-4AD6-8ABD-C4069ECEB576}" type="presParOf" srcId="{8BB92FAA-199D-48F4-8664-2718729C6BD9}" destId="{1C2C0A69-A397-4C65-80D6-40557A2B4204}" srcOrd="7" destOrd="0" presId="urn:microsoft.com/office/officeart/2005/8/layout/pyramid2"/>
    <dgm:cxn modelId="{9F447D16-A61B-4D26-B052-4697FCA35DE7}" type="presParOf" srcId="{8BB92FAA-199D-48F4-8664-2718729C6BD9}" destId="{B3F5DEFB-4E48-4179-A428-40C70DF359D7}" srcOrd="8" destOrd="0" presId="urn:microsoft.com/office/officeart/2005/8/layout/pyramid2"/>
    <dgm:cxn modelId="{4C248DF6-41C5-461F-8A4F-0F3DCE2C077C}" type="presParOf" srcId="{8BB92FAA-199D-48F4-8664-2718729C6BD9}" destId="{B9E87629-30C5-4949-9EC4-3A85D82FB93B}" srcOrd="9" destOrd="0" presId="urn:microsoft.com/office/officeart/2005/8/layout/pyramid2"/>
    <dgm:cxn modelId="{9CA6FBD5-80C1-42EE-BE48-ED6E3AA9F137}" type="presParOf" srcId="{8BB92FAA-199D-48F4-8664-2718729C6BD9}" destId="{E8C33BBF-6CF3-49BB-A809-65ABFD1DA0BE}" srcOrd="10" destOrd="0" presId="urn:microsoft.com/office/officeart/2005/8/layout/pyramid2"/>
    <dgm:cxn modelId="{91E9918D-C285-4B45-AC69-EED08F7C3193}" type="presParOf" srcId="{8BB92FAA-199D-48F4-8664-2718729C6BD9}" destId="{97BBD319-C65E-405B-B3DC-0648DBE6B16C}" srcOrd="11" destOrd="0" presId="urn:microsoft.com/office/officeart/2005/8/layout/pyramid2"/>
    <dgm:cxn modelId="{FDDB686F-557A-4F6F-BEF1-C3376A2735B0}" type="presParOf" srcId="{8BB92FAA-199D-48F4-8664-2718729C6BD9}" destId="{EF20D288-242C-4A21-BFE1-AFAC8D1A3558}" srcOrd="12" destOrd="0" presId="urn:microsoft.com/office/officeart/2005/8/layout/pyramid2"/>
    <dgm:cxn modelId="{B29ACC5F-BC71-4F5D-AE5C-5C05C7E3BC89}" type="presParOf" srcId="{8BB92FAA-199D-48F4-8664-2718729C6BD9}" destId="{E2691ECC-768D-4D0E-9B6D-9CFCD7DAD03A}" srcOrd="13" destOrd="0" presId="urn:microsoft.com/office/officeart/2005/8/layout/pyramid2"/>
    <dgm:cxn modelId="{5924A6B6-0055-490F-80E7-57B32A550624}" type="presParOf" srcId="{8BB92FAA-199D-48F4-8664-2718729C6BD9}" destId="{3C205982-9A5A-4B5E-BE35-6EE556F2B069}" srcOrd="14" destOrd="0" presId="urn:microsoft.com/office/officeart/2005/8/layout/pyramid2"/>
    <dgm:cxn modelId="{4A79F9C8-52BC-4C25-9C5D-14526FA59E71}" type="presParOf" srcId="{8BB92FAA-199D-48F4-8664-2718729C6BD9}" destId="{FD1487E3-2728-43A9-8807-96E80B5D97D4}" srcOrd="15" destOrd="0" presId="urn:microsoft.com/office/officeart/2005/8/layout/pyramid2"/>
    <dgm:cxn modelId="{ADE82BC8-D622-49E7-B9DE-2700F01B01C6}" type="presParOf" srcId="{8BB92FAA-199D-48F4-8664-2718729C6BD9}" destId="{993CC5D2-BDCE-4705-9940-1EA5BE904E1C}" srcOrd="16" destOrd="0" presId="urn:microsoft.com/office/officeart/2005/8/layout/pyramid2"/>
    <dgm:cxn modelId="{D130447E-6982-4CC5-8CEE-3125C84DA0E1}" type="presParOf" srcId="{8BB92FAA-199D-48F4-8664-2718729C6BD9}" destId="{1676D477-CD49-47F9-972F-CDB47332A400}" srcOrd="1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8C8C-D6AD-4DD4-A6EE-7534D92FCF33}">
      <dsp:nvSpPr>
        <dsp:cNvPr id="0" name=""/>
        <dsp:cNvSpPr/>
      </dsp:nvSpPr>
      <dsp:spPr>
        <a:xfrm>
          <a:off x="0" y="0"/>
          <a:ext cx="4136273" cy="4305005"/>
        </a:xfrm>
        <a:prstGeom prst="triangle">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82FD3-7256-42BE-8941-2D0F50354ECA}">
      <dsp:nvSpPr>
        <dsp:cNvPr id="0" name=""/>
        <dsp:cNvSpPr/>
      </dsp:nvSpPr>
      <dsp:spPr>
        <a:xfrm>
          <a:off x="2068136" y="430684"/>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Personality</a:t>
          </a:r>
          <a:endParaRPr lang="en-NG" sz="1400" kern="1200"/>
        </a:p>
      </dsp:txBody>
      <dsp:txXfrm>
        <a:off x="2084739" y="447287"/>
        <a:ext cx="2655371" cy="306906"/>
      </dsp:txXfrm>
    </dsp:sp>
    <dsp:sp modelId="{1CFE8939-911D-45C9-8399-CB668C32F7C4}">
      <dsp:nvSpPr>
        <dsp:cNvPr id="0" name=""/>
        <dsp:cNvSpPr/>
      </dsp:nvSpPr>
      <dsp:spPr>
        <a:xfrm>
          <a:off x="2068136" y="813310"/>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Talents</a:t>
          </a:r>
          <a:endParaRPr lang="en-NG" sz="1400" kern="1200"/>
        </a:p>
      </dsp:txBody>
      <dsp:txXfrm>
        <a:off x="2084739" y="829913"/>
        <a:ext cx="2655371" cy="306906"/>
      </dsp:txXfrm>
    </dsp:sp>
    <dsp:sp modelId="{6B44B8A2-F064-4F8E-B5F0-6D27497C5B15}">
      <dsp:nvSpPr>
        <dsp:cNvPr id="0" name=""/>
        <dsp:cNvSpPr/>
      </dsp:nvSpPr>
      <dsp:spPr>
        <a:xfrm>
          <a:off x="2068136" y="1195936"/>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Emotions &amp; Triggers</a:t>
          </a:r>
          <a:endParaRPr lang="en-NG" sz="1400" kern="1200"/>
        </a:p>
      </dsp:txBody>
      <dsp:txXfrm>
        <a:off x="2084739" y="1212539"/>
        <a:ext cx="2655371" cy="306906"/>
      </dsp:txXfrm>
    </dsp:sp>
    <dsp:sp modelId="{103971E6-8ED2-4C13-B48E-B6A23AC18BB8}">
      <dsp:nvSpPr>
        <dsp:cNvPr id="0" name=""/>
        <dsp:cNvSpPr/>
      </dsp:nvSpPr>
      <dsp:spPr>
        <a:xfrm>
          <a:off x="2068136" y="1578563"/>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Stereotypes &amp; Bias</a:t>
          </a:r>
          <a:endParaRPr lang="en-NG" sz="1400" kern="1200"/>
        </a:p>
      </dsp:txBody>
      <dsp:txXfrm>
        <a:off x="2084739" y="1595166"/>
        <a:ext cx="2655371" cy="306906"/>
      </dsp:txXfrm>
    </dsp:sp>
    <dsp:sp modelId="{B3F5DEFB-4E48-4179-A428-40C70DF359D7}">
      <dsp:nvSpPr>
        <dsp:cNvPr id="0" name=""/>
        <dsp:cNvSpPr/>
      </dsp:nvSpPr>
      <dsp:spPr>
        <a:xfrm>
          <a:off x="2068136" y="1961189"/>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Behaviours</a:t>
          </a:r>
          <a:endParaRPr lang="en-NG" sz="1400" kern="1200"/>
        </a:p>
      </dsp:txBody>
      <dsp:txXfrm>
        <a:off x="2084739" y="1977792"/>
        <a:ext cx="2655371" cy="306906"/>
      </dsp:txXfrm>
    </dsp:sp>
    <dsp:sp modelId="{E8C33BBF-6CF3-49BB-A809-65ABFD1DA0BE}">
      <dsp:nvSpPr>
        <dsp:cNvPr id="0" name=""/>
        <dsp:cNvSpPr/>
      </dsp:nvSpPr>
      <dsp:spPr>
        <a:xfrm>
          <a:off x="2068136" y="2343815"/>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Values</a:t>
          </a:r>
          <a:endParaRPr lang="en-NG" sz="1400" kern="1200"/>
        </a:p>
      </dsp:txBody>
      <dsp:txXfrm>
        <a:off x="2084739" y="2360418"/>
        <a:ext cx="2655371" cy="306906"/>
      </dsp:txXfrm>
    </dsp:sp>
    <dsp:sp modelId="{EF20D288-242C-4A21-BFE1-AFAC8D1A3558}">
      <dsp:nvSpPr>
        <dsp:cNvPr id="0" name=""/>
        <dsp:cNvSpPr/>
      </dsp:nvSpPr>
      <dsp:spPr>
        <a:xfrm>
          <a:off x="2068136" y="2726441"/>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Experiences</a:t>
          </a:r>
          <a:endParaRPr lang="en-NG" sz="1400" kern="1200"/>
        </a:p>
      </dsp:txBody>
      <dsp:txXfrm>
        <a:off x="2084739" y="2743044"/>
        <a:ext cx="2655371" cy="306906"/>
      </dsp:txXfrm>
    </dsp:sp>
    <dsp:sp modelId="{3C205982-9A5A-4B5E-BE35-6EE556F2B069}">
      <dsp:nvSpPr>
        <dsp:cNvPr id="0" name=""/>
        <dsp:cNvSpPr/>
      </dsp:nvSpPr>
      <dsp:spPr>
        <a:xfrm>
          <a:off x="2068136" y="3109068"/>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Skills</a:t>
          </a:r>
          <a:endParaRPr lang="en-NG" sz="1400" kern="1200"/>
        </a:p>
      </dsp:txBody>
      <dsp:txXfrm>
        <a:off x="2084739" y="3125671"/>
        <a:ext cx="2655371" cy="306906"/>
      </dsp:txXfrm>
    </dsp:sp>
    <dsp:sp modelId="{993CC5D2-BDCE-4705-9940-1EA5BE904E1C}">
      <dsp:nvSpPr>
        <dsp:cNvPr id="0" name=""/>
        <dsp:cNvSpPr/>
      </dsp:nvSpPr>
      <dsp:spPr>
        <a:xfrm>
          <a:off x="2068136" y="3491694"/>
          <a:ext cx="2688577" cy="3401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baseline="0"/>
            <a:t>Passions</a:t>
          </a:r>
          <a:endParaRPr lang="en-NG" sz="1400" kern="1200"/>
        </a:p>
      </dsp:txBody>
      <dsp:txXfrm>
        <a:off x="2084739" y="3508297"/>
        <a:ext cx="2655371" cy="3069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BD8D94-B3E3-1539-76D7-386C1621C3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a:extLst>
              <a:ext uri="{FF2B5EF4-FFF2-40B4-BE49-F238E27FC236}">
                <a16:creationId xmlns:a16="http://schemas.microsoft.com/office/drawing/2014/main" id="{05241604-6725-A1B4-9598-29D4E26EFC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229D5-BB4D-42D4-A73B-614E477B56CD}" type="datetimeFigureOut">
              <a:rPr lang="en-NG" smtClean="0"/>
              <a:t>11/07/2023</a:t>
            </a:fld>
            <a:endParaRPr lang="en-NG"/>
          </a:p>
        </p:txBody>
      </p:sp>
      <p:sp>
        <p:nvSpPr>
          <p:cNvPr id="4" name="Footer Placeholder 3">
            <a:extLst>
              <a:ext uri="{FF2B5EF4-FFF2-40B4-BE49-F238E27FC236}">
                <a16:creationId xmlns:a16="http://schemas.microsoft.com/office/drawing/2014/main" id="{3973ACC0-85D9-9217-54BD-653B723DB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5" name="Slide Number Placeholder 4">
            <a:extLst>
              <a:ext uri="{FF2B5EF4-FFF2-40B4-BE49-F238E27FC236}">
                <a16:creationId xmlns:a16="http://schemas.microsoft.com/office/drawing/2014/main" id="{D3C64066-267E-77E9-B93A-5C7535A56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88461B-0D0F-49BF-A2B7-01CE4D677B01}" type="slidenum">
              <a:rPr lang="en-NG" smtClean="0"/>
              <a:t>‹#›</a:t>
            </a:fld>
            <a:endParaRPr lang="en-NG"/>
          </a:p>
        </p:txBody>
      </p:sp>
    </p:spTree>
    <p:extLst>
      <p:ext uri="{BB962C8B-B14F-4D97-AF65-F5344CB8AC3E}">
        <p14:creationId xmlns:p14="http://schemas.microsoft.com/office/powerpoint/2010/main" val="112974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B07FA-F1CD-40ED-8BC5-1416B63D183C}" type="datetimeFigureOut">
              <a:rPr lang="en-NG" smtClean="0"/>
              <a:t>11/07/2023</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E002E-5F14-4487-B7B5-E6E557274004}" type="slidenum">
              <a:rPr lang="en-NG" smtClean="0"/>
              <a:t>‹#›</a:t>
            </a:fld>
            <a:endParaRPr lang="en-NG"/>
          </a:p>
        </p:txBody>
      </p:sp>
    </p:spTree>
    <p:extLst>
      <p:ext uri="{BB962C8B-B14F-4D97-AF65-F5344CB8AC3E}">
        <p14:creationId xmlns:p14="http://schemas.microsoft.com/office/powerpoint/2010/main" val="84173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1</a:t>
            </a:fld>
            <a:endParaRPr lang="en-NG"/>
          </a:p>
        </p:txBody>
      </p:sp>
    </p:spTree>
    <p:extLst>
      <p:ext uri="{BB962C8B-B14F-4D97-AF65-F5344CB8AC3E}">
        <p14:creationId xmlns:p14="http://schemas.microsoft.com/office/powerpoint/2010/main" val="261825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Self-awareness enables individuals to make authentic choices aligned with their true selves, leading to greater fulfillment and life satisfaction.</a:t>
            </a:r>
          </a:p>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It enhances emotional intelligence, allowing better management of emotions, relationships, and communication.</a:t>
            </a:r>
          </a:p>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Self-awareness helps identify and manage personal strengths, weaknesses, and areas for improvement, facilitating personal and professional growth.</a:t>
            </a:r>
          </a:p>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It contributes to effective decision-making by providing clarity on values, priorities, and long-term goals.</a:t>
            </a:r>
          </a:p>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It fosters empathy, understanding, and appreciation for others, promoting positive and meaningful connections.</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10</a:t>
            </a:fld>
            <a:endParaRPr lang="en-NG"/>
          </a:p>
        </p:txBody>
      </p:sp>
    </p:spTree>
    <p:extLst>
      <p:ext uri="{BB962C8B-B14F-4D97-AF65-F5344CB8AC3E}">
        <p14:creationId xmlns:p14="http://schemas.microsoft.com/office/powerpoint/2010/main" val="993535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In life, we spend so much time focusing on our outer selves - the person we present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outer self is concerned with what others think about us - looking over our shoulders, at what others are doing and comparing ourselves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outer self is the mask we wear to cover up the fact that we have lost connection with our true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cap="none" dirty="0">
                <a:solidFill>
                  <a:schemeClr val="lt1"/>
                </a:solidFill>
                <a:latin typeface="Avenir Next LT Pro" panose="020B0504020202020204" pitchFamily="34" charset="0"/>
                <a:ea typeface="Calibri"/>
                <a:cs typeface="Calibri"/>
                <a:sym typeface="Calibri"/>
              </a:rPr>
              <a:t>The inner self is the person that no one ever sees – your true self. This represents the aspects of yourself that are known only to you, including your thoughts, feelings, desires, and personal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cap="none" dirty="0">
              <a:solidFill>
                <a:schemeClr val="lt1"/>
              </a:solidFill>
              <a:latin typeface="Avenir Next LT Pro" panose="020B0504020202020204" pitchFamily="34" charset="0"/>
              <a:ea typeface="Calibri"/>
              <a:cs typeface="Calibri"/>
              <a:sym typeface="Calibri"/>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11</a:t>
            </a:fld>
            <a:endParaRPr lang="en-NG"/>
          </a:p>
        </p:txBody>
      </p:sp>
    </p:spTree>
    <p:extLst>
      <p:ext uri="{BB962C8B-B14F-4D97-AF65-F5344CB8AC3E}">
        <p14:creationId xmlns:p14="http://schemas.microsoft.com/office/powerpoint/2010/main" val="29999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endParaRPr lang="en-US" b="0" i="0" dirty="0">
              <a:effectLst/>
              <a:latin typeface="Arial Nova" panose="020B0504020202020204" pitchFamily="34" charset="0"/>
              <a:cs typeface="Poppins" panose="00000500000000000000" pitchFamily="2" charset="0"/>
            </a:endParaRPr>
          </a:p>
        </p:txBody>
      </p:sp>
      <p:sp>
        <p:nvSpPr>
          <p:cNvPr id="215" name="Google Shape;2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879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Arial Nova" panose="020B0504020202020204" pitchFamily="34" charset="0"/>
                <a:cs typeface="Poppins" panose="00000500000000000000" pitchFamily="2" charset="0"/>
              </a:rPr>
              <a:t>Strengths: Identify your unique qualities, talents, and capabilities that contribute to your success and positive outcomes.</a:t>
            </a:r>
          </a:p>
          <a:p>
            <a:pPr algn="l"/>
            <a:r>
              <a:rPr lang="en-US" b="0" i="0" dirty="0">
                <a:effectLst/>
                <a:latin typeface="Arial Nova" panose="020B0504020202020204" pitchFamily="34" charset="0"/>
                <a:cs typeface="Poppins" panose="00000500000000000000" pitchFamily="2" charset="0"/>
              </a:rPr>
              <a:t>Weaknesses: Recognize areas where you may have limitations or opportunities for improvement, helping you focus on personal development.</a:t>
            </a:r>
          </a:p>
          <a:p>
            <a:pPr algn="l"/>
            <a:r>
              <a:rPr lang="en-US" b="0" i="0" dirty="0">
                <a:effectLst/>
                <a:latin typeface="Arial Nova" panose="020B0504020202020204" pitchFamily="34" charset="0"/>
                <a:cs typeface="Poppins" panose="00000500000000000000" pitchFamily="2" charset="0"/>
              </a:rPr>
              <a:t>Opportunities: Identify external factors or circumstances that can be leveraged to your advantage for personal growth and achievement.</a:t>
            </a:r>
          </a:p>
          <a:p>
            <a:pPr algn="l"/>
            <a:r>
              <a:rPr lang="en-US" b="0" i="0" dirty="0">
                <a:effectLst/>
                <a:latin typeface="Arial Nova" panose="020B0504020202020204" pitchFamily="34" charset="0"/>
                <a:cs typeface="Poppins" panose="00000500000000000000" pitchFamily="2" charset="0"/>
              </a:rPr>
              <a:t>Threats: Recognize potential obstacles, challenges, or negative influences that may hinder your progress or wellbeing.</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13</a:t>
            </a:fld>
            <a:endParaRPr lang="en-NG"/>
          </a:p>
        </p:txBody>
      </p:sp>
    </p:spTree>
    <p:extLst>
      <p:ext uri="{BB962C8B-B14F-4D97-AF65-F5344CB8AC3E}">
        <p14:creationId xmlns:p14="http://schemas.microsoft.com/office/powerpoint/2010/main" val="369707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i="0" dirty="0">
                <a:solidFill>
                  <a:srgbClr val="D1D5DB"/>
                </a:solidFill>
                <a:effectLst/>
                <a:latin typeface="Söhne"/>
              </a:rPr>
              <a:t>The Johari Window: </a:t>
            </a:r>
            <a:r>
              <a:rPr lang="en-US" b="0" i="0" dirty="0">
                <a:solidFill>
                  <a:srgbClr val="D1D5DB"/>
                </a:solidFill>
                <a:effectLst/>
                <a:latin typeface="Söhne"/>
              </a:rPr>
              <a:t>It is a model that illustrates the different aspects of self-awareness. It consists of four quadrants: Open, Blind, Hidden, and Unknown, which represent various levels of self-awareness and disclosure. The Johari Window encourages self-disclosure, feedback, and self-exploration to expand the Open quadrant and reduce the Blind, Hidden, and Unknown quadrants, ultimately increasing self-awareness.</a:t>
            </a:r>
          </a:p>
          <a:p>
            <a:pPr algn="l">
              <a:buFont typeface="Arial" panose="020B0604020202020204" pitchFamily="34" charset="0"/>
              <a:buChar char="•"/>
            </a:pPr>
            <a:endParaRPr lang="en-US" b="0" i="0" dirty="0">
              <a:solidFill>
                <a:srgbClr val="D1D5DB"/>
              </a:solidFill>
              <a:effectLst/>
              <a:latin typeface="Söhne"/>
            </a:endParaRPr>
          </a:p>
          <a:p>
            <a:pPr marL="171450" indent="-171450" algn="l">
              <a:buFont typeface="Arial" panose="020B0604020202020204" pitchFamily="34" charset="0"/>
              <a:buChar char="•"/>
            </a:pPr>
            <a:r>
              <a:rPr lang="en-US" b="1" i="0" dirty="0">
                <a:solidFill>
                  <a:srgbClr val="FFFFFF"/>
                </a:solidFill>
                <a:effectLst/>
                <a:latin typeface="Söhne"/>
              </a:rPr>
              <a:t>Open (Arena): </a:t>
            </a:r>
            <a:r>
              <a:rPr lang="en-US" b="0" i="0" dirty="0">
                <a:solidFill>
                  <a:srgbClr val="FFFFFF"/>
                </a:solidFill>
                <a:effectLst/>
                <a:latin typeface="Söhne"/>
              </a:rPr>
              <a:t>This quadrant represents the information about oneself that is known to both the individual and others. It includes characteristics, behaviors, feelings, and thoughts that are openly shared and understood. In the Open quadrant, there is a high level of trust, effective communication, and mutual understanding between individuals.</a:t>
            </a:r>
          </a:p>
          <a:p>
            <a:pPr marL="171450" indent="-171450" algn="l">
              <a:buFont typeface="Arial" panose="020B0604020202020204" pitchFamily="34" charset="0"/>
              <a:buChar char="•"/>
            </a:pPr>
            <a:r>
              <a:rPr lang="en-US" b="1" i="0" dirty="0">
                <a:solidFill>
                  <a:srgbClr val="FFFFFF"/>
                </a:solidFill>
                <a:effectLst/>
                <a:latin typeface="Söhne"/>
              </a:rPr>
              <a:t>Blind Spot: </a:t>
            </a:r>
            <a:r>
              <a:rPr lang="en-US" b="0" i="0" dirty="0">
                <a:solidFill>
                  <a:srgbClr val="FFFFFF"/>
                </a:solidFill>
                <a:effectLst/>
                <a:latin typeface="Söhne"/>
              </a:rPr>
              <a:t>This quadrant represents the aspects of oneself that others can see, but the individual is unaware of. It consists of behaviors, traits, or patterns that are visible to others but not recognized or acknowledged by the individual. Feedback from others plays a crucial role in reducing the blind spot and increasing self-awareness.</a:t>
            </a:r>
          </a:p>
          <a:p>
            <a:pPr marL="171450" indent="-171450" algn="l">
              <a:buFont typeface="Arial" panose="020B0604020202020204" pitchFamily="34" charset="0"/>
              <a:buChar char="•"/>
            </a:pPr>
            <a:r>
              <a:rPr lang="en-US" b="1" i="0" dirty="0">
                <a:solidFill>
                  <a:srgbClr val="FFFFFF"/>
                </a:solidFill>
                <a:effectLst/>
                <a:latin typeface="Söhne"/>
              </a:rPr>
              <a:t>Hidden (Facade): </a:t>
            </a:r>
            <a:r>
              <a:rPr lang="en-US" b="0" i="0" dirty="0">
                <a:solidFill>
                  <a:srgbClr val="FFFFFF"/>
                </a:solidFill>
                <a:effectLst/>
                <a:latin typeface="Söhne"/>
              </a:rPr>
              <a:t>This quadrant represents the aspects of oneself that are known to the individual but intentionally kept hidden from others. It includes private thoughts, emotions, fears, or experiences that the individual chooses not to disclose. The Hidden quadrant may result from a desire for privacy, fear of judgment, or lack of trust in sharing personal information.</a:t>
            </a:r>
          </a:p>
          <a:p>
            <a:pPr marL="171450" indent="-171450" algn="l">
              <a:buFont typeface="Arial" panose="020B0604020202020204" pitchFamily="34" charset="0"/>
              <a:buChar char="•"/>
            </a:pPr>
            <a:r>
              <a:rPr lang="en-US" b="1" i="0" dirty="0">
                <a:solidFill>
                  <a:srgbClr val="FFFFFF"/>
                </a:solidFill>
                <a:effectLst/>
                <a:latin typeface="Söhne"/>
              </a:rPr>
              <a:t>Unknown: </a:t>
            </a:r>
            <a:r>
              <a:rPr lang="en-US" b="0" i="0" dirty="0">
                <a:solidFill>
                  <a:srgbClr val="FFFFFF"/>
                </a:solidFill>
                <a:effectLst/>
                <a:latin typeface="Söhne"/>
              </a:rPr>
              <a:t>This quadrant represents the aspects of oneself that are unknown both to the individual and others. It represents untapped potential, undiscovered talents, or unconscious behaviors and patterns. As individuals explore and learn more about themselves, the Unknown quadrant can shrink, expanding the Open quadrant.</a:t>
            </a:r>
          </a:p>
          <a:p>
            <a:pPr marL="0" indent="0" algn="l">
              <a:buFont typeface="Arial" panose="020B0604020202020204" pitchFamily="34" charset="0"/>
              <a:buNone/>
            </a:pPr>
            <a:endParaRPr lang="en-US" b="0" i="0" dirty="0">
              <a:solidFill>
                <a:srgbClr val="FFFFFF"/>
              </a:solidFill>
              <a:effectLst/>
              <a:latin typeface="Söhne"/>
            </a:endParaRPr>
          </a:p>
          <a:p>
            <a:pPr algn="l"/>
            <a:r>
              <a:rPr lang="en-US" b="1" i="0" dirty="0">
                <a:solidFill>
                  <a:srgbClr val="FFFFFF"/>
                </a:solidFill>
                <a:effectLst/>
                <a:latin typeface="Söhne"/>
              </a:rPr>
              <a:t>The goal of the Johari Window </a:t>
            </a:r>
            <a:r>
              <a:rPr lang="en-US" b="0" i="0" dirty="0">
                <a:solidFill>
                  <a:srgbClr val="FFFFFF"/>
                </a:solidFill>
                <a:effectLst/>
                <a:latin typeface="Söhne"/>
              </a:rPr>
              <a:t>is to increase the Open quadrant by expanding self-awareness, improving communication, and building trust. This is achieved through self-disclosure, receiving and providing feedback, and actively seeking personal growth and development</a:t>
            </a:r>
            <a:r>
              <a:rPr lang="en-US" b="1" i="0" dirty="0">
                <a:solidFill>
                  <a:srgbClr val="FFFFFF"/>
                </a:solidFill>
                <a:effectLst/>
                <a:latin typeface="Söhne"/>
              </a:rPr>
              <a:t>. By reducing the Blind Spot and Hidden quadrants</a:t>
            </a:r>
            <a:r>
              <a:rPr lang="en-US" b="0" i="0" dirty="0">
                <a:solidFill>
                  <a:srgbClr val="FFFFFF"/>
                </a:solidFill>
                <a:effectLst/>
                <a:latin typeface="Söhne"/>
              </a:rPr>
              <a:t>, individuals can enhance their interpersonal relationships, increase self-understanding, and foster personal and professional growth.</a:t>
            </a:r>
          </a:p>
          <a:p>
            <a:pPr algn="l"/>
            <a:endParaRPr lang="en-US" b="0" i="0" dirty="0">
              <a:solidFill>
                <a:srgbClr val="FFFFFF"/>
              </a:solidFill>
              <a:effectLst/>
              <a:latin typeface="Söhne"/>
            </a:endParaRPr>
          </a:p>
          <a:p>
            <a:pPr algn="l"/>
            <a:r>
              <a:rPr lang="en-US" b="0" i="0" dirty="0">
                <a:solidFill>
                  <a:srgbClr val="FFFFFF"/>
                </a:solidFill>
                <a:effectLst/>
                <a:latin typeface="Söhne"/>
              </a:rPr>
              <a:t>The Johari Window is often used in group settings, such as team building activities, workshops, or therapy sessions, to promote self-awareness, empathy, and effective communication among participants. It serves as a valuable tool for enhancing self-perception and strengthening interpersonal connections.</a:t>
            </a:r>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2FEE002E-5F14-4487-B7B5-E6E557274004}" type="slidenum">
              <a:rPr lang="en-NG" smtClean="0"/>
              <a:t>14</a:t>
            </a:fld>
            <a:endParaRPr lang="en-NG"/>
          </a:p>
        </p:txBody>
      </p:sp>
    </p:spTree>
    <p:extLst>
      <p:ext uri="{BB962C8B-B14F-4D97-AF65-F5344CB8AC3E}">
        <p14:creationId xmlns:p14="http://schemas.microsoft.com/office/powerpoint/2010/main" val="1873484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a:t>
            </a:r>
          </a:p>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It contributes to effective decision-making by providing clarity on values, priorities, and long-term goals.</a:t>
            </a:r>
          </a:p>
          <a:p>
            <a:pPr marL="285750" indent="-285750" algn="l">
              <a:buFont typeface="Arial" panose="020B0604020202020204" pitchFamily="34" charset="0"/>
              <a:buChar char="•"/>
            </a:pPr>
            <a:r>
              <a:rPr lang="en-US" b="0" i="0" dirty="0">
                <a:effectLst/>
                <a:latin typeface="Arial Nova" panose="020B0504020202020204" pitchFamily="34" charset="0"/>
                <a:cs typeface="Poppins" panose="00000500000000000000" pitchFamily="2" charset="0"/>
              </a:rPr>
              <a:t>It fosters empathy, understanding, and appreciation for others, promoting positive and meaningful connections.</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15</a:t>
            </a:fld>
            <a:endParaRPr lang="en-NG"/>
          </a:p>
        </p:txBody>
      </p:sp>
    </p:spTree>
    <p:extLst>
      <p:ext uri="{BB962C8B-B14F-4D97-AF65-F5344CB8AC3E}">
        <p14:creationId xmlns:p14="http://schemas.microsoft.com/office/powerpoint/2010/main" val="12694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buFont typeface="+mj-lt"/>
              <a:buAutoNum type="arabicPeriod"/>
            </a:pPr>
            <a:r>
              <a:rPr lang="en-US" b="0" i="0" dirty="0">
                <a:solidFill>
                  <a:srgbClr val="D1D5DB"/>
                </a:solidFill>
                <a:effectLst/>
                <a:latin typeface="Söhne"/>
              </a:rPr>
              <a:t>Embrace Self-Acceptance: Embrace and accept yourself, including both your strengths and weaknesses. Avoid harsh self-judgment and be kind to yourself. Recognize that self-awareness is a journey, and it's okay to have areas for growth. Embracing self-acceptance creates a safe space for exploring your thoughts and emotions without fear or criticism.</a:t>
            </a:r>
          </a:p>
          <a:p>
            <a:pPr algn="l">
              <a:buFont typeface="+mj-lt"/>
              <a:buAutoNum type="arabicPeriod"/>
            </a:pPr>
            <a:r>
              <a:rPr lang="en-US" b="0" i="0" dirty="0">
                <a:solidFill>
                  <a:srgbClr val="D1D5DB"/>
                </a:solidFill>
                <a:effectLst/>
                <a:latin typeface="Söhne"/>
              </a:rPr>
              <a:t>Engage in Self-Assessment Tools: Utilize self-assessment tools, such as personality assessments or strengths assessments, to gain insights into your unique traits and preferences. These tools can provide valuable information and serve as a starting point for self-reflection.</a:t>
            </a:r>
          </a:p>
          <a:p>
            <a:pPr algn="l">
              <a:buFont typeface="+mj-lt"/>
              <a:buAutoNum type="arabicPeriod"/>
            </a:pPr>
            <a:r>
              <a:rPr lang="en-US" b="0" i="0" dirty="0">
                <a:solidFill>
                  <a:srgbClr val="D1D5DB"/>
                </a:solidFill>
                <a:effectLst/>
                <a:latin typeface="Söhne"/>
              </a:rPr>
              <a:t>Pay Attention to Triggers and Patterns: Observe your reactions and patterns in different situations. Pay attention to the circumstances or events that trigger strong emotional responses or behavioral patterns. This awareness can help you identify areas for personal growth and provide opportunities for making conscious choices.</a:t>
            </a:r>
          </a:p>
          <a:p>
            <a:pPr algn="l">
              <a:buFont typeface="+mj-lt"/>
              <a:buAutoNum type="arabicPeriod"/>
            </a:pPr>
            <a:r>
              <a:rPr lang="en-US" b="0" i="0" dirty="0">
                <a:solidFill>
                  <a:srgbClr val="D1D5DB"/>
                </a:solidFill>
                <a:effectLst/>
                <a:latin typeface="Söhne"/>
              </a:rPr>
              <a:t>Practice Active Listening: Improve your listening skills and pay attention to how you interact with others. Actively listen to understand their perspectives and feelings. Reflect on your communication style and the impact it has on others.</a:t>
            </a:r>
          </a:p>
          <a:p>
            <a:pPr algn="l">
              <a:buFont typeface="+mj-lt"/>
              <a:buAutoNum type="arabicPeriod"/>
            </a:pPr>
            <a:r>
              <a:rPr lang="en-US" b="0" i="0" dirty="0">
                <a:solidFill>
                  <a:srgbClr val="D1D5DB"/>
                </a:solidFill>
                <a:effectLst/>
                <a:latin typeface="Söhne"/>
              </a:rPr>
              <a:t>Continuous Learning and Growth: Foster a mindset of continuous learning and growth. Seek opportunities to acquire new knowledge, develop new skills, and challenge your existing beliefs and assumptions. This openness to learning can expand your self-awareness and enrich your understanding of yourself and the world.</a:t>
            </a:r>
          </a:p>
          <a:p>
            <a:pPr algn="l">
              <a:buFont typeface="+mj-lt"/>
              <a:buAutoNum type="arabicPeriod"/>
            </a:pPr>
            <a:r>
              <a:rPr lang="en-US" b="0" i="0" dirty="0">
                <a:solidFill>
                  <a:srgbClr val="D1D5DB"/>
                </a:solidFill>
                <a:effectLst/>
                <a:latin typeface="Söhne"/>
              </a:rPr>
              <a:t>Self-Reflection: Take time to reflect on your thoughts, emotions, and actions. Create a habit of introspection by setting aside dedicated time for self-reflection, whether through journaling, meditation, or quiet contemplation. Ask yourself probing questions about your values, aspirations, strengths, weaknesses, and the reasons behind your choices.</a:t>
            </a:r>
          </a:p>
          <a:p>
            <a:pPr algn="l">
              <a:buFont typeface="+mj-lt"/>
              <a:buAutoNum type="arabicPeriod"/>
            </a:pPr>
            <a:r>
              <a:rPr lang="en-US" b="0" i="0" dirty="0">
                <a:solidFill>
                  <a:srgbClr val="D1D5DB"/>
                </a:solidFill>
                <a:effectLst/>
                <a:latin typeface="Söhne"/>
              </a:rPr>
              <a:t>Seek Feedback: Welcome and value feedback from others. Ask trusted friends, family members, or mentors for their honest observations about your behavior, strengths, and areas for improvement. This external perspective can provide insights and help you gain a more well-rounded understanding of yourself.</a:t>
            </a:r>
          </a:p>
          <a:p>
            <a:pPr algn="l">
              <a:buFont typeface="+mj-lt"/>
              <a:buAutoNum type="arabicPeriod"/>
            </a:pPr>
            <a:endParaRPr lang="en-US" b="0" i="0" dirty="0">
              <a:solidFill>
                <a:srgbClr val="D1D5DB"/>
              </a:solidFill>
              <a:effectLst/>
              <a:latin typeface="Söhne"/>
            </a:endParaRPr>
          </a:p>
          <a:p>
            <a:pPr marL="0" lvl="0" indent="0" algn="l" rtl="0">
              <a:spcBef>
                <a:spcPts val="0"/>
              </a:spcBef>
              <a:spcAft>
                <a:spcPts val="0"/>
              </a:spcAft>
              <a:buNone/>
            </a:pPr>
            <a:endParaRPr dirty="0"/>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02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18</a:t>
            </a:fld>
            <a:endParaRPr lang="en-NG"/>
          </a:p>
        </p:txBody>
      </p:sp>
    </p:spTree>
    <p:extLst>
      <p:ext uri="{BB962C8B-B14F-4D97-AF65-F5344CB8AC3E}">
        <p14:creationId xmlns:p14="http://schemas.microsoft.com/office/powerpoint/2010/main" val="88292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19</a:t>
            </a:fld>
            <a:endParaRPr lang="en-NG"/>
          </a:p>
        </p:txBody>
      </p:sp>
    </p:spTree>
    <p:extLst>
      <p:ext uri="{BB962C8B-B14F-4D97-AF65-F5344CB8AC3E}">
        <p14:creationId xmlns:p14="http://schemas.microsoft.com/office/powerpoint/2010/main" val="335572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2</a:t>
            </a:fld>
            <a:endParaRPr lang="en-NG"/>
          </a:p>
        </p:txBody>
      </p:sp>
    </p:spTree>
    <p:extLst>
      <p:ext uri="{BB962C8B-B14F-4D97-AF65-F5344CB8AC3E}">
        <p14:creationId xmlns:p14="http://schemas.microsoft.com/office/powerpoint/2010/main" val="1889832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20</a:t>
            </a:fld>
            <a:endParaRPr lang="en-NG"/>
          </a:p>
        </p:txBody>
      </p:sp>
    </p:spTree>
    <p:extLst>
      <p:ext uri="{BB962C8B-B14F-4D97-AF65-F5344CB8AC3E}">
        <p14:creationId xmlns:p14="http://schemas.microsoft.com/office/powerpoint/2010/main" val="3434838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21</a:t>
            </a:fld>
            <a:endParaRPr lang="en-NG"/>
          </a:p>
        </p:txBody>
      </p:sp>
    </p:spTree>
    <p:extLst>
      <p:ext uri="{BB962C8B-B14F-4D97-AF65-F5344CB8AC3E}">
        <p14:creationId xmlns:p14="http://schemas.microsoft.com/office/powerpoint/2010/main" val="343736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22</a:t>
            </a:fld>
            <a:endParaRPr lang="en-NG"/>
          </a:p>
        </p:txBody>
      </p:sp>
    </p:spTree>
    <p:extLst>
      <p:ext uri="{BB962C8B-B14F-4D97-AF65-F5344CB8AC3E}">
        <p14:creationId xmlns:p14="http://schemas.microsoft.com/office/powerpoint/2010/main" val="3692248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buFont typeface="+mj-lt"/>
              <a:buAutoNum type="arabicPeriod"/>
            </a:pPr>
            <a:r>
              <a:rPr lang="en-US" b="0" i="0" dirty="0">
                <a:solidFill>
                  <a:srgbClr val="D1D5DB"/>
                </a:solidFill>
                <a:effectLst/>
                <a:latin typeface="Söhne"/>
              </a:rPr>
              <a:t>Self-reflection: Take time to understand and reflect on your values, beliefs, strengths, and weaknesses. Identify your unique qualities, talents, and passions.</a:t>
            </a:r>
          </a:p>
          <a:p>
            <a:pPr algn="l">
              <a:buFont typeface="+mj-lt"/>
              <a:buAutoNum type="arabicPeriod"/>
            </a:pPr>
            <a:r>
              <a:rPr lang="en-US" b="0" i="0" dirty="0">
                <a:solidFill>
                  <a:srgbClr val="D1D5DB"/>
                </a:solidFill>
                <a:effectLst/>
                <a:latin typeface="Söhne"/>
              </a:rPr>
              <a:t>Self-acceptance: Embrace and accept yourself for who you are, including your imperfections and mistakes. Recognize that nobody is perfect, and it's okay to have flaws.</a:t>
            </a:r>
          </a:p>
          <a:p>
            <a:pPr algn="l">
              <a:buFont typeface="+mj-lt"/>
              <a:buAutoNum type="arabicPeriod"/>
            </a:pPr>
            <a:r>
              <a:rPr lang="en-US" b="0" i="0" dirty="0">
                <a:solidFill>
                  <a:srgbClr val="D1D5DB"/>
                </a:solidFill>
                <a:effectLst/>
                <a:latin typeface="Söhne"/>
              </a:rPr>
              <a:t>Positive self-talk: Replace negative self-talk with positive affirmations. Encourage and uplift yourself by focusing on your strengths, accomplishments, and potential.</a:t>
            </a:r>
          </a:p>
          <a:p>
            <a:pPr algn="l">
              <a:buFont typeface="+mj-lt"/>
              <a:buAutoNum type="arabicPeriod"/>
            </a:pPr>
            <a:r>
              <a:rPr lang="en-US" b="0" i="0" dirty="0">
                <a:solidFill>
                  <a:srgbClr val="D1D5DB"/>
                </a:solidFill>
                <a:effectLst/>
                <a:latin typeface="Söhne"/>
              </a:rPr>
              <a:t>Set realistic goals: Set achievable goals that align with your values and interests. Break them down into smaller steps to celebrate progress and build self-confidence.</a:t>
            </a:r>
          </a:p>
          <a:p>
            <a:pPr algn="l">
              <a:buFont typeface="+mj-lt"/>
              <a:buAutoNum type="arabicPeriod"/>
            </a:pPr>
            <a:r>
              <a:rPr lang="en-US" b="0" i="0" dirty="0">
                <a:solidFill>
                  <a:srgbClr val="D1D5DB"/>
                </a:solidFill>
                <a:effectLst/>
                <a:latin typeface="Söhne"/>
              </a:rPr>
              <a:t>Surround yourself with positivity: Seek out positive and supportive relationships. Surround yourself with people who uplift and encourage you, and limit exposure to negative influences.</a:t>
            </a:r>
          </a:p>
          <a:p>
            <a:pPr algn="l">
              <a:buFont typeface="+mj-lt"/>
              <a:buAutoNum type="arabicPeriod"/>
            </a:pPr>
            <a:r>
              <a:rPr lang="en-US" b="0" i="0" dirty="0">
                <a:solidFill>
                  <a:srgbClr val="D1D5DB"/>
                </a:solidFill>
                <a:effectLst/>
                <a:latin typeface="Söhne"/>
              </a:rPr>
              <a:t>Practice self-care: Take care of your physical, mental, and emotional well-being. Engage in activities that bring you joy, practice mindfulness, prioritize rest, eat nutritious food, and engage in regular exercise.</a:t>
            </a:r>
          </a:p>
          <a:p>
            <a:pPr algn="l">
              <a:buFont typeface="+mj-lt"/>
              <a:buAutoNum type="arabicPeriod"/>
            </a:pPr>
            <a:r>
              <a:rPr lang="en-US" b="0" i="0" dirty="0">
                <a:solidFill>
                  <a:srgbClr val="D1D5DB"/>
                </a:solidFill>
                <a:effectLst/>
                <a:latin typeface="Söhne"/>
              </a:rPr>
              <a:t>Continuous learning and growth: Embrace a growth mindset and pursue continuous learning. Develop new skills, explore new interests, and challenge yourself to step out of your comfort zone.</a:t>
            </a:r>
          </a:p>
          <a:p>
            <a:pPr algn="l">
              <a:buFont typeface="+mj-lt"/>
              <a:buAutoNum type="arabicPeriod"/>
            </a:pPr>
            <a:r>
              <a:rPr lang="en-US" b="0" i="0" dirty="0">
                <a:solidFill>
                  <a:srgbClr val="D1D5DB"/>
                </a:solidFill>
                <a:effectLst/>
                <a:latin typeface="Söhne"/>
              </a:rPr>
              <a:t>Celebrate your uniqueness: Embrace and celebrate your unique qualities, experiences, and perspectives. Recognize that your individuality contributes to the richness of the world.</a:t>
            </a:r>
          </a:p>
          <a:p>
            <a:pPr algn="l">
              <a:buFont typeface="+mj-lt"/>
              <a:buAutoNum type="arabicPeriod"/>
            </a:pPr>
            <a:r>
              <a:rPr lang="en-US" b="0" i="0" dirty="0">
                <a:solidFill>
                  <a:srgbClr val="D1D5DB"/>
                </a:solidFill>
                <a:effectLst/>
                <a:latin typeface="Söhne"/>
              </a:rPr>
              <a:t>Practice gratitude: Cultivate a mindset of gratitude by focusing on the positive aspects of your life. Express gratitude for your accomplishments, relationships, and the experiences that shape you.</a:t>
            </a:r>
          </a:p>
          <a:p>
            <a:pPr algn="l">
              <a:buFont typeface="+mj-lt"/>
              <a:buAutoNum type="arabicPeriod"/>
            </a:pPr>
            <a:r>
              <a:rPr lang="en-US" b="0" i="0" dirty="0">
                <a:solidFill>
                  <a:srgbClr val="D1D5DB"/>
                </a:solidFill>
                <a:effectLst/>
                <a:latin typeface="Söhne"/>
              </a:rPr>
              <a:t>Contribution and purpose: Find meaning and purpose in your life by contributing to something greater than yourself. Engage in activities that align with your values and allow you to make a positive impact on others and the world.</a:t>
            </a:r>
          </a:p>
          <a:p>
            <a:pPr marL="0" lvl="0" indent="0" algn="l" rtl="0">
              <a:spcBef>
                <a:spcPts val="0"/>
              </a:spcBef>
              <a:spcAft>
                <a:spcPts val="0"/>
              </a:spcAft>
              <a:buNone/>
            </a:pPr>
            <a:endParaRPr dirty="0"/>
          </a:p>
        </p:txBody>
      </p:sp>
      <p:sp>
        <p:nvSpPr>
          <p:cNvPr id="291" name="Google Shape;2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24</a:t>
            </a:fld>
            <a:endParaRPr lang="en-NG"/>
          </a:p>
        </p:txBody>
      </p:sp>
    </p:spTree>
    <p:extLst>
      <p:ext uri="{BB962C8B-B14F-4D97-AF65-F5344CB8AC3E}">
        <p14:creationId xmlns:p14="http://schemas.microsoft.com/office/powerpoint/2010/main" val="218933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26</a:t>
            </a:fld>
            <a:endParaRPr lang="en-NG"/>
          </a:p>
        </p:txBody>
      </p:sp>
    </p:spTree>
    <p:extLst>
      <p:ext uri="{BB962C8B-B14F-4D97-AF65-F5344CB8AC3E}">
        <p14:creationId xmlns:p14="http://schemas.microsoft.com/office/powerpoint/2010/main" val="306569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Debrief video</a:t>
            </a:r>
            <a:endParaRPr/>
          </a:p>
        </p:txBody>
      </p:sp>
      <p:sp>
        <p:nvSpPr>
          <p:cNvPr id="333" name="Google Shape;3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öhne"/>
              </a:rPr>
              <a:t>Celebrate Achievements: Acknowledge and celebrate your accomplishments, no matter how small. Recognize your strengths and the progress you have made.</a:t>
            </a:r>
          </a:p>
          <a:p>
            <a:r>
              <a:rPr lang="en-US" dirty="0">
                <a:solidFill>
                  <a:schemeClr val="tx1"/>
                </a:solidFill>
                <a:latin typeface="Söhne"/>
              </a:rPr>
              <a:t>Positive Self-Talk: Replace self-doubt and negative thoughts with positive and affirming statements. Encourage yourself and challenge self-limiting beliefs.</a:t>
            </a:r>
          </a:p>
          <a:p>
            <a:r>
              <a:rPr lang="en-US" dirty="0">
                <a:solidFill>
                  <a:schemeClr val="tx1"/>
                </a:solidFill>
                <a:latin typeface="Söhne"/>
              </a:rPr>
              <a:t>Set and Achieve Goals: Set realistic and achievable goals that align with your values and interests. Accomplishing these goals builds confidence and a sense of accomplishment.</a:t>
            </a:r>
          </a:p>
          <a:p>
            <a:r>
              <a:rPr lang="en-US" dirty="0">
                <a:solidFill>
                  <a:schemeClr val="tx1"/>
                </a:solidFill>
                <a:latin typeface="Söhne"/>
              </a:rPr>
              <a:t>Step Out of Comfort Zone: Engage in activities or experiences that push you out of your comfort zone. Embrace new challenges and take calculated risks to expand your capabilities.</a:t>
            </a:r>
          </a:p>
          <a:p>
            <a:r>
              <a:rPr lang="en-US" dirty="0">
                <a:solidFill>
                  <a:schemeClr val="tx1"/>
                </a:solidFill>
                <a:latin typeface="Söhne"/>
              </a:rPr>
              <a:t>Surround Yourself with Support: Seek support from positive and encouraging individuals who believe in you. Surrounding yourself with supportive people can boost your confidence and provide valuable feedback.</a:t>
            </a:r>
          </a:p>
          <a:p>
            <a:r>
              <a:rPr lang="en-US" dirty="0">
                <a:solidFill>
                  <a:schemeClr val="tx1"/>
                </a:solidFill>
                <a:latin typeface="Söhne"/>
              </a:rPr>
              <a:t>Continuous Learning: Engage in learning opportunities to develop new skills and knowledge. Continuous learning improves competence and enhances confidence.</a:t>
            </a:r>
          </a:p>
          <a:p>
            <a:endParaRPr lang="en-NG" dirty="0">
              <a:solidFill>
                <a:schemeClr val="tx1"/>
              </a:solidFill>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28</a:t>
            </a:fld>
            <a:endParaRPr lang="en-NG"/>
          </a:p>
        </p:txBody>
      </p:sp>
    </p:spTree>
    <p:extLst>
      <p:ext uri="{BB962C8B-B14F-4D97-AF65-F5344CB8AC3E}">
        <p14:creationId xmlns:p14="http://schemas.microsoft.com/office/powerpoint/2010/main" val="2407495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29</a:t>
            </a:fld>
            <a:endParaRPr lang="en-NG"/>
          </a:p>
        </p:txBody>
      </p:sp>
    </p:spTree>
    <p:extLst>
      <p:ext uri="{BB962C8B-B14F-4D97-AF65-F5344CB8AC3E}">
        <p14:creationId xmlns:p14="http://schemas.microsoft.com/office/powerpoint/2010/main" val="342316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3</a:t>
            </a:fld>
            <a:endParaRPr lang="en-NG"/>
          </a:p>
        </p:txBody>
      </p:sp>
    </p:spTree>
    <p:extLst>
      <p:ext uri="{BB962C8B-B14F-4D97-AF65-F5344CB8AC3E}">
        <p14:creationId xmlns:p14="http://schemas.microsoft.com/office/powerpoint/2010/main" val="1660928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72176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25438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32</a:t>
            </a:fld>
            <a:endParaRPr lang="en-NG"/>
          </a:p>
        </p:txBody>
      </p:sp>
    </p:spTree>
    <p:extLst>
      <p:ext uri="{BB962C8B-B14F-4D97-AF65-F5344CB8AC3E}">
        <p14:creationId xmlns:p14="http://schemas.microsoft.com/office/powerpoint/2010/main" val="2002752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NG" altLang="en-NG" sz="1200" b="0" i="0" u="none" strike="noStrike" cap="none" normalizeH="0" baseline="0" dirty="0">
                <a:ln>
                  <a:noFill/>
                </a:ln>
                <a:solidFill>
                  <a:srgbClr val="FFFFFF"/>
                </a:solidFill>
                <a:effectLst/>
                <a:latin typeface="Söhne"/>
              </a:rPr>
              <a:t>Reflect on Personal Values: Consider your core values and beliefs. What are the causes or issues that deeply resonate with you? For example, if you are passionate about environmental sustainability, your vision might revolve around creating a greener and more eco-friendly world.</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NG" altLang="en-NG" sz="1200" b="0" i="0" u="none" strike="noStrike" cap="none" normalizeH="0" baseline="0" dirty="0">
                <a:ln>
                  <a:noFill/>
                </a:ln>
                <a:solidFill>
                  <a:srgbClr val="FFFFFF"/>
                </a:solidFill>
                <a:effectLst/>
                <a:latin typeface="Söhne"/>
              </a:rPr>
              <a:t>Identify Strengths and Passions: Reflect on your strengths, skills, and areas where you excel. How can you leverage these strengths to make a positive impact? For instance, if you have strong leadership skills and a passion for empowering others, your vision may involve creating leadership programs for underprivileged youth.</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NG" altLang="en-NG" sz="1200" b="0" i="0" u="none" strike="noStrike" cap="none" normalizeH="0" baseline="0" dirty="0">
                <a:ln>
                  <a:noFill/>
                </a:ln>
                <a:solidFill>
                  <a:srgbClr val="FFFFFF"/>
                </a:solidFill>
                <a:effectLst/>
                <a:latin typeface="Söhne"/>
              </a:rPr>
              <a:t>Consider the Impact: Think about the change you want to see in the world. How can you contribute to solving a particular problem or making a difference in people's lives? For example, if you want to address healthcare disparities, your vision might involve establishing accessible and affordable healthcare services in underserved communities.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NG" altLang="en-NG" sz="1200" b="0" i="0" u="none" strike="noStrike" cap="none" normalizeH="0" baseline="0" dirty="0">
                <a:ln>
                  <a:noFill/>
                </a:ln>
                <a:solidFill>
                  <a:srgbClr val="FFFFFF"/>
                </a:solidFill>
                <a:effectLst/>
                <a:latin typeface="Söhne"/>
              </a:rPr>
              <a:t>Think Long-term: A vision should have a future-oriented perspective. Consider the long-term impact and sustainability of your vision. How will it inspire and guide your actions and decisions over time?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NG" altLang="en-NG" sz="1200" b="0" i="0" u="none" strike="noStrike" cap="none" normalizeH="0" baseline="0" dirty="0">
                <a:ln>
                  <a:noFill/>
                </a:ln>
                <a:solidFill>
                  <a:srgbClr val="FFFFFF"/>
                </a:solidFill>
                <a:effectLst/>
                <a:latin typeface="Söhne"/>
              </a:rPr>
              <a:t>Articulate and Refine: Write down your vision statement, expressing it in a concise and inspiring manner. Keep refining and revisiting it as you gain more clarity and insight.</a:t>
            </a:r>
            <a:endParaRPr kumimoji="0" lang="en-US" altLang="en-NG" sz="1200" b="0" i="0" u="none" strike="noStrike" cap="none" normalizeH="0" baseline="0" dirty="0">
              <a:ln>
                <a:noFill/>
              </a:ln>
              <a:solidFill>
                <a:srgbClr val="FFFFFF"/>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lang="en-US" b="0" i="0" dirty="0">
                <a:solidFill>
                  <a:srgbClr val="D1D5DB"/>
                </a:solidFill>
                <a:effectLst/>
                <a:latin typeface="Söhne"/>
              </a:rPr>
              <a:t>Seek inspiration and role models: Look for individuals who have achieved similar visions or who inspire you in some way. Learn from their experiences and seek guidance or mentorship if possible.</a:t>
            </a:r>
            <a:endParaRPr kumimoji="0" lang="en-NG" altLang="en-NG" sz="1200" b="0" i="0" u="none" strike="noStrike" cap="none" normalizeH="0" baseline="0" dirty="0">
              <a:ln>
                <a:noFill/>
              </a:ln>
              <a:solidFill>
                <a:srgbClr val="FFFFFF"/>
              </a:solidFill>
              <a:effectLst/>
              <a:latin typeface="Söhne"/>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33</a:t>
            </a:fld>
            <a:endParaRPr lang="en-NG"/>
          </a:p>
        </p:txBody>
      </p:sp>
    </p:spTree>
    <p:extLst>
      <p:ext uri="{BB962C8B-B14F-4D97-AF65-F5344CB8AC3E}">
        <p14:creationId xmlns:p14="http://schemas.microsoft.com/office/powerpoint/2010/main" val="1761929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34</a:t>
            </a:fld>
            <a:endParaRPr lang="en-NG"/>
          </a:p>
        </p:txBody>
      </p:sp>
    </p:spTree>
    <p:extLst>
      <p:ext uri="{BB962C8B-B14F-4D97-AF65-F5344CB8AC3E}">
        <p14:creationId xmlns:p14="http://schemas.microsoft.com/office/powerpoint/2010/main" val="1413143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35</a:t>
            </a:fld>
            <a:endParaRPr lang="en-NG"/>
          </a:p>
        </p:txBody>
      </p:sp>
    </p:spTree>
    <p:extLst>
      <p:ext uri="{BB962C8B-B14F-4D97-AF65-F5344CB8AC3E}">
        <p14:creationId xmlns:p14="http://schemas.microsoft.com/office/powerpoint/2010/main" val="1194681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D1D5DB"/>
                </a:solidFill>
                <a:effectLst/>
                <a:latin typeface="Söhne"/>
              </a:rPr>
              <a:t>Clarity and focus: Setting clear and specific goals helps you define what you want to achieve. It provides a sense of direction and focus, guiding your actions and decisions towards your desired outcomes.</a:t>
            </a:r>
          </a:p>
          <a:p>
            <a:pPr algn="l">
              <a:buFont typeface="+mj-lt"/>
              <a:buAutoNum type="arabicPeriod"/>
            </a:pPr>
            <a:r>
              <a:rPr lang="en-US" b="0" i="0" dirty="0">
                <a:solidFill>
                  <a:srgbClr val="D1D5DB"/>
                </a:solidFill>
                <a:effectLst/>
                <a:latin typeface="Söhne"/>
              </a:rPr>
              <a:t>Motivation and commitment: Goals serve as a source of motivation and inspiration. When you have a clear target to work towards, it creates a sense of purpose and commitment. Goals energize you and keep you motivated, especially when faced with challenges or setbacks.</a:t>
            </a:r>
          </a:p>
          <a:p>
            <a:pPr algn="l">
              <a:buFont typeface="+mj-lt"/>
              <a:buAutoNum type="arabicPeriod"/>
            </a:pPr>
            <a:r>
              <a:rPr lang="en-US" b="0" i="0" dirty="0">
                <a:solidFill>
                  <a:srgbClr val="D1D5DB"/>
                </a:solidFill>
                <a:effectLst/>
                <a:latin typeface="Söhne"/>
              </a:rPr>
              <a:t>Measurement and progress tracking: Goals provide a framework for measuring your progress and success. By setting specific and measurable goals, you can track your achievements, identify areas for improvement, and celebrate your milestones along the way.</a:t>
            </a:r>
          </a:p>
          <a:p>
            <a:pPr algn="l">
              <a:buFont typeface="+mj-lt"/>
              <a:buAutoNum type="arabicPeriod"/>
            </a:pPr>
            <a:r>
              <a:rPr lang="en-US" b="0" i="0" dirty="0">
                <a:solidFill>
                  <a:srgbClr val="D1D5DB"/>
                </a:solidFill>
                <a:effectLst/>
                <a:latin typeface="Söhne"/>
              </a:rPr>
              <a:t>Prioritization and time management: Setting goals helps you prioritize your tasks and allocate your time and resources effectively. It allows you to focus on the most important activities that align with your objectives, reducing distractions and increasing productivity.</a:t>
            </a:r>
          </a:p>
          <a:p>
            <a:pPr algn="l">
              <a:buFont typeface="+mj-lt"/>
              <a:buAutoNum type="arabicPeriod"/>
            </a:pPr>
            <a:r>
              <a:rPr lang="en-US" b="0" i="0" dirty="0">
                <a:solidFill>
                  <a:srgbClr val="D1D5DB"/>
                </a:solidFill>
                <a:effectLst/>
                <a:latin typeface="Söhne"/>
              </a:rPr>
              <a:t>Accountability and self-discipline: Goals create a sense of accountability. When you set goals, you hold yourself responsible for taking the necessary actions to achieve them. This cultivates self-discipline and a commitment to follow through on your intentions.</a:t>
            </a:r>
          </a:p>
          <a:p>
            <a:pPr algn="l">
              <a:buFont typeface="+mj-lt"/>
              <a:buAutoNum type="arabicPeriod"/>
            </a:pPr>
            <a:r>
              <a:rPr lang="en-US" b="0" i="0" dirty="0">
                <a:solidFill>
                  <a:srgbClr val="D1D5DB"/>
                </a:solidFill>
                <a:effectLst/>
                <a:latin typeface="Söhne"/>
              </a:rPr>
              <a:t>Growth and personal development: Goal setting encourages personal growth and development. It pushes you outside of your comfort zone, challenges you to learn new skills, and fosters continuous improvement. Goals provide opportunities for self-discovery and self-improvement.</a:t>
            </a:r>
          </a:p>
          <a:p>
            <a:pPr algn="l">
              <a:buFont typeface="+mj-lt"/>
              <a:buAutoNum type="arabicPeriod"/>
            </a:pPr>
            <a:r>
              <a:rPr lang="en-US" b="0" i="0" dirty="0">
                <a:solidFill>
                  <a:srgbClr val="D1D5DB"/>
                </a:solidFill>
                <a:effectLst/>
                <a:latin typeface="Söhne"/>
              </a:rPr>
              <a:t>Alignment with values and aspirations: Goals that are aligned with your values and aspirations give your life a sense of meaning and fulfillment. They allow you to pursue what truly matters to you and create a life that is in line with your core beliefs and desires.</a:t>
            </a:r>
          </a:p>
          <a:p>
            <a:pPr algn="l">
              <a:buFont typeface="+mj-lt"/>
              <a:buAutoNum type="arabicPeriod"/>
            </a:pPr>
            <a:r>
              <a:rPr lang="en-US" b="0" i="0" dirty="0">
                <a:solidFill>
                  <a:srgbClr val="D1D5DB"/>
                </a:solidFill>
                <a:effectLst/>
                <a:latin typeface="Söhne"/>
              </a:rPr>
              <a:t>Resilience and overcoming obstacles: Goals help you develop resilience and overcome obstacles. They provide a framework for problem-solving and finding alternative solutions when faced with challenges. Goals keep you focused and motivated during difficult times.</a:t>
            </a:r>
          </a:p>
          <a:p>
            <a:pPr algn="l">
              <a:buFont typeface="+mj-lt"/>
              <a:buAutoNum type="arabicPeriod"/>
            </a:pPr>
            <a:r>
              <a:rPr lang="en-US" b="0" i="0" dirty="0">
                <a:solidFill>
                  <a:srgbClr val="D1D5DB"/>
                </a:solidFill>
                <a:effectLst/>
                <a:latin typeface="Söhne"/>
              </a:rPr>
              <a:t>Sense of accomplishment and satisfaction: Achieving your goals brings a sense of accomplishment and satisfaction. It boosts your self-confidence, self-esteem, and belief in your abilities. Accomplishing goals provides a sense of fulfillment and joy.</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36</a:t>
            </a:fld>
            <a:endParaRPr lang="en-NG"/>
          </a:p>
        </p:txBody>
      </p:sp>
    </p:spTree>
    <p:extLst>
      <p:ext uri="{BB962C8B-B14F-4D97-AF65-F5344CB8AC3E}">
        <p14:creationId xmlns:p14="http://schemas.microsoft.com/office/powerpoint/2010/main" val="3214956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D1D5DB"/>
                </a:solidFill>
                <a:effectLst/>
                <a:latin typeface="Söhne"/>
              </a:rPr>
              <a:t>Specific: John will increase his monthly sales revenue by 15% by implementing a new marketing strategy focused on social media advertising.</a:t>
            </a:r>
          </a:p>
          <a:p>
            <a:pPr algn="l">
              <a:buFont typeface="+mj-lt"/>
              <a:buAutoNum type="arabicPeriod"/>
            </a:pPr>
            <a:r>
              <a:rPr lang="en-US" b="0" i="0" dirty="0">
                <a:solidFill>
                  <a:srgbClr val="D1D5DB"/>
                </a:solidFill>
                <a:effectLst/>
                <a:latin typeface="Söhne"/>
              </a:rPr>
              <a:t>Measurable: Sarah will run a half-marathon within six months by following a structured training plan and tracking her progress.</a:t>
            </a:r>
          </a:p>
          <a:p>
            <a:pPr algn="l">
              <a:buFont typeface="+mj-lt"/>
              <a:buAutoNum type="arabicPeriod"/>
            </a:pPr>
            <a:r>
              <a:rPr lang="en-US" b="0" i="0" dirty="0">
                <a:solidFill>
                  <a:srgbClr val="D1D5DB"/>
                </a:solidFill>
                <a:effectLst/>
                <a:latin typeface="Söhne"/>
              </a:rPr>
              <a:t>Achievable: David will complete a professional certification course within a year while dedicating 1 hour every day for studying.</a:t>
            </a:r>
          </a:p>
          <a:p>
            <a:pPr algn="l">
              <a:buFont typeface="+mj-lt"/>
              <a:buAutoNum type="arabicPeriod"/>
            </a:pPr>
            <a:r>
              <a:rPr lang="en-US" b="0" i="0" dirty="0">
                <a:solidFill>
                  <a:srgbClr val="D1D5DB"/>
                </a:solidFill>
                <a:effectLst/>
                <a:latin typeface="Söhne"/>
              </a:rPr>
              <a:t>Relevant: Emily will improve her public speaking skills by attending a Toastmasters club and delivering a speech at a local event within three months.</a:t>
            </a:r>
          </a:p>
          <a:p>
            <a:pPr algn="l">
              <a:buFont typeface="+mj-lt"/>
              <a:buAutoNum type="arabicPeriod"/>
            </a:pPr>
            <a:r>
              <a:rPr lang="en-US" b="0" i="0" dirty="0">
                <a:solidFill>
                  <a:srgbClr val="D1D5DB"/>
                </a:solidFill>
                <a:effectLst/>
                <a:latin typeface="Söhne"/>
              </a:rPr>
              <a:t>Time-bound: Alex will launch his online business by December 31st, following a step-by-step timeline for website development, product sourcing, and marketing</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37</a:t>
            </a:fld>
            <a:endParaRPr lang="en-NG"/>
          </a:p>
        </p:txBody>
      </p:sp>
    </p:spTree>
    <p:extLst>
      <p:ext uri="{BB962C8B-B14F-4D97-AF65-F5344CB8AC3E}">
        <p14:creationId xmlns:p14="http://schemas.microsoft.com/office/powerpoint/2010/main" val="2473663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l">
              <a:buFont typeface="Arial" panose="020B0604020202020204" pitchFamily="34" charset="0"/>
              <a:buChar char="•"/>
            </a:pPr>
            <a:r>
              <a:rPr lang="en-US" b="0" i="0" dirty="0">
                <a:effectLst/>
              </a:rPr>
              <a:t>Time management: Prioritize daily tasks by creating a to-do list and utilizing time-blocking techniques to focus on high-priority activities.</a:t>
            </a:r>
          </a:p>
          <a:p>
            <a:pPr marL="742950" lvl="1" indent="-285750" algn="l">
              <a:buFont typeface="Arial" panose="020B0604020202020204" pitchFamily="34" charset="0"/>
              <a:buChar char="•"/>
            </a:pPr>
            <a:r>
              <a:rPr lang="en-US" b="0" i="0" dirty="0">
                <a:effectLst/>
              </a:rPr>
              <a:t>Continuous learning: Dedicate 30 minutes each day to read industry-related articles, books, or listen to podcasts to stay updated and expand knowledge.</a:t>
            </a:r>
          </a:p>
          <a:p>
            <a:pPr marL="742950" lvl="1" indent="-285750" algn="l">
              <a:buFont typeface="Arial" panose="020B0604020202020204" pitchFamily="34" charset="0"/>
              <a:buChar char="•"/>
            </a:pPr>
            <a:r>
              <a:rPr lang="en-US" b="0" i="0" dirty="0">
                <a:effectLst/>
              </a:rPr>
              <a:t>Healthy routines: Exercise for 30 minutes every morning, follow a balanced diet, and ensure 7-8 hours of quality sleep to maintain physical and mental well-being.</a:t>
            </a:r>
          </a:p>
          <a:p>
            <a:pPr marL="742950" lvl="1" indent="-285750" algn="l">
              <a:buFont typeface="Arial" panose="020B0604020202020204" pitchFamily="34" charset="0"/>
              <a:buChar char="•"/>
            </a:pPr>
            <a:r>
              <a:rPr lang="en-US" b="0" i="0" dirty="0">
                <a:effectLst/>
              </a:rPr>
              <a:t>Networking: Attend two industry events per month and actively engage in conversations with professionals to build connections and exchange insights.</a:t>
            </a:r>
          </a:p>
          <a:p>
            <a:pPr marL="742950" lvl="1" indent="-285750" algn="l">
              <a:buFont typeface="Arial" panose="020B0604020202020204" pitchFamily="34" charset="0"/>
              <a:buChar char="•"/>
            </a:pPr>
            <a:r>
              <a:rPr lang="en-US" b="0" i="0" dirty="0">
                <a:effectLst/>
              </a:rPr>
              <a:t>Reflection and self-assessment: Spend 10 minutes daily reviewing progress, analyzing challenges faced, and setting action steps for improvement.</a:t>
            </a:r>
          </a:p>
          <a:p>
            <a:pPr marL="742950" lvl="1" indent="-285750" algn="l">
              <a:buFont typeface="Arial" panose="020B0604020202020204" pitchFamily="34" charset="0"/>
              <a:buChar char="•"/>
            </a:pPr>
            <a:r>
              <a:rPr lang="en-US" b="0" i="0" dirty="0" err="1">
                <a:solidFill>
                  <a:srgbClr val="D1D5DB"/>
                </a:solidFill>
                <a:effectLst/>
                <a:latin typeface="Söhne"/>
              </a:rPr>
              <a:t>aily</a:t>
            </a:r>
            <a:r>
              <a:rPr lang="en-US" b="0" i="0" dirty="0">
                <a:solidFill>
                  <a:srgbClr val="D1D5DB"/>
                </a:solidFill>
                <a:effectLst/>
                <a:latin typeface="Söhne"/>
              </a:rPr>
              <a:t> progress tracking: Regularly track your progress towards your goals. Keep a journal or use a goal-tracking app to monitor your daily actions, milestones reached, and areas for improvement. This helps you stay accountable and motivated.</a:t>
            </a:r>
            <a:endParaRPr lang="en-US" b="0" i="0" dirty="0">
              <a:effectLst/>
            </a:endParaRPr>
          </a:p>
          <a:p>
            <a:pPr marL="742950" lvl="1" indent="-285750" algn="l">
              <a:buFont typeface="Arial" panose="020B0604020202020204" pitchFamily="34" charset="0"/>
              <a:buChar char="•"/>
            </a:pPr>
            <a:r>
              <a:rPr lang="en-US" b="0" i="0" dirty="0">
                <a:solidFill>
                  <a:srgbClr val="D1D5DB"/>
                </a:solidFill>
                <a:effectLst/>
                <a:latin typeface="Söhne"/>
              </a:rPr>
              <a:t>Consistent action: Cultivate the habit of taking consistent action towards your goals. Break your goals into smaller, manageable tasks and commit to completing them each day. Even small steps contribute to significant progress over time.</a:t>
            </a:r>
            <a:endParaRPr lang="en-US" b="0" i="0" dirty="0">
              <a:effectLst/>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38</a:t>
            </a:fld>
            <a:endParaRPr lang="en-NG"/>
          </a:p>
        </p:txBody>
      </p:sp>
    </p:spTree>
    <p:extLst>
      <p:ext uri="{BB962C8B-B14F-4D97-AF65-F5344CB8AC3E}">
        <p14:creationId xmlns:p14="http://schemas.microsoft.com/office/powerpoint/2010/main" val="2596874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39</a:t>
            </a:fld>
            <a:endParaRPr lang="en-NG"/>
          </a:p>
        </p:txBody>
      </p:sp>
    </p:spTree>
    <p:extLst>
      <p:ext uri="{BB962C8B-B14F-4D97-AF65-F5344CB8AC3E}">
        <p14:creationId xmlns:p14="http://schemas.microsoft.com/office/powerpoint/2010/main" val="199471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4</a:t>
            </a:fld>
            <a:endParaRPr lang="en-NG"/>
          </a:p>
        </p:txBody>
      </p:sp>
    </p:spTree>
    <p:extLst>
      <p:ext uri="{BB962C8B-B14F-4D97-AF65-F5344CB8AC3E}">
        <p14:creationId xmlns:p14="http://schemas.microsoft.com/office/powerpoint/2010/main" val="855331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None/>
            </a:pPr>
            <a:r>
              <a:rPr lang="en-US" sz="1200" dirty="0">
                <a:latin typeface="Montserrat SemiBold"/>
                <a:ea typeface="Montserrat SemiBold"/>
                <a:cs typeface="Montserrat SemiBold"/>
                <a:sym typeface="Montserrat SemiBold"/>
              </a:rPr>
              <a:t>Process</a:t>
            </a:r>
            <a:r>
              <a:rPr lang="en-US" sz="1200" dirty="0">
                <a:latin typeface="Montserrat Light"/>
                <a:ea typeface="Montserrat Light"/>
                <a:cs typeface="Montserrat Light"/>
                <a:sym typeface="Montserrat Light"/>
              </a:rPr>
              <a:t> – Building good time management habits is a process </a:t>
            </a:r>
            <a:endParaRPr lang="en-US" sz="1200" dirty="0"/>
          </a:p>
          <a:p>
            <a:pPr marL="0" lvl="0" indent="0" algn="l" rtl="0">
              <a:lnSpc>
                <a:spcPct val="115000"/>
              </a:lnSpc>
              <a:spcBef>
                <a:spcPts val="1600"/>
              </a:spcBef>
              <a:spcAft>
                <a:spcPts val="0"/>
              </a:spcAft>
              <a:buNone/>
            </a:pPr>
            <a:r>
              <a:rPr lang="en-US" sz="1200" dirty="0">
                <a:latin typeface="Montserrat SemiBold"/>
                <a:ea typeface="Montserrat SemiBold"/>
                <a:cs typeface="Montserrat SemiBold"/>
                <a:sym typeface="Montserrat SemiBold"/>
              </a:rPr>
              <a:t>Conscious control </a:t>
            </a:r>
            <a:r>
              <a:rPr lang="en-US" sz="1200" dirty="0">
                <a:latin typeface="Montserrat Light"/>
                <a:ea typeface="Montserrat Light"/>
                <a:cs typeface="Montserrat Light"/>
                <a:sym typeface="Montserrat Light"/>
              </a:rPr>
              <a:t>– It requires conscious planning and awareness of our time management habits, our distractions and their impact on our achievable goals </a:t>
            </a:r>
            <a:endParaRPr lang="en-US" sz="1200" dirty="0"/>
          </a:p>
          <a:p>
            <a:pPr marL="0" lvl="0" indent="0" algn="l" rtl="0">
              <a:lnSpc>
                <a:spcPct val="115000"/>
              </a:lnSpc>
              <a:spcBef>
                <a:spcPts val="1600"/>
              </a:spcBef>
              <a:spcAft>
                <a:spcPts val="0"/>
              </a:spcAft>
              <a:buNone/>
            </a:pPr>
            <a:r>
              <a:rPr lang="en-US" sz="1200" dirty="0">
                <a:latin typeface="Montserrat SemiBold"/>
                <a:ea typeface="Montserrat SemiBold"/>
                <a:cs typeface="Montserrat SemiBold"/>
                <a:sym typeface="Montserrat SemiBold"/>
              </a:rPr>
              <a:t>Specific activities</a:t>
            </a:r>
            <a:r>
              <a:rPr lang="en-US" sz="1200" dirty="0">
                <a:latin typeface="Montserrat Light"/>
                <a:ea typeface="Montserrat Light"/>
                <a:cs typeface="Montserrat Light"/>
                <a:sym typeface="Montserrat Light"/>
              </a:rPr>
              <a:t> – Must be built around specific well thought out assigned tasks</a:t>
            </a:r>
            <a:endParaRPr lang="en-US" sz="1200" dirty="0"/>
          </a:p>
          <a:p>
            <a:pPr marL="0" lvl="0" indent="0" algn="l" rtl="0">
              <a:lnSpc>
                <a:spcPct val="100000"/>
              </a:lnSpc>
              <a:spcBef>
                <a:spcPts val="1600"/>
              </a:spcBef>
              <a:spcAft>
                <a:spcPts val="0"/>
              </a:spcAft>
              <a:buSzPts val="1400"/>
              <a:buNone/>
            </a:pPr>
            <a:endParaRPr dirty="0"/>
          </a:p>
        </p:txBody>
      </p:sp>
      <p:sp>
        <p:nvSpPr>
          <p:cNvPr id="1151" name="Google Shape;11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41</a:t>
            </a:fld>
            <a:endParaRPr lang="en-NG"/>
          </a:p>
        </p:txBody>
      </p:sp>
    </p:spTree>
    <p:extLst>
      <p:ext uri="{BB962C8B-B14F-4D97-AF65-F5344CB8AC3E}">
        <p14:creationId xmlns:p14="http://schemas.microsoft.com/office/powerpoint/2010/main" val="3852009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D1D5DB"/>
                </a:solidFill>
                <a:effectLst/>
                <a:latin typeface="Söhne"/>
              </a:rPr>
              <a:t>Lack of motivation: When a task lacks personal interest or importance, individuals may struggle to find the motivation to start or complete it. The perceived benefits or rewards of the task may not be compelling enough to overcome the desire to delay or avoid it.</a:t>
            </a:r>
          </a:p>
          <a:p>
            <a:pPr algn="l">
              <a:buFont typeface="+mj-lt"/>
              <a:buAutoNum type="arabicPeriod"/>
            </a:pPr>
            <a:r>
              <a:rPr lang="en-US" b="0" i="0" dirty="0">
                <a:solidFill>
                  <a:srgbClr val="D1D5DB"/>
                </a:solidFill>
                <a:effectLst/>
                <a:latin typeface="Söhne"/>
              </a:rPr>
              <a:t>Fear of failure: The fear of not meeting expectations or making mistakes can lead to procrastination. Some individuals may delay starting a task because they worry about the potential negative outcomes or the possibility of not achieving desired results.</a:t>
            </a:r>
          </a:p>
          <a:p>
            <a:pPr algn="l">
              <a:buFont typeface="+mj-lt"/>
              <a:buAutoNum type="arabicPeriod"/>
            </a:pPr>
            <a:r>
              <a:rPr lang="en-US" b="0" i="0" dirty="0">
                <a:solidFill>
                  <a:srgbClr val="D1D5DB"/>
                </a:solidFill>
                <a:effectLst/>
                <a:latin typeface="Söhne"/>
              </a:rPr>
              <a:t>Perfectionism: Striving for perfection can be paralyzing and lead to procrastination. When individuals set unrealistically high standards for themselves, they may delay starting a task out of fear of not meeting those standards or making mistakes.</a:t>
            </a:r>
          </a:p>
          <a:p>
            <a:pPr algn="l">
              <a:buFont typeface="+mj-lt"/>
              <a:buAutoNum type="arabicPeriod"/>
            </a:pPr>
            <a:r>
              <a:rPr lang="en-US" b="0" i="0" dirty="0">
                <a:solidFill>
                  <a:srgbClr val="D1D5DB"/>
                </a:solidFill>
                <a:effectLst/>
                <a:latin typeface="Söhne"/>
              </a:rPr>
              <a:t>Overwhelm and lack of clarity: Feeling overwhelmed by the size or complexity of a task can lead to procrastination. Without a clear plan or understanding of where to begin, individuals may postpone taking action.</a:t>
            </a:r>
          </a:p>
          <a:p>
            <a:pPr algn="l">
              <a:buFont typeface="+mj-lt"/>
              <a:buAutoNum type="arabicPeriod"/>
            </a:pPr>
            <a:r>
              <a:rPr lang="en-US" b="0" i="0" dirty="0">
                <a:solidFill>
                  <a:srgbClr val="D1D5DB"/>
                </a:solidFill>
                <a:effectLst/>
                <a:latin typeface="Söhne"/>
              </a:rPr>
              <a:t>Lack of time management skills: Poor time management skills can contribute to procrastination. Individuals may struggle to prioritize tasks, allocate sufficient time, or break down larger tasks into manageable steps, resulting in delayed action.</a:t>
            </a:r>
          </a:p>
          <a:p>
            <a:pPr algn="l">
              <a:buFont typeface="+mj-lt"/>
              <a:buAutoNum type="arabicPeriod"/>
            </a:pPr>
            <a:r>
              <a:rPr lang="en-US" b="0" i="0" dirty="0">
                <a:solidFill>
                  <a:srgbClr val="D1D5DB"/>
                </a:solidFill>
                <a:effectLst/>
                <a:latin typeface="Söhne"/>
              </a:rPr>
              <a:t>Distractions and lack of focus: Easy access to distractions such as social media, TV, or other forms of entertainment can divert attention away from important tasks. Procrastination occurs when individuals give in to these distractions instead of focusing on the task at hand.</a:t>
            </a:r>
          </a:p>
          <a:p>
            <a:pPr algn="l">
              <a:buFont typeface="+mj-lt"/>
              <a:buAutoNum type="arabicPeriod"/>
            </a:pPr>
            <a:r>
              <a:rPr lang="en-US" b="0" i="0" dirty="0">
                <a:solidFill>
                  <a:srgbClr val="D1D5DB"/>
                </a:solidFill>
                <a:effectLst/>
                <a:latin typeface="Söhne"/>
              </a:rPr>
              <a:t>Low self-confidence or self-doubt: Individuals who doubt their abilities or lack confidence may procrastinate to avoid facing potential challenges or setbacks. They may fear that their efforts will not be good enough, leading to avoidance of the task altogether.</a:t>
            </a:r>
          </a:p>
          <a:p>
            <a:pPr algn="l">
              <a:buFont typeface="+mj-lt"/>
              <a:buAutoNum type="arabicPeriod"/>
            </a:pPr>
            <a:r>
              <a:rPr lang="en-US" b="0" i="0" dirty="0">
                <a:solidFill>
                  <a:srgbClr val="D1D5DB"/>
                </a:solidFill>
                <a:effectLst/>
                <a:latin typeface="Söhne"/>
              </a:rPr>
              <a:t>Delayed gratification: Some people struggle with delayed gratification, preferring immediate rewards or short-term pleasures over long-term goals. Procrastination provides instant relief from discomfort or effort, even though it undermines progress towards important objectives.</a:t>
            </a:r>
          </a:p>
          <a:p>
            <a:pPr algn="l">
              <a:buFont typeface="+mj-lt"/>
              <a:buAutoNum type="arabicPeriod"/>
            </a:pPr>
            <a:r>
              <a:rPr lang="en-US" b="0" i="0" dirty="0">
                <a:solidFill>
                  <a:srgbClr val="D1D5DB"/>
                </a:solidFill>
                <a:effectLst/>
                <a:latin typeface="Söhne"/>
              </a:rPr>
              <a:t>Lack of accountability: Without external accountability or deadlines, individuals may procrastinate as there is no external pressure to complete the task. This is particularly common when working on personal projects or tasks with flexible timelines.</a:t>
            </a:r>
          </a:p>
          <a:p>
            <a:pPr algn="l">
              <a:buFont typeface="+mj-lt"/>
              <a:buAutoNum type="arabicPeriod"/>
            </a:pPr>
            <a:r>
              <a:rPr lang="en-US" b="0" i="0" dirty="0">
                <a:solidFill>
                  <a:srgbClr val="D1D5DB"/>
                </a:solidFill>
                <a:effectLst/>
                <a:latin typeface="Söhne"/>
              </a:rPr>
              <a:t>Habitual behavior: Procrastination can become a habitual behavior pattern. When individuals repeatedly delay tasks and experience short-term relief or avoidance, it reinforces the procrastination habit, making it more challenging to break.</a:t>
            </a:r>
          </a:p>
          <a:p>
            <a:pPr algn="l"/>
            <a:r>
              <a:rPr lang="en-US" b="0" i="0" dirty="0">
                <a:solidFill>
                  <a:srgbClr val="D1D5DB"/>
                </a:solidFill>
                <a:effectLst/>
                <a:latin typeface="Söhne"/>
              </a:rPr>
              <a:t>It's important to note that procrastination is a complex behavior influenced by various factors. Understanding the underlying reasons can help individuals develop strategies to overcome it and improve their productivity.</a:t>
            </a:r>
          </a:p>
        </p:txBody>
      </p:sp>
      <p:sp>
        <p:nvSpPr>
          <p:cNvPr id="4" name="Slide Number Placeholder 3"/>
          <p:cNvSpPr>
            <a:spLocks noGrp="1"/>
          </p:cNvSpPr>
          <p:nvPr>
            <p:ph type="sldNum" sz="quarter" idx="5"/>
          </p:nvPr>
        </p:nvSpPr>
        <p:spPr/>
        <p:txBody>
          <a:bodyPr/>
          <a:lstStyle/>
          <a:p>
            <a:fld id="{2FEE002E-5F14-4487-B7B5-E6E557274004}" type="slidenum">
              <a:rPr lang="en-NG" smtClean="0"/>
              <a:t>42</a:t>
            </a:fld>
            <a:endParaRPr lang="en-NG"/>
          </a:p>
        </p:txBody>
      </p:sp>
    </p:spTree>
    <p:extLst>
      <p:ext uri="{BB962C8B-B14F-4D97-AF65-F5344CB8AC3E}">
        <p14:creationId xmlns:p14="http://schemas.microsoft.com/office/powerpoint/2010/main" val="916371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43</a:t>
            </a:fld>
            <a:endParaRPr lang="en-NG"/>
          </a:p>
        </p:txBody>
      </p:sp>
    </p:spTree>
    <p:extLst>
      <p:ext uri="{BB962C8B-B14F-4D97-AF65-F5344CB8AC3E}">
        <p14:creationId xmlns:p14="http://schemas.microsoft.com/office/powerpoint/2010/main" val="1545285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Char char="●"/>
            </a:pPr>
            <a:r>
              <a:rPr lang="en-GB"/>
              <a:t>Quadrant 1: </a:t>
            </a:r>
            <a:r>
              <a:rPr lang="en-GB" sz="1100"/>
              <a:t>These are the activities we cannot avoid and absolutely should not avoid. Spending too much time in this quadrant will lead to </a:t>
            </a:r>
            <a:r>
              <a:rPr lang="en-GB" sz="1100">
                <a:latin typeface="Montserrat Medium"/>
                <a:ea typeface="Montserrat Medium"/>
                <a:cs typeface="Montserrat Medium"/>
                <a:sym typeface="Montserrat Medium"/>
              </a:rPr>
              <a:t>stress, anxiety and fatigue. </a:t>
            </a:r>
            <a:r>
              <a:rPr lang="en-GB" sz="1100"/>
              <a:t>Be proactive: In order to spend less time in the quadrant we must be proactive with spending more time on the important activities before they become urgent</a:t>
            </a:r>
            <a:endParaRPr/>
          </a:p>
          <a:p>
            <a:pPr marL="457200" lvl="0" indent="-304800" algn="l" rtl="0">
              <a:lnSpc>
                <a:spcPct val="115000"/>
              </a:lnSpc>
              <a:spcBef>
                <a:spcPts val="0"/>
              </a:spcBef>
              <a:spcAft>
                <a:spcPts val="0"/>
              </a:spcAft>
              <a:buSzPts val="1200"/>
              <a:buChar char="●"/>
            </a:pPr>
            <a:r>
              <a:rPr lang="en-GB" sz="1100"/>
              <a:t>Quadrant 2: This is the optimum quadrant to spend most of our time. Activities in this quadrant include planning, investing, strategizing, creating, learning, finding new opportunities, relationship building etc. Spending quality time in this quadrant will lead to: discipline, self awareness, clear vision, balance and reduced crisis situations. </a:t>
            </a:r>
            <a:endParaRPr/>
          </a:p>
          <a:p>
            <a:pPr marL="457200" lvl="0" indent="-304800" algn="l" rtl="0">
              <a:lnSpc>
                <a:spcPct val="115000"/>
              </a:lnSpc>
              <a:spcBef>
                <a:spcPts val="0"/>
              </a:spcBef>
              <a:spcAft>
                <a:spcPts val="0"/>
              </a:spcAft>
              <a:buSzPts val="1200"/>
              <a:buChar char="●"/>
            </a:pPr>
            <a:r>
              <a:rPr lang="en-GB" sz="1100"/>
              <a:t>Quadrant 3: Where most of us spend our time confusing urgent activities for important activities. Activities in this quadrant include responding to whatsapp messages, colleague interruptions, a lot of emails. Spending too much time in this quadrant leads to: short term focus, continuous fire fighting and crisis management, disorganization and conflicts in professional and personal relationships.</a:t>
            </a:r>
            <a:endParaRPr/>
          </a:p>
          <a:p>
            <a:pPr marL="457200" lvl="0" indent="-304800" algn="l" rtl="0">
              <a:lnSpc>
                <a:spcPct val="115000"/>
              </a:lnSpc>
              <a:spcBef>
                <a:spcPts val="0"/>
              </a:spcBef>
              <a:spcAft>
                <a:spcPts val="0"/>
              </a:spcAft>
              <a:buSzPts val="1200"/>
              <a:buChar char="●"/>
            </a:pPr>
            <a:r>
              <a:rPr lang="en-GB" sz="1100"/>
              <a:t>Quadrant 4: These are the complete wasters of valuable time! Spending too much in this quadrant will lead to: low self esteem, unemployment, economic dependence, depression and lack of progress.</a:t>
            </a:r>
            <a:endParaRPr/>
          </a:p>
          <a:p>
            <a:pPr marL="457200" lvl="0" indent="-228600" algn="l" rtl="0">
              <a:lnSpc>
                <a:spcPct val="115000"/>
              </a:lnSpc>
              <a:spcBef>
                <a:spcPts val="0"/>
              </a:spcBef>
              <a:spcAft>
                <a:spcPts val="0"/>
              </a:spcAft>
              <a:buSzPts val="1200"/>
              <a:buNone/>
            </a:pPr>
            <a:endParaRPr sz="1100"/>
          </a:p>
          <a:p>
            <a:pPr marL="457200" lvl="0" indent="-228600" algn="l" rtl="0">
              <a:lnSpc>
                <a:spcPct val="115000"/>
              </a:lnSpc>
              <a:spcBef>
                <a:spcPts val="0"/>
              </a:spcBef>
              <a:spcAft>
                <a:spcPts val="0"/>
              </a:spcAft>
              <a:buSzPts val="1200"/>
              <a:buNone/>
            </a:pPr>
            <a:endParaRPr sz="1100"/>
          </a:p>
          <a:p>
            <a:pPr marL="457200" lvl="0" indent="-228600" algn="l" rtl="0">
              <a:lnSpc>
                <a:spcPct val="115000"/>
              </a:lnSpc>
              <a:spcBef>
                <a:spcPts val="0"/>
              </a:spcBef>
              <a:spcAft>
                <a:spcPts val="0"/>
              </a:spcAft>
              <a:buSzPts val="1200"/>
              <a:buNone/>
            </a:pPr>
            <a:endParaRPr sz="1100"/>
          </a:p>
          <a:p>
            <a:pPr marL="0" lvl="0" indent="0" algn="l" rtl="0">
              <a:lnSpc>
                <a:spcPct val="100000"/>
              </a:lnSpc>
              <a:spcBef>
                <a:spcPts val="0"/>
              </a:spcBef>
              <a:spcAft>
                <a:spcPts val="0"/>
              </a:spcAft>
              <a:buSzPts val="1400"/>
              <a:buNone/>
            </a:pPr>
            <a:endParaRPr/>
          </a:p>
        </p:txBody>
      </p:sp>
      <p:sp>
        <p:nvSpPr>
          <p:cNvPr id="1169" name="Google Shape;116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91" name="Google Shape;119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Setting realistic expectations: Ensure that expectations regarding the quality, scope, and timeline of work are aligned with what is feasible. Avoid overcommitting or underestimating the time required for tasks. Open and honest communication can help manage expectations effectively.</a:t>
            </a:r>
          </a:p>
          <a:p>
            <a:pPr algn="l"/>
            <a:r>
              <a:rPr lang="en-US" b="0" i="0" dirty="0">
                <a:solidFill>
                  <a:srgbClr val="D1D5DB"/>
                </a:solidFill>
                <a:effectLst/>
                <a:latin typeface="Söhne"/>
              </a:rPr>
              <a:t>Prioritizing tasks: Evaluate and prioritize your tasks based on their urgency, importance, and alignment with organizational goals. This enables you to allocate your time and resources effectively and ensure that high-priority items are addressed promptly.</a:t>
            </a:r>
          </a:p>
          <a:p>
            <a:pPr algn="l"/>
            <a:r>
              <a:rPr lang="en-US" b="0" i="0" dirty="0">
                <a:solidFill>
                  <a:srgbClr val="D1D5DB"/>
                </a:solidFill>
                <a:effectLst/>
                <a:latin typeface="Söhne"/>
              </a:rPr>
              <a:t>Planning and organizing: Develop a well-structured plan for your work, breaking down larger projects into smaller, actionable tasks. Create a timeline or schedule that accounts for individual deadlines, dependencies, and milestones to keep yourself on track.</a:t>
            </a:r>
          </a:p>
          <a:p>
            <a:pPr algn="l"/>
            <a:r>
              <a:rPr lang="en-US" b="0" i="0" dirty="0">
                <a:solidFill>
                  <a:srgbClr val="D1D5DB"/>
                </a:solidFill>
                <a:effectLst/>
                <a:latin typeface="Söhne"/>
              </a:rPr>
              <a:t>Managing workloads: Be mindful of your capacity and workload. Avoid taking on too many tasks simultaneously, as it can lead to undue stress, compromised quality, and missed deadlines. If necessary, collaborate with your supervisor or team members to redistribute or delegate tasks.</a:t>
            </a:r>
          </a:p>
          <a:p>
            <a:pPr algn="l"/>
            <a:r>
              <a:rPr lang="en-US" b="0" i="0" dirty="0">
                <a:solidFill>
                  <a:srgbClr val="D1D5DB"/>
                </a:solidFill>
                <a:effectLst/>
                <a:latin typeface="Söhne"/>
              </a:rPr>
              <a:t>Seeking clarification: If expectations or deadlines are unclear, don't hesitate to seek clarification from your supervisor or team. Asking questions early on helps avoid misunderstandings and ensures that you have a clear understanding of what is expected.</a:t>
            </a:r>
          </a:p>
        </p:txBody>
      </p:sp>
      <p:sp>
        <p:nvSpPr>
          <p:cNvPr id="4" name="Slide Number Placeholder 3"/>
          <p:cNvSpPr>
            <a:spLocks noGrp="1"/>
          </p:cNvSpPr>
          <p:nvPr>
            <p:ph type="sldNum" sz="quarter" idx="5"/>
          </p:nvPr>
        </p:nvSpPr>
        <p:spPr/>
        <p:txBody>
          <a:bodyPr/>
          <a:lstStyle/>
          <a:p>
            <a:fld id="{2FEE002E-5F14-4487-B7B5-E6E557274004}" type="slidenum">
              <a:rPr lang="en-NG" smtClean="0"/>
              <a:t>46</a:t>
            </a:fld>
            <a:endParaRPr lang="en-NG"/>
          </a:p>
        </p:txBody>
      </p:sp>
    </p:spTree>
    <p:extLst>
      <p:ext uri="{BB962C8B-B14F-4D97-AF65-F5344CB8AC3E}">
        <p14:creationId xmlns:p14="http://schemas.microsoft.com/office/powerpoint/2010/main" val="1398467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endParaRPr lang="en-US" b="0" i="0" dirty="0">
              <a:effectLst/>
              <a:latin typeface="Arial Nova" panose="020B0504020202020204" pitchFamily="34" charset="0"/>
              <a:cs typeface="Poppins" panose="00000500000000000000" pitchFamily="2" charset="0"/>
            </a:endParaRPr>
          </a:p>
        </p:txBody>
      </p:sp>
      <p:sp>
        <p:nvSpPr>
          <p:cNvPr id="215" name="Google Shape;2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1205175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48</a:t>
            </a:fld>
            <a:endParaRPr lang="en-NG"/>
          </a:p>
        </p:txBody>
      </p:sp>
    </p:spTree>
    <p:extLst>
      <p:ext uri="{BB962C8B-B14F-4D97-AF65-F5344CB8AC3E}">
        <p14:creationId xmlns:p14="http://schemas.microsoft.com/office/powerpoint/2010/main" val="222141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5</a:t>
            </a:fld>
            <a:endParaRPr lang="en-NG"/>
          </a:p>
        </p:txBody>
      </p:sp>
    </p:spTree>
    <p:extLst>
      <p:ext uri="{BB962C8B-B14F-4D97-AF65-F5344CB8AC3E}">
        <p14:creationId xmlns:p14="http://schemas.microsoft.com/office/powerpoint/2010/main" val="134903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6</a:t>
            </a:fld>
            <a:endParaRPr lang="en-NG"/>
          </a:p>
        </p:txBody>
      </p:sp>
    </p:spTree>
    <p:extLst>
      <p:ext uri="{BB962C8B-B14F-4D97-AF65-F5344CB8AC3E}">
        <p14:creationId xmlns:p14="http://schemas.microsoft.com/office/powerpoint/2010/main" val="330866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7</a:t>
            </a:fld>
            <a:endParaRPr lang="en-NG"/>
          </a:p>
        </p:txBody>
      </p:sp>
    </p:spTree>
    <p:extLst>
      <p:ext uri="{BB962C8B-B14F-4D97-AF65-F5344CB8AC3E}">
        <p14:creationId xmlns:p14="http://schemas.microsoft.com/office/powerpoint/2010/main" val="308499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8</a:t>
            </a:fld>
            <a:endParaRPr lang="en-NG"/>
          </a:p>
        </p:txBody>
      </p:sp>
    </p:spTree>
    <p:extLst>
      <p:ext uri="{BB962C8B-B14F-4D97-AF65-F5344CB8AC3E}">
        <p14:creationId xmlns:p14="http://schemas.microsoft.com/office/powerpoint/2010/main" val="334224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2FEE002E-5F14-4487-B7B5-E6E557274004}" type="slidenum">
              <a:rPr lang="en-NG" smtClean="0"/>
              <a:t>9</a:t>
            </a:fld>
            <a:endParaRPr lang="en-NG"/>
          </a:p>
        </p:txBody>
      </p:sp>
    </p:spTree>
    <p:extLst>
      <p:ext uri="{BB962C8B-B14F-4D97-AF65-F5344CB8AC3E}">
        <p14:creationId xmlns:p14="http://schemas.microsoft.com/office/powerpoint/2010/main" val="320348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5DF5-9BEA-82F5-CAC5-97B8A1095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BC0D3-9440-58C2-D959-6D590C794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8B063-D5E5-03A4-B7B5-4A3EE487EE07}"/>
              </a:ext>
            </a:extLst>
          </p:cNvPr>
          <p:cNvSpPr>
            <a:spLocks noGrp="1"/>
          </p:cNvSpPr>
          <p:nvPr>
            <p:ph type="dt" sz="half" idx="10"/>
          </p:nvPr>
        </p:nvSpPr>
        <p:spPr/>
        <p:txBody>
          <a:bodyPr/>
          <a:lstStyle/>
          <a:p>
            <a:fld id="{81BF00F5-5A58-4E89-84C4-EBBAFA178D02}" type="datetimeFigureOut">
              <a:rPr lang="en-US" smtClean="0"/>
              <a:t>7/11/2023</a:t>
            </a:fld>
            <a:endParaRPr lang="en-US"/>
          </a:p>
        </p:txBody>
      </p:sp>
      <p:sp>
        <p:nvSpPr>
          <p:cNvPr id="5" name="Footer Placeholder 4">
            <a:extLst>
              <a:ext uri="{FF2B5EF4-FFF2-40B4-BE49-F238E27FC236}">
                <a16:creationId xmlns:a16="http://schemas.microsoft.com/office/drawing/2014/main" id="{144175ED-56AB-047E-E023-7834862F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F41CE-0027-CB9A-C444-62C517C32FB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41592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rgbClr val="1D55E5"/>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76992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1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pic>
        <p:nvPicPr>
          <p:cNvPr id="2" name="Picture 1">
            <a:extLst>
              <a:ext uri="{FF2B5EF4-FFF2-40B4-BE49-F238E27FC236}">
                <a16:creationId xmlns:a16="http://schemas.microsoft.com/office/drawing/2014/main" id="{C1590172-AF63-3A12-4C1A-A3D62F3E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45858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t"/>
          <a:lstStyle>
            <a:lvl1pPr algn="r">
              <a:defRPr b="1" spc="-20" baseline="0">
                <a:solidFill>
                  <a:schemeClr val="bg1"/>
                </a:solidFill>
                <a:latin typeface="Poppins" panose="00000500000000000000" pitchFamily="2" charset="0"/>
                <a:cs typeface="Poppins" panose="00000500000000000000" pitchFamily="2" charset="0"/>
              </a:defRPr>
            </a:lvl1pPr>
          </a:lstStyle>
          <a:p>
            <a:r>
              <a:rPr lang="en-US" dirty="0">
                <a:solidFill>
                  <a:srgbClr val="FFFFFF"/>
                </a:solidFill>
              </a:rPr>
              <a:t>Click to edit Master title style</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1331496"/>
            <a:ext cx="6599238" cy="4806338"/>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Tree>
    <p:extLst>
      <p:ext uri="{BB962C8B-B14F-4D97-AF65-F5344CB8AC3E}">
        <p14:creationId xmlns:p14="http://schemas.microsoft.com/office/powerpoint/2010/main" val="2680680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A7374DBE-4D64-A503-2E5B-56FD5E11B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48054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84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29639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3994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A white text on a black background&#10;&#10;Description automatically generated with medium confidence">
            <a:extLst>
              <a:ext uri="{FF2B5EF4-FFF2-40B4-BE49-F238E27FC236}">
                <a16:creationId xmlns:a16="http://schemas.microsoft.com/office/drawing/2014/main" id="{56AF0593-BC16-1298-5D9D-A9819256F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14820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F9887320-C328-CDD5-D105-CFE2052B3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76529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2961-CB2A-086C-2D27-7D945DE4E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2C178-9F17-210A-EA46-AE7E1032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6EF40-0209-950C-4F24-292254099061}"/>
              </a:ext>
            </a:extLst>
          </p:cNvPr>
          <p:cNvSpPr>
            <a:spLocks noGrp="1"/>
          </p:cNvSpPr>
          <p:nvPr>
            <p:ph type="dt" sz="half" idx="10"/>
          </p:nvPr>
        </p:nvSpPr>
        <p:spPr/>
        <p:txBody>
          <a:bodyPr/>
          <a:lstStyle/>
          <a:p>
            <a:fld id="{81BF00F5-5A58-4E89-84C4-EBBAFA178D02}" type="datetimeFigureOut">
              <a:rPr lang="en-US" smtClean="0"/>
              <a:t>7/11/2023</a:t>
            </a:fld>
            <a:endParaRPr lang="en-US"/>
          </a:p>
        </p:txBody>
      </p:sp>
      <p:sp>
        <p:nvSpPr>
          <p:cNvPr id="5" name="Footer Placeholder 4">
            <a:extLst>
              <a:ext uri="{FF2B5EF4-FFF2-40B4-BE49-F238E27FC236}">
                <a16:creationId xmlns:a16="http://schemas.microsoft.com/office/drawing/2014/main" id="{5B416C51-8D4B-7412-07E5-48430F1B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4B2B-D97C-71C3-8801-A79B0614566E}"/>
              </a:ext>
            </a:extLst>
          </p:cNvPr>
          <p:cNvSpPr>
            <a:spLocks noGrp="1"/>
          </p:cNvSpPr>
          <p:nvPr>
            <p:ph type="sldNum" sz="quarter" idx="12"/>
          </p:nvPr>
        </p:nvSpPr>
        <p:spPr/>
        <p:txBody>
          <a:bodyPr/>
          <a:lstStyle/>
          <a:p>
            <a:fld id="{D9680408-02AB-4719-A8BD-9DBB8C57475D}" type="slidenum">
              <a:rPr lang="en-US" smtClean="0"/>
              <a:t>‹#›</a:t>
            </a:fld>
            <a:endParaRPr lang="en-US"/>
          </a:p>
        </p:txBody>
      </p:sp>
      <p:sp>
        <p:nvSpPr>
          <p:cNvPr id="7" name="Rectangle 6">
            <a:extLst>
              <a:ext uri="{FF2B5EF4-FFF2-40B4-BE49-F238E27FC236}">
                <a16:creationId xmlns:a16="http://schemas.microsoft.com/office/drawing/2014/main" id="{7A92B4F0-EB64-B48D-A881-19D93F4E3C0B}"/>
              </a:ext>
            </a:extLst>
          </p:cNvPr>
          <p:cNvSpPr/>
          <p:nvPr userDrawn="1"/>
        </p:nvSpPr>
        <p:spPr>
          <a:xfrm>
            <a:off x="10534261" y="139959"/>
            <a:ext cx="1147666" cy="541078"/>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8" name="Picture 7" descr="A white text on a black background&#10;&#10;Description automatically generated with medium confidence">
            <a:extLst>
              <a:ext uri="{FF2B5EF4-FFF2-40B4-BE49-F238E27FC236}">
                <a16:creationId xmlns:a16="http://schemas.microsoft.com/office/drawing/2014/main" id="{7BF4E8DD-3CD0-6BB2-B02D-D61392DA9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9026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09243" y="188345"/>
            <a:ext cx="10036292" cy="773776"/>
          </a:xfrm>
        </p:spPr>
        <p:txBody>
          <a:bodyPr anchor="ctr"/>
          <a:lstStyle>
            <a:lvl1pPr algn="l">
              <a:lnSpc>
                <a:spcPct val="100000"/>
              </a:lnSpc>
              <a:defRPr b="1" spc="-20" baseline="0">
                <a:solidFill>
                  <a:schemeClr val="bg1"/>
                </a:solidFill>
                <a:latin typeface="Poppins" panose="00000500000000000000" pitchFamily="2" charset="0"/>
                <a:cs typeface="Poppins" panose="00000500000000000000" pitchFamily="2" charset="0"/>
              </a:defRPr>
            </a:lvl1pPr>
          </a:lstStyle>
          <a:p>
            <a:r>
              <a:rPr lang="en-US" dirty="0"/>
              <a:t>Click to add 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1435395"/>
            <a:ext cx="4756714" cy="4305005"/>
          </a:xfrm>
        </p:spPr>
        <p:txBody>
          <a:bodyPr>
            <a:normAutofit/>
          </a:bodyPr>
          <a:lstStyle>
            <a:lvl1pPr>
              <a:defRPr sz="2000"/>
            </a:lvl1pPr>
          </a:lstStyle>
          <a:p>
            <a:pPr lvl="0"/>
            <a:r>
              <a:rPr lang="en-US" dirty="0"/>
              <a:t>Click to add text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C4E4862C-966E-5758-9357-D58E1B7C8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51407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877E443D-9B93-ADD9-0A2C-44FC77986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984660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364164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fference" userDrawn="1">
  <p:cSld name="Difference">
    <p:spTree>
      <p:nvGrpSpPr>
        <p:cNvPr id="1" name="Shape 652"/>
        <p:cNvGrpSpPr/>
        <p:nvPr/>
      </p:nvGrpSpPr>
      <p:grpSpPr>
        <a:xfrm>
          <a:off x="0" y="0"/>
          <a:ext cx="0" cy="0"/>
          <a:chOff x="0" y="0"/>
          <a:chExt cx="0" cy="0"/>
        </a:xfrm>
      </p:grpSpPr>
      <p:sp>
        <p:nvSpPr>
          <p:cNvPr id="653" name="Google Shape;653;p56"/>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79210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3419239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778707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1117377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3078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603830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88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Click icon to add picture</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2" name="Picture 1">
            <a:extLst>
              <a:ext uri="{FF2B5EF4-FFF2-40B4-BE49-F238E27FC236}">
                <a16:creationId xmlns:a16="http://schemas.microsoft.com/office/drawing/2014/main" id="{A19BD66D-683F-031A-C408-EF715BDB26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896009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964323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515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791277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30"/>
        <p:cNvGrpSpPr/>
        <p:nvPr/>
      </p:nvGrpSpPr>
      <p:grpSpPr>
        <a:xfrm>
          <a:off x="0" y="0"/>
          <a:ext cx="0" cy="0"/>
          <a:chOff x="0" y="0"/>
          <a:chExt cx="0" cy="0"/>
        </a:xfrm>
      </p:grpSpPr>
    </p:spTree>
    <p:extLst>
      <p:ext uri="{BB962C8B-B14F-4D97-AF65-F5344CB8AC3E}">
        <p14:creationId xmlns:p14="http://schemas.microsoft.com/office/powerpoint/2010/main" val="3867344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0DAF-0092-9D26-2D2B-06AF8EF82889}"/>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F3A49D08-4CD6-AB4E-15F9-A949D8811686}"/>
              </a:ext>
            </a:extLst>
          </p:cNvPr>
          <p:cNvSpPr>
            <a:spLocks noGrp="1"/>
          </p:cNvSpPr>
          <p:nvPr>
            <p:ph type="dt" sz="half" idx="10"/>
          </p:nvPr>
        </p:nvSpPr>
        <p:spPr/>
        <p:txBody>
          <a:bodyPr/>
          <a:lstStyle/>
          <a:p>
            <a:fld id="{A26D5EF9-F75D-4176-AAF9-55C53CCA9249}" type="datetimeFigureOut">
              <a:rPr lang="en-NG" smtClean="0"/>
              <a:t>11/07/2023</a:t>
            </a:fld>
            <a:endParaRPr lang="en-NG"/>
          </a:p>
        </p:txBody>
      </p:sp>
      <p:sp>
        <p:nvSpPr>
          <p:cNvPr id="4" name="Footer Placeholder 3">
            <a:extLst>
              <a:ext uri="{FF2B5EF4-FFF2-40B4-BE49-F238E27FC236}">
                <a16:creationId xmlns:a16="http://schemas.microsoft.com/office/drawing/2014/main" id="{B1FAD311-176A-EFBC-68C0-B369651AAD80}"/>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A3C242D7-4175-B477-252A-7BBEBC9C6D6D}"/>
              </a:ext>
            </a:extLst>
          </p:cNvPr>
          <p:cNvSpPr>
            <a:spLocks noGrp="1"/>
          </p:cNvSpPr>
          <p:nvPr>
            <p:ph type="sldNum" sz="quarter" idx="12"/>
          </p:nvPr>
        </p:nvSpPr>
        <p:spPr/>
        <p:txBody>
          <a:bodyPr/>
          <a:lstStyle/>
          <a:p>
            <a:fld id="{1E84227C-3625-4469-BDA2-6957A5827115}" type="slidenum">
              <a:rPr lang="en-NG" smtClean="0"/>
              <a:t>‹#›</a:t>
            </a:fld>
            <a:endParaRPr lang="en-NG"/>
          </a:p>
        </p:txBody>
      </p:sp>
    </p:spTree>
    <p:extLst>
      <p:ext uri="{BB962C8B-B14F-4D97-AF65-F5344CB8AC3E}">
        <p14:creationId xmlns:p14="http://schemas.microsoft.com/office/powerpoint/2010/main" val="270150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228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7" name="Shape 87"/>
          <p:cNvSpPr txBox="1">
            <a:spLocks noGrp="1"/>
          </p:cNvSpPr>
          <p:nvPr>
            <p:ph type="title"/>
          </p:nvPr>
        </p:nvSpPr>
        <p:spPr>
          <a:xfrm>
            <a:off x="973333" y="1758200"/>
            <a:ext cx="4401200" cy="2249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88" name="Shape 88"/>
          <p:cNvSpPr txBox="1">
            <a:spLocks noGrp="1"/>
          </p:cNvSpPr>
          <p:nvPr>
            <p:ph type="subTitle" idx="1"/>
          </p:nvPr>
        </p:nvSpPr>
        <p:spPr>
          <a:xfrm>
            <a:off x="966600" y="4215367"/>
            <a:ext cx="4401200" cy="1012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89" name="Shape 8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0" name="Shape 90"/>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3844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09C87-5911-4A8F-7614-6B430697C099}"/>
              </a:ext>
            </a:extLst>
          </p:cNvPr>
          <p:cNvSpPr/>
          <p:nvPr userDrawn="1"/>
        </p:nvSpPr>
        <p:spPr>
          <a:xfrm>
            <a:off x="0" y="0"/>
            <a:ext cx="12192000" cy="2532308"/>
          </a:xfrm>
          <a:prstGeom prst="rect">
            <a:avLst/>
          </a:prstGeom>
          <a:solidFill>
            <a:srgbClr val="1D5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753408"/>
            <a:ext cx="6611112" cy="1453896"/>
          </a:xfrm>
        </p:spPr>
        <p:txBody>
          <a:bodyPr anchor="b"/>
          <a:lstStyle>
            <a:lvl1pPr>
              <a:defRPr sz="54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7651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75959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rgbClr val="1D55E5"/>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98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18072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70D45-22FA-E858-3B53-B541E1F26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F321E-5B0B-B432-BC56-89C09AD5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75AE-C05E-FB5C-B401-2E55638FD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F00F5-5A58-4E89-84C4-EBBAFA178D02}" type="datetimeFigureOut">
              <a:rPr lang="en-US" smtClean="0"/>
              <a:t>7/11/2023</a:t>
            </a:fld>
            <a:endParaRPr lang="en-US"/>
          </a:p>
        </p:txBody>
      </p:sp>
      <p:sp>
        <p:nvSpPr>
          <p:cNvPr id="5" name="Footer Placeholder 4">
            <a:extLst>
              <a:ext uri="{FF2B5EF4-FFF2-40B4-BE49-F238E27FC236}">
                <a16:creationId xmlns:a16="http://schemas.microsoft.com/office/drawing/2014/main" id="{F476C474-BC0F-6CD5-D74C-EBE18A8A2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56100-1657-3B98-C02C-0A053515B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0408-02AB-4719-A8BD-9DBB8C57475D}" type="slidenum">
              <a:rPr lang="en-US" smtClean="0"/>
              <a:t>‹#›</a:t>
            </a:fld>
            <a:endParaRPr lang="en-US"/>
          </a:p>
        </p:txBody>
      </p:sp>
      <p:pic>
        <p:nvPicPr>
          <p:cNvPr id="8" name="Picture 7">
            <a:extLst>
              <a:ext uri="{FF2B5EF4-FFF2-40B4-BE49-F238E27FC236}">
                <a16:creationId xmlns:a16="http://schemas.microsoft.com/office/drawing/2014/main" id="{5018C8BC-A53C-FE0F-97D0-E36147AD14A4}"/>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p:blipFill>
        <p:spPr>
          <a:xfrm>
            <a:off x="10342692" y="135248"/>
            <a:ext cx="1582608" cy="365125"/>
          </a:xfrm>
          <a:prstGeom prst="rect">
            <a:avLst/>
          </a:prstGeom>
        </p:spPr>
      </p:pic>
    </p:spTree>
    <p:extLst>
      <p:ext uri="{BB962C8B-B14F-4D97-AF65-F5344CB8AC3E}">
        <p14:creationId xmlns:p14="http://schemas.microsoft.com/office/powerpoint/2010/main" val="192301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81" r:id="rId5"/>
    <p:sldLayoutId id="2147483665" r:id="rId6"/>
    <p:sldLayoutId id="2147483668" r:id="rId7"/>
    <p:sldLayoutId id="2147483669" r:id="rId8"/>
    <p:sldLayoutId id="2147483673" r:id="rId9"/>
    <p:sldLayoutId id="2147483674" r:id="rId10"/>
    <p:sldLayoutId id="2147483675"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1" r:id="rId22"/>
    <p:sldLayoutId id="2147483686" r:id="rId23"/>
    <p:sldLayoutId id="2147483663" r:id="rId24"/>
    <p:sldLayoutId id="2147483664" r:id="rId25"/>
    <p:sldLayoutId id="2147483666" r:id="rId26"/>
    <p:sldLayoutId id="2147483667" r:id="rId27"/>
    <p:sldLayoutId id="2147483702" r:id="rId28"/>
    <p:sldLayoutId id="2147483703" r:id="rId29"/>
    <p:sldLayoutId id="2147483670" r:id="rId30"/>
    <p:sldLayoutId id="2147483671" r:id="rId31"/>
    <p:sldLayoutId id="2147483672" r:id="rId32"/>
    <p:sldLayoutId id="2147483685"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1DFF1-EB11-7A8D-D9AC-64D269368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E95DA863-E061-2AB4-3BC3-C26C80638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AF24602-FEA7-38C3-0D88-C41769D81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D5EF9-F75D-4176-AAF9-55C53CCA9249}" type="datetimeFigureOut">
              <a:rPr lang="en-NG" smtClean="0"/>
              <a:t>11/07/2023</a:t>
            </a:fld>
            <a:endParaRPr lang="en-NG"/>
          </a:p>
        </p:txBody>
      </p:sp>
      <p:sp>
        <p:nvSpPr>
          <p:cNvPr id="5" name="Footer Placeholder 4">
            <a:extLst>
              <a:ext uri="{FF2B5EF4-FFF2-40B4-BE49-F238E27FC236}">
                <a16:creationId xmlns:a16="http://schemas.microsoft.com/office/drawing/2014/main" id="{3E44C795-D2C4-CB7A-0419-6D4CA9A63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7ABB6D99-25B9-000E-46AD-A20FEBD0D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4227C-3625-4469-BDA2-6957A5827115}" type="slidenum">
              <a:rPr lang="en-NG" smtClean="0"/>
              <a:t>‹#›</a:t>
            </a:fld>
            <a:endParaRPr lang="en-NG"/>
          </a:p>
        </p:txBody>
      </p:sp>
      <p:pic>
        <p:nvPicPr>
          <p:cNvPr id="7" name="Picture 6" descr="A white text on a black background&#10;&#10;Description automatically generated with medium confidence">
            <a:extLst>
              <a:ext uri="{FF2B5EF4-FFF2-40B4-BE49-F238E27FC236}">
                <a16:creationId xmlns:a16="http://schemas.microsoft.com/office/drawing/2014/main" id="{F6DD0FC5-2428-1684-6E91-C6C79BB541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973290781"/>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microsoft.com/office/2007/relationships/hdphoto" Target="../media/hdphoto1.wdp"/><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microsoft.com/office/2007/relationships/hdphoto" Target="../media/hdphoto3.wdp"/><Relationship Id="rId5" Type="http://schemas.openxmlformats.org/officeDocument/2006/relationships/image" Target="../media/image62.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 Id="rId9" Type="http://schemas.openxmlformats.org/officeDocument/2006/relationships/image" Target="../media/image85.png"/></Relationships>
</file>

<file path=ppt/slides/_rels/slide46.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2.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F2AB-E807-BCAE-5984-518EB1F16938}"/>
              </a:ext>
            </a:extLst>
          </p:cNvPr>
          <p:cNvSpPr>
            <a:spLocks noGrp="1"/>
          </p:cNvSpPr>
          <p:nvPr>
            <p:ph type="ctrTitle"/>
          </p:nvPr>
        </p:nvSpPr>
        <p:spPr>
          <a:xfrm>
            <a:off x="974558" y="2261936"/>
            <a:ext cx="6027821" cy="1828799"/>
          </a:xfrm>
        </p:spPr>
        <p:txBody>
          <a:bodyPr>
            <a:normAutofit/>
          </a:bodyPr>
          <a:lstStyle/>
          <a:p>
            <a:pPr algn="l"/>
            <a:r>
              <a:rPr lang="en-US" b="1" i="0" dirty="0">
                <a:solidFill>
                  <a:schemeClr val="bg1"/>
                </a:solidFill>
                <a:effectLst/>
                <a:latin typeface="Poppins" panose="00000500000000000000" pitchFamily="2" charset="0"/>
                <a:cs typeface="Poppins" panose="00000500000000000000" pitchFamily="2" charset="0"/>
              </a:rPr>
              <a:t>Soft Skills </a:t>
            </a:r>
            <a:br>
              <a:rPr lang="en-US" b="1" i="0" dirty="0">
                <a:solidFill>
                  <a:schemeClr val="bg1"/>
                </a:solidFill>
                <a:effectLst/>
                <a:latin typeface="Poppins" panose="00000500000000000000" pitchFamily="2" charset="0"/>
                <a:cs typeface="Poppins" panose="00000500000000000000" pitchFamily="2" charset="0"/>
              </a:rPr>
            </a:br>
            <a:r>
              <a:rPr lang="en-US" b="1" i="0" dirty="0">
                <a:solidFill>
                  <a:schemeClr val="bg1"/>
                </a:solidFill>
                <a:effectLst/>
                <a:latin typeface="Poppins" panose="00000500000000000000" pitchFamily="2" charset="0"/>
                <a:cs typeface="Poppins" panose="00000500000000000000" pitchFamily="2" charset="0"/>
              </a:rPr>
              <a:t>Training</a:t>
            </a:r>
            <a:endParaRPr lang="en-US" b="1" dirty="0">
              <a:solidFill>
                <a:schemeClr val="bg1"/>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E0FC76BD-11C0-F18B-CCD5-A3A30968ECA6}"/>
              </a:ext>
            </a:extLst>
          </p:cNvPr>
          <p:cNvSpPr/>
          <p:nvPr/>
        </p:nvSpPr>
        <p:spPr>
          <a:xfrm>
            <a:off x="10356112" y="265814"/>
            <a:ext cx="1488558" cy="1020726"/>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4" name="Picture 3">
            <a:extLst>
              <a:ext uri="{FF2B5EF4-FFF2-40B4-BE49-F238E27FC236}">
                <a16:creationId xmlns:a16="http://schemas.microsoft.com/office/drawing/2014/main" id="{FD834337-6274-5FBC-5495-4EBDB059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88" y="5305647"/>
            <a:ext cx="3567847" cy="1180214"/>
          </a:xfrm>
          <a:prstGeom prst="rect">
            <a:avLst/>
          </a:prstGeom>
        </p:spPr>
      </p:pic>
      <p:pic>
        <p:nvPicPr>
          <p:cNvPr id="14" name="Picture 13">
            <a:extLst>
              <a:ext uri="{FF2B5EF4-FFF2-40B4-BE49-F238E27FC236}">
                <a16:creationId xmlns:a16="http://schemas.microsoft.com/office/drawing/2014/main" id="{17ABBDBC-F446-0E00-C98D-C9B2A7A22522}"/>
              </a:ext>
            </a:extLst>
          </p:cNvPr>
          <p:cNvPicPr>
            <a:picLocks noChangeAspect="1"/>
          </p:cNvPicPr>
          <p:nvPr/>
        </p:nvPicPr>
        <p:blipFill rotWithShape="1">
          <a:blip r:embed="rId4">
            <a:extLst>
              <a:ext uri="{28A0092B-C50C-407E-A947-70E740481C1C}">
                <a14:useLocalDpi xmlns:a14="http://schemas.microsoft.com/office/drawing/2010/main" val="0"/>
              </a:ext>
            </a:extLst>
          </a:blip>
          <a:srcRect l="16700" r="16700"/>
          <a:stretch/>
        </p:blipFill>
        <p:spPr>
          <a:xfrm>
            <a:off x="6196085" y="737296"/>
            <a:ext cx="5854890" cy="5854890"/>
          </a:xfrm>
          <a:prstGeom prst="ellipse">
            <a:avLst/>
          </a:prstGeom>
        </p:spPr>
      </p:pic>
    </p:spTree>
    <p:extLst>
      <p:ext uri="{BB962C8B-B14F-4D97-AF65-F5344CB8AC3E}">
        <p14:creationId xmlns:p14="http://schemas.microsoft.com/office/powerpoint/2010/main" val="214962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What is Self Awareness</a:t>
            </a:r>
            <a:endParaRPr lang="en-US" sz="4000" dirty="0"/>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388177" y="2713813"/>
            <a:ext cx="2630930" cy="3365500"/>
          </a:xfrm>
          <a:solidFill>
            <a:schemeClr val="accent6">
              <a:lumMod val="20000"/>
              <a:lumOff val="80000"/>
            </a:schemeClr>
          </a:solidFill>
        </p:spPr>
        <p:txBody>
          <a:bodyPr>
            <a:normAutofit/>
          </a:bodyPr>
          <a:lstStyle/>
          <a:p>
            <a:pPr marL="0" indent="0" algn="ctr">
              <a:buNone/>
            </a:pPr>
            <a:r>
              <a:rPr lang="en-US" dirty="0"/>
              <a:t>Self-awareness is the ability to introspectively recognize, understand, and have a clear perception of oneself.</a:t>
            </a:r>
          </a:p>
        </p:txBody>
      </p:sp>
      <p:sp>
        <p:nvSpPr>
          <p:cNvPr id="3" name="Content Placeholder 12">
            <a:extLst>
              <a:ext uri="{FF2B5EF4-FFF2-40B4-BE49-F238E27FC236}">
                <a16:creationId xmlns:a16="http://schemas.microsoft.com/office/drawing/2014/main" id="{AC3FA5B5-B4D0-7D3B-D14B-3BD84BADF50E}"/>
              </a:ext>
            </a:extLst>
          </p:cNvPr>
          <p:cNvSpPr txBox="1">
            <a:spLocks/>
          </p:cNvSpPr>
          <p:nvPr/>
        </p:nvSpPr>
        <p:spPr>
          <a:xfrm>
            <a:off x="7221907" y="2713813"/>
            <a:ext cx="2630930" cy="3365500"/>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It involves being conscious of your thoughts, emotions, behaviors, and the impact they have on yourself and others.</a:t>
            </a:r>
          </a:p>
        </p:txBody>
      </p:sp>
      <p:sp>
        <p:nvSpPr>
          <p:cNvPr id="4" name="Content Placeholder 12">
            <a:extLst>
              <a:ext uri="{FF2B5EF4-FFF2-40B4-BE49-F238E27FC236}">
                <a16:creationId xmlns:a16="http://schemas.microsoft.com/office/drawing/2014/main" id="{018C63B2-988B-EA43-F1E2-9D44AC327515}"/>
              </a:ext>
            </a:extLst>
          </p:cNvPr>
          <p:cNvSpPr txBox="1">
            <a:spLocks/>
          </p:cNvSpPr>
          <p:nvPr/>
        </p:nvSpPr>
        <p:spPr>
          <a:xfrm>
            <a:off x="4305042" y="2713813"/>
            <a:ext cx="2630930" cy="3365500"/>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It goes beyond surface-level knowledge and delves into a clear understanding of your </a:t>
            </a:r>
            <a:r>
              <a:rPr lang="en-US" sz="2000" b="1" dirty="0"/>
              <a:t>values, beliefs, motivations, and personality, belief, emotions</a:t>
            </a:r>
            <a:endParaRPr lang="en-US" sz="2000" dirty="0"/>
          </a:p>
        </p:txBody>
      </p:sp>
      <p:pic>
        <p:nvPicPr>
          <p:cNvPr id="5" name="Graphic 4" descr="Scientific Thought with solid fill">
            <a:extLst>
              <a:ext uri="{FF2B5EF4-FFF2-40B4-BE49-F238E27FC236}">
                <a16:creationId xmlns:a16="http://schemas.microsoft.com/office/drawing/2014/main" id="{80B75BA7-C17B-20C3-1982-559F646617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6442" y="1623473"/>
            <a:ext cx="914400" cy="914400"/>
          </a:xfrm>
          <a:prstGeom prst="rect">
            <a:avLst/>
          </a:prstGeom>
        </p:spPr>
      </p:pic>
      <p:pic>
        <p:nvPicPr>
          <p:cNvPr id="7" name="Graphic 6" descr="Lightbulb and gear outline">
            <a:extLst>
              <a:ext uri="{FF2B5EF4-FFF2-40B4-BE49-F238E27FC236}">
                <a16:creationId xmlns:a16="http://schemas.microsoft.com/office/drawing/2014/main" id="{39EBFE3F-0692-9B25-ACBE-E76D14F286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3067" y="1623473"/>
            <a:ext cx="914400" cy="914400"/>
          </a:xfrm>
          <a:prstGeom prst="rect">
            <a:avLst/>
          </a:prstGeom>
        </p:spPr>
      </p:pic>
      <p:pic>
        <p:nvPicPr>
          <p:cNvPr id="10" name="Graphic 9" descr="Group brainstorm with solid fill">
            <a:extLst>
              <a:ext uri="{FF2B5EF4-FFF2-40B4-BE49-F238E27FC236}">
                <a16:creationId xmlns:a16="http://schemas.microsoft.com/office/drawing/2014/main" id="{B8B492C5-5549-2F9B-0D03-DDD90EB24A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0172" y="1623473"/>
            <a:ext cx="914400" cy="914400"/>
          </a:xfrm>
          <a:prstGeom prst="rect">
            <a:avLst/>
          </a:prstGeom>
        </p:spPr>
      </p:pic>
    </p:spTree>
    <p:extLst>
      <p:ext uri="{BB962C8B-B14F-4D97-AF65-F5344CB8AC3E}">
        <p14:creationId xmlns:p14="http://schemas.microsoft.com/office/powerpoint/2010/main" val="123468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3B526B-8BA1-E629-7E94-29A827A090F4}"/>
              </a:ext>
            </a:extLst>
          </p:cNvPr>
          <p:cNvSpPr/>
          <p:nvPr/>
        </p:nvSpPr>
        <p:spPr>
          <a:xfrm>
            <a:off x="5534526" y="0"/>
            <a:ext cx="6657474"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 name="Title 1">
            <a:extLst>
              <a:ext uri="{FF2B5EF4-FFF2-40B4-BE49-F238E27FC236}">
                <a16:creationId xmlns:a16="http://schemas.microsoft.com/office/drawing/2014/main" id="{41689B87-C1E3-22F4-86C7-00A5C7AF190D}"/>
              </a:ext>
            </a:extLst>
          </p:cNvPr>
          <p:cNvSpPr>
            <a:spLocks noGrp="1"/>
          </p:cNvSpPr>
          <p:nvPr>
            <p:ph type="title"/>
          </p:nvPr>
        </p:nvSpPr>
        <p:spPr>
          <a:xfrm>
            <a:off x="567330" y="1997242"/>
            <a:ext cx="4460826" cy="2252835"/>
          </a:xfrm>
        </p:spPr>
        <p:txBody>
          <a:bodyPr>
            <a:normAutofit fontScale="90000"/>
          </a:bodyPr>
          <a:lstStyle/>
          <a:p>
            <a:r>
              <a:rPr lang="en-US" b="1" dirty="0">
                <a:latin typeface="Poppins" panose="00000500000000000000" pitchFamily="2" charset="0"/>
                <a:cs typeface="Poppins" panose="00000500000000000000" pitchFamily="2" charset="0"/>
              </a:rPr>
              <a:t>Two States</a:t>
            </a:r>
            <a:br>
              <a:rPr lang="en-US" b="1" dirty="0">
                <a:latin typeface="Poppins" panose="00000500000000000000" pitchFamily="2" charset="0"/>
                <a:cs typeface="Poppins" panose="00000500000000000000" pitchFamily="2" charset="0"/>
              </a:rPr>
            </a:br>
            <a:r>
              <a:rPr lang="en-US" b="1" dirty="0">
                <a:latin typeface="Poppins" panose="00000500000000000000" pitchFamily="2" charset="0"/>
                <a:cs typeface="Poppins" panose="00000500000000000000" pitchFamily="2" charset="0"/>
              </a:rPr>
              <a:t> of Self Awareness</a:t>
            </a:r>
          </a:p>
        </p:txBody>
      </p:sp>
      <p:sp>
        <p:nvSpPr>
          <p:cNvPr id="6" name="Content Placeholder 12">
            <a:extLst>
              <a:ext uri="{FF2B5EF4-FFF2-40B4-BE49-F238E27FC236}">
                <a16:creationId xmlns:a16="http://schemas.microsoft.com/office/drawing/2014/main" id="{3006AC37-7D90-71F9-6126-D3F6718E316A}"/>
              </a:ext>
            </a:extLst>
          </p:cNvPr>
          <p:cNvSpPr txBox="1">
            <a:spLocks/>
          </p:cNvSpPr>
          <p:nvPr/>
        </p:nvSpPr>
        <p:spPr>
          <a:xfrm>
            <a:off x="6648140" y="1242604"/>
            <a:ext cx="4976529" cy="2427025"/>
          </a:xfrm>
          <a:prstGeom prst="rect">
            <a:avLst/>
          </a:prstGeom>
          <a:solidFill>
            <a:schemeClr val="accent4">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20" normalizeH="0" baseline="0" noProof="0" dirty="0">
                <a:ln>
                  <a:noFill/>
                </a:ln>
                <a:solidFill>
                  <a:sysClr val="windowText" lastClr="000000"/>
                </a:solidFill>
                <a:effectLst/>
                <a:uLnTx/>
                <a:uFillTx/>
                <a:latin typeface="Avenir Next LT Pro"/>
                <a:ea typeface="+mn-ea"/>
                <a:cs typeface="+mn-cs"/>
              </a:rPr>
              <a:t>Internal Self Awareness</a:t>
            </a:r>
          </a:p>
          <a:p>
            <a:pPr marL="0" marR="0" lvl="0" indent="0"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900" b="0" i="0" u="none" strike="noStrike" kern="1200" cap="none" spc="-20" normalizeH="0" baseline="0" noProof="0" dirty="0">
                <a:ln>
                  <a:noFill/>
                </a:ln>
                <a:solidFill>
                  <a:sysClr val="windowText" lastClr="000000"/>
                </a:solidFill>
                <a:effectLst/>
                <a:uLnTx/>
                <a:uFillTx/>
                <a:latin typeface="Avenir Next LT Pro"/>
                <a:ea typeface="+mn-ea"/>
                <a:cs typeface="+mn-cs"/>
              </a:rPr>
              <a:t>Being able to notice and reflect on one’s internal state. Those who have private self-awareness are introspective, approaching their feelings and reactions with curiosity. Reflecting on your thoughts, beliefs, and values to better understand yourself and your motivations.</a:t>
            </a:r>
          </a:p>
        </p:txBody>
      </p:sp>
      <p:sp>
        <p:nvSpPr>
          <p:cNvPr id="8" name="Content Placeholder 12">
            <a:extLst>
              <a:ext uri="{FF2B5EF4-FFF2-40B4-BE49-F238E27FC236}">
                <a16:creationId xmlns:a16="http://schemas.microsoft.com/office/drawing/2014/main" id="{5FECD0F8-00F7-8A02-FA84-F73D5075C840}"/>
              </a:ext>
            </a:extLst>
          </p:cNvPr>
          <p:cNvSpPr txBox="1">
            <a:spLocks/>
          </p:cNvSpPr>
          <p:nvPr/>
        </p:nvSpPr>
        <p:spPr>
          <a:xfrm>
            <a:off x="6648140" y="3875844"/>
            <a:ext cx="4976529" cy="2427025"/>
          </a:xfrm>
          <a:prstGeom prst="rect">
            <a:avLst/>
          </a:prstGeom>
          <a:solidFill>
            <a:srgbClr val="386ECE">
              <a:lumMod val="20000"/>
              <a:lumOff val="80000"/>
            </a:srgbClr>
          </a:solidFill>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20" normalizeH="0" baseline="0" noProof="0" dirty="0">
                <a:ln>
                  <a:noFill/>
                </a:ln>
                <a:solidFill>
                  <a:sysClr val="windowText" lastClr="000000"/>
                </a:solidFill>
                <a:effectLst/>
                <a:uLnTx/>
                <a:uFillTx/>
                <a:latin typeface="Avenir Next LT Pro"/>
                <a:ea typeface="+mn-ea"/>
                <a:cs typeface="+mn-cs"/>
              </a:rPr>
              <a:t>External Self Awareness</a:t>
            </a:r>
          </a:p>
          <a:p>
            <a:pPr marL="0" marR="0" lvl="0" indent="0"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900" b="0" i="0" u="none" strike="noStrike" kern="1200" cap="none" spc="-20" normalizeH="0" baseline="0" noProof="0" dirty="0">
                <a:ln>
                  <a:noFill/>
                </a:ln>
                <a:solidFill>
                  <a:sysClr val="windowText" lastClr="000000"/>
                </a:solidFill>
                <a:effectLst/>
                <a:uLnTx/>
                <a:uFillTx/>
                <a:latin typeface="Avenir Next LT Pro"/>
                <a:ea typeface="+mn-ea"/>
                <a:cs typeface="+mn-cs"/>
              </a:rPr>
              <a:t>involves understanding how you are perceived by others and being aware of the impact of your actions on those around you. It includes paying attention to how others see you, understanding their perspectives, and being mindful of the way you interact with them.</a:t>
            </a:r>
          </a:p>
        </p:txBody>
      </p:sp>
      <p:pic>
        <p:nvPicPr>
          <p:cNvPr id="10" name="Picture 9">
            <a:extLst>
              <a:ext uri="{FF2B5EF4-FFF2-40B4-BE49-F238E27FC236}">
                <a16:creationId xmlns:a16="http://schemas.microsoft.com/office/drawing/2014/main" id="{2CBC68DA-B733-C864-3107-82BCC7465BC0}"/>
              </a:ext>
            </a:extLst>
          </p:cNvPr>
          <p:cNvPicPr>
            <a:picLocks noChangeAspect="1"/>
          </p:cNvPicPr>
          <p:nvPr/>
        </p:nvPicPr>
        <p:blipFill>
          <a:blip r:embed="rId3"/>
          <a:stretch>
            <a:fillRect/>
          </a:stretch>
        </p:blipFill>
        <p:spPr>
          <a:xfrm>
            <a:off x="5599546" y="1242604"/>
            <a:ext cx="962526" cy="962526"/>
          </a:xfrm>
          <a:prstGeom prst="rect">
            <a:avLst/>
          </a:prstGeom>
        </p:spPr>
      </p:pic>
      <p:pic>
        <p:nvPicPr>
          <p:cNvPr id="12" name="Picture 11">
            <a:extLst>
              <a:ext uri="{FF2B5EF4-FFF2-40B4-BE49-F238E27FC236}">
                <a16:creationId xmlns:a16="http://schemas.microsoft.com/office/drawing/2014/main" id="{CE4E577E-521B-92D2-6181-6313860BF574}"/>
              </a:ext>
            </a:extLst>
          </p:cNvPr>
          <p:cNvPicPr>
            <a:picLocks noChangeAspect="1"/>
          </p:cNvPicPr>
          <p:nvPr/>
        </p:nvPicPr>
        <p:blipFill>
          <a:blip r:embed="rId4"/>
          <a:stretch>
            <a:fillRect/>
          </a:stretch>
        </p:blipFill>
        <p:spPr>
          <a:xfrm flipH="1">
            <a:off x="5723326" y="3875844"/>
            <a:ext cx="836887" cy="836887"/>
          </a:xfrm>
          <a:prstGeom prst="rect">
            <a:avLst/>
          </a:prstGeom>
        </p:spPr>
      </p:pic>
      <p:pic>
        <p:nvPicPr>
          <p:cNvPr id="2" name="Picture 1">
            <a:extLst>
              <a:ext uri="{FF2B5EF4-FFF2-40B4-BE49-F238E27FC236}">
                <a16:creationId xmlns:a16="http://schemas.microsoft.com/office/drawing/2014/main" id="{A8A1F90D-45E3-96A1-E325-2096DAF2E7B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72297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90A08DCC-16EC-C788-38F7-2683A79BB58A}"/>
              </a:ext>
            </a:extLst>
          </p:cNvPr>
          <p:cNvGraphicFramePr>
            <a:graphicFrameLocks noGrp="1"/>
          </p:cNvGraphicFramePr>
          <p:nvPr>
            <p:extLst>
              <p:ext uri="{D42A27DB-BD31-4B8C-83A1-F6EECF244321}">
                <p14:modId xmlns:p14="http://schemas.microsoft.com/office/powerpoint/2010/main" val="3065850095"/>
              </p:ext>
            </p:extLst>
          </p:nvPr>
        </p:nvGraphicFramePr>
        <p:xfrm>
          <a:off x="4737345" y="668209"/>
          <a:ext cx="6828274" cy="6006517"/>
        </p:xfrm>
        <a:graphic>
          <a:graphicData uri="http://schemas.openxmlformats.org/drawingml/2006/table">
            <a:tbl>
              <a:tblPr firstRow="1" bandRow="1">
                <a:tableStyleId>{5C22544A-7EE6-4342-B048-85BDC9FD1C3A}</a:tableStyleId>
              </a:tblPr>
              <a:tblGrid>
                <a:gridCol w="590806">
                  <a:extLst>
                    <a:ext uri="{9D8B030D-6E8A-4147-A177-3AD203B41FA5}">
                      <a16:colId xmlns:a16="http://schemas.microsoft.com/office/drawing/2014/main" val="405853453"/>
                    </a:ext>
                  </a:extLst>
                </a:gridCol>
                <a:gridCol w="3094662">
                  <a:extLst>
                    <a:ext uri="{9D8B030D-6E8A-4147-A177-3AD203B41FA5}">
                      <a16:colId xmlns:a16="http://schemas.microsoft.com/office/drawing/2014/main" val="1988139789"/>
                    </a:ext>
                  </a:extLst>
                </a:gridCol>
                <a:gridCol w="3142806">
                  <a:extLst>
                    <a:ext uri="{9D8B030D-6E8A-4147-A177-3AD203B41FA5}">
                      <a16:colId xmlns:a16="http://schemas.microsoft.com/office/drawing/2014/main" val="1932884404"/>
                    </a:ext>
                  </a:extLst>
                </a:gridCol>
              </a:tblGrid>
              <a:tr h="507400">
                <a:tc>
                  <a:txBody>
                    <a:bodyPr/>
                    <a:lstStyle/>
                    <a:p>
                      <a:endParaRPr lang="en-NG" sz="1300" dirty="0">
                        <a:latin typeface="Poppins" panose="00000500000000000000" pitchFamily="2" charset="0"/>
                        <a:cs typeface="Poppins" panose="00000500000000000000" pitchFamily="2" charset="0"/>
                      </a:endParaRPr>
                    </a:p>
                  </a:txBody>
                  <a:tcPr marL="99735" marR="99735" marT="49868" marB="49868">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LOW EXTERNAL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SELF-AWARENESS</a:t>
                      </a:r>
                      <a:endParaRPr kumimoji="0" lang="en-NG" sz="1300" b="1"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endParaRPr>
                    </a:p>
                  </a:txBody>
                  <a:tcPr marL="99735" marR="99735" marT="49868" marB="49868">
                    <a:solidFill>
                      <a:srgbClr val="056BB5"/>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HIGH EXTERNAL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SELF-AWARENESS</a:t>
                      </a:r>
                      <a:endParaRPr kumimoji="0" lang="en-NG" sz="13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txBody>
                  <a:tcPr marL="99735" marR="99735" marT="49868" marB="49868">
                    <a:solidFill>
                      <a:srgbClr val="1D55E5"/>
                    </a:solidFill>
                  </a:tcPr>
                </a:tc>
                <a:extLst>
                  <a:ext uri="{0D108BD9-81ED-4DB2-BD59-A6C34878D82A}">
                    <a16:rowId xmlns:a16="http://schemas.microsoft.com/office/drawing/2014/main" val="4124870816"/>
                  </a:ext>
                </a:extLst>
              </a:tr>
              <a:tr h="2545726">
                <a:tc>
                  <a:txBody>
                    <a:bodyPr/>
                    <a:lstStyle/>
                    <a:p>
                      <a:pPr marL="0" indent="0">
                        <a:buFont typeface="Arial" panose="020B0604020202020204" pitchFamily="34" charset="0"/>
                        <a:buNone/>
                      </a:pPr>
                      <a:r>
                        <a:rPr lang="en-US" sz="1500" b="1" i="0" dirty="0">
                          <a:solidFill>
                            <a:schemeClr val="bg1"/>
                          </a:solidFill>
                          <a:latin typeface="Poppins" panose="00000500000000000000" pitchFamily="2" charset="0"/>
                          <a:cs typeface="Poppins" panose="00000500000000000000" pitchFamily="2" charset="0"/>
                        </a:rPr>
                        <a:t>HIGH INTERNAL </a:t>
                      </a:r>
                    </a:p>
                    <a:p>
                      <a:pPr marL="0" indent="0">
                        <a:buFont typeface="Arial" panose="020B0604020202020204" pitchFamily="34" charset="0"/>
                        <a:buNone/>
                      </a:pPr>
                      <a:r>
                        <a:rPr lang="en-US" sz="1500" b="1" i="0" dirty="0">
                          <a:solidFill>
                            <a:schemeClr val="bg1"/>
                          </a:solidFill>
                          <a:latin typeface="Poppins" panose="00000500000000000000" pitchFamily="2" charset="0"/>
                          <a:cs typeface="Poppins" panose="00000500000000000000" pitchFamily="2" charset="0"/>
                        </a:rPr>
                        <a:t>SELF-AWARENESS</a:t>
                      </a:r>
                      <a:endParaRPr lang="en-NG" sz="1500" b="1" i="0" dirty="0">
                        <a:solidFill>
                          <a:schemeClr val="bg1"/>
                        </a:solidFill>
                        <a:latin typeface="Poppins" panose="00000500000000000000" pitchFamily="2" charset="0"/>
                        <a:cs typeface="Poppins" panose="00000500000000000000" pitchFamily="2" charset="0"/>
                      </a:endParaRPr>
                    </a:p>
                  </a:txBody>
                  <a:tcPr marL="99735" marR="99735" marT="49868" marB="49868" vert="vert270">
                    <a:solidFill>
                      <a:schemeClr val="accent6">
                        <a:lumMod val="75000"/>
                      </a:schemeClr>
                    </a:solidFill>
                  </a:tcPr>
                </a:tc>
                <a:tc>
                  <a:txBody>
                    <a:bodyPr/>
                    <a:lstStyle/>
                    <a:p>
                      <a:pPr marL="0" indent="0">
                        <a:buFont typeface="Arial" panose="020B0604020202020204" pitchFamily="34" charset="0"/>
                        <a:buNone/>
                      </a:pPr>
                      <a:r>
                        <a:rPr lang="en-US" sz="1300" b="1" dirty="0">
                          <a:latin typeface="Poppins" panose="00000500000000000000" pitchFamily="2" charset="0"/>
                          <a:cs typeface="Poppins" panose="00000500000000000000" pitchFamily="2" charset="0"/>
                        </a:rPr>
                        <a:t>INTROSPECTORS</a:t>
                      </a:r>
                    </a:p>
                    <a:p>
                      <a:pPr marL="171450" indent="-171450">
                        <a:buFont typeface="Arial" panose="020B0604020202020204" pitchFamily="34" charset="0"/>
                        <a:buChar char="•"/>
                      </a:pPr>
                      <a:r>
                        <a:rPr lang="en-US" sz="1300" dirty="0">
                          <a:latin typeface="Avenir Next LT Pro" panose="020B0504020202020204" pitchFamily="34" charset="0"/>
                        </a:rPr>
                        <a:t>Aware of personal convictions/beliefs</a:t>
                      </a:r>
                    </a:p>
                    <a:p>
                      <a:pPr marL="171450" indent="-171450">
                        <a:buFont typeface="Arial" panose="020B0604020202020204" pitchFamily="34" charset="0"/>
                        <a:buChar char="•"/>
                      </a:pPr>
                      <a:r>
                        <a:rPr lang="en-US" sz="1300" dirty="0">
                          <a:latin typeface="Avenir Next LT Pro" panose="020B0504020202020204" pitchFamily="34" charset="0"/>
                        </a:rPr>
                        <a:t>Stands own ground and makes statements rather than ask questions</a:t>
                      </a:r>
                    </a:p>
                    <a:p>
                      <a:pPr marL="171450" indent="-171450">
                        <a:buFont typeface="Arial" panose="020B0604020202020204" pitchFamily="34" charset="0"/>
                        <a:buChar char="•"/>
                      </a:pPr>
                      <a:r>
                        <a:rPr lang="en-US" sz="1300" dirty="0">
                          <a:latin typeface="Avenir Next LT Pro" panose="020B0504020202020204" pitchFamily="34" charset="0"/>
                        </a:rPr>
                        <a:t>Blind to others and their perceptions</a:t>
                      </a:r>
                    </a:p>
                    <a:p>
                      <a:pPr marL="171450" indent="-171450">
                        <a:buFont typeface="Arial" panose="020B0604020202020204" pitchFamily="34" charset="0"/>
                        <a:buChar char="•"/>
                      </a:pPr>
                      <a:r>
                        <a:rPr lang="en-US" sz="1300" dirty="0">
                          <a:latin typeface="Avenir Next LT Pro" panose="020B0504020202020204" pitchFamily="34" charset="0"/>
                        </a:rPr>
                        <a:t>Don’t listen to concerns with others</a:t>
                      </a:r>
                    </a:p>
                    <a:p>
                      <a:pPr marL="171450" indent="-171450">
                        <a:buFont typeface="Arial" panose="020B0604020202020204" pitchFamily="34" charset="0"/>
                        <a:buChar char="•"/>
                      </a:pPr>
                      <a:endParaRPr lang="en-US" sz="1300" dirty="0">
                        <a:latin typeface="Avenir Next LT Pro" panose="020B0504020202020204" pitchFamily="34" charset="0"/>
                      </a:endParaRPr>
                    </a:p>
                    <a:p>
                      <a:pPr marL="0" indent="0">
                        <a:buFont typeface="Arial" panose="020B0604020202020204" pitchFamily="34" charset="0"/>
                        <a:buNone/>
                      </a:pPr>
                      <a:r>
                        <a:rPr lang="en-US" sz="1300" i="0" dirty="0">
                          <a:latin typeface="Avenir Next LT Pro" panose="020B0504020202020204" pitchFamily="34" charset="0"/>
                        </a:rPr>
                        <a:t>Could cause tension with other and be disruptive in the workplace</a:t>
                      </a:r>
                      <a:endParaRPr lang="en-NG" sz="1300" i="0" dirty="0">
                        <a:latin typeface="Avenir Next LT Pro" panose="020B0504020202020204" pitchFamily="34" charset="0"/>
                      </a:endParaRPr>
                    </a:p>
                  </a:txBody>
                  <a:tcPr marL="99735" marR="99735" marT="49868" marB="49868"/>
                </a:tc>
                <a:tc>
                  <a:txBody>
                    <a:bodyPr/>
                    <a:lstStyle/>
                    <a:p>
                      <a:pPr marL="0" indent="0">
                        <a:buFont typeface="Arial" panose="020B0604020202020204" pitchFamily="34" charset="0"/>
                        <a:buNone/>
                      </a:pPr>
                      <a:r>
                        <a:rPr lang="en-US" sz="1300" b="1" dirty="0">
                          <a:latin typeface="Poppins" panose="00000500000000000000" pitchFamily="2" charset="0"/>
                          <a:cs typeface="Poppins" panose="00000500000000000000" pitchFamily="2" charset="0"/>
                        </a:rPr>
                        <a:t>AWARE</a:t>
                      </a:r>
                    </a:p>
                    <a:p>
                      <a:pPr marL="171450" indent="-171450">
                        <a:buFont typeface="Arial" panose="020B0604020202020204" pitchFamily="34" charset="0"/>
                        <a:buChar char="•"/>
                      </a:pPr>
                      <a:r>
                        <a:rPr lang="en-US" sz="1300" dirty="0">
                          <a:latin typeface="Avenir Next LT Pro" panose="020B0504020202020204" pitchFamily="34" charset="0"/>
                        </a:rPr>
                        <a:t>Knows what they stand for</a:t>
                      </a:r>
                    </a:p>
                    <a:p>
                      <a:pPr marL="171450" indent="-171450">
                        <a:buFont typeface="Arial" panose="020B0604020202020204" pitchFamily="34" charset="0"/>
                        <a:buChar char="•"/>
                      </a:pPr>
                      <a:r>
                        <a:rPr lang="en-US" sz="1300" dirty="0">
                          <a:latin typeface="Avenir Next LT Pro" panose="020B0504020202020204" pitchFamily="34" charset="0"/>
                        </a:rPr>
                        <a:t>Has personal goals and tracks growth</a:t>
                      </a:r>
                    </a:p>
                    <a:p>
                      <a:pPr marL="171450" indent="-171450">
                        <a:buFont typeface="Arial" panose="020B0604020202020204" pitchFamily="34" charset="0"/>
                        <a:buChar char="•"/>
                      </a:pPr>
                      <a:r>
                        <a:rPr lang="en-US" sz="1300" dirty="0">
                          <a:latin typeface="Avenir Next LT Pro" panose="020B0504020202020204" pitchFamily="34" charset="0"/>
                        </a:rPr>
                        <a:t>Aware of how they are perceived by others</a:t>
                      </a:r>
                    </a:p>
                    <a:p>
                      <a:pPr marL="171450" indent="-171450">
                        <a:buFont typeface="Arial" panose="020B0604020202020204" pitchFamily="34" charset="0"/>
                        <a:buChar char="•"/>
                      </a:pPr>
                      <a:r>
                        <a:rPr lang="en-US" sz="1300" dirty="0">
                          <a:latin typeface="Avenir Next LT Pro" panose="020B0504020202020204" pitchFamily="34" charset="0"/>
                        </a:rPr>
                        <a:t>Listens well and values others’ opinions</a:t>
                      </a:r>
                    </a:p>
                    <a:p>
                      <a:pPr marL="171450" indent="-171450">
                        <a:buFont typeface="Arial" panose="020B0604020202020204" pitchFamily="34" charset="0"/>
                        <a:buChar char="•"/>
                      </a:pPr>
                      <a:endParaRPr lang="en-US" sz="1300" dirty="0">
                        <a:latin typeface="Avenir Next LT Pro" panose="020B0504020202020204" pitchFamily="34" charset="0"/>
                      </a:endParaRPr>
                    </a:p>
                    <a:p>
                      <a:pPr marL="0" indent="0">
                        <a:buFont typeface="Arial" panose="020B0604020202020204" pitchFamily="34" charset="0"/>
                        <a:buNone/>
                      </a:pPr>
                      <a:r>
                        <a:rPr lang="en-US" sz="1300" i="0" dirty="0">
                          <a:latin typeface="Avenir Next LT Pro" panose="020B0504020202020204" pitchFamily="34" charset="0"/>
                        </a:rPr>
                        <a:t>Can be influential, make change, lead effectively and develop personally and professionally</a:t>
                      </a:r>
                      <a:endParaRPr lang="en-NG" sz="1300" i="0" dirty="0">
                        <a:latin typeface="Avenir Next LT Pro" panose="020B0504020202020204" pitchFamily="34" charset="0"/>
                      </a:endParaRPr>
                    </a:p>
                  </a:txBody>
                  <a:tcPr marL="99735" marR="99735" marT="49868" marB="49868"/>
                </a:tc>
                <a:extLst>
                  <a:ext uri="{0D108BD9-81ED-4DB2-BD59-A6C34878D82A}">
                    <a16:rowId xmlns:a16="http://schemas.microsoft.com/office/drawing/2014/main" val="3766152642"/>
                  </a:ext>
                </a:extLst>
              </a:tr>
              <a:tr h="295339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LOW  INTERNAL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SELF-AWARENESS</a:t>
                      </a:r>
                      <a:endParaRPr kumimoji="0" lang="en-NG" sz="1500" b="1"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endParaRPr>
                    </a:p>
                    <a:p>
                      <a:pPr marL="0" indent="0">
                        <a:buFont typeface="Arial" panose="020B0604020202020204" pitchFamily="34" charset="0"/>
                        <a:buNone/>
                      </a:pPr>
                      <a:endParaRPr lang="en-NG" sz="1700" i="1" dirty="0"/>
                    </a:p>
                  </a:txBody>
                  <a:tcPr marL="99735" marR="99735" marT="49868" marB="49868" vert="vert270">
                    <a:solidFill>
                      <a:srgbClr val="1D55E5"/>
                    </a:solidFill>
                  </a:tcPr>
                </a:tc>
                <a:tc>
                  <a:txBody>
                    <a:bodyPr/>
                    <a:lstStyle/>
                    <a:p>
                      <a:pPr marL="0" indent="0">
                        <a:buFont typeface="Arial" panose="020B0604020202020204" pitchFamily="34" charset="0"/>
                        <a:buNone/>
                      </a:pPr>
                      <a:r>
                        <a:rPr lang="en-US" sz="1300" b="1" dirty="0">
                          <a:latin typeface="Poppins" panose="00000500000000000000" pitchFamily="2" charset="0"/>
                          <a:cs typeface="Poppins" panose="00000500000000000000" pitchFamily="2" charset="0"/>
                        </a:rPr>
                        <a:t>SEEKERS</a:t>
                      </a:r>
                    </a:p>
                    <a:p>
                      <a:pPr marL="285750" indent="-285750">
                        <a:buFont typeface="Arial" panose="020B0604020202020204" pitchFamily="34" charset="0"/>
                        <a:buChar char="•"/>
                      </a:pPr>
                      <a:r>
                        <a:rPr lang="en-US" sz="1300" dirty="0">
                          <a:latin typeface="Avenir Next LT Pro" panose="020B0504020202020204" pitchFamily="34" charset="0"/>
                        </a:rPr>
                        <a:t>No perception of what she/he stands for </a:t>
                      </a:r>
                    </a:p>
                    <a:p>
                      <a:pPr marL="285750" indent="-285750">
                        <a:buFont typeface="Arial" panose="020B0604020202020204" pitchFamily="34" charset="0"/>
                        <a:buChar char="•"/>
                      </a:pPr>
                      <a:r>
                        <a:rPr lang="en-US" sz="1300" dirty="0">
                          <a:latin typeface="Avenir Next LT Pro" panose="020B0504020202020204" pitchFamily="34" charset="0"/>
                        </a:rPr>
                        <a:t>Tendency to act in a silo </a:t>
                      </a:r>
                    </a:p>
                    <a:p>
                      <a:pPr marL="285750" indent="-285750">
                        <a:buFont typeface="Arial" panose="020B0604020202020204" pitchFamily="34" charset="0"/>
                        <a:buChar char="•"/>
                      </a:pPr>
                      <a:r>
                        <a:rPr lang="en-US" sz="1300" dirty="0">
                          <a:latin typeface="Avenir Next LT Pro" panose="020B0504020202020204" pitchFamily="34" charset="0"/>
                        </a:rPr>
                        <a:t>No perception of why she/he acts or reacts a certain way </a:t>
                      </a:r>
                    </a:p>
                    <a:p>
                      <a:pPr marL="285750" indent="-285750">
                        <a:buFont typeface="Arial" panose="020B0604020202020204" pitchFamily="34" charset="0"/>
                        <a:buChar char="•"/>
                      </a:pPr>
                      <a:r>
                        <a:rPr lang="en-US" sz="1300" dirty="0">
                          <a:latin typeface="Avenir Next LT Pro" panose="020B0504020202020204" pitchFamily="34" charset="0"/>
                        </a:rPr>
                        <a:t>Is not receptive Of feedback </a:t>
                      </a:r>
                    </a:p>
                    <a:p>
                      <a:pPr marL="285750" indent="-285750">
                        <a:buFont typeface="Arial" panose="020B0604020202020204" pitchFamily="34" charset="0"/>
                        <a:buChar char="•"/>
                      </a:pPr>
                      <a:r>
                        <a:rPr lang="en-US" sz="1300" dirty="0">
                          <a:latin typeface="Avenir Next LT Pro" panose="020B0504020202020204" pitchFamily="34" charset="0"/>
                        </a:rPr>
                        <a:t>Has a "victim" mentality </a:t>
                      </a:r>
                    </a:p>
                    <a:p>
                      <a:pPr marL="0" indent="0">
                        <a:buFont typeface="Arial" panose="020B0604020202020204" pitchFamily="34" charset="0"/>
                        <a:buNone/>
                      </a:pPr>
                      <a:endParaRPr lang="en-US" sz="1300" dirty="0">
                        <a:latin typeface="Avenir Next LT Pro" panose="020B0504020202020204" pitchFamily="34" charset="0"/>
                      </a:endParaRPr>
                    </a:p>
                    <a:p>
                      <a:pPr marL="0" indent="0">
                        <a:buFont typeface="Arial" panose="020B0604020202020204" pitchFamily="34" charset="0"/>
                        <a:buNone/>
                      </a:pPr>
                      <a:r>
                        <a:rPr lang="en-US" sz="1300" i="0" dirty="0">
                          <a:latin typeface="Avenir Next LT Pro" panose="020B0504020202020204" pitchFamily="34" charset="0"/>
                        </a:rPr>
                        <a:t>This can result in frustration and overall lack Of performance both personally and for teams. </a:t>
                      </a:r>
                      <a:endParaRPr lang="en-NG" sz="1300" i="0" dirty="0">
                        <a:latin typeface="Avenir Next LT Pro" panose="020B0504020202020204" pitchFamily="34" charset="0"/>
                      </a:endParaRPr>
                    </a:p>
                  </a:txBody>
                  <a:tcPr marL="99735" marR="99735" marT="49868" marB="49868"/>
                </a:tc>
                <a:tc>
                  <a:txBody>
                    <a:bodyPr/>
                    <a:lstStyle/>
                    <a:p>
                      <a:pPr marL="0" indent="0">
                        <a:buFont typeface="Arial" panose="020B0604020202020204" pitchFamily="34" charset="0"/>
                        <a:buNone/>
                      </a:pPr>
                      <a:r>
                        <a:rPr lang="en-US" sz="1300" b="1" dirty="0">
                          <a:latin typeface="Poppins" panose="00000500000000000000" pitchFamily="2" charset="0"/>
                          <a:cs typeface="Poppins" panose="00000500000000000000" pitchFamily="2" charset="0"/>
                        </a:rPr>
                        <a:t>PLEASERS</a:t>
                      </a:r>
                    </a:p>
                    <a:p>
                      <a:pPr marL="285750" indent="-285750">
                        <a:buFont typeface="Arial" panose="020B0604020202020204" pitchFamily="34" charset="0"/>
                        <a:buChar char="•"/>
                      </a:pPr>
                      <a:r>
                        <a:rPr lang="en-US" sz="1300" dirty="0">
                          <a:latin typeface="Avenir Next LT Pro" panose="020B0504020202020204" pitchFamily="34" charset="0"/>
                        </a:rPr>
                        <a:t>Aware of how others perceive her/him </a:t>
                      </a:r>
                    </a:p>
                    <a:p>
                      <a:pPr marL="285750" indent="-285750">
                        <a:buFont typeface="Arial" panose="020B0604020202020204" pitchFamily="34" charset="0"/>
                        <a:buChar char="•"/>
                      </a:pPr>
                      <a:r>
                        <a:rPr lang="en-US" sz="1300" dirty="0">
                          <a:latin typeface="Avenir Next LT Pro" panose="020B0504020202020204" pitchFamily="34" charset="0"/>
                        </a:rPr>
                        <a:t>Seeks approval from Others </a:t>
                      </a:r>
                    </a:p>
                    <a:p>
                      <a:pPr marL="285750" indent="-285750">
                        <a:buFont typeface="Arial" panose="020B0604020202020204" pitchFamily="34" charset="0"/>
                        <a:buChar char="•"/>
                      </a:pPr>
                      <a:r>
                        <a:rPr lang="en-US" sz="1300" dirty="0">
                          <a:latin typeface="Avenir Next LT Pro" panose="020B0504020202020204" pitchFamily="34" charset="0"/>
                        </a:rPr>
                        <a:t>Avoids conflict or difficult situations </a:t>
                      </a:r>
                    </a:p>
                    <a:p>
                      <a:pPr marL="285750" indent="-285750">
                        <a:buFont typeface="Arial" panose="020B0604020202020204" pitchFamily="34" charset="0"/>
                        <a:buChar char="•"/>
                      </a:pPr>
                      <a:r>
                        <a:rPr lang="en-US" sz="1300" dirty="0">
                          <a:latin typeface="Avenir Next LT Pro" panose="020B0504020202020204" pitchFamily="34" charset="0"/>
                        </a:rPr>
                        <a:t>Not aware internally of what is important </a:t>
                      </a:r>
                    </a:p>
                    <a:p>
                      <a:pPr marL="285750" indent="-285750">
                        <a:buFont typeface="Arial" panose="020B0604020202020204" pitchFamily="34" charset="0"/>
                        <a:buChar char="•"/>
                      </a:pPr>
                      <a:r>
                        <a:rPr lang="en-US" sz="1300" dirty="0">
                          <a:latin typeface="Avenir Next LT Pro" panose="020B0504020202020204" pitchFamily="34" charset="0"/>
                        </a:rPr>
                        <a:t>Betrays morals and beliefs </a:t>
                      </a:r>
                    </a:p>
                    <a:p>
                      <a:pPr marL="285750" indent="-285750">
                        <a:buFont typeface="Arial" panose="020B0604020202020204" pitchFamily="34" charset="0"/>
                        <a:buChar char="•"/>
                      </a:pPr>
                      <a:r>
                        <a:rPr lang="en-US" sz="1300" dirty="0">
                          <a:latin typeface="Avenir Next LT Pro" panose="020B0504020202020204" pitchFamily="34" charset="0"/>
                        </a:rPr>
                        <a:t>Does not "follow the rules" well </a:t>
                      </a:r>
                    </a:p>
                    <a:p>
                      <a:pPr marL="285750" indent="-285750">
                        <a:buFont typeface="Arial" panose="020B0604020202020204" pitchFamily="34" charset="0"/>
                        <a:buChar char="•"/>
                      </a:pPr>
                      <a:endParaRPr lang="en-US" sz="1300" dirty="0">
                        <a:latin typeface="Avenir Next LT Pro" panose="020B0504020202020204" pitchFamily="34" charset="0"/>
                      </a:endParaRPr>
                    </a:p>
                    <a:p>
                      <a:pPr marL="0" indent="0">
                        <a:buFont typeface="Arial" panose="020B0604020202020204" pitchFamily="34" charset="0"/>
                        <a:buNone/>
                      </a:pPr>
                      <a:r>
                        <a:rPr lang="en-US" sz="1300" dirty="0">
                          <a:latin typeface="Avenir Next LT Pro" panose="020B0504020202020204" pitchFamily="34" charset="0"/>
                        </a:rPr>
                        <a:t>This can result in personal betrayal of one's own integrity by seeking to please others</a:t>
                      </a:r>
                      <a:endParaRPr lang="en-NG" sz="1300" dirty="0">
                        <a:latin typeface="Avenir Next LT Pro" panose="020B0504020202020204" pitchFamily="34" charset="0"/>
                      </a:endParaRPr>
                    </a:p>
                  </a:txBody>
                  <a:tcPr marL="99735" marR="99735" marT="49868" marB="49868"/>
                </a:tc>
                <a:extLst>
                  <a:ext uri="{0D108BD9-81ED-4DB2-BD59-A6C34878D82A}">
                    <a16:rowId xmlns:a16="http://schemas.microsoft.com/office/drawing/2014/main" val="2441301630"/>
                  </a:ext>
                </a:extLst>
              </a:tr>
            </a:tbl>
          </a:graphicData>
        </a:graphic>
      </p:graphicFrame>
      <p:sp>
        <p:nvSpPr>
          <p:cNvPr id="218" name="Google Shape;218;p7"/>
          <p:cNvSpPr txBox="1">
            <a:spLocks noGrp="1"/>
          </p:cNvSpPr>
          <p:nvPr>
            <p:ph type="title"/>
          </p:nvPr>
        </p:nvSpPr>
        <p:spPr>
          <a:xfrm>
            <a:off x="626382" y="1106906"/>
            <a:ext cx="3209008" cy="48848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6000"/>
              <a:buFont typeface="Calibri"/>
              <a:buNone/>
            </a:pPr>
            <a:r>
              <a:rPr lang="en-US" sz="3600" b="1" dirty="0">
                <a:solidFill>
                  <a:schemeClr val="lt1"/>
                </a:solidFill>
                <a:latin typeface="Poppins" panose="00000500000000000000" pitchFamily="2" charset="0"/>
                <a:ea typeface="Calibri"/>
                <a:cs typeface="Poppins" panose="00000500000000000000" pitchFamily="2" charset="0"/>
                <a:sym typeface="Calibri"/>
              </a:rPr>
              <a:t>The</a:t>
            </a:r>
            <a:br>
              <a:rPr lang="en-US" sz="3600" b="1" dirty="0">
                <a:solidFill>
                  <a:schemeClr val="lt1"/>
                </a:solidFill>
                <a:latin typeface="Poppins" panose="00000500000000000000" pitchFamily="2" charset="0"/>
                <a:ea typeface="Calibri"/>
                <a:cs typeface="Poppins" panose="00000500000000000000" pitchFamily="2" charset="0"/>
                <a:sym typeface="Calibri"/>
              </a:rPr>
            </a:br>
            <a:r>
              <a:rPr lang="en-US" sz="3600" b="1" dirty="0">
                <a:solidFill>
                  <a:schemeClr val="lt1"/>
                </a:solidFill>
                <a:latin typeface="Poppins" panose="00000500000000000000" pitchFamily="2" charset="0"/>
                <a:ea typeface="Calibri"/>
                <a:cs typeface="Poppins" panose="00000500000000000000" pitchFamily="2" charset="0"/>
                <a:sym typeface="Calibri"/>
              </a:rPr>
              <a:t>Four Self-Awareness Archetypes</a:t>
            </a:r>
            <a:br>
              <a:rPr lang="en-US" sz="3600" b="1" dirty="0">
                <a:solidFill>
                  <a:schemeClr val="lt1"/>
                </a:solidFill>
                <a:latin typeface="Poppins" panose="00000500000000000000" pitchFamily="2" charset="0"/>
                <a:ea typeface="Calibri"/>
                <a:cs typeface="Poppins" panose="00000500000000000000" pitchFamily="2" charset="0"/>
                <a:sym typeface="Calibri"/>
              </a:rPr>
            </a:br>
            <a:br>
              <a:rPr lang="en-US" sz="3600" b="1" dirty="0">
                <a:solidFill>
                  <a:schemeClr val="lt1"/>
                </a:solidFill>
                <a:latin typeface="Poppins" panose="00000500000000000000" pitchFamily="2" charset="0"/>
                <a:ea typeface="Calibri"/>
                <a:cs typeface="Poppins" panose="00000500000000000000" pitchFamily="2" charset="0"/>
                <a:sym typeface="Calibri"/>
              </a:rPr>
            </a:br>
            <a:r>
              <a:rPr lang="en-US" sz="1600" b="0" dirty="0">
                <a:solidFill>
                  <a:schemeClr val="lt1"/>
                </a:solidFill>
                <a:latin typeface="Avenir Next LT Pro" panose="020B0504020202020204" pitchFamily="34" charset="0"/>
                <a:ea typeface="Calibri"/>
                <a:cs typeface="Poppins" panose="00000500000000000000" pitchFamily="2" charset="0"/>
                <a:sym typeface="Calibri"/>
              </a:rPr>
              <a:t>The 2X2 maps internal self-awareness (how well you know yourself) against external self-awareness (how well you understand how others see you)</a:t>
            </a:r>
            <a:endParaRPr sz="3600" b="0" dirty="0">
              <a:latin typeface="Avenir Next LT Pro" panose="020B0504020202020204" pitchFamily="34" charset="0"/>
              <a:cs typeface="Poppins" panose="00000500000000000000" pitchFamily="2" charset="0"/>
            </a:endParaRPr>
          </a:p>
        </p:txBody>
      </p:sp>
      <p:pic>
        <p:nvPicPr>
          <p:cNvPr id="5" name="Picture 4">
            <a:extLst>
              <a:ext uri="{FF2B5EF4-FFF2-40B4-BE49-F238E27FC236}">
                <a16:creationId xmlns:a16="http://schemas.microsoft.com/office/drawing/2014/main" id="{FA873438-76C2-6962-3439-AC0F3D7324DB}"/>
              </a:ext>
            </a:extLst>
          </p:cNvPr>
          <p:cNvPicPr>
            <a:picLocks noChangeAspect="1"/>
          </p:cNvPicPr>
          <p:nvPr/>
        </p:nvPicPr>
        <p:blipFill rotWithShape="1">
          <a:blip r:embed="rId3"/>
          <a:srcRect t="92045" b="-1"/>
          <a:stretch/>
        </p:blipFill>
        <p:spPr>
          <a:xfrm>
            <a:off x="5350760" y="6508663"/>
            <a:ext cx="6357723" cy="332126"/>
          </a:xfrm>
          <a:prstGeom prst="rect">
            <a:avLst/>
          </a:prstGeom>
        </p:spPr>
      </p:pic>
    </p:spTree>
    <p:extLst>
      <p:ext uri="{BB962C8B-B14F-4D97-AF65-F5344CB8AC3E}">
        <p14:creationId xmlns:p14="http://schemas.microsoft.com/office/powerpoint/2010/main" val="231442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Understanding your </a:t>
            </a:r>
            <a:r>
              <a:rPr lang="en-US" sz="3600" b="1" dirty="0">
                <a:solidFill>
                  <a:schemeClr val="accent4">
                    <a:lumMod val="20000"/>
                    <a:lumOff val="80000"/>
                  </a:schemeClr>
                </a:solidFill>
                <a:latin typeface="Poppins" panose="00000500000000000000" pitchFamily="2" charset="0"/>
                <a:cs typeface="Poppins" panose="00000500000000000000" pitchFamily="2" charset="0"/>
              </a:rPr>
              <a:t>SWOT</a:t>
            </a:r>
            <a:endParaRPr lang="en-US" sz="4000" dirty="0">
              <a:solidFill>
                <a:schemeClr val="accent4">
                  <a:lumMod val="20000"/>
                  <a:lumOff val="80000"/>
                </a:schemeClr>
              </a:solidFill>
            </a:endParaRPr>
          </a:p>
        </p:txBody>
      </p:sp>
      <p:graphicFrame>
        <p:nvGraphicFramePr>
          <p:cNvPr id="7" name="Table 7">
            <a:extLst>
              <a:ext uri="{FF2B5EF4-FFF2-40B4-BE49-F238E27FC236}">
                <a16:creationId xmlns:a16="http://schemas.microsoft.com/office/drawing/2014/main" id="{F2A0BF38-98F7-FC7B-B5E7-6CB97967D0D8}"/>
              </a:ext>
            </a:extLst>
          </p:cNvPr>
          <p:cNvGraphicFramePr>
            <a:graphicFrameLocks noGrp="1"/>
          </p:cNvGraphicFramePr>
          <p:nvPr>
            <p:extLst>
              <p:ext uri="{D42A27DB-BD31-4B8C-83A1-F6EECF244321}">
                <p14:modId xmlns:p14="http://schemas.microsoft.com/office/powerpoint/2010/main" val="1848772944"/>
              </p:ext>
            </p:extLst>
          </p:nvPr>
        </p:nvGraphicFramePr>
        <p:xfrm>
          <a:off x="4692387" y="1537814"/>
          <a:ext cx="6232286" cy="4754880"/>
        </p:xfrm>
        <a:graphic>
          <a:graphicData uri="http://schemas.openxmlformats.org/drawingml/2006/table">
            <a:tbl>
              <a:tblPr bandRow="1">
                <a:tableStyleId>{16D9F66E-5EB9-4882-86FB-DCBF35E3C3E4}</a:tableStyleId>
              </a:tblPr>
              <a:tblGrid>
                <a:gridCol w="3116143">
                  <a:extLst>
                    <a:ext uri="{9D8B030D-6E8A-4147-A177-3AD203B41FA5}">
                      <a16:colId xmlns:a16="http://schemas.microsoft.com/office/drawing/2014/main" val="2748543830"/>
                    </a:ext>
                  </a:extLst>
                </a:gridCol>
                <a:gridCol w="3116143">
                  <a:extLst>
                    <a:ext uri="{9D8B030D-6E8A-4147-A177-3AD203B41FA5}">
                      <a16:colId xmlns:a16="http://schemas.microsoft.com/office/drawing/2014/main" val="1949951981"/>
                    </a:ext>
                  </a:extLst>
                </a:gridCol>
              </a:tblGrid>
              <a:tr h="2214925">
                <a:tc>
                  <a:txBody>
                    <a:bodyPr/>
                    <a:lstStyle/>
                    <a:p>
                      <a:r>
                        <a:rPr lang="en-US" sz="1800" b="1" i="0" u="sng" kern="1200" dirty="0">
                          <a:solidFill>
                            <a:schemeClr val="bg1"/>
                          </a:solidFill>
                          <a:effectLst/>
                          <a:latin typeface="+mn-lt"/>
                          <a:ea typeface="+mn-ea"/>
                          <a:cs typeface="+mn-cs"/>
                        </a:rPr>
                        <a:t>STRENGTH</a:t>
                      </a:r>
                    </a:p>
                    <a:p>
                      <a:r>
                        <a:rPr lang="en-US" sz="1800" b="0" i="0" kern="1200" dirty="0">
                          <a:solidFill>
                            <a:schemeClr val="bg1"/>
                          </a:solidFill>
                          <a:effectLst/>
                          <a:latin typeface="+mn-lt"/>
                          <a:ea typeface="+mn-ea"/>
                          <a:cs typeface="+mn-cs"/>
                        </a:rPr>
                        <a:t>are the positive qualities and characteristics that you possess. They are the things you excel at or the skills you have developed.</a:t>
                      </a:r>
                    </a:p>
                    <a:p>
                      <a:endParaRPr lang="en-US" sz="1800" b="0" i="0" kern="1200" dirty="0">
                        <a:solidFill>
                          <a:schemeClr val="bg1"/>
                        </a:solidFill>
                        <a:effectLst/>
                        <a:latin typeface="+mn-lt"/>
                        <a:ea typeface="+mn-ea"/>
                        <a:cs typeface="+mn-cs"/>
                      </a:endParaRPr>
                    </a:p>
                    <a:p>
                      <a:r>
                        <a:rPr lang="en-US" sz="1600" b="0" i="1" kern="1200" dirty="0">
                          <a:solidFill>
                            <a:schemeClr val="bg1"/>
                          </a:solidFill>
                          <a:effectLst/>
                          <a:latin typeface="+mn-lt"/>
                          <a:ea typeface="+mn-ea"/>
                          <a:cs typeface="+mn-cs"/>
                        </a:rPr>
                        <a:t>- Good Communication Skills</a:t>
                      </a:r>
                      <a:endParaRPr lang="en-NG" sz="1600" i="1" dirty="0">
                        <a:solidFill>
                          <a:schemeClr val="bg1"/>
                        </a:solidFill>
                      </a:endParaRPr>
                    </a:p>
                  </a:txBody>
                  <a:tcPr>
                    <a:solidFill>
                      <a:srgbClr val="056BB5"/>
                    </a:solidFill>
                  </a:tcPr>
                </a:tc>
                <a:tc>
                  <a:txBody>
                    <a:bodyPr/>
                    <a:lstStyle/>
                    <a:p>
                      <a:r>
                        <a:rPr lang="en-US" b="1" i="0" u="sng" dirty="0">
                          <a:solidFill>
                            <a:schemeClr val="bg1"/>
                          </a:solidFill>
                        </a:rPr>
                        <a:t>WEAKNESS</a:t>
                      </a:r>
                    </a:p>
                    <a:p>
                      <a:r>
                        <a:rPr lang="en-US" sz="1800" b="0" i="0" kern="1200" dirty="0">
                          <a:solidFill>
                            <a:schemeClr val="bg1"/>
                          </a:solidFill>
                          <a:effectLst/>
                          <a:latin typeface="+mn-lt"/>
                          <a:ea typeface="+mn-ea"/>
                          <a:cs typeface="+mn-cs"/>
                        </a:rPr>
                        <a:t>are areas where you may need improvement or face challenges.</a:t>
                      </a:r>
                    </a:p>
                    <a:p>
                      <a:endParaRPr lang="en-US" sz="1800" b="0" i="0" kern="1200" dirty="0">
                        <a:solidFill>
                          <a:schemeClr val="bg1"/>
                        </a:solidFill>
                        <a:effectLst/>
                        <a:latin typeface="+mn-lt"/>
                        <a:ea typeface="+mn-ea"/>
                        <a:cs typeface="+mn-cs"/>
                      </a:endParaRPr>
                    </a:p>
                    <a:p>
                      <a:endParaRPr lang="en-US" sz="1800" b="0" i="0" kern="1200" dirty="0">
                        <a:solidFill>
                          <a:schemeClr val="bg1"/>
                        </a:solidFill>
                        <a:effectLst/>
                        <a:latin typeface="+mn-lt"/>
                        <a:ea typeface="+mn-ea"/>
                        <a:cs typeface="+mn-cs"/>
                      </a:endParaRPr>
                    </a:p>
                    <a:p>
                      <a:r>
                        <a:rPr lang="en-US" sz="1600" b="0" i="1" kern="1200" dirty="0">
                          <a:solidFill>
                            <a:schemeClr val="bg1"/>
                          </a:solidFill>
                          <a:effectLst/>
                          <a:latin typeface="+mn-lt"/>
                          <a:ea typeface="+mn-ea"/>
                          <a:cs typeface="+mn-cs"/>
                        </a:rPr>
                        <a:t>- Time Management &amp; lack of organisation</a:t>
                      </a:r>
                    </a:p>
                  </a:txBody>
                  <a:tcPr>
                    <a:solidFill>
                      <a:srgbClr val="056BB5"/>
                    </a:solidFill>
                  </a:tcPr>
                </a:tc>
                <a:extLst>
                  <a:ext uri="{0D108BD9-81ED-4DB2-BD59-A6C34878D82A}">
                    <a16:rowId xmlns:a16="http://schemas.microsoft.com/office/drawing/2014/main" val="472034732"/>
                  </a:ext>
                </a:extLst>
              </a:tr>
              <a:tr h="2214925">
                <a:tc>
                  <a:txBody>
                    <a:bodyPr/>
                    <a:lstStyle/>
                    <a:p>
                      <a:r>
                        <a:rPr lang="en-US" sz="1800" b="1" i="0" u="sng" kern="1200" dirty="0">
                          <a:solidFill>
                            <a:schemeClr val="dk1"/>
                          </a:solidFill>
                          <a:effectLst/>
                          <a:latin typeface="+mn-lt"/>
                          <a:ea typeface="+mn-ea"/>
                          <a:cs typeface="+mn-cs"/>
                        </a:rPr>
                        <a:t>OPPORTUNITIES</a:t>
                      </a:r>
                      <a:r>
                        <a:rPr lang="en-US" sz="1800" b="0" i="0" kern="1200" dirty="0">
                          <a:solidFill>
                            <a:schemeClr val="dk1"/>
                          </a:solidFill>
                          <a:effectLst/>
                          <a:latin typeface="+mn-lt"/>
                          <a:ea typeface="+mn-ea"/>
                          <a:cs typeface="+mn-cs"/>
                        </a:rPr>
                        <a:t> </a:t>
                      </a:r>
                    </a:p>
                    <a:p>
                      <a:r>
                        <a:rPr lang="en-US" sz="1800" b="0" i="0" kern="1200" dirty="0">
                          <a:solidFill>
                            <a:schemeClr val="dk1"/>
                          </a:solidFill>
                          <a:effectLst/>
                          <a:latin typeface="+mn-lt"/>
                          <a:ea typeface="+mn-ea"/>
                          <a:cs typeface="+mn-cs"/>
                        </a:rPr>
                        <a:t>are external factors or situations that can potentially benefit you and enhance your personal growth.</a:t>
                      </a:r>
                    </a:p>
                    <a:p>
                      <a:endParaRPr lang="en-US" dirty="0"/>
                    </a:p>
                    <a:p>
                      <a:r>
                        <a:rPr lang="en-US" sz="1600" i="1" dirty="0"/>
                        <a:t>- Networking, Debates, Public Speaking</a:t>
                      </a:r>
                      <a:endParaRPr lang="en-NG" sz="1600" i="1" dirty="0"/>
                    </a:p>
                  </a:txBody>
                  <a:tcPr/>
                </a:tc>
                <a:tc>
                  <a:txBody>
                    <a:bodyPr/>
                    <a:lstStyle/>
                    <a:p>
                      <a:r>
                        <a:rPr lang="en-US" sz="1800" b="1" i="0" u="sng" kern="1200" dirty="0">
                          <a:solidFill>
                            <a:schemeClr val="dk1"/>
                          </a:solidFill>
                          <a:effectLst/>
                          <a:latin typeface="+mn-lt"/>
                          <a:ea typeface="+mn-ea"/>
                          <a:cs typeface="+mn-cs"/>
                        </a:rPr>
                        <a:t>THREATS</a:t>
                      </a:r>
                      <a:r>
                        <a:rPr lang="en-US" sz="1800" b="0" i="0" kern="1200" dirty="0">
                          <a:solidFill>
                            <a:schemeClr val="dk1"/>
                          </a:solidFill>
                          <a:effectLst/>
                          <a:latin typeface="+mn-lt"/>
                          <a:ea typeface="+mn-ea"/>
                          <a:cs typeface="+mn-cs"/>
                        </a:rPr>
                        <a:t> </a:t>
                      </a:r>
                    </a:p>
                    <a:p>
                      <a:r>
                        <a:rPr lang="en-US" sz="1800" b="0" i="0" kern="1200" dirty="0">
                          <a:solidFill>
                            <a:schemeClr val="dk1"/>
                          </a:solidFill>
                          <a:effectLst/>
                          <a:latin typeface="+mn-lt"/>
                          <a:ea typeface="+mn-ea"/>
                          <a:cs typeface="+mn-cs"/>
                        </a:rPr>
                        <a:t>are external factors or challenges that may hinder your personal growth or success.</a:t>
                      </a:r>
                    </a:p>
                    <a:p>
                      <a:endParaRPr lang="en-US" dirty="0"/>
                    </a:p>
                    <a:p>
                      <a:r>
                        <a:rPr lang="en-US" sz="1600" i="1" dirty="0"/>
                        <a:t>- Limited job opportunities in your field</a:t>
                      </a:r>
                      <a:endParaRPr lang="en-NG" sz="1600" i="1" dirty="0"/>
                    </a:p>
                  </a:txBody>
                  <a:tcPr/>
                </a:tc>
                <a:extLst>
                  <a:ext uri="{0D108BD9-81ED-4DB2-BD59-A6C34878D82A}">
                    <a16:rowId xmlns:a16="http://schemas.microsoft.com/office/drawing/2014/main" val="1563244609"/>
                  </a:ext>
                </a:extLst>
              </a:tr>
            </a:tbl>
          </a:graphicData>
        </a:graphic>
      </p:graphicFrame>
      <p:sp>
        <p:nvSpPr>
          <p:cNvPr id="12" name="TextBox 11">
            <a:extLst>
              <a:ext uri="{FF2B5EF4-FFF2-40B4-BE49-F238E27FC236}">
                <a16:creationId xmlns:a16="http://schemas.microsoft.com/office/drawing/2014/main" id="{3A44978C-5287-015B-F759-DEE1813AC9D2}"/>
              </a:ext>
            </a:extLst>
          </p:cNvPr>
          <p:cNvSpPr txBox="1"/>
          <p:nvPr/>
        </p:nvSpPr>
        <p:spPr>
          <a:xfrm>
            <a:off x="1267327" y="1523554"/>
            <a:ext cx="2847473" cy="4278094"/>
          </a:xfrm>
          <a:prstGeom prst="rect">
            <a:avLst/>
          </a:prstGeom>
          <a:solidFill>
            <a:schemeClr val="accent4">
              <a:lumMod val="20000"/>
              <a:lumOff val="80000"/>
            </a:schemeClr>
          </a:solidFill>
        </p:spPr>
        <p:txBody>
          <a:bodyPr wrap="square">
            <a:spAutoFit/>
          </a:bodyPr>
          <a:lstStyle/>
          <a:p>
            <a:pPr algn="l"/>
            <a:r>
              <a:rPr lang="en-US" sz="1600" b="1" i="0" dirty="0">
                <a:effectLst/>
              </a:rPr>
              <a:t>SWOT</a:t>
            </a:r>
            <a:r>
              <a:rPr lang="en-US" sz="1600" b="0" i="0" dirty="0">
                <a:effectLst/>
              </a:rPr>
              <a:t> analysis is a powerful tool that helps you understand yourself better by examining four key aspects: </a:t>
            </a:r>
            <a:r>
              <a:rPr lang="en-US" sz="1600" b="1" i="0" dirty="0">
                <a:effectLst/>
              </a:rPr>
              <a:t>strengths, weaknesses, opportunities, and threats.</a:t>
            </a:r>
          </a:p>
          <a:p>
            <a:pPr algn="l"/>
            <a:endParaRPr lang="en-US" sz="1600" b="0" i="0" dirty="0">
              <a:effectLst/>
            </a:endParaRPr>
          </a:p>
          <a:p>
            <a:pPr algn="l"/>
            <a:r>
              <a:rPr lang="en-US" sz="1600" b="0" i="0" dirty="0">
                <a:effectLst/>
              </a:rPr>
              <a:t>It allows you to identify and evaluate your </a:t>
            </a:r>
            <a:r>
              <a:rPr lang="en-US" sz="1600" b="1" i="0" dirty="0">
                <a:effectLst/>
              </a:rPr>
              <a:t>internal attributes</a:t>
            </a:r>
            <a:r>
              <a:rPr lang="en-US" sz="1600" b="0" i="0" dirty="0">
                <a:effectLst/>
              </a:rPr>
              <a:t> (strengths and weaknesses) as well as </a:t>
            </a:r>
            <a:r>
              <a:rPr lang="en-US" sz="1600" b="1" i="0" dirty="0">
                <a:effectLst/>
              </a:rPr>
              <a:t>external factors </a:t>
            </a:r>
            <a:r>
              <a:rPr lang="en-US" sz="1600" b="0" i="0" dirty="0">
                <a:effectLst/>
              </a:rPr>
              <a:t>(opportunities and threats) that can impact your personal growth and success.</a:t>
            </a:r>
          </a:p>
        </p:txBody>
      </p:sp>
    </p:spTree>
    <p:extLst>
      <p:ext uri="{BB962C8B-B14F-4D97-AF65-F5344CB8AC3E}">
        <p14:creationId xmlns:p14="http://schemas.microsoft.com/office/powerpoint/2010/main" val="200716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926502" y="176827"/>
            <a:ext cx="10036292" cy="773776"/>
          </a:xfrm>
        </p:spPr>
        <p:txBody>
          <a:bodyPr>
            <a:normAutofit/>
          </a:bodyPr>
          <a:lstStyle/>
          <a:p>
            <a:r>
              <a:rPr lang="en-US" sz="3600" b="1" dirty="0">
                <a:latin typeface="Poppins" panose="00000500000000000000" pitchFamily="2" charset="0"/>
                <a:cs typeface="Poppins" panose="00000500000000000000" pitchFamily="2" charset="0"/>
              </a:rPr>
              <a:t>Johar</a:t>
            </a:r>
            <a:r>
              <a:rPr lang="en-US" sz="3600" dirty="0"/>
              <a:t>i Window</a:t>
            </a:r>
            <a:endParaRPr lang="en-US" sz="4000" dirty="0">
              <a:solidFill>
                <a:schemeClr val="accent4">
                  <a:lumMod val="20000"/>
                  <a:lumOff val="80000"/>
                </a:schemeClr>
              </a:solidFill>
            </a:endParaRPr>
          </a:p>
        </p:txBody>
      </p:sp>
      <p:graphicFrame>
        <p:nvGraphicFramePr>
          <p:cNvPr id="4" name="Google Shape;234;p8">
            <a:extLst>
              <a:ext uri="{FF2B5EF4-FFF2-40B4-BE49-F238E27FC236}">
                <a16:creationId xmlns:a16="http://schemas.microsoft.com/office/drawing/2014/main" id="{A03EB5D3-92BB-3199-990E-B254CC20A7C5}"/>
              </a:ext>
            </a:extLst>
          </p:cNvPr>
          <p:cNvGraphicFramePr/>
          <p:nvPr>
            <p:extLst>
              <p:ext uri="{D42A27DB-BD31-4B8C-83A1-F6EECF244321}">
                <p14:modId xmlns:p14="http://schemas.microsoft.com/office/powerpoint/2010/main" val="3770142013"/>
              </p:ext>
            </p:extLst>
          </p:nvPr>
        </p:nvGraphicFramePr>
        <p:xfrm>
          <a:off x="2638658" y="2185635"/>
          <a:ext cx="6642755" cy="4039078"/>
        </p:xfrm>
        <a:graphic>
          <a:graphicData uri="http://schemas.openxmlformats.org/drawingml/2006/table">
            <a:tbl>
              <a:tblPr>
                <a:noFill/>
              </a:tblPr>
              <a:tblGrid>
                <a:gridCol w="3240796">
                  <a:extLst>
                    <a:ext uri="{9D8B030D-6E8A-4147-A177-3AD203B41FA5}">
                      <a16:colId xmlns:a16="http://schemas.microsoft.com/office/drawing/2014/main" val="20000"/>
                    </a:ext>
                  </a:extLst>
                </a:gridCol>
                <a:gridCol w="3401959">
                  <a:extLst>
                    <a:ext uri="{9D8B030D-6E8A-4147-A177-3AD203B41FA5}">
                      <a16:colId xmlns:a16="http://schemas.microsoft.com/office/drawing/2014/main" val="20001"/>
                    </a:ext>
                  </a:extLst>
                </a:gridCol>
              </a:tblGrid>
              <a:tr h="2021993">
                <a:tc>
                  <a:txBody>
                    <a:bodyPr/>
                    <a:lstStyle/>
                    <a:p>
                      <a:pPr marL="0" marR="0" lvl="0" indent="0" algn="l" rtl="0">
                        <a:lnSpc>
                          <a:spcPct val="100000"/>
                        </a:lnSpc>
                        <a:spcBef>
                          <a:spcPts val="0"/>
                        </a:spcBef>
                        <a:spcAft>
                          <a:spcPts val="0"/>
                        </a:spcAft>
                        <a:buClr>
                          <a:schemeClr val="lt1"/>
                        </a:buClr>
                        <a:buSzPts val="1400"/>
                        <a:buFont typeface="Arial"/>
                        <a:buNone/>
                      </a:pPr>
                      <a:r>
                        <a:rPr lang="en-US" sz="1400" b="1" i="0" u="none" strike="noStrike" cap="none" dirty="0">
                          <a:solidFill>
                            <a:schemeClr val="lt1"/>
                          </a:solidFill>
                          <a:latin typeface="Avenir Next LT Pro" panose="020B0504020202020204" pitchFamily="34" charset="0"/>
                          <a:ea typeface="Arial"/>
                          <a:cs typeface="Arial"/>
                          <a:sym typeface="Arial"/>
                        </a:rPr>
                        <a:t>Arena</a:t>
                      </a:r>
                    </a:p>
                    <a:p>
                      <a:pPr marL="0" marR="0" lvl="0" indent="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venir Next LT Pro" panose="020B0504020202020204" pitchFamily="34" charset="0"/>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en-US" sz="1400" b="0" i="0" u="none" strike="noStrike" cap="none" dirty="0">
                          <a:solidFill>
                            <a:schemeClr val="lt1"/>
                          </a:solidFill>
                          <a:latin typeface="Avenir Next LT Pro" panose="020B0504020202020204" pitchFamily="34" charset="0"/>
                          <a:ea typeface="Arial"/>
                          <a:cs typeface="Arial"/>
                          <a:sym typeface="Arial"/>
                        </a:rPr>
                        <a:t>Interpersonal  effectiveness depends on an open and free exchange of information. With greater disclosure, communication increases, and the potential for serious conflict decreases.</a:t>
                      </a:r>
                      <a:endParaRPr sz="1400" b="0" i="0" u="none" strike="noStrike" cap="none" dirty="0">
                        <a:solidFill>
                          <a:schemeClr val="lt1"/>
                        </a:solidFill>
                        <a:latin typeface="Avenir Next LT Pro" panose="020B0504020202020204" pitchFamily="34" charset="0"/>
                        <a:ea typeface="Arial"/>
                        <a:cs typeface="Arial"/>
                        <a:sym typeface="Arial"/>
                      </a:endParaRPr>
                    </a:p>
                  </a:txBody>
                  <a:tcPr marL="93300" marR="93300" marT="46650" marB="46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56BB5"/>
                    </a:solidFill>
                  </a:tcPr>
                </a:tc>
                <a:tc>
                  <a:txBody>
                    <a:bodyPr/>
                    <a:lstStyle/>
                    <a:p>
                      <a:pPr marL="0" marR="0" lvl="0" indent="0" algn="l" rtl="0">
                        <a:lnSpc>
                          <a:spcPct val="100000"/>
                        </a:lnSpc>
                        <a:spcBef>
                          <a:spcPts val="0"/>
                        </a:spcBef>
                        <a:spcAft>
                          <a:spcPts val="0"/>
                        </a:spcAft>
                        <a:buClr>
                          <a:schemeClr val="lt1"/>
                        </a:buClr>
                        <a:buSzPts val="1400"/>
                        <a:buFont typeface="Arial"/>
                        <a:buNone/>
                      </a:pPr>
                      <a:r>
                        <a:rPr lang="en-US" sz="1400" b="1" i="0" u="none" strike="noStrike" cap="none" dirty="0">
                          <a:solidFill>
                            <a:schemeClr val="lt1"/>
                          </a:solidFill>
                          <a:latin typeface="Avenir Next LT Pro" panose="020B0504020202020204" pitchFamily="34" charset="0"/>
                          <a:ea typeface="Arial"/>
                          <a:cs typeface="Arial"/>
                          <a:sym typeface="Arial"/>
                        </a:rPr>
                        <a:t>Blind Spot</a:t>
                      </a:r>
                    </a:p>
                    <a:p>
                      <a:pPr marL="0" marR="0" lvl="0" indent="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venir Next LT Pro" panose="020B0504020202020204" pitchFamily="34" charset="0"/>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en-US" sz="1400" b="0" i="0" u="none" strike="noStrike" cap="none" dirty="0">
                          <a:solidFill>
                            <a:schemeClr val="lt1"/>
                          </a:solidFill>
                          <a:latin typeface="Avenir Next LT Pro" panose="020B0504020202020204" pitchFamily="34" charset="0"/>
                          <a:ea typeface="Arial"/>
                          <a:cs typeface="Arial"/>
                          <a:sym typeface="Arial"/>
                        </a:rPr>
                        <a:t>Seeing yourself as others see you is fundamental to self understanding. Soliciting feedback is the primary tool for uncovering your blind spots.</a:t>
                      </a:r>
                      <a:endParaRPr sz="1400" b="0" i="0" u="none" strike="noStrike" cap="none" dirty="0">
                        <a:solidFill>
                          <a:schemeClr val="lt1"/>
                        </a:solidFill>
                        <a:latin typeface="Avenir Next LT Pro" panose="020B0504020202020204" pitchFamily="34" charset="0"/>
                        <a:ea typeface="Arial"/>
                        <a:cs typeface="Arial"/>
                        <a:sym typeface="Arial"/>
                      </a:endParaRPr>
                    </a:p>
                  </a:txBody>
                  <a:tcPr marL="93300" marR="93300" marT="46650" marB="46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lumMod val="75000"/>
                      </a:schemeClr>
                    </a:solidFill>
                  </a:tcPr>
                </a:tc>
                <a:extLst>
                  <a:ext uri="{0D108BD9-81ED-4DB2-BD59-A6C34878D82A}">
                    <a16:rowId xmlns:a16="http://schemas.microsoft.com/office/drawing/2014/main" val="10000"/>
                  </a:ext>
                </a:extLst>
              </a:tr>
              <a:tr h="2017085">
                <a:tc>
                  <a:txBody>
                    <a:bodyPr/>
                    <a:lstStyle/>
                    <a:p>
                      <a:pPr marL="0" marR="0" lvl="0" indent="0" algn="l" rtl="0">
                        <a:lnSpc>
                          <a:spcPct val="100000"/>
                        </a:lnSpc>
                        <a:spcBef>
                          <a:spcPts val="0"/>
                        </a:spcBef>
                        <a:spcAft>
                          <a:spcPts val="0"/>
                        </a:spcAft>
                        <a:buClr>
                          <a:schemeClr val="lt1"/>
                        </a:buClr>
                        <a:buSzPts val="1400"/>
                        <a:buFont typeface="Arial"/>
                        <a:buNone/>
                      </a:pPr>
                      <a:r>
                        <a:rPr lang="en-US" sz="1400" b="1" i="0" u="none" strike="noStrike" cap="none" dirty="0">
                          <a:solidFill>
                            <a:schemeClr val="tx1"/>
                          </a:solidFill>
                          <a:latin typeface="Avenir Next LT Pro" panose="020B0504020202020204" pitchFamily="34" charset="0"/>
                          <a:ea typeface="Arial"/>
                          <a:cs typeface="Arial"/>
                          <a:sym typeface="Arial"/>
                        </a:rPr>
                        <a:t>Façade</a:t>
                      </a:r>
                    </a:p>
                    <a:p>
                      <a:pPr marL="0" marR="0" lvl="0" indent="0" algn="l" rtl="0">
                        <a:lnSpc>
                          <a:spcPct val="100000"/>
                        </a:lnSpc>
                        <a:spcBef>
                          <a:spcPts val="0"/>
                        </a:spcBef>
                        <a:spcAft>
                          <a:spcPts val="0"/>
                        </a:spcAft>
                        <a:buClr>
                          <a:schemeClr val="lt1"/>
                        </a:buClr>
                        <a:buSzPts val="1400"/>
                        <a:buFont typeface="Arial"/>
                        <a:buNone/>
                      </a:pPr>
                      <a:endParaRPr sz="1400" b="0" i="0" u="none" strike="noStrike" cap="none" dirty="0">
                        <a:solidFill>
                          <a:schemeClr val="tx1"/>
                        </a:solidFill>
                        <a:latin typeface="Avenir Next LT Pro" panose="020B0504020202020204" pitchFamily="34" charset="0"/>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en-US" sz="1400" b="0" i="0" u="none" strike="noStrike" cap="none" dirty="0">
                          <a:solidFill>
                            <a:schemeClr val="tx1"/>
                          </a:solidFill>
                          <a:latin typeface="Avenir Next LT Pro" panose="020B0504020202020204" pitchFamily="34" charset="0"/>
                          <a:ea typeface="Arial"/>
                          <a:cs typeface="Arial"/>
                          <a:sym typeface="Arial"/>
                        </a:rPr>
                        <a:t>Selective disclosure of hidden feelings, attitudes, goals, and values can build relationships with others. If the façade is large, however, others can never really know you</a:t>
                      </a:r>
                      <a:endParaRPr sz="1400" b="0" i="0" u="none" strike="noStrike" cap="none" dirty="0">
                        <a:solidFill>
                          <a:schemeClr val="tx1"/>
                        </a:solidFill>
                        <a:latin typeface="Avenir Next LT Pro" panose="020B0504020202020204" pitchFamily="34" charset="0"/>
                        <a:ea typeface="Arial"/>
                        <a:cs typeface="Arial"/>
                        <a:sym typeface="Arial"/>
                      </a:endParaRPr>
                    </a:p>
                  </a:txBody>
                  <a:tcPr marL="93300" marR="93300" marT="46650" marB="46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lumMod val="20000"/>
                        <a:lumOff val="80000"/>
                      </a:schemeClr>
                    </a:solidFill>
                  </a:tcPr>
                </a:tc>
                <a:tc>
                  <a:txBody>
                    <a:bodyPr/>
                    <a:lstStyle/>
                    <a:p>
                      <a:pPr marL="0" marR="0" lvl="0" indent="0" algn="l" rtl="0">
                        <a:lnSpc>
                          <a:spcPct val="100000"/>
                        </a:lnSpc>
                        <a:spcBef>
                          <a:spcPts val="0"/>
                        </a:spcBef>
                        <a:spcAft>
                          <a:spcPts val="0"/>
                        </a:spcAft>
                        <a:buClr>
                          <a:schemeClr val="lt1"/>
                        </a:buClr>
                        <a:buSzPts val="1400"/>
                        <a:buFont typeface="Arial"/>
                        <a:buNone/>
                      </a:pPr>
                      <a:r>
                        <a:rPr lang="en-US" sz="1400" b="1" i="0" u="none" strike="noStrike" cap="none" dirty="0">
                          <a:solidFill>
                            <a:schemeClr val="lt1"/>
                          </a:solidFill>
                          <a:latin typeface="Avenir Next LT Pro" panose="020B0504020202020204" pitchFamily="34" charset="0"/>
                          <a:ea typeface="Arial"/>
                          <a:cs typeface="Arial"/>
                          <a:sym typeface="Arial"/>
                        </a:rPr>
                        <a:t>Unknown</a:t>
                      </a:r>
                    </a:p>
                    <a:p>
                      <a:pPr marL="0" marR="0" lvl="0" indent="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venir Next LT Pro" panose="020B0504020202020204" pitchFamily="34" charset="0"/>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en-US" sz="1400" b="0" i="0" u="none" strike="noStrike" cap="none" dirty="0">
                          <a:solidFill>
                            <a:schemeClr val="lt1"/>
                          </a:solidFill>
                          <a:latin typeface="Avenir Next LT Pro" panose="020B0504020202020204" pitchFamily="34" charset="0"/>
                          <a:ea typeface="Arial"/>
                          <a:cs typeface="Arial"/>
                          <a:sym typeface="Arial"/>
                        </a:rPr>
                        <a:t>Without feedback, the unknown is likely to remain unknown. Feedback often provides illumination for both parties</a:t>
                      </a:r>
                      <a:endParaRPr sz="1400" b="0" i="0" u="none" strike="noStrike" cap="none" dirty="0">
                        <a:solidFill>
                          <a:schemeClr val="lt1"/>
                        </a:solidFill>
                        <a:latin typeface="Avenir Next LT Pro" panose="020B0504020202020204" pitchFamily="34" charset="0"/>
                        <a:ea typeface="Arial"/>
                        <a:cs typeface="Arial"/>
                        <a:sym typeface="Arial"/>
                      </a:endParaRPr>
                    </a:p>
                  </a:txBody>
                  <a:tcPr marL="93300" marR="93300" marT="46650" marB="46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2">
                        <a:lumMod val="25000"/>
                      </a:schemeClr>
                    </a:solidFill>
                  </a:tcPr>
                </a:tc>
                <a:extLst>
                  <a:ext uri="{0D108BD9-81ED-4DB2-BD59-A6C34878D82A}">
                    <a16:rowId xmlns:a16="http://schemas.microsoft.com/office/drawing/2014/main" val="10001"/>
                  </a:ext>
                </a:extLst>
              </a:tr>
            </a:tbl>
          </a:graphicData>
        </a:graphic>
      </p:graphicFrame>
      <p:sp>
        <p:nvSpPr>
          <p:cNvPr id="5" name="Google Shape;235;p8">
            <a:extLst>
              <a:ext uri="{FF2B5EF4-FFF2-40B4-BE49-F238E27FC236}">
                <a16:creationId xmlns:a16="http://schemas.microsoft.com/office/drawing/2014/main" id="{8D964789-9D18-14CB-4CB4-D375F64F126E}"/>
              </a:ext>
            </a:extLst>
          </p:cNvPr>
          <p:cNvSpPr txBox="1"/>
          <p:nvPr/>
        </p:nvSpPr>
        <p:spPr>
          <a:xfrm>
            <a:off x="2638658" y="1491284"/>
            <a:ext cx="1826175" cy="586603"/>
          </a:xfrm>
          <a:prstGeom prst="rect">
            <a:avLst/>
          </a:prstGeom>
          <a:noFill/>
          <a:ln>
            <a:noFill/>
          </a:ln>
        </p:spPr>
        <p:txBody>
          <a:bodyPr spcFirstLastPara="1" wrap="square" lIns="93275" tIns="46625" rIns="93275" bIns="46625" anchor="t" anchorCtr="0">
            <a:spAutoFit/>
          </a:bodyPr>
          <a:lstStyle/>
          <a:p>
            <a:pPr marL="0" marR="0" lvl="0" indent="0" algn="l" rtl="0">
              <a:spcBef>
                <a:spcPts val="0"/>
              </a:spcBef>
              <a:spcAft>
                <a:spcPts val="0"/>
              </a:spcAft>
              <a:buNone/>
            </a:pPr>
            <a:r>
              <a:rPr lang="en-US" sz="1600" b="0" i="0" u="none" strike="noStrike" cap="none" dirty="0">
                <a:solidFill>
                  <a:srgbClr val="000066"/>
                </a:solidFill>
                <a:latin typeface="Avenir Next LT Pro" panose="020B0504020202020204" pitchFamily="34" charset="0"/>
                <a:ea typeface="Arial"/>
                <a:cs typeface="Arial"/>
                <a:sym typeface="Arial"/>
              </a:rPr>
              <a:t>What I know about me</a:t>
            </a:r>
            <a:endParaRPr dirty="0">
              <a:latin typeface="Avenir Next LT Pro" panose="020B0504020202020204" pitchFamily="34" charset="0"/>
            </a:endParaRPr>
          </a:p>
        </p:txBody>
      </p:sp>
      <p:sp>
        <p:nvSpPr>
          <p:cNvPr id="6" name="Google Shape;236;p8">
            <a:extLst>
              <a:ext uri="{FF2B5EF4-FFF2-40B4-BE49-F238E27FC236}">
                <a16:creationId xmlns:a16="http://schemas.microsoft.com/office/drawing/2014/main" id="{A45816FF-F79D-847C-CCD1-EC67B618A5DA}"/>
              </a:ext>
            </a:extLst>
          </p:cNvPr>
          <p:cNvSpPr/>
          <p:nvPr/>
        </p:nvSpPr>
        <p:spPr>
          <a:xfrm>
            <a:off x="457200" y="4818404"/>
            <a:ext cx="2181458" cy="586603"/>
          </a:xfrm>
          <a:prstGeom prst="rect">
            <a:avLst/>
          </a:prstGeom>
          <a:noFill/>
          <a:ln>
            <a:noFill/>
          </a:ln>
        </p:spPr>
        <p:txBody>
          <a:bodyPr spcFirstLastPara="1" wrap="square" lIns="93275" tIns="46625" rIns="93275" bIns="46625" anchor="t" anchorCtr="0">
            <a:spAutoFit/>
          </a:bodyPr>
          <a:lstStyle/>
          <a:p>
            <a:pPr marL="0" marR="0" lvl="0" indent="0" algn="r" rtl="0">
              <a:spcBef>
                <a:spcPts val="0"/>
              </a:spcBef>
              <a:spcAft>
                <a:spcPts val="0"/>
              </a:spcAft>
              <a:buNone/>
            </a:pPr>
            <a:r>
              <a:rPr lang="en-US" sz="1600" b="0" i="0" u="none" strike="noStrike" cap="none" dirty="0">
                <a:solidFill>
                  <a:srgbClr val="000066"/>
                </a:solidFill>
                <a:latin typeface="Avenir Next LT Pro" panose="020B0504020202020204" pitchFamily="34" charset="0"/>
                <a:ea typeface="Arial"/>
                <a:cs typeface="Arial"/>
                <a:sym typeface="Arial"/>
              </a:rPr>
              <a:t>What others do </a:t>
            </a:r>
            <a:endParaRPr dirty="0">
              <a:latin typeface="Avenir Next LT Pro" panose="020B0504020202020204" pitchFamily="34" charset="0"/>
            </a:endParaRPr>
          </a:p>
          <a:p>
            <a:pPr marL="0" marR="0" lvl="0" indent="0" algn="r" rtl="0">
              <a:spcBef>
                <a:spcPts val="0"/>
              </a:spcBef>
              <a:spcAft>
                <a:spcPts val="0"/>
              </a:spcAft>
              <a:buNone/>
            </a:pPr>
            <a:r>
              <a:rPr lang="en-US" sz="1600" b="0" i="0" u="none" strike="noStrike" cap="none" dirty="0">
                <a:solidFill>
                  <a:srgbClr val="000066"/>
                </a:solidFill>
                <a:latin typeface="Avenir Next LT Pro" panose="020B0504020202020204" pitchFamily="34" charset="0"/>
                <a:ea typeface="Arial"/>
                <a:cs typeface="Arial"/>
                <a:sym typeface="Arial"/>
              </a:rPr>
              <a:t>not know about me</a:t>
            </a:r>
            <a:endParaRPr dirty="0">
              <a:latin typeface="Avenir Next LT Pro" panose="020B0504020202020204" pitchFamily="34" charset="0"/>
            </a:endParaRPr>
          </a:p>
        </p:txBody>
      </p:sp>
      <p:sp>
        <p:nvSpPr>
          <p:cNvPr id="8" name="Google Shape;237;p8">
            <a:extLst>
              <a:ext uri="{FF2B5EF4-FFF2-40B4-BE49-F238E27FC236}">
                <a16:creationId xmlns:a16="http://schemas.microsoft.com/office/drawing/2014/main" id="{F679A70E-53FF-438E-C941-ECBED1958548}"/>
              </a:ext>
            </a:extLst>
          </p:cNvPr>
          <p:cNvSpPr/>
          <p:nvPr/>
        </p:nvSpPr>
        <p:spPr>
          <a:xfrm>
            <a:off x="5875811" y="1491284"/>
            <a:ext cx="2645141" cy="634595"/>
          </a:xfrm>
          <a:prstGeom prst="rect">
            <a:avLst/>
          </a:prstGeom>
          <a:noFill/>
          <a:ln>
            <a:noFill/>
          </a:ln>
        </p:spPr>
        <p:txBody>
          <a:bodyPr spcFirstLastPara="1" wrap="square" lIns="93275" tIns="46625" rIns="93275" bIns="46625" anchor="t" anchorCtr="0">
            <a:spAutoFit/>
          </a:bodyPr>
          <a:lstStyle/>
          <a:p>
            <a:pPr marL="0" marR="0" lvl="0" indent="0" algn="l" rtl="0">
              <a:spcBef>
                <a:spcPts val="0"/>
              </a:spcBef>
              <a:spcAft>
                <a:spcPts val="0"/>
              </a:spcAft>
              <a:buNone/>
            </a:pPr>
            <a:r>
              <a:rPr lang="en-US" sz="1600" b="0" i="0" u="none" strike="noStrike" cap="none" dirty="0">
                <a:solidFill>
                  <a:srgbClr val="000066"/>
                </a:solidFill>
                <a:latin typeface="Avenir Next LT Pro" panose="020B0504020202020204" pitchFamily="34" charset="0"/>
                <a:ea typeface="Arial"/>
                <a:cs typeface="Arial"/>
                <a:sym typeface="Arial"/>
              </a:rPr>
              <a:t>What I do not know about me</a:t>
            </a:r>
            <a:endParaRPr dirty="0">
              <a:latin typeface="Avenir Next LT Pro" panose="020B0504020202020204" pitchFamily="34" charset="0"/>
            </a:endParaRPr>
          </a:p>
        </p:txBody>
      </p:sp>
      <p:sp>
        <p:nvSpPr>
          <p:cNvPr id="9" name="Google Shape;238;p8">
            <a:extLst>
              <a:ext uri="{FF2B5EF4-FFF2-40B4-BE49-F238E27FC236}">
                <a16:creationId xmlns:a16="http://schemas.microsoft.com/office/drawing/2014/main" id="{CC0A272C-E256-0F56-AB30-5C29E75A679A}"/>
              </a:ext>
            </a:extLst>
          </p:cNvPr>
          <p:cNvSpPr/>
          <p:nvPr/>
        </p:nvSpPr>
        <p:spPr>
          <a:xfrm>
            <a:off x="679127" y="2862056"/>
            <a:ext cx="1959531" cy="628561"/>
          </a:xfrm>
          <a:prstGeom prst="rect">
            <a:avLst/>
          </a:prstGeom>
          <a:noFill/>
          <a:ln>
            <a:noFill/>
          </a:ln>
        </p:spPr>
        <p:txBody>
          <a:bodyPr spcFirstLastPara="1" wrap="square" lIns="93275" tIns="46625" rIns="93275" bIns="46625" anchor="t" anchorCtr="0">
            <a:spAutoFit/>
          </a:bodyPr>
          <a:lstStyle/>
          <a:p>
            <a:pPr marL="0" marR="0" lvl="0" indent="0" algn="r" rtl="0">
              <a:spcBef>
                <a:spcPts val="0"/>
              </a:spcBef>
              <a:spcAft>
                <a:spcPts val="0"/>
              </a:spcAft>
              <a:buNone/>
            </a:pPr>
            <a:r>
              <a:rPr lang="en-US" sz="1600" b="0" i="0" u="none" strike="noStrike" cap="none" dirty="0">
                <a:solidFill>
                  <a:srgbClr val="000066"/>
                </a:solidFill>
                <a:latin typeface="Avenir Next LT Pro" panose="020B0504020202020204" pitchFamily="34" charset="0"/>
                <a:ea typeface="Arial"/>
                <a:cs typeface="Arial"/>
                <a:sym typeface="Arial"/>
              </a:rPr>
              <a:t>What others </a:t>
            </a:r>
            <a:endParaRPr dirty="0">
              <a:latin typeface="Avenir Next LT Pro" panose="020B0504020202020204" pitchFamily="34" charset="0"/>
            </a:endParaRPr>
          </a:p>
          <a:p>
            <a:pPr marL="0" marR="0" lvl="0" indent="0" algn="r" rtl="0">
              <a:spcBef>
                <a:spcPts val="0"/>
              </a:spcBef>
              <a:spcAft>
                <a:spcPts val="0"/>
              </a:spcAft>
              <a:buNone/>
            </a:pPr>
            <a:r>
              <a:rPr lang="en-US" sz="1600" b="0" i="0" u="none" strike="noStrike" cap="none" dirty="0">
                <a:solidFill>
                  <a:srgbClr val="000066"/>
                </a:solidFill>
                <a:latin typeface="Avenir Next LT Pro" panose="020B0504020202020204" pitchFamily="34" charset="0"/>
                <a:ea typeface="Arial"/>
                <a:cs typeface="Arial"/>
                <a:sym typeface="Arial"/>
              </a:rPr>
              <a:t>know about me</a:t>
            </a:r>
            <a:endParaRPr dirty="0">
              <a:latin typeface="Avenir Next LT Pro" panose="020B0504020202020204" pitchFamily="34" charset="0"/>
            </a:endParaRPr>
          </a:p>
        </p:txBody>
      </p:sp>
    </p:spTree>
    <p:extLst>
      <p:ext uri="{BB962C8B-B14F-4D97-AF65-F5344CB8AC3E}">
        <p14:creationId xmlns:p14="http://schemas.microsoft.com/office/powerpoint/2010/main" val="25297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Becoming Self-Aware</a:t>
            </a:r>
            <a:endParaRPr lang="en-US" sz="4000" dirty="0"/>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428947" y="3050487"/>
            <a:ext cx="2340000" cy="2520134"/>
          </a:xfrm>
          <a:solidFill>
            <a:schemeClr val="accent6">
              <a:lumMod val="20000"/>
              <a:lumOff val="80000"/>
            </a:schemeClr>
          </a:solidFill>
        </p:spPr>
        <p:txBody>
          <a:bodyPr>
            <a:normAutofit/>
          </a:bodyPr>
          <a:lstStyle/>
          <a:p>
            <a:pPr marL="0" indent="0" algn="ctr">
              <a:buNone/>
            </a:pPr>
            <a:r>
              <a:rPr lang="en-US" b="1" dirty="0"/>
              <a:t>Self-perception: </a:t>
            </a:r>
            <a:r>
              <a:rPr lang="en-US" dirty="0"/>
              <a:t>Understanding one's own thoughts, feelings, and beliefs, and how they shape behavior.</a:t>
            </a:r>
          </a:p>
        </p:txBody>
      </p:sp>
      <p:sp>
        <p:nvSpPr>
          <p:cNvPr id="3" name="Content Placeholder 12">
            <a:extLst>
              <a:ext uri="{FF2B5EF4-FFF2-40B4-BE49-F238E27FC236}">
                <a16:creationId xmlns:a16="http://schemas.microsoft.com/office/drawing/2014/main" id="{AC3FA5B5-B4D0-7D3B-D14B-3BD84BADF50E}"/>
              </a:ext>
            </a:extLst>
          </p:cNvPr>
          <p:cNvSpPr txBox="1">
            <a:spLocks/>
          </p:cNvSpPr>
          <p:nvPr/>
        </p:nvSpPr>
        <p:spPr>
          <a:xfrm>
            <a:off x="6477687" y="3050487"/>
            <a:ext cx="2340000" cy="2520134"/>
          </a:xfrm>
          <a:prstGeom prst="rect">
            <a:avLst/>
          </a:prstGeom>
          <a:solidFill>
            <a:schemeClr val="accent6">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Self-evaluation: </a:t>
            </a:r>
            <a:r>
              <a:rPr lang="en-US" dirty="0"/>
              <a:t>Assessing personal strengths, weaknesses, skills, and areas for development objectively.</a:t>
            </a:r>
          </a:p>
        </p:txBody>
      </p:sp>
      <p:sp>
        <p:nvSpPr>
          <p:cNvPr id="4" name="Content Placeholder 12">
            <a:extLst>
              <a:ext uri="{FF2B5EF4-FFF2-40B4-BE49-F238E27FC236}">
                <a16:creationId xmlns:a16="http://schemas.microsoft.com/office/drawing/2014/main" id="{018C63B2-988B-EA43-F1E2-9D44AC327515}"/>
              </a:ext>
            </a:extLst>
          </p:cNvPr>
          <p:cNvSpPr txBox="1">
            <a:spLocks/>
          </p:cNvSpPr>
          <p:nvPr/>
        </p:nvSpPr>
        <p:spPr>
          <a:xfrm>
            <a:off x="3960802" y="3050487"/>
            <a:ext cx="2340000" cy="2520134"/>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Self-reflection: </a:t>
            </a:r>
            <a:r>
              <a:rPr lang="en-US" sz="2000" dirty="0"/>
              <a:t>Engaging in introspection and critical evaluation of actions, experiences, and their impact.</a:t>
            </a:r>
          </a:p>
        </p:txBody>
      </p:sp>
      <p:sp>
        <p:nvSpPr>
          <p:cNvPr id="2" name="Content Placeholder 12">
            <a:extLst>
              <a:ext uri="{FF2B5EF4-FFF2-40B4-BE49-F238E27FC236}">
                <a16:creationId xmlns:a16="http://schemas.microsoft.com/office/drawing/2014/main" id="{94973727-D10C-99BA-E0F2-4DE1204F28F7}"/>
              </a:ext>
            </a:extLst>
          </p:cNvPr>
          <p:cNvSpPr txBox="1">
            <a:spLocks/>
          </p:cNvSpPr>
          <p:nvPr/>
        </p:nvSpPr>
        <p:spPr>
          <a:xfrm>
            <a:off x="8994572" y="3052949"/>
            <a:ext cx="2340000" cy="2520134"/>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Self-observation: </a:t>
            </a:r>
            <a:r>
              <a:rPr lang="en-US" sz="2000" dirty="0"/>
              <a:t>Being mindful of one's actions, reactions, and patterns of behavior in different situations.</a:t>
            </a:r>
          </a:p>
        </p:txBody>
      </p:sp>
      <p:pic>
        <p:nvPicPr>
          <p:cNvPr id="11" name="Picture 10">
            <a:extLst>
              <a:ext uri="{FF2B5EF4-FFF2-40B4-BE49-F238E27FC236}">
                <a16:creationId xmlns:a16="http://schemas.microsoft.com/office/drawing/2014/main" id="{6E2746E5-F4EF-FC7B-D5D9-600E77908F9D}"/>
              </a:ext>
            </a:extLst>
          </p:cNvPr>
          <p:cNvPicPr>
            <a:picLocks noChangeAspect="1"/>
          </p:cNvPicPr>
          <p:nvPr/>
        </p:nvPicPr>
        <p:blipFill>
          <a:blip r:embed="rId3"/>
          <a:stretch>
            <a:fillRect/>
          </a:stretch>
        </p:blipFill>
        <p:spPr>
          <a:xfrm>
            <a:off x="2262063" y="2061666"/>
            <a:ext cx="821902" cy="821902"/>
          </a:xfrm>
          <a:prstGeom prst="rect">
            <a:avLst/>
          </a:prstGeom>
        </p:spPr>
      </p:pic>
      <p:pic>
        <p:nvPicPr>
          <p:cNvPr id="14" name="Picture 13">
            <a:extLst>
              <a:ext uri="{FF2B5EF4-FFF2-40B4-BE49-F238E27FC236}">
                <a16:creationId xmlns:a16="http://schemas.microsoft.com/office/drawing/2014/main" id="{D744E2DA-4472-CFA4-3EE1-1538103832A7}"/>
              </a:ext>
            </a:extLst>
          </p:cNvPr>
          <p:cNvPicPr>
            <a:picLocks noChangeAspect="1"/>
          </p:cNvPicPr>
          <p:nvPr/>
        </p:nvPicPr>
        <p:blipFill>
          <a:blip r:embed="rId4"/>
          <a:stretch>
            <a:fillRect/>
          </a:stretch>
        </p:blipFill>
        <p:spPr>
          <a:xfrm>
            <a:off x="4817981" y="2061666"/>
            <a:ext cx="773776" cy="773776"/>
          </a:xfrm>
          <a:prstGeom prst="rect">
            <a:avLst/>
          </a:prstGeom>
        </p:spPr>
      </p:pic>
      <p:pic>
        <p:nvPicPr>
          <p:cNvPr id="16" name="Picture 15">
            <a:extLst>
              <a:ext uri="{FF2B5EF4-FFF2-40B4-BE49-F238E27FC236}">
                <a16:creationId xmlns:a16="http://schemas.microsoft.com/office/drawing/2014/main" id="{2D0E4359-49FF-6755-1D11-A2812A4E56CE}"/>
              </a:ext>
            </a:extLst>
          </p:cNvPr>
          <p:cNvPicPr>
            <a:picLocks noChangeAspect="1"/>
          </p:cNvPicPr>
          <p:nvPr/>
        </p:nvPicPr>
        <p:blipFill>
          <a:blip r:embed="rId5"/>
          <a:stretch>
            <a:fillRect/>
          </a:stretch>
        </p:blipFill>
        <p:spPr>
          <a:xfrm>
            <a:off x="7325773" y="2143626"/>
            <a:ext cx="806116" cy="806116"/>
          </a:xfrm>
          <a:prstGeom prst="rect">
            <a:avLst/>
          </a:prstGeom>
        </p:spPr>
      </p:pic>
      <p:pic>
        <p:nvPicPr>
          <p:cNvPr id="18" name="Picture 17">
            <a:extLst>
              <a:ext uri="{FF2B5EF4-FFF2-40B4-BE49-F238E27FC236}">
                <a16:creationId xmlns:a16="http://schemas.microsoft.com/office/drawing/2014/main" id="{7D4CE836-9935-DF82-5CD8-0E88D1613115}"/>
              </a:ext>
            </a:extLst>
          </p:cNvPr>
          <p:cNvPicPr>
            <a:picLocks noChangeAspect="1"/>
          </p:cNvPicPr>
          <p:nvPr/>
        </p:nvPicPr>
        <p:blipFill>
          <a:blip r:embed="rId6"/>
          <a:stretch>
            <a:fillRect/>
          </a:stretch>
        </p:blipFill>
        <p:spPr>
          <a:xfrm>
            <a:off x="9865905" y="2109792"/>
            <a:ext cx="773776" cy="773776"/>
          </a:xfrm>
          <a:prstGeom prst="rect">
            <a:avLst/>
          </a:prstGeom>
        </p:spPr>
      </p:pic>
    </p:spTree>
    <p:extLst>
      <p:ext uri="{BB962C8B-B14F-4D97-AF65-F5344CB8AC3E}">
        <p14:creationId xmlns:p14="http://schemas.microsoft.com/office/powerpoint/2010/main" val="68314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1209243" y="125081"/>
            <a:ext cx="10036292" cy="77377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Aharoni"/>
              <a:buNone/>
            </a:pPr>
            <a:r>
              <a:rPr lang="en-US" sz="3600" dirty="0"/>
              <a:t>How can you become self aware?</a:t>
            </a:r>
            <a:endParaRPr sz="3600" dirty="0"/>
          </a:p>
        </p:txBody>
      </p:sp>
      <p:sp>
        <p:nvSpPr>
          <p:cNvPr id="6" name="Text Placeholder 5">
            <a:extLst>
              <a:ext uri="{FF2B5EF4-FFF2-40B4-BE49-F238E27FC236}">
                <a16:creationId xmlns:a16="http://schemas.microsoft.com/office/drawing/2014/main" id="{5E82EA25-B922-16EE-2E23-AE3472F0C016}"/>
              </a:ext>
            </a:extLst>
          </p:cNvPr>
          <p:cNvSpPr>
            <a:spLocks noGrp="1"/>
          </p:cNvSpPr>
          <p:nvPr>
            <p:ph type="body" sz="quarter" idx="17"/>
          </p:nvPr>
        </p:nvSpPr>
        <p:spPr>
          <a:xfrm>
            <a:off x="1209243" y="2945218"/>
            <a:ext cx="1831669" cy="616689"/>
          </a:xfrm>
        </p:spPr>
        <p:txBody>
          <a:bodyPr>
            <a:noAutofit/>
          </a:bodyPr>
          <a:lstStyle/>
          <a:p>
            <a:pPr marL="0" indent="0">
              <a:buNone/>
            </a:pPr>
            <a:r>
              <a:rPr lang="en-US" sz="1800" dirty="0"/>
              <a:t>Embrace Self Acceptance</a:t>
            </a:r>
          </a:p>
        </p:txBody>
      </p:sp>
      <p:sp>
        <p:nvSpPr>
          <p:cNvPr id="9" name="Text Placeholder 5">
            <a:extLst>
              <a:ext uri="{FF2B5EF4-FFF2-40B4-BE49-F238E27FC236}">
                <a16:creationId xmlns:a16="http://schemas.microsoft.com/office/drawing/2014/main" id="{FF9513EC-9063-37B0-414A-CC8B11D71697}"/>
              </a:ext>
            </a:extLst>
          </p:cNvPr>
          <p:cNvSpPr txBox="1">
            <a:spLocks/>
          </p:cNvSpPr>
          <p:nvPr/>
        </p:nvSpPr>
        <p:spPr>
          <a:xfrm>
            <a:off x="1209241" y="5114260"/>
            <a:ext cx="1831669" cy="61668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Engage in Self-Assessment tools</a:t>
            </a:r>
          </a:p>
        </p:txBody>
      </p:sp>
      <p:sp>
        <p:nvSpPr>
          <p:cNvPr id="10" name="Text Placeholder 5">
            <a:extLst>
              <a:ext uri="{FF2B5EF4-FFF2-40B4-BE49-F238E27FC236}">
                <a16:creationId xmlns:a16="http://schemas.microsoft.com/office/drawing/2014/main" id="{0C07CAF8-4230-7F35-53D5-B1C6CB1541E5}"/>
              </a:ext>
            </a:extLst>
          </p:cNvPr>
          <p:cNvSpPr txBox="1">
            <a:spLocks/>
          </p:cNvSpPr>
          <p:nvPr/>
        </p:nvSpPr>
        <p:spPr>
          <a:xfrm>
            <a:off x="3946987" y="2945217"/>
            <a:ext cx="1831669" cy="61668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Pay attention to Triggers &amp; Patterns</a:t>
            </a:r>
          </a:p>
        </p:txBody>
      </p:sp>
      <p:sp>
        <p:nvSpPr>
          <p:cNvPr id="12" name="Text Placeholder 5">
            <a:extLst>
              <a:ext uri="{FF2B5EF4-FFF2-40B4-BE49-F238E27FC236}">
                <a16:creationId xmlns:a16="http://schemas.microsoft.com/office/drawing/2014/main" id="{C78FA7B7-D1FF-0E13-AAF7-6781CD782A40}"/>
              </a:ext>
            </a:extLst>
          </p:cNvPr>
          <p:cNvSpPr txBox="1">
            <a:spLocks/>
          </p:cNvSpPr>
          <p:nvPr/>
        </p:nvSpPr>
        <p:spPr>
          <a:xfrm>
            <a:off x="3946987" y="5114260"/>
            <a:ext cx="1831669" cy="61668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Continuous Learning and Growth</a:t>
            </a:r>
          </a:p>
        </p:txBody>
      </p:sp>
      <p:sp>
        <p:nvSpPr>
          <p:cNvPr id="13" name="Text Placeholder 5">
            <a:extLst>
              <a:ext uri="{FF2B5EF4-FFF2-40B4-BE49-F238E27FC236}">
                <a16:creationId xmlns:a16="http://schemas.microsoft.com/office/drawing/2014/main" id="{CDE351F2-A178-DDC7-D2D5-5A67A8F6E0BD}"/>
              </a:ext>
            </a:extLst>
          </p:cNvPr>
          <p:cNvSpPr txBox="1">
            <a:spLocks/>
          </p:cNvSpPr>
          <p:nvPr/>
        </p:nvSpPr>
        <p:spPr>
          <a:xfrm>
            <a:off x="6684731" y="2945217"/>
            <a:ext cx="1831669" cy="61668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Self Reflection</a:t>
            </a:r>
          </a:p>
        </p:txBody>
      </p:sp>
      <p:sp>
        <p:nvSpPr>
          <p:cNvPr id="14" name="Text Placeholder 5">
            <a:extLst>
              <a:ext uri="{FF2B5EF4-FFF2-40B4-BE49-F238E27FC236}">
                <a16:creationId xmlns:a16="http://schemas.microsoft.com/office/drawing/2014/main" id="{D094C5F6-C79F-3535-5FC5-2BDF8E91B6D6}"/>
              </a:ext>
            </a:extLst>
          </p:cNvPr>
          <p:cNvSpPr txBox="1">
            <a:spLocks/>
          </p:cNvSpPr>
          <p:nvPr/>
        </p:nvSpPr>
        <p:spPr>
          <a:xfrm>
            <a:off x="6684057" y="5114260"/>
            <a:ext cx="1831669" cy="61668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Seek Feedback</a:t>
            </a:r>
          </a:p>
        </p:txBody>
      </p:sp>
      <p:pic>
        <p:nvPicPr>
          <p:cNvPr id="19" name="Graphic 18" descr="Help with solid fill">
            <a:extLst>
              <a:ext uri="{FF2B5EF4-FFF2-40B4-BE49-F238E27FC236}">
                <a16:creationId xmlns:a16="http://schemas.microsoft.com/office/drawing/2014/main" id="{8D9D217D-D91A-6DCD-7C5A-7115E4E941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6000" y="4109073"/>
            <a:ext cx="914400" cy="914400"/>
          </a:xfrm>
          <a:prstGeom prst="rect">
            <a:avLst/>
          </a:prstGeom>
        </p:spPr>
      </p:pic>
      <p:pic>
        <p:nvPicPr>
          <p:cNvPr id="21" name="Graphic 20" descr="Sprouting Seed with solid fill">
            <a:extLst>
              <a:ext uri="{FF2B5EF4-FFF2-40B4-BE49-F238E27FC236}">
                <a16:creationId xmlns:a16="http://schemas.microsoft.com/office/drawing/2014/main" id="{65A9D802-0D95-4099-3432-9B11A640B6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4772" y="4173277"/>
            <a:ext cx="914400" cy="914400"/>
          </a:xfrm>
          <a:prstGeom prst="rect">
            <a:avLst/>
          </a:prstGeom>
        </p:spPr>
      </p:pic>
      <p:pic>
        <p:nvPicPr>
          <p:cNvPr id="23" name="Graphic 22" descr="Blueprint with solid fill">
            <a:extLst>
              <a:ext uri="{FF2B5EF4-FFF2-40B4-BE49-F238E27FC236}">
                <a16:creationId xmlns:a16="http://schemas.microsoft.com/office/drawing/2014/main" id="{599B0C82-2B7E-8CAF-E53E-95F4F7044A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1219" y="4194544"/>
            <a:ext cx="914400" cy="914400"/>
          </a:xfrm>
          <a:prstGeom prst="rect">
            <a:avLst/>
          </a:prstGeom>
        </p:spPr>
      </p:pic>
      <p:pic>
        <p:nvPicPr>
          <p:cNvPr id="25" name="Graphic 24" descr="Thought with solid fill">
            <a:extLst>
              <a:ext uri="{FF2B5EF4-FFF2-40B4-BE49-F238E27FC236}">
                <a16:creationId xmlns:a16="http://schemas.microsoft.com/office/drawing/2014/main" id="{011ABE2C-BB19-5CB7-12B3-F3B27F26FC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46000" y="1866012"/>
            <a:ext cx="914400" cy="914400"/>
          </a:xfrm>
          <a:prstGeom prst="rect">
            <a:avLst/>
          </a:prstGeom>
        </p:spPr>
      </p:pic>
      <p:pic>
        <p:nvPicPr>
          <p:cNvPr id="27" name="Graphic 26" descr="Mandala with solid fill">
            <a:extLst>
              <a:ext uri="{FF2B5EF4-FFF2-40B4-BE49-F238E27FC236}">
                <a16:creationId xmlns:a16="http://schemas.microsoft.com/office/drawing/2014/main" id="{FEB2149E-18D2-70A0-0998-10CF116EE34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73609" y="1818573"/>
            <a:ext cx="914400" cy="914400"/>
          </a:xfrm>
          <a:prstGeom prst="rect">
            <a:avLst/>
          </a:prstGeom>
        </p:spPr>
      </p:pic>
      <p:pic>
        <p:nvPicPr>
          <p:cNvPr id="29" name="Graphic 28" descr="Badge Heart with solid fill">
            <a:extLst>
              <a:ext uri="{FF2B5EF4-FFF2-40B4-BE49-F238E27FC236}">
                <a16:creationId xmlns:a16="http://schemas.microsoft.com/office/drawing/2014/main" id="{5AF89414-0127-8821-5BFE-8CD8723C2D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01219" y="1866012"/>
            <a:ext cx="914400"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1209243" y="125081"/>
            <a:ext cx="10036292" cy="77377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Aharoni"/>
              <a:buNone/>
            </a:pPr>
            <a:r>
              <a:rPr lang="en-US" sz="3600" dirty="0"/>
              <a:t>What should you be aware of?</a:t>
            </a:r>
            <a:endParaRPr sz="3600" dirty="0"/>
          </a:p>
        </p:txBody>
      </p:sp>
      <p:sp>
        <p:nvSpPr>
          <p:cNvPr id="14" name="Text Placeholder 5">
            <a:extLst>
              <a:ext uri="{FF2B5EF4-FFF2-40B4-BE49-F238E27FC236}">
                <a16:creationId xmlns:a16="http://schemas.microsoft.com/office/drawing/2014/main" id="{D094C5F6-C79F-3535-5FC5-2BDF8E91B6D6}"/>
              </a:ext>
            </a:extLst>
          </p:cNvPr>
          <p:cNvSpPr txBox="1">
            <a:spLocks/>
          </p:cNvSpPr>
          <p:nvPr/>
        </p:nvSpPr>
        <p:spPr>
          <a:xfrm>
            <a:off x="8859112" y="2014867"/>
            <a:ext cx="1831669" cy="47180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p:txBody>
      </p:sp>
      <p:graphicFrame>
        <p:nvGraphicFramePr>
          <p:cNvPr id="4" name="Diagram 3">
            <a:extLst>
              <a:ext uri="{FF2B5EF4-FFF2-40B4-BE49-F238E27FC236}">
                <a16:creationId xmlns:a16="http://schemas.microsoft.com/office/drawing/2014/main" id="{1478FF09-8BDB-0D8C-C921-F4213CBEABD0}"/>
              </a:ext>
            </a:extLst>
          </p:cNvPr>
          <p:cNvGraphicFramePr/>
          <p:nvPr>
            <p:extLst>
              <p:ext uri="{D42A27DB-BD31-4B8C-83A1-F6EECF244321}">
                <p14:modId xmlns:p14="http://schemas.microsoft.com/office/powerpoint/2010/main" val="689504685"/>
              </p:ext>
            </p:extLst>
          </p:nvPr>
        </p:nvGraphicFramePr>
        <p:xfrm>
          <a:off x="1209243" y="1435395"/>
          <a:ext cx="4756714" cy="4305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069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02</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Self Identity</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pic>
        <p:nvPicPr>
          <p:cNvPr id="6" name="Picture 5">
            <a:extLst>
              <a:ext uri="{FF2B5EF4-FFF2-40B4-BE49-F238E27FC236}">
                <a16:creationId xmlns:a16="http://schemas.microsoft.com/office/drawing/2014/main" id="{0832BE2F-CF8B-1257-AD92-A4B7EE1FA0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05749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58516" y="1786167"/>
            <a:ext cx="7511715" cy="3285666"/>
          </a:xfrm>
        </p:spPr>
        <p:txBody>
          <a:bodyPr>
            <a:normAutofit/>
          </a:bodyPr>
          <a:lstStyle/>
          <a:p>
            <a:r>
              <a:rPr lang="en-US" sz="6600" b="1" dirty="0">
                <a:solidFill>
                  <a:schemeClr val="accent3">
                    <a:lumMod val="20000"/>
                    <a:lumOff val="80000"/>
                  </a:schemeClr>
                </a:solidFill>
                <a:latin typeface="Poppins" panose="00000500000000000000" pitchFamily="2" charset="0"/>
                <a:cs typeface="Poppins" panose="00000500000000000000" pitchFamily="2" charset="0"/>
              </a:rPr>
              <a:t>How do you see yourself?</a:t>
            </a:r>
          </a:p>
        </p:txBody>
      </p:sp>
    </p:spTree>
    <p:extLst>
      <p:ext uri="{BB962C8B-B14F-4D97-AF65-F5344CB8AC3E}">
        <p14:creationId xmlns:p14="http://schemas.microsoft.com/office/powerpoint/2010/main" val="279981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28FD2-C467-9ED1-1223-8F5D74856EFA}"/>
              </a:ext>
            </a:extLst>
          </p:cNvPr>
          <p:cNvSpPr>
            <a:spLocks noGrp="1"/>
          </p:cNvSpPr>
          <p:nvPr>
            <p:ph type="title"/>
          </p:nvPr>
        </p:nvSpPr>
        <p:spPr>
          <a:xfrm>
            <a:off x="801624" y="1856232"/>
            <a:ext cx="5294376" cy="1572768"/>
          </a:xfrm>
        </p:spPr>
        <p:txBody>
          <a:bodyPr>
            <a:normAutofit fontScale="90000"/>
          </a:bodyPr>
          <a:lstStyle/>
          <a:p>
            <a:r>
              <a:rPr lang="en-US" sz="4000" dirty="0">
                <a:latin typeface="Poppins" panose="00000500000000000000" pitchFamily="2" charset="0"/>
                <a:cs typeface="Poppins" panose="00000500000000000000" pitchFamily="2" charset="0"/>
              </a:rPr>
              <a:t>Module One</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Self Leadership</a:t>
            </a:r>
          </a:p>
        </p:txBody>
      </p:sp>
      <p:sp>
        <p:nvSpPr>
          <p:cNvPr id="3" name="Text Placeholder 2">
            <a:extLst>
              <a:ext uri="{FF2B5EF4-FFF2-40B4-BE49-F238E27FC236}">
                <a16:creationId xmlns:a16="http://schemas.microsoft.com/office/drawing/2014/main" id="{A407C00E-4148-C57A-A22F-69773F3FF0D0}"/>
              </a:ext>
            </a:extLst>
          </p:cNvPr>
          <p:cNvSpPr>
            <a:spLocks noGrp="1"/>
          </p:cNvSpPr>
          <p:nvPr>
            <p:ph type="body" idx="1"/>
          </p:nvPr>
        </p:nvSpPr>
        <p:spPr>
          <a:xfrm>
            <a:off x="877823" y="3429000"/>
            <a:ext cx="5089840" cy="1572768"/>
          </a:xfrm>
        </p:spPr>
        <p:txBody>
          <a:bodyPr/>
          <a:lstStyle/>
          <a:p>
            <a:pPr>
              <a:lnSpc>
                <a:spcPct val="100000"/>
              </a:lnSpc>
            </a:pPr>
            <a:r>
              <a:rPr lang="en-US" dirty="0">
                <a:latin typeface="Avenir Next LT Pro" panose="020B0504020202020204" pitchFamily="34" charset="0"/>
              </a:rPr>
              <a:t>In this course, we’ll explore the concept and components of self-leadership. We will explore how self-awareness, vision, goal setting are important </a:t>
            </a:r>
            <a:r>
              <a:rPr lang="en-US" b="1" dirty="0">
                <a:latin typeface="Avenir Next LT Pro" panose="020B0504020202020204" pitchFamily="34" charset="0"/>
              </a:rPr>
              <a:t>concept in taking ownership and responsibility for your life.</a:t>
            </a:r>
          </a:p>
          <a:p>
            <a:pPr>
              <a:lnSpc>
                <a:spcPct val="100000"/>
              </a:lnSpc>
            </a:pPr>
            <a:endParaRPr lang="en-US" dirty="0">
              <a:latin typeface="Avenir Next LT Pro" panose="020B0504020202020204" pitchFamily="34" charset="0"/>
            </a:endParaRPr>
          </a:p>
          <a:p>
            <a:pPr>
              <a:lnSpc>
                <a:spcPct val="100000"/>
              </a:lnSpc>
            </a:pPr>
            <a:endParaRPr lang="en-US" dirty="0">
              <a:latin typeface="Avenir Next LT Pro" panose="020B0504020202020204" pitchFamily="34" charset="0"/>
            </a:endParaRPr>
          </a:p>
        </p:txBody>
      </p:sp>
      <p:pic>
        <p:nvPicPr>
          <p:cNvPr id="5" name="Picture Placeholder 4">
            <a:extLst>
              <a:ext uri="{FF2B5EF4-FFF2-40B4-BE49-F238E27FC236}">
                <a16:creationId xmlns:a16="http://schemas.microsoft.com/office/drawing/2014/main" id="{9D23B1F9-0E7C-5982-B795-2E41A6B39EC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9970" r="40953"/>
          <a:stretch/>
        </p:blipFill>
        <p:spPr>
          <a:xfrm>
            <a:off x="6545178" y="0"/>
            <a:ext cx="5646821" cy="6858000"/>
          </a:xfrm>
        </p:spPr>
      </p:pic>
      <p:pic>
        <p:nvPicPr>
          <p:cNvPr id="2" name="Picture 1" descr="A white text on a black background&#10;&#10;Description automatically generated with medium confidence">
            <a:extLst>
              <a:ext uri="{FF2B5EF4-FFF2-40B4-BE49-F238E27FC236}">
                <a16:creationId xmlns:a16="http://schemas.microsoft.com/office/drawing/2014/main" id="{65882BEA-FFF9-A247-954F-99388B496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90552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3600" b="1" dirty="0">
                <a:latin typeface="Poppins" panose="00000500000000000000" pitchFamily="2" charset="0"/>
                <a:cs typeface="Poppins" panose="00000500000000000000" pitchFamily="2" charset="0"/>
              </a:rPr>
              <a:t>What is Self identity</a:t>
            </a:r>
            <a:endParaRPr lang="en-US" sz="4000" dirty="0"/>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388177" y="2713813"/>
            <a:ext cx="2630930" cy="3365500"/>
          </a:xfrm>
          <a:solidFill>
            <a:schemeClr val="accent6">
              <a:lumMod val="20000"/>
              <a:lumOff val="80000"/>
            </a:schemeClr>
          </a:solidFill>
        </p:spPr>
        <p:txBody>
          <a:bodyPr>
            <a:normAutofit/>
          </a:bodyPr>
          <a:lstStyle/>
          <a:p>
            <a:pPr marL="0" indent="0" algn="ctr">
              <a:buNone/>
            </a:pPr>
            <a:r>
              <a:rPr lang="en-US" dirty="0"/>
              <a:t>Self-identity refers to the perception, beliefs, and understanding an individual holds about themselves.</a:t>
            </a:r>
          </a:p>
        </p:txBody>
      </p:sp>
      <p:sp>
        <p:nvSpPr>
          <p:cNvPr id="3" name="Content Placeholder 12">
            <a:extLst>
              <a:ext uri="{FF2B5EF4-FFF2-40B4-BE49-F238E27FC236}">
                <a16:creationId xmlns:a16="http://schemas.microsoft.com/office/drawing/2014/main" id="{AC3FA5B5-B4D0-7D3B-D14B-3BD84BADF50E}"/>
              </a:ext>
            </a:extLst>
          </p:cNvPr>
          <p:cNvSpPr txBox="1">
            <a:spLocks/>
          </p:cNvSpPr>
          <p:nvPr/>
        </p:nvSpPr>
        <p:spPr>
          <a:xfrm>
            <a:off x="7221907" y="2713813"/>
            <a:ext cx="2630930" cy="3365500"/>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Self-identity can be influenced by cultural, social, and environmental factors, as well as personal experiences and relationships.</a:t>
            </a:r>
          </a:p>
        </p:txBody>
      </p:sp>
      <p:sp>
        <p:nvSpPr>
          <p:cNvPr id="4" name="Content Placeholder 12">
            <a:extLst>
              <a:ext uri="{FF2B5EF4-FFF2-40B4-BE49-F238E27FC236}">
                <a16:creationId xmlns:a16="http://schemas.microsoft.com/office/drawing/2014/main" id="{018C63B2-988B-EA43-F1E2-9D44AC327515}"/>
              </a:ext>
            </a:extLst>
          </p:cNvPr>
          <p:cNvSpPr txBox="1">
            <a:spLocks/>
          </p:cNvSpPr>
          <p:nvPr/>
        </p:nvSpPr>
        <p:spPr>
          <a:xfrm>
            <a:off x="4305042" y="2713813"/>
            <a:ext cx="2630930" cy="3365500"/>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It encompasses various aspects, including personal values, beliefs, interests, roles, and characteristics that define who we are.</a:t>
            </a:r>
          </a:p>
        </p:txBody>
      </p:sp>
      <p:pic>
        <p:nvPicPr>
          <p:cNvPr id="5" name="Graphic 4">
            <a:extLst>
              <a:ext uri="{FF2B5EF4-FFF2-40B4-BE49-F238E27FC236}">
                <a16:creationId xmlns:a16="http://schemas.microsoft.com/office/drawing/2014/main" id="{80B75BA7-C17B-20C3-1982-559F646617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6442" y="1623473"/>
            <a:ext cx="914400" cy="914400"/>
          </a:xfrm>
          <a:prstGeom prst="rect">
            <a:avLst/>
          </a:prstGeom>
        </p:spPr>
      </p:pic>
      <p:pic>
        <p:nvPicPr>
          <p:cNvPr id="7" name="Graphic 6">
            <a:extLst>
              <a:ext uri="{FF2B5EF4-FFF2-40B4-BE49-F238E27FC236}">
                <a16:creationId xmlns:a16="http://schemas.microsoft.com/office/drawing/2014/main" id="{39EBFE3F-0692-9B25-ACBE-E76D14F286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3067" y="1623473"/>
            <a:ext cx="914400" cy="914400"/>
          </a:xfrm>
          <a:prstGeom prst="rect">
            <a:avLst/>
          </a:prstGeom>
        </p:spPr>
      </p:pic>
      <p:pic>
        <p:nvPicPr>
          <p:cNvPr id="10" name="Graphic 9">
            <a:extLst>
              <a:ext uri="{FF2B5EF4-FFF2-40B4-BE49-F238E27FC236}">
                <a16:creationId xmlns:a16="http://schemas.microsoft.com/office/drawing/2014/main" id="{B8B492C5-5549-2F9B-0D03-DDD90EB24A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80172" y="1623473"/>
            <a:ext cx="914400" cy="914400"/>
          </a:xfrm>
          <a:prstGeom prst="rect">
            <a:avLst/>
          </a:prstGeom>
        </p:spPr>
      </p:pic>
    </p:spTree>
    <p:extLst>
      <p:ext uri="{BB962C8B-B14F-4D97-AF65-F5344CB8AC3E}">
        <p14:creationId xmlns:p14="http://schemas.microsoft.com/office/powerpoint/2010/main" val="30671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2">
            <a:extLst>
              <a:ext uri="{FF2B5EF4-FFF2-40B4-BE49-F238E27FC236}">
                <a16:creationId xmlns:a16="http://schemas.microsoft.com/office/drawing/2014/main" id="{58E02D3F-702E-6D47-C8A0-9B561CEEC082}"/>
              </a:ext>
            </a:extLst>
          </p:cNvPr>
          <p:cNvSpPr txBox="1">
            <a:spLocks/>
          </p:cNvSpPr>
          <p:nvPr/>
        </p:nvSpPr>
        <p:spPr>
          <a:xfrm>
            <a:off x="5815263" y="1371793"/>
            <a:ext cx="4997116" cy="77377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100000"/>
              </a:lnSpc>
              <a:spcBef>
                <a:spcPct val="0"/>
              </a:spcBef>
              <a:buNone/>
              <a:defRPr sz="4800" b="1" kern="1200" spc="-20" baseline="0">
                <a:solidFill>
                  <a:schemeClr val="bg1"/>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20" normalizeH="0" baseline="0" noProof="0" dirty="0">
                <a:ln>
                  <a:noFill/>
                </a:ln>
                <a:solidFill>
                  <a:srgbClr val="056BB5"/>
                </a:solidFill>
                <a:effectLst/>
                <a:uLnTx/>
                <a:uFillTx/>
                <a:latin typeface="Poppins" panose="00000500000000000000" pitchFamily="2" charset="0"/>
                <a:ea typeface="+mj-ea"/>
                <a:cs typeface="Poppins" panose="00000500000000000000" pitchFamily="2" charset="0"/>
              </a:rPr>
              <a:t>Why Self Identity Matters</a:t>
            </a:r>
            <a:endParaRPr kumimoji="0" lang="en-US" sz="4000" b="1" i="0" u="sng" strike="noStrike" kern="1200" cap="none" spc="-20" normalizeH="0" baseline="0" noProof="0" dirty="0">
              <a:ln>
                <a:noFill/>
              </a:ln>
              <a:solidFill>
                <a:srgbClr val="056BB5"/>
              </a:solidFill>
              <a:effectLst/>
              <a:uLnTx/>
              <a:uFillTx/>
              <a:latin typeface="Poppins" panose="00000500000000000000" pitchFamily="2" charset="0"/>
              <a:ea typeface="+mj-ea"/>
              <a:cs typeface="Poppins" panose="00000500000000000000" pitchFamily="2" charset="0"/>
            </a:endParaRPr>
          </a:p>
        </p:txBody>
      </p:sp>
      <p:sp>
        <p:nvSpPr>
          <p:cNvPr id="9" name="Content Placeholder 12">
            <a:extLst>
              <a:ext uri="{FF2B5EF4-FFF2-40B4-BE49-F238E27FC236}">
                <a16:creationId xmlns:a16="http://schemas.microsoft.com/office/drawing/2014/main" id="{200AB9AB-E980-21E5-5E8D-882472C15D13}"/>
              </a:ext>
            </a:extLst>
          </p:cNvPr>
          <p:cNvSpPr txBox="1">
            <a:spLocks/>
          </p:cNvSpPr>
          <p:nvPr/>
        </p:nvSpPr>
        <p:spPr>
          <a:xfrm>
            <a:off x="5951621" y="2248824"/>
            <a:ext cx="5582653" cy="1180176"/>
          </a:xfrm>
          <a:prstGeom prst="rect">
            <a:avLst/>
          </a:prstGeom>
          <a:solidFill>
            <a:srgbClr val="386ECE">
              <a:lumMod val="20000"/>
              <a:lumOff val="80000"/>
            </a:srgb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20" normalizeH="0" baseline="0" noProof="0">
                <a:ln>
                  <a:noFill/>
                </a:ln>
                <a:solidFill>
                  <a:sysClr val="windowText" lastClr="000000"/>
                </a:solidFill>
                <a:effectLst/>
                <a:uLnTx/>
                <a:uFillTx/>
                <a:latin typeface="Avenir Next LT Pro"/>
                <a:ea typeface="+mn-ea"/>
                <a:cs typeface="+mn-cs"/>
              </a:rPr>
              <a:t>Self-identity matters because it forms the foundation of one's self-concept and influences overall well-being and personal growth.</a:t>
            </a:r>
            <a:endParaRPr kumimoji="0" lang="en-US" sz="2000" b="0" i="0" u="none" strike="noStrike" kern="1200" cap="none" spc="-20" normalizeH="0" baseline="0" noProof="0" dirty="0">
              <a:ln>
                <a:noFill/>
              </a:ln>
              <a:solidFill>
                <a:sysClr val="windowText" lastClr="000000"/>
              </a:solidFill>
              <a:effectLst/>
              <a:uLnTx/>
              <a:uFillTx/>
              <a:latin typeface="Avenir Next LT Pro"/>
              <a:ea typeface="+mn-ea"/>
              <a:cs typeface="+mn-cs"/>
            </a:endParaRPr>
          </a:p>
        </p:txBody>
      </p:sp>
      <p:sp>
        <p:nvSpPr>
          <p:cNvPr id="10" name="Content Placeholder 12">
            <a:extLst>
              <a:ext uri="{FF2B5EF4-FFF2-40B4-BE49-F238E27FC236}">
                <a16:creationId xmlns:a16="http://schemas.microsoft.com/office/drawing/2014/main" id="{F255DC5A-B451-96E3-EAA5-3A632E18B69A}"/>
              </a:ext>
            </a:extLst>
          </p:cNvPr>
          <p:cNvSpPr txBox="1">
            <a:spLocks/>
          </p:cNvSpPr>
          <p:nvPr/>
        </p:nvSpPr>
        <p:spPr>
          <a:xfrm>
            <a:off x="5951621" y="3690479"/>
            <a:ext cx="5582653" cy="1473177"/>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20" normalizeH="0" baseline="0" noProof="0" dirty="0">
                <a:ln>
                  <a:noFill/>
                </a:ln>
                <a:solidFill>
                  <a:prstClr val="black"/>
                </a:solidFill>
                <a:effectLst/>
                <a:uLnTx/>
                <a:uFillTx/>
                <a:latin typeface="Avenir Next LT Pro"/>
                <a:ea typeface="+mn-ea"/>
                <a:cs typeface="+mn-cs"/>
              </a:rPr>
              <a:t>A positive self-identity enhances self-confidence, resilience, and the ability to handle challenges, while a negative self-identity can hinder personal growth and limit potential.</a:t>
            </a:r>
          </a:p>
        </p:txBody>
      </p:sp>
      <p:sp>
        <p:nvSpPr>
          <p:cNvPr id="11" name="Content Placeholder 12">
            <a:extLst>
              <a:ext uri="{FF2B5EF4-FFF2-40B4-BE49-F238E27FC236}">
                <a16:creationId xmlns:a16="http://schemas.microsoft.com/office/drawing/2014/main" id="{32F8E5BE-4EB7-18FE-6ED7-48D5561758BF}"/>
              </a:ext>
            </a:extLst>
          </p:cNvPr>
          <p:cNvSpPr txBox="1">
            <a:spLocks/>
          </p:cNvSpPr>
          <p:nvPr/>
        </p:nvSpPr>
        <p:spPr>
          <a:xfrm>
            <a:off x="5951621" y="5370167"/>
            <a:ext cx="5582653" cy="1078108"/>
          </a:xfrm>
          <a:prstGeom prst="rect">
            <a:avLst/>
          </a:prstGeom>
          <a:solidFill>
            <a:srgbClr val="E69500">
              <a:lumMod val="20000"/>
              <a:lumOff val="80000"/>
            </a:srgb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20" normalizeH="0" baseline="0" noProof="0" dirty="0">
                <a:ln>
                  <a:noFill/>
                </a:ln>
                <a:solidFill>
                  <a:prstClr val="black"/>
                </a:solidFill>
                <a:effectLst/>
                <a:uLnTx/>
                <a:uFillTx/>
                <a:latin typeface="Avenir Next LT Pro"/>
                <a:ea typeface="+mn-ea"/>
                <a:cs typeface="+mn-cs"/>
              </a:rPr>
              <a:t>It impacts how individuals perceive and interpret the world around them, make choices, and interact with others.</a:t>
            </a:r>
          </a:p>
        </p:txBody>
      </p:sp>
      <p:pic>
        <p:nvPicPr>
          <p:cNvPr id="7172" name="Picture 4" descr="Self Love Images - Free Download on Freepik">
            <a:extLst>
              <a:ext uri="{FF2B5EF4-FFF2-40B4-BE49-F238E27FC236}">
                <a16:creationId xmlns:a16="http://schemas.microsoft.com/office/drawing/2014/main" id="{03AE7C33-313E-53C2-8B8D-C59AA1882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27" t="581" r="10233"/>
          <a:stretch/>
        </p:blipFill>
        <p:spPr bwMode="auto">
          <a:xfrm>
            <a:off x="0" y="0"/>
            <a:ext cx="53901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6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EE11-CE52-93F3-2D80-8DB406E1B374}"/>
              </a:ext>
            </a:extLst>
          </p:cNvPr>
          <p:cNvSpPr>
            <a:spLocks noGrp="1"/>
          </p:cNvSpPr>
          <p:nvPr>
            <p:ph type="title"/>
          </p:nvPr>
        </p:nvSpPr>
        <p:spPr>
          <a:xfrm>
            <a:off x="532264" y="1331496"/>
            <a:ext cx="3209008" cy="4612104"/>
          </a:xfrm>
        </p:spPr>
        <p:txBody>
          <a:bodyPr anchor="t">
            <a:normAutofit/>
          </a:bodyPr>
          <a:lstStyle/>
          <a:p>
            <a:r>
              <a:rPr lang="en-US" dirty="0"/>
              <a:t>Positive Vs. Negative Self-Identity</a:t>
            </a:r>
            <a:endParaRPr lang="en-NG" dirty="0"/>
          </a:p>
        </p:txBody>
      </p:sp>
      <p:sp>
        <p:nvSpPr>
          <p:cNvPr id="7" name="Text Placeholder 6">
            <a:extLst>
              <a:ext uri="{FF2B5EF4-FFF2-40B4-BE49-F238E27FC236}">
                <a16:creationId xmlns:a16="http://schemas.microsoft.com/office/drawing/2014/main" id="{12367123-9359-4315-57C4-2267686F7886}"/>
              </a:ext>
            </a:extLst>
          </p:cNvPr>
          <p:cNvSpPr>
            <a:spLocks noGrp="1"/>
          </p:cNvSpPr>
          <p:nvPr>
            <p:ph type="body" sz="quarter" idx="15"/>
          </p:nvPr>
        </p:nvSpPr>
        <p:spPr>
          <a:xfrm>
            <a:off x="4429292" y="2398296"/>
            <a:ext cx="3333416" cy="3721767"/>
          </a:xfrm>
          <a:solidFill>
            <a:schemeClr val="accent4">
              <a:lumMod val="20000"/>
              <a:lumOff val="80000"/>
            </a:schemeClr>
          </a:solidFill>
        </p:spPr>
        <p:txBody>
          <a:bodyPr>
            <a:normAutofit/>
          </a:bodyPr>
          <a:lstStyle/>
          <a:p>
            <a:pPr marL="0" indent="0">
              <a:buNone/>
            </a:pPr>
            <a:r>
              <a:rPr lang="en-US" b="1" dirty="0"/>
              <a:t>Positive Self-Identity:</a:t>
            </a:r>
          </a:p>
          <a:p>
            <a:pPr marL="0" indent="0">
              <a:buNone/>
            </a:pPr>
            <a:r>
              <a:rPr lang="en-US" dirty="0"/>
              <a:t>A positive self-identity is characterized by self-acceptance, self-worth, and a healthy sense of self. It involves embracing one's strengths, achievements, and positive qualities, leading to confidence and resilience.</a:t>
            </a:r>
          </a:p>
        </p:txBody>
      </p:sp>
      <p:sp>
        <p:nvSpPr>
          <p:cNvPr id="10" name="Text Placeholder 6">
            <a:extLst>
              <a:ext uri="{FF2B5EF4-FFF2-40B4-BE49-F238E27FC236}">
                <a16:creationId xmlns:a16="http://schemas.microsoft.com/office/drawing/2014/main" id="{F4905998-EF1A-4735-E606-A73B7323447F}"/>
              </a:ext>
            </a:extLst>
          </p:cNvPr>
          <p:cNvSpPr txBox="1">
            <a:spLocks/>
          </p:cNvSpPr>
          <p:nvPr/>
        </p:nvSpPr>
        <p:spPr>
          <a:xfrm>
            <a:off x="8062829" y="2398295"/>
            <a:ext cx="3333416" cy="3721767"/>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Negative Self-Identity:</a:t>
            </a:r>
          </a:p>
          <a:p>
            <a:pPr marL="0" indent="0">
              <a:buFont typeface="Arial" panose="020B0604020202020204" pitchFamily="34" charset="0"/>
              <a:buNone/>
            </a:pPr>
            <a:r>
              <a:rPr lang="en-US" dirty="0"/>
              <a:t>A negative self-identity involves self-doubt, and a negative perception of oneself. It may be influenced by self-criticism, comparison to others, or internalizing negative feedback or experiences.</a:t>
            </a:r>
          </a:p>
        </p:txBody>
      </p:sp>
      <p:pic>
        <p:nvPicPr>
          <p:cNvPr id="12" name="Picture 11">
            <a:extLst>
              <a:ext uri="{FF2B5EF4-FFF2-40B4-BE49-F238E27FC236}">
                <a16:creationId xmlns:a16="http://schemas.microsoft.com/office/drawing/2014/main" id="{CFA320A7-E099-5ED1-E5BB-DC2A9A567C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20832" y="848831"/>
            <a:ext cx="1350335" cy="1350335"/>
          </a:xfrm>
          <a:prstGeom prst="rect">
            <a:avLst/>
          </a:prstGeom>
        </p:spPr>
      </p:pic>
      <p:pic>
        <p:nvPicPr>
          <p:cNvPr id="13" name="Picture 12">
            <a:extLst>
              <a:ext uri="{FF2B5EF4-FFF2-40B4-BE49-F238E27FC236}">
                <a16:creationId xmlns:a16="http://schemas.microsoft.com/office/drawing/2014/main" id="{6118B087-0B78-76C6-5102-AE28AB4671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79958" y="848831"/>
            <a:ext cx="1350335" cy="1350335"/>
          </a:xfrm>
          <a:prstGeom prst="rect">
            <a:avLst/>
          </a:prstGeom>
        </p:spPr>
      </p:pic>
    </p:spTree>
    <p:extLst>
      <p:ext uri="{BB962C8B-B14F-4D97-AF65-F5344CB8AC3E}">
        <p14:creationId xmlns:p14="http://schemas.microsoft.com/office/powerpoint/2010/main" val="232599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EEEF"/>
        </a:solidFill>
        <a:effectLst/>
      </p:bgPr>
    </p:bg>
    <p:spTree>
      <p:nvGrpSpPr>
        <p:cNvPr id="1" name="Shape 292"/>
        <p:cNvGrpSpPr/>
        <p:nvPr/>
      </p:nvGrpSpPr>
      <p:grpSpPr>
        <a:xfrm>
          <a:off x="0" y="0"/>
          <a:ext cx="0" cy="0"/>
          <a:chOff x="0" y="0"/>
          <a:chExt cx="0" cy="0"/>
        </a:xfrm>
      </p:grpSpPr>
      <p:sp>
        <p:nvSpPr>
          <p:cNvPr id="294" name="Google Shape;294;p13"/>
          <p:cNvSpPr txBox="1">
            <a:spLocks noGrp="1"/>
          </p:cNvSpPr>
          <p:nvPr>
            <p:ph type="title"/>
          </p:nvPr>
        </p:nvSpPr>
        <p:spPr>
          <a:xfrm>
            <a:off x="532263" y="1619644"/>
            <a:ext cx="3253673" cy="43239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Calibri"/>
              <a:buNone/>
            </a:pPr>
            <a:r>
              <a:rPr lang="en-US" dirty="0">
                <a:latin typeface="Poppins" panose="00000500000000000000" pitchFamily="2" charset="0"/>
                <a:ea typeface="Calibri"/>
                <a:cs typeface="Poppins" panose="00000500000000000000" pitchFamily="2" charset="0"/>
                <a:sym typeface="Calibri"/>
              </a:rPr>
              <a:t>How do you build a positive self identity?</a:t>
            </a:r>
            <a:endParaRPr sz="6600" dirty="0">
              <a:latin typeface="Poppins" panose="00000500000000000000" pitchFamily="2" charset="0"/>
              <a:cs typeface="Poppins" panose="00000500000000000000" pitchFamily="2" charset="0"/>
            </a:endParaRPr>
          </a:p>
        </p:txBody>
      </p:sp>
      <p:grpSp>
        <p:nvGrpSpPr>
          <p:cNvPr id="3" name="Group 2">
            <a:extLst>
              <a:ext uri="{FF2B5EF4-FFF2-40B4-BE49-F238E27FC236}">
                <a16:creationId xmlns:a16="http://schemas.microsoft.com/office/drawing/2014/main" id="{68E38EC9-1BB5-369F-31C9-BFB14CB6D52F}"/>
              </a:ext>
            </a:extLst>
          </p:cNvPr>
          <p:cNvGrpSpPr/>
          <p:nvPr/>
        </p:nvGrpSpPr>
        <p:grpSpPr>
          <a:xfrm>
            <a:off x="6993118" y="3103636"/>
            <a:ext cx="2340155" cy="1191015"/>
            <a:chOff x="4442843" y="2903133"/>
            <a:chExt cx="3233874" cy="1416346"/>
          </a:xfrm>
        </p:grpSpPr>
        <p:sp>
          <p:nvSpPr>
            <p:cNvPr id="4" name="Freeform: Shape 3">
              <a:extLst>
                <a:ext uri="{FF2B5EF4-FFF2-40B4-BE49-F238E27FC236}">
                  <a16:creationId xmlns:a16="http://schemas.microsoft.com/office/drawing/2014/main" id="{C781CEB8-9E3E-0A96-AE5F-CAF67CA38A08}"/>
                </a:ext>
              </a:extLst>
            </p:cNvPr>
            <p:cNvSpPr/>
            <p:nvPr/>
          </p:nvSpPr>
          <p:spPr>
            <a:xfrm>
              <a:off x="4781493" y="2903133"/>
              <a:ext cx="2895224" cy="1416346"/>
            </a:xfrm>
            <a:custGeom>
              <a:avLst/>
              <a:gdLst>
                <a:gd name="connsiteX0" fmla="*/ 0 w 2895224"/>
                <a:gd name="connsiteY0" fmla="*/ 0 h 1416346"/>
                <a:gd name="connsiteX1" fmla="*/ 1928967 w 2895224"/>
                <a:gd name="connsiteY1" fmla="*/ 0 h 1416346"/>
                <a:gd name="connsiteX2" fmla="*/ 1932514 w 2895224"/>
                <a:gd name="connsiteY2" fmla="*/ 0 h 1416346"/>
                <a:gd name="connsiteX3" fmla="*/ 2895224 w 2895224"/>
                <a:gd name="connsiteY3" fmla="*/ 0 h 1416346"/>
                <a:gd name="connsiteX4" fmla="*/ 2895224 w 2895224"/>
                <a:gd name="connsiteY4" fmla="*/ 1416346 h 1416346"/>
                <a:gd name="connsiteX5" fmla="*/ 1932514 w 2895224"/>
                <a:gd name="connsiteY5" fmla="*/ 1416346 h 1416346"/>
                <a:gd name="connsiteX6" fmla="*/ 1928967 w 2895224"/>
                <a:gd name="connsiteY6" fmla="*/ 1416346 h 1416346"/>
                <a:gd name="connsiteX7" fmla="*/ 0 w 2895224"/>
                <a:gd name="connsiteY7" fmla="*/ 1416346 h 1416346"/>
                <a:gd name="connsiteX8" fmla="*/ 0 w 2895224"/>
                <a:gd name="connsiteY8" fmla="*/ 1256078 h 1416346"/>
                <a:gd name="connsiteX9" fmla="*/ 43657 w 2895224"/>
                <a:gd name="connsiteY9" fmla="*/ 1260719 h 1416346"/>
                <a:gd name="connsiteX10" fmla="*/ 243018 w 2895224"/>
                <a:gd name="connsiteY10" fmla="*/ 1215172 h 1416346"/>
                <a:gd name="connsiteX11" fmla="*/ 374059 w 2895224"/>
                <a:gd name="connsiteY11" fmla="*/ 1084879 h 1416346"/>
                <a:gd name="connsiteX12" fmla="*/ 420726 w 2895224"/>
                <a:gd name="connsiteY12" fmla="*/ 895597 h 1416346"/>
                <a:gd name="connsiteX13" fmla="*/ 333738 w 2895224"/>
                <a:gd name="connsiteY13" fmla="*/ 626423 h 1416346"/>
                <a:gd name="connsiteX14" fmla="*/ 84724 w 2895224"/>
                <a:gd name="connsiteY14" fmla="*/ 530476 h 1416346"/>
                <a:gd name="connsiteX15" fmla="*/ 42444 w 2895224"/>
                <a:gd name="connsiteY15" fmla="*/ 533476 h 1416346"/>
                <a:gd name="connsiteX16" fmla="*/ 0 w 2895224"/>
                <a:gd name="connsiteY16" fmla="*/ 542315 h 1416346"/>
                <a:gd name="connsiteX17" fmla="*/ 0 w 2895224"/>
                <a:gd name="connsiteY17" fmla="*/ 352768 h 1416346"/>
                <a:gd name="connsiteX18" fmla="*/ 384138 w 2895224"/>
                <a:gd name="connsiteY18" fmla="*/ 352768 h 1416346"/>
                <a:gd name="connsiteX19" fmla="*/ 384138 w 2895224"/>
                <a:gd name="connsiteY19" fmla="*/ 158634 h 1416346"/>
                <a:gd name="connsiteX20" fmla="*/ 0 w 2895224"/>
                <a:gd name="connsiteY20" fmla="*/ 158634 h 1416346"/>
                <a:gd name="connsiteX0" fmla="*/ 0 w 2895224"/>
                <a:gd name="connsiteY0" fmla="*/ 0 h 1416346"/>
                <a:gd name="connsiteX1" fmla="*/ 1928967 w 2895224"/>
                <a:gd name="connsiteY1" fmla="*/ 0 h 1416346"/>
                <a:gd name="connsiteX2" fmla="*/ 2895224 w 2895224"/>
                <a:gd name="connsiteY2" fmla="*/ 0 h 1416346"/>
                <a:gd name="connsiteX3" fmla="*/ 2895224 w 2895224"/>
                <a:gd name="connsiteY3" fmla="*/ 1416346 h 1416346"/>
                <a:gd name="connsiteX4" fmla="*/ 1932514 w 2895224"/>
                <a:gd name="connsiteY4" fmla="*/ 1416346 h 1416346"/>
                <a:gd name="connsiteX5" fmla="*/ 1928967 w 2895224"/>
                <a:gd name="connsiteY5" fmla="*/ 1416346 h 1416346"/>
                <a:gd name="connsiteX6" fmla="*/ 0 w 2895224"/>
                <a:gd name="connsiteY6" fmla="*/ 1416346 h 1416346"/>
                <a:gd name="connsiteX7" fmla="*/ 0 w 2895224"/>
                <a:gd name="connsiteY7" fmla="*/ 1256078 h 1416346"/>
                <a:gd name="connsiteX8" fmla="*/ 43657 w 2895224"/>
                <a:gd name="connsiteY8" fmla="*/ 1260719 h 1416346"/>
                <a:gd name="connsiteX9" fmla="*/ 243018 w 2895224"/>
                <a:gd name="connsiteY9" fmla="*/ 1215172 h 1416346"/>
                <a:gd name="connsiteX10" fmla="*/ 374059 w 2895224"/>
                <a:gd name="connsiteY10" fmla="*/ 1084879 h 1416346"/>
                <a:gd name="connsiteX11" fmla="*/ 420726 w 2895224"/>
                <a:gd name="connsiteY11" fmla="*/ 895597 h 1416346"/>
                <a:gd name="connsiteX12" fmla="*/ 333738 w 2895224"/>
                <a:gd name="connsiteY12" fmla="*/ 626423 h 1416346"/>
                <a:gd name="connsiteX13" fmla="*/ 84724 w 2895224"/>
                <a:gd name="connsiteY13" fmla="*/ 530476 h 1416346"/>
                <a:gd name="connsiteX14" fmla="*/ 42444 w 2895224"/>
                <a:gd name="connsiteY14" fmla="*/ 533476 h 1416346"/>
                <a:gd name="connsiteX15" fmla="*/ 0 w 2895224"/>
                <a:gd name="connsiteY15" fmla="*/ 542315 h 1416346"/>
                <a:gd name="connsiteX16" fmla="*/ 0 w 2895224"/>
                <a:gd name="connsiteY16" fmla="*/ 352768 h 1416346"/>
                <a:gd name="connsiteX17" fmla="*/ 384138 w 2895224"/>
                <a:gd name="connsiteY17" fmla="*/ 352768 h 1416346"/>
                <a:gd name="connsiteX18" fmla="*/ 384138 w 2895224"/>
                <a:gd name="connsiteY18" fmla="*/ 158634 h 1416346"/>
                <a:gd name="connsiteX19" fmla="*/ 0 w 2895224"/>
                <a:gd name="connsiteY19" fmla="*/ 158634 h 1416346"/>
                <a:gd name="connsiteX20" fmla="*/ 0 w 2895224"/>
                <a:gd name="connsiteY20" fmla="*/ 0 h 1416346"/>
                <a:gd name="connsiteX0" fmla="*/ 0 w 2895224"/>
                <a:gd name="connsiteY0" fmla="*/ 0 h 1416346"/>
                <a:gd name="connsiteX1" fmla="*/ 2895224 w 2895224"/>
                <a:gd name="connsiteY1" fmla="*/ 0 h 1416346"/>
                <a:gd name="connsiteX2" fmla="*/ 2895224 w 2895224"/>
                <a:gd name="connsiteY2" fmla="*/ 1416346 h 1416346"/>
                <a:gd name="connsiteX3" fmla="*/ 1932514 w 2895224"/>
                <a:gd name="connsiteY3" fmla="*/ 1416346 h 1416346"/>
                <a:gd name="connsiteX4" fmla="*/ 1928967 w 2895224"/>
                <a:gd name="connsiteY4" fmla="*/ 1416346 h 1416346"/>
                <a:gd name="connsiteX5" fmla="*/ 0 w 2895224"/>
                <a:gd name="connsiteY5" fmla="*/ 1416346 h 1416346"/>
                <a:gd name="connsiteX6" fmla="*/ 0 w 2895224"/>
                <a:gd name="connsiteY6" fmla="*/ 1256078 h 1416346"/>
                <a:gd name="connsiteX7" fmla="*/ 43657 w 2895224"/>
                <a:gd name="connsiteY7" fmla="*/ 1260719 h 1416346"/>
                <a:gd name="connsiteX8" fmla="*/ 243018 w 2895224"/>
                <a:gd name="connsiteY8" fmla="*/ 1215172 h 1416346"/>
                <a:gd name="connsiteX9" fmla="*/ 374059 w 2895224"/>
                <a:gd name="connsiteY9" fmla="*/ 1084879 h 1416346"/>
                <a:gd name="connsiteX10" fmla="*/ 420726 w 2895224"/>
                <a:gd name="connsiteY10" fmla="*/ 895597 h 1416346"/>
                <a:gd name="connsiteX11" fmla="*/ 333738 w 2895224"/>
                <a:gd name="connsiteY11" fmla="*/ 626423 h 1416346"/>
                <a:gd name="connsiteX12" fmla="*/ 84724 w 2895224"/>
                <a:gd name="connsiteY12" fmla="*/ 530476 h 1416346"/>
                <a:gd name="connsiteX13" fmla="*/ 42444 w 2895224"/>
                <a:gd name="connsiteY13" fmla="*/ 533476 h 1416346"/>
                <a:gd name="connsiteX14" fmla="*/ 0 w 2895224"/>
                <a:gd name="connsiteY14" fmla="*/ 542315 h 1416346"/>
                <a:gd name="connsiteX15" fmla="*/ 0 w 2895224"/>
                <a:gd name="connsiteY15" fmla="*/ 352768 h 1416346"/>
                <a:gd name="connsiteX16" fmla="*/ 384138 w 2895224"/>
                <a:gd name="connsiteY16" fmla="*/ 352768 h 1416346"/>
                <a:gd name="connsiteX17" fmla="*/ 384138 w 2895224"/>
                <a:gd name="connsiteY17" fmla="*/ 158634 h 1416346"/>
                <a:gd name="connsiteX18" fmla="*/ 0 w 2895224"/>
                <a:gd name="connsiteY18" fmla="*/ 158634 h 1416346"/>
                <a:gd name="connsiteX19" fmla="*/ 0 w 2895224"/>
                <a:gd name="connsiteY19" fmla="*/ 0 h 1416346"/>
                <a:gd name="connsiteX0" fmla="*/ 0 w 2895224"/>
                <a:gd name="connsiteY0" fmla="*/ 0 h 1416346"/>
                <a:gd name="connsiteX1" fmla="*/ 2895224 w 2895224"/>
                <a:gd name="connsiteY1" fmla="*/ 0 h 1416346"/>
                <a:gd name="connsiteX2" fmla="*/ 2895224 w 2895224"/>
                <a:gd name="connsiteY2" fmla="*/ 1416346 h 1416346"/>
                <a:gd name="connsiteX3" fmla="*/ 1932514 w 2895224"/>
                <a:gd name="connsiteY3" fmla="*/ 1416346 h 1416346"/>
                <a:gd name="connsiteX4" fmla="*/ 0 w 2895224"/>
                <a:gd name="connsiteY4" fmla="*/ 1416346 h 1416346"/>
                <a:gd name="connsiteX5" fmla="*/ 0 w 2895224"/>
                <a:gd name="connsiteY5" fmla="*/ 1256078 h 1416346"/>
                <a:gd name="connsiteX6" fmla="*/ 43657 w 2895224"/>
                <a:gd name="connsiteY6" fmla="*/ 1260719 h 1416346"/>
                <a:gd name="connsiteX7" fmla="*/ 243018 w 2895224"/>
                <a:gd name="connsiteY7" fmla="*/ 1215172 h 1416346"/>
                <a:gd name="connsiteX8" fmla="*/ 374059 w 2895224"/>
                <a:gd name="connsiteY8" fmla="*/ 1084879 h 1416346"/>
                <a:gd name="connsiteX9" fmla="*/ 420726 w 2895224"/>
                <a:gd name="connsiteY9" fmla="*/ 895597 h 1416346"/>
                <a:gd name="connsiteX10" fmla="*/ 333738 w 2895224"/>
                <a:gd name="connsiteY10" fmla="*/ 626423 h 1416346"/>
                <a:gd name="connsiteX11" fmla="*/ 84724 w 2895224"/>
                <a:gd name="connsiteY11" fmla="*/ 530476 h 1416346"/>
                <a:gd name="connsiteX12" fmla="*/ 42444 w 2895224"/>
                <a:gd name="connsiteY12" fmla="*/ 533476 h 1416346"/>
                <a:gd name="connsiteX13" fmla="*/ 0 w 2895224"/>
                <a:gd name="connsiteY13" fmla="*/ 542315 h 1416346"/>
                <a:gd name="connsiteX14" fmla="*/ 0 w 2895224"/>
                <a:gd name="connsiteY14" fmla="*/ 352768 h 1416346"/>
                <a:gd name="connsiteX15" fmla="*/ 384138 w 2895224"/>
                <a:gd name="connsiteY15" fmla="*/ 352768 h 1416346"/>
                <a:gd name="connsiteX16" fmla="*/ 384138 w 2895224"/>
                <a:gd name="connsiteY16" fmla="*/ 158634 h 1416346"/>
                <a:gd name="connsiteX17" fmla="*/ 0 w 2895224"/>
                <a:gd name="connsiteY17" fmla="*/ 158634 h 1416346"/>
                <a:gd name="connsiteX18" fmla="*/ 0 w 2895224"/>
                <a:gd name="connsiteY18" fmla="*/ 0 h 1416346"/>
                <a:gd name="connsiteX0" fmla="*/ 0 w 2895224"/>
                <a:gd name="connsiteY0" fmla="*/ 0 h 1416346"/>
                <a:gd name="connsiteX1" fmla="*/ 2895224 w 2895224"/>
                <a:gd name="connsiteY1" fmla="*/ 0 h 1416346"/>
                <a:gd name="connsiteX2" fmla="*/ 2895224 w 2895224"/>
                <a:gd name="connsiteY2" fmla="*/ 1416346 h 1416346"/>
                <a:gd name="connsiteX3" fmla="*/ 0 w 2895224"/>
                <a:gd name="connsiteY3" fmla="*/ 1416346 h 1416346"/>
                <a:gd name="connsiteX4" fmla="*/ 0 w 2895224"/>
                <a:gd name="connsiteY4" fmla="*/ 1256078 h 1416346"/>
                <a:gd name="connsiteX5" fmla="*/ 43657 w 2895224"/>
                <a:gd name="connsiteY5" fmla="*/ 1260719 h 1416346"/>
                <a:gd name="connsiteX6" fmla="*/ 243018 w 2895224"/>
                <a:gd name="connsiteY6" fmla="*/ 1215172 h 1416346"/>
                <a:gd name="connsiteX7" fmla="*/ 374059 w 2895224"/>
                <a:gd name="connsiteY7" fmla="*/ 1084879 h 1416346"/>
                <a:gd name="connsiteX8" fmla="*/ 420726 w 2895224"/>
                <a:gd name="connsiteY8" fmla="*/ 895597 h 1416346"/>
                <a:gd name="connsiteX9" fmla="*/ 333738 w 2895224"/>
                <a:gd name="connsiteY9" fmla="*/ 626423 h 1416346"/>
                <a:gd name="connsiteX10" fmla="*/ 84724 w 2895224"/>
                <a:gd name="connsiteY10" fmla="*/ 530476 h 1416346"/>
                <a:gd name="connsiteX11" fmla="*/ 42444 w 2895224"/>
                <a:gd name="connsiteY11" fmla="*/ 533476 h 1416346"/>
                <a:gd name="connsiteX12" fmla="*/ 0 w 2895224"/>
                <a:gd name="connsiteY12" fmla="*/ 542315 h 1416346"/>
                <a:gd name="connsiteX13" fmla="*/ 0 w 2895224"/>
                <a:gd name="connsiteY13" fmla="*/ 352768 h 1416346"/>
                <a:gd name="connsiteX14" fmla="*/ 384138 w 2895224"/>
                <a:gd name="connsiteY14" fmla="*/ 352768 h 1416346"/>
                <a:gd name="connsiteX15" fmla="*/ 384138 w 2895224"/>
                <a:gd name="connsiteY15" fmla="*/ 158634 h 1416346"/>
                <a:gd name="connsiteX16" fmla="*/ 0 w 2895224"/>
                <a:gd name="connsiteY16" fmla="*/ 158634 h 1416346"/>
                <a:gd name="connsiteX17" fmla="*/ 0 w 2895224"/>
                <a:gd name="connsiteY17"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5224" h="1416346">
                  <a:moveTo>
                    <a:pt x="0" y="0"/>
                  </a:moveTo>
                  <a:lnTo>
                    <a:pt x="2895224" y="0"/>
                  </a:lnTo>
                  <a:lnTo>
                    <a:pt x="2895224" y="1416346"/>
                  </a:lnTo>
                  <a:lnTo>
                    <a:pt x="0" y="1416346"/>
                  </a:lnTo>
                  <a:lnTo>
                    <a:pt x="0" y="1256078"/>
                  </a:lnTo>
                  <a:lnTo>
                    <a:pt x="43657" y="1260719"/>
                  </a:lnTo>
                  <a:cubicBezTo>
                    <a:pt x="120315" y="1260719"/>
                    <a:pt x="186769" y="1245537"/>
                    <a:pt x="243018" y="1215172"/>
                  </a:cubicBezTo>
                  <a:cubicBezTo>
                    <a:pt x="299267" y="1184807"/>
                    <a:pt x="342947" y="1141376"/>
                    <a:pt x="374059" y="1084879"/>
                  </a:cubicBezTo>
                  <a:cubicBezTo>
                    <a:pt x="405170" y="1028380"/>
                    <a:pt x="420726" y="965287"/>
                    <a:pt x="420726" y="895597"/>
                  </a:cubicBezTo>
                  <a:cubicBezTo>
                    <a:pt x="420726" y="780112"/>
                    <a:pt x="391730" y="690388"/>
                    <a:pt x="333738" y="626423"/>
                  </a:cubicBezTo>
                  <a:cubicBezTo>
                    <a:pt x="275747" y="562458"/>
                    <a:pt x="192742" y="530476"/>
                    <a:pt x="84724" y="530476"/>
                  </a:cubicBezTo>
                  <a:cubicBezTo>
                    <a:pt x="70786" y="530476"/>
                    <a:pt x="56693" y="531476"/>
                    <a:pt x="42444" y="533476"/>
                  </a:cubicBezTo>
                  <a:lnTo>
                    <a:pt x="0" y="542315"/>
                  </a:lnTo>
                  <a:lnTo>
                    <a:pt x="0" y="352768"/>
                  </a:lnTo>
                  <a:lnTo>
                    <a:pt x="384138" y="352768"/>
                  </a:lnTo>
                  <a:lnTo>
                    <a:pt x="384138" y="158634"/>
                  </a:lnTo>
                  <a:lnTo>
                    <a:pt x="0" y="158634"/>
                  </a:lnTo>
                  <a:lnTo>
                    <a:pt x="0" y="0"/>
                  </a:lnTo>
                  <a:close/>
                </a:path>
              </a:pathLst>
            </a:custGeom>
            <a:solidFill>
              <a:schemeClr val="accent5"/>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prstClr val="white">
                    <a:lumMod val="85000"/>
                  </a:prstClr>
                </a:solidFill>
                <a:effectLst/>
                <a:uLnTx/>
                <a:uFillTx/>
                <a:latin typeface="Poppins" panose="00000500000000000000" pitchFamily="2" charset="0"/>
                <a:cs typeface="Poppins" panose="00000500000000000000" pitchFamily="2" charset="0"/>
              </a:endParaRPr>
            </a:p>
          </p:txBody>
        </p:sp>
        <p:sp>
          <p:nvSpPr>
            <p:cNvPr id="5" name="Freeform: Shape 4">
              <a:extLst>
                <a:ext uri="{FF2B5EF4-FFF2-40B4-BE49-F238E27FC236}">
                  <a16:creationId xmlns:a16="http://schemas.microsoft.com/office/drawing/2014/main" id="{ED3C10B3-0936-A4DC-C2E3-291F1BE485EC}"/>
                </a:ext>
              </a:extLst>
            </p:cNvPr>
            <p:cNvSpPr/>
            <p:nvPr/>
          </p:nvSpPr>
          <p:spPr>
            <a:xfrm>
              <a:off x="4442843" y="3061767"/>
              <a:ext cx="759375" cy="1102085"/>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rgbClr val="276D77"/>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6" name="Group 5">
            <a:extLst>
              <a:ext uri="{FF2B5EF4-FFF2-40B4-BE49-F238E27FC236}">
                <a16:creationId xmlns:a16="http://schemas.microsoft.com/office/drawing/2014/main" id="{9EF4BF38-A863-A87F-9DEF-9883A48EC9D0}"/>
              </a:ext>
            </a:extLst>
          </p:cNvPr>
          <p:cNvGrpSpPr/>
          <p:nvPr/>
        </p:nvGrpSpPr>
        <p:grpSpPr>
          <a:xfrm>
            <a:off x="6981241" y="1619644"/>
            <a:ext cx="2352033" cy="1191015"/>
            <a:chOff x="4927316" y="1138381"/>
            <a:chExt cx="3250289" cy="1416346"/>
          </a:xfrm>
        </p:grpSpPr>
        <p:sp>
          <p:nvSpPr>
            <p:cNvPr id="7" name="Freeform: Shape 6">
              <a:extLst>
                <a:ext uri="{FF2B5EF4-FFF2-40B4-BE49-F238E27FC236}">
                  <a16:creationId xmlns:a16="http://schemas.microsoft.com/office/drawing/2014/main" id="{471391FA-7A01-C288-DDC5-97FC38FC7354}"/>
                </a:ext>
              </a:extLst>
            </p:cNvPr>
            <p:cNvSpPr/>
            <p:nvPr/>
          </p:nvSpPr>
          <p:spPr>
            <a:xfrm>
              <a:off x="5282380" y="1138381"/>
              <a:ext cx="2895225" cy="1416346"/>
            </a:xfrm>
            <a:custGeom>
              <a:avLst/>
              <a:gdLst>
                <a:gd name="connsiteX0" fmla="*/ 0 w 2895225"/>
                <a:gd name="connsiteY0" fmla="*/ 0 h 1416346"/>
                <a:gd name="connsiteX1" fmla="*/ 1928968 w 2895225"/>
                <a:gd name="connsiteY1" fmla="*/ 0 h 1416346"/>
                <a:gd name="connsiteX2" fmla="*/ 1932514 w 2895225"/>
                <a:gd name="connsiteY2" fmla="*/ 0 h 1416346"/>
                <a:gd name="connsiteX3" fmla="*/ 2895225 w 2895225"/>
                <a:gd name="connsiteY3" fmla="*/ 0 h 1416346"/>
                <a:gd name="connsiteX4" fmla="*/ 2895225 w 2895225"/>
                <a:gd name="connsiteY4" fmla="*/ 1416346 h 1416346"/>
                <a:gd name="connsiteX5" fmla="*/ 1932514 w 2895225"/>
                <a:gd name="connsiteY5" fmla="*/ 1416346 h 1416346"/>
                <a:gd name="connsiteX6" fmla="*/ 1928968 w 2895225"/>
                <a:gd name="connsiteY6" fmla="*/ 1416346 h 1416346"/>
                <a:gd name="connsiteX7" fmla="*/ 0 w 2895225"/>
                <a:gd name="connsiteY7" fmla="*/ 1416346 h 1416346"/>
                <a:gd name="connsiteX8" fmla="*/ 0 w 2895225"/>
                <a:gd name="connsiteY8" fmla="*/ 1245786 h 1416346"/>
                <a:gd name="connsiteX9" fmla="*/ 425952 w 2895225"/>
                <a:gd name="connsiteY9" fmla="*/ 1245786 h 1416346"/>
                <a:gd name="connsiteX10" fmla="*/ 425952 w 2895225"/>
                <a:gd name="connsiteY10" fmla="*/ 1051652 h 1416346"/>
                <a:gd name="connsiteX11" fmla="*/ 0 w 2895225"/>
                <a:gd name="connsiteY11" fmla="*/ 1051652 h 1416346"/>
                <a:gd name="connsiteX12" fmla="*/ 0 w 2895225"/>
                <a:gd name="connsiteY12" fmla="*/ 1049469 h 1416346"/>
                <a:gd name="connsiteX13" fmla="*/ 138483 w 2895225"/>
                <a:gd name="connsiteY13" fmla="*/ 889624 h 1416346"/>
                <a:gd name="connsiteX14" fmla="*/ 300885 w 2895225"/>
                <a:gd name="connsiteY14" fmla="*/ 710797 h 1416346"/>
                <a:gd name="connsiteX15" fmla="*/ 375178 w 2895225"/>
                <a:gd name="connsiteY15" fmla="*/ 583116 h 1416346"/>
                <a:gd name="connsiteX16" fmla="*/ 399071 w 2895225"/>
                <a:gd name="connsiteY16" fmla="*/ 458049 h 1416346"/>
                <a:gd name="connsiteX17" fmla="*/ 303871 w 2895225"/>
                <a:gd name="connsiteY17" fmla="*/ 224341 h 1416346"/>
                <a:gd name="connsiteX18" fmla="*/ 32457 w 2895225"/>
                <a:gd name="connsiteY18" fmla="*/ 142954 h 1416346"/>
                <a:gd name="connsiteX19" fmla="*/ 0 w 2895225"/>
                <a:gd name="connsiteY19" fmla="*/ 144763 h 1416346"/>
                <a:gd name="connsiteX0" fmla="*/ 0 w 2895225"/>
                <a:gd name="connsiteY0" fmla="*/ 0 h 1416346"/>
                <a:gd name="connsiteX1" fmla="*/ 1928968 w 2895225"/>
                <a:gd name="connsiteY1" fmla="*/ 0 h 1416346"/>
                <a:gd name="connsiteX2" fmla="*/ 2895225 w 2895225"/>
                <a:gd name="connsiteY2" fmla="*/ 0 h 1416346"/>
                <a:gd name="connsiteX3" fmla="*/ 2895225 w 2895225"/>
                <a:gd name="connsiteY3" fmla="*/ 1416346 h 1416346"/>
                <a:gd name="connsiteX4" fmla="*/ 1932514 w 2895225"/>
                <a:gd name="connsiteY4" fmla="*/ 1416346 h 1416346"/>
                <a:gd name="connsiteX5" fmla="*/ 1928968 w 2895225"/>
                <a:gd name="connsiteY5" fmla="*/ 1416346 h 1416346"/>
                <a:gd name="connsiteX6" fmla="*/ 0 w 2895225"/>
                <a:gd name="connsiteY6" fmla="*/ 1416346 h 1416346"/>
                <a:gd name="connsiteX7" fmla="*/ 0 w 2895225"/>
                <a:gd name="connsiteY7" fmla="*/ 1245786 h 1416346"/>
                <a:gd name="connsiteX8" fmla="*/ 425952 w 2895225"/>
                <a:gd name="connsiteY8" fmla="*/ 1245786 h 1416346"/>
                <a:gd name="connsiteX9" fmla="*/ 425952 w 2895225"/>
                <a:gd name="connsiteY9" fmla="*/ 1051652 h 1416346"/>
                <a:gd name="connsiteX10" fmla="*/ 0 w 2895225"/>
                <a:gd name="connsiteY10" fmla="*/ 1051652 h 1416346"/>
                <a:gd name="connsiteX11" fmla="*/ 0 w 2895225"/>
                <a:gd name="connsiteY11" fmla="*/ 1049469 h 1416346"/>
                <a:gd name="connsiteX12" fmla="*/ 138483 w 2895225"/>
                <a:gd name="connsiteY12" fmla="*/ 889624 h 1416346"/>
                <a:gd name="connsiteX13" fmla="*/ 300885 w 2895225"/>
                <a:gd name="connsiteY13" fmla="*/ 710797 h 1416346"/>
                <a:gd name="connsiteX14" fmla="*/ 375178 w 2895225"/>
                <a:gd name="connsiteY14" fmla="*/ 583116 h 1416346"/>
                <a:gd name="connsiteX15" fmla="*/ 399071 w 2895225"/>
                <a:gd name="connsiteY15" fmla="*/ 458049 h 1416346"/>
                <a:gd name="connsiteX16" fmla="*/ 303871 w 2895225"/>
                <a:gd name="connsiteY16" fmla="*/ 224341 h 1416346"/>
                <a:gd name="connsiteX17" fmla="*/ 32457 w 2895225"/>
                <a:gd name="connsiteY17" fmla="*/ 142954 h 1416346"/>
                <a:gd name="connsiteX18" fmla="*/ 0 w 2895225"/>
                <a:gd name="connsiteY18" fmla="*/ 144763 h 1416346"/>
                <a:gd name="connsiteX19" fmla="*/ 0 w 2895225"/>
                <a:gd name="connsiteY19" fmla="*/ 0 h 1416346"/>
                <a:gd name="connsiteX0" fmla="*/ 0 w 2895225"/>
                <a:gd name="connsiteY0" fmla="*/ 0 h 1416346"/>
                <a:gd name="connsiteX1" fmla="*/ 1928968 w 2895225"/>
                <a:gd name="connsiteY1" fmla="*/ 0 h 1416346"/>
                <a:gd name="connsiteX2" fmla="*/ 2895225 w 2895225"/>
                <a:gd name="connsiteY2" fmla="*/ 0 h 1416346"/>
                <a:gd name="connsiteX3" fmla="*/ 2895225 w 2895225"/>
                <a:gd name="connsiteY3" fmla="*/ 1416346 h 1416346"/>
                <a:gd name="connsiteX4" fmla="*/ 1932514 w 2895225"/>
                <a:gd name="connsiteY4" fmla="*/ 1416346 h 1416346"/>
                <a:gd name="connsiteX5" fmla="*/ 0 w 2895225"/>
                <a:gd name="connsiteY5" fmla="*/ 1416346 h 1416346"/>
                <a:gd name="connsiteX6" fmla="*/ 0 w 2895225"/>
                <a:gd name="connsiteY6" fmla="*/ 1245786 h 1416346"/>
                <a:gd name="connsiteX7" fmla="*/ 425952 w 2895225"/>
                <a:gd name="connsiteY7" fmla="*/ 1245786 h 1416346"/>
                <a:gd name="connsiteX8" fmla="*/ 425952 w 2895225"/>
                <a:gd name="connsiteY8" fmla="*/ 1051652 h 1416346"/>
                <a:gd name="connsiteX9" fmla="*/ 0 w 2895225"/>
                <a:gd name="connsiteY9" fmla="*/ 1051652 h 1416346"/>
                <a:gd name="connsiteX10" fmla="*/ 0 w 2895225"/>
                <a:gd name="connsiteY10" fmla="*/ 1049469 h 1416346"/>
                <a:gd name="connsiteX11" fmla="*/ 138483 w 2895225"/>
                <a:gd name="connsiteY11" fmla="*/ 889624 h 1416346"/>
                <a:gd name="connsiteX12" fmla="*/ 300885 w 2895225"/>
                <a:gd name="connsiteY12" fmla="*/ 710797 h 1416346"/>
                <a:gd name="connsiteX13" fmla="*/ 375178 w 2895225"/>
                <a:gd name="connsiteY13" fmla="*/ 583116 h 1416346"/>
                <a:gd name="connsiteX14" fmla="*/ 399071 w 2895225"/>
                <a:gd name="connsiteY14" fmla="*/ 458049 h 1416346"/>
                <a:gd name="connsiteX15" fmla="*/ 303871 w 2895225"/>
                <a:gd name="connsiteY15" fmla="*/ 224341 h 1416346"/>
                <a:gd name="connsiteX16" fmla="*/ 32457 w 2895225"/>
                <a:gd name="connsiteY16" fmla="*/ 142954 h 1416346"/>
                <a:gd name="connsiteX17" fmla="*/ 0 w 2895225"/>
                <a:gd name="connsiteY17" fmla="*/ 144763 h 1416346"/>
                <a:gd name="connsiteX18" fmla="*/ 0 w 2895225"/>
                <a:gd name="connsiteY18" fmla="*/ 0 h 1416346"/>
                <a:gd name="connsiteX0" fmla="*/ 0 w 2895225"/>
                <a:gd name="connsiteY0" fmla="*/ 0 h 1416346"/>
                <a:gd name="connsiteX1" fmla="*/ 2895225 w 2895225"/>
                <a:gd name="connsiteY1" fmla="*/ 0 h 1416346"/>
                <a:gd name="connsiteX2" fmla="*/ 2895225 w 2895225"/>
                <a:gd name="connsiteY2" fmla="*/ 1416346 h 1416346"/>
                <a:gd name="connsiteX3" fmla="*/ 1932514 w 2895225"/>
                <a:gd name="connsiteY3" fmla="*/ 1416346 h 1416346"/>
                <a:gd name="connsiteX4" fmla="*/ 0 w 2895225"/>
                <a:gd name="connsiteY4" fmla="*/ 1416346 h 1416346"/>
                <a:gd name="connsiteX5" fmla="*/ 0 w 2895225"/>
                <a:gd name="connsiteY5" fmla="*/ 1245786 h 1416346"/>
                <a:gd name="connsiteX6" fmla="*/ 425952 w 2895225"/>
                <a:gd name="connsiteY6" fmla="*/ 1245786 h 1416346"/>
                <a:gd name="connsiteX7" fmla="*/ 425952 w 2895225"/>
                <a:gd name="connsiteY7" fmla="*/ 1051652 h 1416346"/>
                <a:gd name="connsiteX8" fmla="*/ 0 w 2895225"/>
                <a:gd name="connsiteY8" fmla="*/ 1051652 h 1416346"/>
                <a:gd name="connsiteX9" fmla="*/ 0 w 2895225"/>
                <a:gd name="connsiteY9" fmla="*/ 1049469 h 1416346"/>
                <a:gd name="connsiteX10" fmla="*/ 138483 w 2895225"/>
                <a:gd name="connsiteY10" fmla="*/ 889624 h 1416346"/>
                <a:gd name="connsiteX11" fmla="*/ 300885 w 2895225"/>
                <a:gd name="connsiteY11" fmla="*/ 710797 h 1416346"/>
                <a:gd name="connsiteX12" fmla="*/ 375178 w 2895225"/>
                <a:gd name="connsiteY12" fmla="*/ 583116 h 1416346"/>
                <a:gd name="connsiteX13" fmla="*/ 399071 w 2895225"/>
                <a:gd name="connsiteY13" fmla="*/ 458049 h 1416346"/>
                <a:gd name="connsiteX14" fmla="*/ 303871 w 2895225"/>
                <a:gd name="connsiteY14" fmla="*/ 224341 h 1416346"/>
                <a:gd name="connsiteX15" fmla="*/ 32457 w 2895225"/>
                <a:gd name="connsiteY15" fmla="*/ 142954 h 1416346"/>
                <a:gd name="connsiteX16" fmla="*/ 0 w 2895225"/>
                <a:gd name="connsiteY16" fmla="*/ 144763 h 1416346"/>
                <a:gd name="connsiteX17" fmla="*/ 0 w 2895225"/>
                <a:gd name="connsiteY17" fmla="*/ 0 h 1416346"/>
                <a:gd name="connsiteX0" fmla="*/ 0 w 2895225"/>
                <a:gd name="connsiteY0" fmla="*/ 0 h 1416346"/>
                <a:gd name="connsiteX1" fmla="*/ 2895225 w 2895225"/>
                <a:gd name="connsiteY1" fmla="*/ 0 h 1416346"/>
                <a:gd name="connsiteX2" fmla="*/ 2895225 w 2895225"/>
                <a:gd name="connsiteY2" fmla="*/ 1416346 h 1416346"/>
                <a:gd name="connsiteX3" fmla="*/ 0 w 2895225"/>
                <a:gd name="connsiteY3" fmla="*/ 1416346 h 1416346"/>
                <a:gd name="connsiteX4" fmla="*/ 0 w 2895225"/>
                <a:gd name="connsiteY4" fmla="*/ 1245786 h 1416346"/>
                <a:gd name="connsiteX5" fmla="*/ 425952 w 2895225"/>
                <a:gd name="connsiteY5" fmla="*/ 1245786 h 1416346"/>
                <a:gd name="connsiteX6" fmla="*/ 425952 w 2895225"/>
                <a:gd name="connsiteY6" fmla="*/ 1051652 h 1416346"/>
                <a:gd name="connsiteX7" fmla="*/ 0 w 2895225"/>
                <a:gd name="connsiteY7" fmla="*/ 1051652 h 1416346"/>
                <a:gd name="connsiteX8" fmla="*/ 0 w 2895225"/>
                <a:gd name="connsiteY8" fmla="*/ 1049469 h 1416346"/>
                <a:gd name="connsiteX9" fmla="*/ 138483 w 2895225"/>
                <a:gd name="connsiteY9" fmla="*/ 889624 h 1416346"/>
                <a:gd name="connsiteX10" fmla="*/ 300885 w 2895225"/>
                <a:gd name="connsiteY10" fmla="*/ 710797 h 1416346"/>
                <a:gd name="connsiteX11" fmla="*/ 375178 w 2895225"/>
                <a:gd name="connsiteY11" fmla="*/ 583116 h 1416346"/>
                <a:gd name="connsiteX12" fmla="*/ 399071 w 2895225"/>
                <a:gd name="connsiteY12" fmla="*/ 458049 h 1416346"/>
                <a:gd name="connsiteX13" fmla="*/ 303871 w 2895225"/>
                <a:gd name="connsiteY13" fmla="*/ 224341 h 1416346"/>
                <a:gd name="connsiteX14" fmla="*/ 32457 w 2895225"/>
                <a:gd name="connsiteY14" fmla="*/ 142954 h 1416346"/>
                <a:gd name="connsiteX15" fmla="*/ 0 w 2895225"/>
                <a:gd name="connsiteY15" fmla="*/ 144763 h 1416346"/>
                <a:gd name="connsiteX16" fmla="*/ 0 w 2895225"/>
                <a:gd name="connsiteY16"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5225" h="1416346">
                  <a:moveTo>
                    <a:pt x="0" y="0"/>
                  </a:moveTo>
                  <a:lnTo>
                    <a:pt x="2895225" y="0"/>
                  </a:lnTo>
                  <a:lnTo>
                    <a:pt x="2895225" y="1416346"/>
                  </a:lnTo>
                  <a:lnTo>
                    <a:pt x="0" y="1416346"/>
                  </a:lnTo>
                  <a:lnTo>
                    <a:pt x="0" y="1245786"/>
                  </a:lnTo>
                  <a:lnTo>
                    <a:pt x="425952" y="1245786"/>
                  </a:lnTo>
                  <a:lnTo>
                    <a:pt x="425952" y="1051652"/>
                  </a:lnTo>
                  <a:lnTo>
                    <a:pt x="0" y="1051652"/>
                  </a:lnTo>
                  <a:lnTo>
                    <a:pt x="0" y="1049469"/>
                  </a:lnTo>
                  <a:lnTo>
                    <a:pt x="138483" y="889624"/>
                  </a:lnTo>
                  <a:cubicBezTo>
                    <a:pt x="213151" y="814957"/>
                    <a:pt x="267284" y="755348"/>
                    <a:pt x="300885" y="710797"/>
                  </a:cubicBezTo>
                  <a:cubicBezTo>
                    <a:pt x="334484" y="666245"/>
                    <a:pt x="359249" y="623685"/>
                    <a:pt x="375178" y="583116"/>
                  </a:cubicBezTo>
                  <a:cubicBezTo>
                    <a:pt x="391107" y="542547"/>
                    <a:pt x="399071" y="500858"/>
                    <a:pt x="399071" y="458049"/>
                  </a:cubicBezTo>
                  <a:cubicBezTo>
                    <a:pt x="399071" y="356502"/>
                    <a:pt x="367338" y="278599"/>
                    <a:pt x="303871" y="224341"/>
                  </a:cubicBezTo>
                  <a:cubicBezTo>
                    <a:pt x="240404" y="170083"/>
                    <a:pt x="149932" y="142954"/>
                    <a:pt x="32457" y="142954"/>
                  </a:cubicBezTo>
                  <a:lnTo>
                    <a:pt x="0" y="144763"/>
                  </a:lnTo>
                  <a:lnTo>
                    <a:pt x="0" y="0"/>
                  </a:lnTo>
                  <a:close/>
                </a:path>
              </a:pathLst>
            </a:custGeom>
            <a:solidFill>
              <a:schemeClr val="accent2"/>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8" name="Freeform: Shape 7">
              <a:extLst>
                <a:ext uri="{FF2B5EF4-FFF2-40B4-BE49-F238E27FC236}">
                  <a16:creationId xmlns:a16="http://schemas.microsoft.com/office/drawing/2014/main" id="{C409C44D-36C5-1604-2177-4F8003803E54}"/>
                </a:ext>
              </a:extLst>
            </p:cNvPr>
            <p:cNvSpPr/>
            <p:nvPr/>
          </p:nvSpPr>
          <p:spPr>
            <a:xfrm>
              <a:off x="4927316" y="1281335"/>
              <a:ext cx="781017" cy="1102832"/>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rgbClr val="00B0F0"/>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9" name="Group 8">
            <a:extLst>
              <a:ext uri="{FF2B5EF4-FFF2-40B4-BE49-F238E27FC236}">
                <a16:creationId xmlns:a16="http://schemas.microsoft.com/office/drawing/2014/main" id="{EB5699C5-F50C-718B-E7F9-E066A16AE7B1}"/>
              </a:ext>
            </a:extLst>
          </p:cNvPr>
          <p:cNvGrpSpPr/>
          <p:nvPr/>
        </p:nvGrpSpPr>
        <p:grpSpPr>
          <a:xfrm>
            <a:off x="6993827" y="4600185"/>
            <a:ext cx="2339446" cy="1191015"/>
            <a:chOff x="4442295" y="4682817"/>
            <a:chExt cx="3232896" cy="1416346"/>
          </a:xfrm>
        </p:grpSpPr>
        <p:sp>
          <p:nvSpPr>
            <p:cNvPr id="10" name="Freeform: Shape 9">
              <a:extLst>
                <a:ext uri="{FF2B5EF4-FFF2-40B4-BE49-F238E27FC236}">
                  <a16:creationId xmlns:a16="http://schemas.microsoft.com/office/drawing/2014/main" id="{F828974F-393E-4921-600D-D94E5A74F5EA}"/>
                </a:ext>
              </a:extLst>
            </p:cNvPr>
            <p:cNvSpPr/>
            <p:nvPr/>
          </p:nvSpPr>
          <p:spPr>
            <a:xfrm>
              <a:off x="4777946" y="4682817"/>
              <a:ext cx="2897245" cy="1416346"/>
            </a:xfrm>
            <a:custGeom>
              <a:avLst/>
              <a:gdLst>
                <a:gd name="connsiteX0" fmla="*/ 0 w 2897245"/>
                <a:gd name="connsiteY0" fmla="*/ 0 h 1416346"/>
                <a:gd name="connsiteX1" fmla="*/ 1930988 w 2897245"/>
                <a:gd name="connsiteY1" fmla="*/ 0 h 1416346"/>
                <a:gd name="connsiteX2" fmla="*/ 1932514 w 2897245"/>
                <a:gd name="connsiteY2" fmla="*/ 0 h 1416346"/>
                <a:gd name="connsiteX3" fmla="*/ 2897245 w 2897245"/>
                <a:gd name="connsiteY3" fmla="*/ 0 h 1416346"/>
                <a:gd name="connsiteX4" fmla="*/ 2897245 w 2897245"/>
                <a:gd name="connsiteY4" fmla="*/ 1416346 h 1416346"/>
                <a:gd name="connsiteX5" fmla="*/ 1932514 w 2897245"/>
                <a:gd name="connsiteY5" fmla="*/ 1416346 h 1416346"/>
                <a:gd name="connsiteX6" fmla="*/ 1930988 w 2897245"/>
                <a:gd name="connsiteY6" fmla="*/ 1416346 h 1416346"/>
                <a:gd name="connsiteX7" fmla="*/ 0 w 2897245"/>
                <a:gd name="connsiteY7" fmla="*/ 1416346 h 1416346"/>
                <a:gd name="connsiteX8" fmla="*/ 0 w 2897245"/>
                <a:gd name="connsiteY8" fmla="*/ 1256864 h 1416346"/>
                <a:gd name="connsiteX9" fmla="*/ 45150 w 2897245"/>
                <a:gd name="connsiteY9" fmla="*/ 1260719 h 1416346"/>
                <a:gd name="connsiteX10" fmla="*/ 239658 w 2897245"/>
                <a:gd name="connsiteY10" fmla="*/ 1225626 h 1416346"/>
                <a:gd name="connsiteX11" fmla="*/ 374059 w 2897245"/>
                <a:gd name="connsiteY11" fmla="*/ 1120345 h 1416346"/>
                <a:gd name="connsiteX12" fmla="*/ 422965 w 2897245"/>
                <a:gd name="connsiteY12" fmla="*/ 946371 h 1416346"/>
                <a:gd name="connsiteX13" fmla="*/ 373685 w 2897245"/>
                <a:gd name="connsiteY13" fmla="*/ 783597 h 1416346"/>
                <a:gd name="connsiteX14" fmla="*/ 279185 w 2897245"/>
                <a:gd name="connsiteY14" fmla="*/ 699107 h 1416346"/>
                <a:gd name="connsiteX15" fmla="*/ 252559 w 2897245"/>
                <a:gd name="connsiteY15" fmla="*/ 685733 h 1416346"/>
                <a:gd name="connsiteX16" fmla="*/ 267892 w 2897245"/>
                <a:gd name="connsiteY16" fmla="*/ 677850 h 1416346"/>
                <a:gd name="connsiteX17" fmla="*/ 355392 w 2897245"/>
                <a:gd name="connsiteY17" fmla="*/ 598050 h 1416346"/>
                <a:gd name="connsiteX18" fmla="*/ 400566 w 2897245"/>
                <a:gd name="connsiteY18" fmla="*/ 449089 h 1416346"/>
                <a:gd name="connsiteX19" fmla="*/ 355019 w 2897245"/>
                <a:gd name="connsiteY19" fmla="*/ 281088 h 1416346"/>
                <a:gd name="connsiteX20" fmla="*/ 228831 w 2897245"/>
                <a:gd name="connsiteY20" fmla="*/ 178048 h 1416346"/>
                <a:gd name="connsiteX21" fmla="*/ 43657 w 2897245"/>
                <a:gd name="connsiteY21" fmla="*/ 142954 h 1416346"/>
                <a:gd name="connsiteX22" fmla="*/ 0 w 2897245"/>
                <a:gd name="connsiteY22" fmla="*/ 146885 h 1416346"/>
                <a:gd name="connsiteX0" fmla="*/ 0 w 2897245"/>
                <a:gd name="connsiteY0" fmla="*/ 0 h 1416346"/>
                <a:gd name="connsiteX1" fmla="*/ 1930988 w 2897245"/>
                <a:gd name="connsiteY1" fmla="*/ 0 h 1416346"/>
                <a:gd name="connsiteX2" fmla="*/ 2897245 w 2897245"/>
                <a:gd name="connsiteY2" fmla="*/ 0 h 1416346"/>
                <a:gd name="connsiteX3" fmla="*/ 2897245 w 2897245"/>
                <a:gd name="connsiteY3" fmla="*/ 1416346 h 1416346"/>
                <a:gd name="connsiteX4" fmla="*/ 1932514 w 2897245"/>
                <a:gd name="connsiteY4" fmla="*/ 1416346 h 1416346"/>
                <a:gd name="connsiteX5" fmla="*/ 1930988 w 2897245"/>
                <a:gd name="connsiteY5" fmla="*/ 1416346 h 1416346"/>
                <a:gd name="connsiteX6" fmla="*/ 0 w 2897245"/>
                <a:gd name="connsiteY6" fmla="*/ 1416346 h 1416346"/>
                <a:gd name="connsiteX7" fmla="*/ 0 w 2897245"/>
                <a:gd name="connsiteY7" fmla="*/ 1256864 h 1416346"/>
                <a:gd name="connsiteX8" fmla="*/ 45150 w 2897245"/>
                <a:gd name="connsiteY8" fmla="*/ 1260719 h 1416346"/>
                <a:gd name="connsiteX9" fmla="*/ 239658 w 2897245"/>
                <a:gd name="connsiteY9" fmla="*/ 1225626 h 1416346"/>
                <a:gd name="connsiteX10" fmla="*/ 374059 w 2897245"/>
                <a:gd name="connsiteY10" fmla="*/ 1120345 h 1416346"/>
                <a:gd name="connsiteX11" fmla="*/ 422965 w 2897245"/>
                <a:gd name="connsiteY11" fmla="*/ 946371 h 1416346"/>
                <a:gd name="connsiteX12" fmla="*/ 373685 w 2897245"/>
                <a:gd name="connsiteY12" fmla="*/ 783597 h 1416346"/>
                <a:gd name="connsiteX13" fmla="*/ 279185 w 2897245"/>
                <a:gd name="connsiteY13" fmla="*/ 699107 h 1416346"/>
                <a:gd name="connsiteX14" fmla="*/ 252559 w 2897245"/>
                <a:gd name="connsiteY14" fmla="*/ 685733 h 1416346"/>
                <a:gd name="connsiteX15" fmla="*/ 267892 w 2897245"/>
                <a:gd name="connsiteY15" fmla="*/ 677850 h 1416346"/>
                <a:gd name="connsiteX16" fmla="*/ 355392 w 2897245"/>
                <a:gd name="connsiteY16" fmla="*/ 598050 h 1416346"/>
                <a:gd name="connsiteX17" fmla="*/ 400566 w 2897245"/>
                <a:gd name="connsiteY17" fmla="*/ 449089 h 1416346"/>
                <a:gd name="connsiteX18" fmla="*/ 355019 w 2897245"/>
                <a:gd name="connsiteY18" fmla="*/ 281088 h 1416346"/>
                <a:gd name="connsiteX19" fmla="*/ 228831 w 2897245"/>
                <a:gd name="connsiteY19" fmla="*/ 178048 h 1416346"/>
                <a:gd name="connsiteX20" fmla="*/ 43657 w 2897245"/>
                <a:gd name="connsiteY20" fmla="*/ 142954 h 1416346"/>
                <a:gd name="connsiteX21" fmla="*/ 0 w 2897245"/>
                <a:gd name="connsiteY21" fmla="*/ 146885 h 1416346"/>
                <a:gd name="connsiteX22" fmla="*/ 0 w 2897245"/>
                <a:gd name="connsiteY22" fmla="*/ 0 h 1416346"/>
                <a:gd name="connsiteX0" fmla="*/ 0 w 2897245"/>
                <a:gd name="connsiteY0" fmla="*/ 0 h 1416346"/>
                <a:gd name="connsiteX1" fmla="*/ 2897245 w 2897245"/>
                <a:gd name="connsiteY1" fmla="*/ 0 h 1416346"/>
                <a:gd name="connsiteX2" fmla="*/ 2897245 w 2897245"/>
                <a:gd name="connsiteY2" fmla="*/ 1416346 h 1416346"/>
                <a:gd name="connsiteX3" fmla="*/ 1932514 w 2897245"/>
                <a:gd name="connsiteY3" fmla="*/ 1416346 h 1416346"/>
                <a:gd name="connsiteX4" fmla="*/ 1930988 w 2897245"/>
                <a:gd name="connsiteY4" fmla="*/ 1416346 h 1416346"/>
                <a:gd name="connsiteX5" fmla="*/ 0 w 2897245"/>
                <a:gd name="connsiteY5" fmla="*/ 1416346 h 1416346"/>
                <a:gd name="connsiteX6" fmla="*/ 0 w 2897245"/>
                <a:gd name="connsiteY6" fmla="*/ 1256864 h 1416346"/>
                <a:gd name="connsiteX7" fmla="*/ 45150 w 2897245"/>
                <a:gd name="connsiteY7" fmla="*/ 1260719 h 1416346"/>
                <a:gd name="connsiteX8" fmla="*/ 239658 w 2897245"/>
                <a:gd name="connsiteY8" fmla="*/ 1225626 h 1416346"/>
                <a:gd name="connsiteX9" fmla="*/ 374059 w 2897245"/>
                <a:gd name="connsiteY9" fmla="*/ 1120345 h 1416346"/>
                <a:gd name="connsiteX10" fmla="*/ 422965 w 2897245"/>
                <a:gd name="connsiteY10" fmla="*/ 946371 h 1416346"/>
                <a:gd name="connsiteX11" fmla="*/ 373685 w 2897245"/>
                <a:gd name="connsiteY11" fmla="*/ 783597 h 1416346"/>
                <a:gd name="connsiteX12" fmla="*/ 279185 w 2897245"/>
                <a:gd name="connsiteY12" fmla="*/ 699107 h 1416346"/>
                <a:gd name="connsiteX13" fmla="*/ 252559 w 2897245"/>
                <a:gd name="connsiteY13" fmla="*/ 685733 h 1416346"/>
                <a:gd name="connsiteX14" fmla="*/ 267892 w 2897245"/>
                <a:gd name="connsiteY14" fmla="*/ 677850 h 1416346"/>
                <a:gd name="connsiteX15" fmla="*/ 355392 w 2897245"/>
                <a:gd name="connsiteY15" fmla="*/ 598050 h 1416346"/>
                <a:gd name="connsiteX16" fmla="*/ 400566 w 2897245"/>
                <a:gd name="connsiteY16" fmla="*/ 449089 h 1416346"/>
                <a:gd name="connsiteX17" fmla="*/ 355019 w 2897245"/>
                <a:gd name="connsiteY17" fmla="*/ 281088 h 1416346"/>
                <a:gd name="connsiteX18" fmla="*/ 228831 w 2897245"/>
                <a:gd name="connsiteY18" fmla="*/ 178048 h 1416346"/>
                <a:gd name="connsiteX19" fmla="*/ 43657 w 2897245"/>
                <a:gd name="connsiteY19" fmla="*/ 142954 h 1416346"/>
                <a:gd name="connsiteX20" fmla="*/ 0 w 2897245"/>
                <a:gd name="connsiteY20" fmla="*/ 146885 h 1416346"/>
                <a:gd name="connsiteX21" fmla="*/ 0 w 2897245"/>
                <a:gd name="connsiteY21" fmla="*/ 0 h 1416346"/>
                <a:gd name="connsiteX0" fmla="*/ 0 w 2897245"/>
                <a:gd name="connsiteY0" fmla="*/ 0 h 1416346"/>
                <a:gd name="connsiteX1" fmla="*/ 2897245 w 2897245"/>
                <a:gd name="connsiteY1" fmla="*/ 0 h 1416346"/>
                <a:gd name="connsiteX2" fmla="*/ 2897245 w 2897245"/>
                <a:gd name="connsiteY2" fmla="*/ 1416346 h 1416346"/>
                <a:gd name="connsiteX3" fmla="*/ 1932514 w 2897245"/>
                <a:gd name="connsiteY3" fmla="*/ 1416346 h 1416346"/>
                <a:gd name="connsiteX4" fmla="*/ 0 w 2897245"/>
                <a:gd name="connsiteY4" fmla="*/ 1416346 h 1416346"/>
                <a:gd name="connsiteX5" fmla="*/ 0 w 2897245"/>
                <a:gd name="connsiteY5" fmla="*/ 1256864 h 1416346"/>
                <a:gd name="connsiteX6" fmla="*/ 45150 w 2897245"/>
                <a:gd name="connsiteY6" fmla="*/ 1260719 h 1416346"/>
                <a:gd name="connsiteX7" fmla="*/ 239658 w 2897245"/>
                <a:gd name="connsiteY7" fmla="*/ 1225626 h 1416346"/>
                <a:gd name="connsiteX8" fmla="*/ 374059 w 2897245"/>
                <a:gd name="connsiteY8" fmla="*/ 1120345 h 1416346"/>
                <a:gd name="connsiteX9" fmla="*/ 422965 w 2897245"/>
                <a:gd name="connsiteY9" fmla="*/ 946371 h 1416346"/>
                <a:gd name="connsiteX10" fmla="*/ 373685 w 2897245"/>
                <a:gd name="connsiteY10" fmla="*/ 783597 h 1416346"/>
                <a:gd name="connsiteX11" fmla="*/ 279185 w 2897245"/>
                <a:gd name="connsiteY11" fmla="*/ 699107 h 1416346"/>
                <a:gd name="connsiteX12" fmla="*/ 252559 w 2897245"/>
                <a:gd name="connsiteY12" fmla="*/ 685733 h 1416346"/>
                <a:gd name="connsiteX13" fmla="*/ 267892 w 2897245"/>
                <a:gd name="connsiteY13" fmla="*/ 677850 h 1416346"/>
                <a:gd name="connsiteX14" fmla="*/ 355392 w 2897245"/>
                <a:gd name="connsiteY14" fmla="*/ 598050 h 1416346"/>
                <a:gd name="connsiteX15" fmla="*/ 400566 w 2897245"/>
                <a:gd name="connsiteY15" fmla="*/ 449089 h 1416346"/>
                <a:gd name="connsiteX16" fmla="*/ 355019 w 2897245"/>
                <a:gd name="connsiteY16" fmla="*/ 281088 h 1416346"/>
                <a:gd name="connsiteX17" fmla="*/ 228831 w 2897245"/>
                <a:gd name="connsiteY17" fmla="*/ 178048 h 1416346"/>
                <a:gd name="connsiteX18" fmla="*/ 43657 w 2897245"/>
                <a:gd name="connsiteY18" fmla="*/ 142954 h 1416346"/>
                <a:gd name="connsiteX19" fmla="*/ 0 w 2897245"/>
                <a:gd name="connsiteY19" fmla="*/ 146885 h 1416346"/>
                <a:gd name="connsiteX20" fmla="*/ 0 w 2897245"/>
                <a:gd name="connsiteY20" fmla="*/ 0 h 1416346"/>
                <a:gd name="connsiteX0" fmla="*/ 0 w 2897245"/>
                <a:gd name="connsiteY0" fmla="*/ 0 h 1416346"/>
                <a:gd name="connsiteX1" fmla="*/ 2897245 w 2897245"/>
                <a:gd name="connsiteY1" fmla="*/ 0 h 1416346"/>
                <a:gd name="connsiteX2" fmla="*/ 2897245 w 2897245"/>
                <a:gd name="connsiteY2" fmla="*/ 1416346 h 1416346"/>
                <a:gd name="connsiteX3" fmla="*/ 0 w 2897245"/>
                <a:gd name="connsiteY3" fmla="*/ 1416346 h 1416346"/>
                <a:gd name="connsiteX4" fmla="*/ 0 w 2897245"/>
                <a:gd name="connsiteY4" fmla="*/ 1256864 h 1416346"/>
                <a:gd name="connsiteX5" fmla="*/ 45150 w 2897245"/>
                <a:gd name="connsiteY5" fmla="*/ 1260719 h 1416346"/>
                <a:gd name="connsiteX6" fmla="*/ 239658 w 2897245"/>
                <a:gd name="connsiteY6" fmla="*/ 1225626 h 1416346"/>
                <a:gd name="connsiteX7" fmla="*/ 374059 w 2897245"/>
                <a:gd name="connsiteY7" fmla="*/ 1120345 h 1416346"/>
                <a:gd name="connsiteX8" fmla="*/ 422965 w 2897245"/>
                <a:gd name="connsiteY8" fmla="*/ 946371 h 1416346"/>
                <a:gd name="connsiteX9" fmla="*/ 373685 w 2897245"/>
                <a:gd name="connsiteY9" fmla="*/ 783597 h 1416346"/>
                <a:gd name="connsiteX10" fmla="*/ 279185 w 2897245"/>
                <a:gd name="connsiteY10" fmla="*/ 699107 h 1416346"/>
                <a:gd name="connsiteX11" fmla="*/ 252559 w 2897245"/>
                <a:gd name="connsiteY11" fmla="*/ 685733 h 1416346"/>
                <a:gd name="connsiteX12" fmla="*/ 267892 w 2897245"/>
                <a:gd name="connsiteY12" fmla="*/ 677850 h 1416346"/>
                <a:gd name="connsiteX13" fmla="*/ 355392 w 2897245"/>
                <a:gd name="connsiteY13" fmla="*/ 598050 h 1416346"/>
                <a:gd name="connsiteX14" fmla="*/ 400566 w 2897245"/>
                <a:gd name="connsiteY14" fmla="*/ 449089 h 1416346"/>
                <a:gd name="connsiteX15" fmla="*/ 355019 w 2897245"/>
                <a:gd name="connsiteY15" fmla="*/ 281088 h 1416346"/>
                <a:gd name="connsiteX16" fmla="*/ 228831 w 2897245"/>
                <a:gd name="connsiteY16" fmla="*/ 178048 h 1416346"/>
                <a:gd name="connsiteX17" fmla="*/ 43657 w 2897245"/>
                <a:gd name="connsiteY17" fmla="*/ 142954 h 1416346"/>
                <a:gd name="connsiteX18" fmla="*/ 0 w 2897245"/>
                <a:gd name="connsiteY18" fmla="*/ 146885 h 1416346"/>
                <a:gd name="connsiteX19" fmla="*/ 0 w 2897245"/>
                <a:gd name="connsiteY19"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7245" h="1416346">
                  <a:moveTo>
                    <a:pt x="0" y="0"/>
                  </a:moveTo>
                  <a:lnTo>
                    <a:pt x="2897245" y="0"/>
                  </a:lnTo>
                  <a:lnTo>
                    <a:pt x="2897245" y="1416346"/>
                  </a:lnTo>
                  <a:lnTo>
                    <a:pt x="0" y="1416346"/>
                  </a:lnTo>
                  <a:lnTo>
                    <a:pt x="0" y="1256864"/>
                  </a:lnTo>
                  <a:lnTo>
                    <a:pt x="45150" y="1260719"/>
                  </a:lnTo>
                  <a:cubicBezTo>
                    <a:pt x="117826" y="1260719"/>
                    <a:pt x="182662" y="1249021"/>
                    <a:pt x="239658" y="1225626"/>
                  </a:cubicBezTo>
                  <a:cubicBezTo>
                    <a:pt x="296654" y="1202230"/>
                    <a:pt x="341454" y="1167137"/>
                    <a:pt x="374059" y="1120345"/>
                  </a:cubicBezTo>
                  <a:cubicBezTo>
                    <a:pt x="406663" y="1073554"/>
                    <a:pt x="422965" y="1015563"/>
                    <a:pt x="422965" y="946371"/>
                  </a:cubicBezTo>
                  <a:cubicBezTo>
                    <a:pt x="422965" y="883153"/>
                    <a:pt x="406539" y="828895"/>
                    <a:pt x="373685" y="783597"/>
                  </a:cubicBezTo>
                  <a:cubicBezTo>
                    <a:pt x="349045" y="749623"/>
                    <a:pt x="317545" y="721460"/>
                    <a:pt x="279185" y="699107"/>
                  </a:cubicBezTo>
                  <a:lnTo>
                    <a:pt x="252559" y="685733"/>
                  </a:lnTo>
                  <a:lnTo>
                    <a:pt x="267892" y="677850"/>
                  </a:lnTo>
                  <a:cubicBezTo>
                    <a:pt x="303638" y="656570"/>
                    <a:pt x="332805" y="629970"/>
                    <a:pt x="355392" y="598050"/>
                  </a:cubicBezTo>
                  <a:cubicBezTo>
                    <a:pt x="385508" y="555489"/>
                    <a:pt x="400566" y="505836"/>
                    <a:pt x="400566" y="449089"/>
                  </a:cubicBezTo>
                  <a:cubicBezTo>
                    <a:pt x="400566" y="382386"/>
                    <a:pt x="385383" y="326386"/>
                    <a:pt x="355019" y="281088"/>
                  </a:cubicBezTo>
                  <a:cubicBezTo>
                    <a:pt x="324654" y="235790"/>
                    <a:pt x="282591" y="201443"/>
                    <a:pt x="228831" y="178048"/>
                  </a:cubicBezTo>
                  <a:cubicBezTo>
                    <a:pt x="175071" y="154652"/>
                    <a:pt x="113346" y="142954"/>
                    <a:pt x="43657" y="142954"/>
                  </a:cubicBezTo>
                  <a:lnTo>
                    <a:pt x="0" y="146885"/>
                  </a:lnTo>
                  <a:lnTo>
                    <a:pt x="0" y="0"/>
                  </a:lnTo>
                  <a:close/>
                </a:path>
              </a:pathLst>
            </a:custGeom>
            <a:solidFill>
              <a:schemeClr val="tx2"/>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prstClr val="white">
                    <a:lumMod val="85000"/>
                  </a:prstClr>
                </a:solidFill>
                <a:effectLst/>
                <a:uLnTx/>
                <a:uFillTx/>
                <a:latin typeface="Poppins" panose="00000500000000000000" pitchFamily="2" charset="0"/>
                <a:cs typeface="Poppins" panose="00000500000000000000" pitchFamily="2" charset="0"/>
              </a:endParaRPr>
            </a:p>
          </p:txBody>
        </p:sp>
        <p:sp>
          <p:nvSpPr>
            <p:cNvPr id="11" name="Freeform: Shape 10">
              <a:extLst>
                <a:ext uri="{FF2B5EF4-FFF2-40B4-BE49-F238E27FC236}">
                  <a16:creationId xmlns:a16="http://schemas.microsoft.com/office/drawing/2014/main" id="{31CA6B03-1B00-1752-9DAF-1401A5717DA8}"/>
                </a:ext>
              </a:extLst>
            </p:cNvPr>
            <p:cNvSpPr/>
            <p:nvPr/>
          </p:nvSpPr>
          <p:spPr>
            <a:xfrm>
              <a:off x="4442295" y="4825771"/>
              <a:ext cx="758616" cy="1117765"/>
            </a:xfrm>
            <a:custGeom>
              <a:avLst/>
              <a:gdLst/>
              <a:ahLst/>
              <a:cxnLst/>
              <a:rect l="l" t="t" r="r" b="b"/>
              <a:pathLst>
                <a:path w="1053740" h="1552608">
                  <a:moveTo>
                    <a:pt x="526870" y="894020"/>
                  </a:moveTo>
                  <a:cubicBezTo>
                    <a:pt x="492298" y="894020"/>
                    <a:pt x="461702" y="901626"/>
                    <a:pt x="435082" y="916837"/>
                  </a:cubicBezTo>
                  <a:cubicBezTo>
                    <a:pt x="408462" y="932049"/>
                    <a:pt x="387719" y="954001"/>
                    <a:pt x="372854" y="982696"/>
                  </a:cubicBezTo>
                  <a:cubicBezTo>
                    <a:pt x="357988" y="1011390"/>
                    <a:pt x="350555" y="1046480"/>
                    <a:pt x="350555" y="1087966"/>
                  </a:cubicBezTo>
                  <a:cubicBezTo>
                    <a:pt x="350555" y="1128069"/>
                    <a:pt x="358161" y="1162814"/>
                    <a:pt x="373372" y="1192199"/>
                  </a:cubicBezTo>
                  <a:cubicBezTo>
                    <a:pt x="388584" y="1221585"/>
                    <a:pt x="409499" y="1244057"/>
                    <a:pt x="436119" y="1259614"/>
                  </a:cubicBezTo>
                  <a:cubicBezTo>
                    <a:pt x="462740" y="1275171"/>
                    <a:pt x="493681" y="1282950"/>
                    <a:pt x="528944" y="1282950"/>
                  </a:cubicBezTo>
                  <a:cubicBezTo>
                    <a:pt x="564207" y="1282950"/>
                    <a:pt x="594803" y="1275171"/>
                    <a:pt x="620731" y="1259614"/>
                  </a:cubicBezTo>
                  <a:cubicBezTo>
                    <a:pt x="646660" y="1244057"/>
                    <a:pt x="666712" y="1221585"/>
                    <a:pt x="680886" y="1192199"/>
                  </a:cubicBezTo>
                  <a:cubicBezTo>
                    <a:pt x="695060" y="1162814"/>
                    <a:pt x="702147" y="1128069"/>
                    <a:pt x="702147" y="1087966"/>
                  </a:cubicBezTo>
                  <a:cubicBezTo>
                    <a:pt x="702147" y="1046480"/>
                    <a:pt x="694887" y="1011390"/>
                    <a:pt x="680367" y="982696"/>
                  </a:cubicBezTo>
                  <a:cubicBezTo>
                    <a:pt x="665847" y="954001"/>
                    <a:pt x="645450" y="932049"/>
                    <a:pt x="619176" y="916837"/>
                  </a:cubicBezTo>
                  <a:cubicBezTo>
                    <a:pt x="592901" y="901626"/>
                    <a:pt x="562133" y="894020"/>
                    <a:pt x="526870" y="894020"/>
                  </a:cubicBezTo>
                  <a:close/>
                  <a:moveTo>
                    <a:pt x="526870" y="269658"/>
                  </a:moveTo>
                  <a:cubicBezTo>
                    <a:pt x="495755" y="269658"/>
                    <a:pt x="469481" y="276572"/>
                    <a:pt x="448047" y="290401"/>
                  </a:cubicBezTo>
                  <a:cubicBezTo>
                    <a:pt x="426612" y="304230"/>
                    <a:pt x="410364" y="324108"/>
                    <a:pt x="399301" y="350037"/>
                  </a:cubicBezTo>
                  <a:cubicBezTo>
                    <a:pt x="388238" y="375966"/>
                    <a:pt x="382706" y="407253"/>
                    <a:pt x="382706" y="443899"/>
                  </a:cubicBezTo>
                  <a:cubicBezTo>
                    <a:pt x="382706" y="479853"/>
                    <a:pt x="388238" y="511313"/>
                    <a:pt x="399301" y="538279"/>
                  </a:cubicBezTo>
                  <a:cubicBezTo>
                    <a:pt x="410364" y="565245"/>
                    <a:pt x="426785" y="586333"/>
                    <a:pt x="448565" y="601545"/>
                  </a:cubicBezTo>
                  <a:cubicBezTo>
                    <a:pt x="470345" y="616756"/>
                    <a:pt x="497138" y="624362"/>
                    <a:pt x="528944" y="624362"/>
                  </a:cubicBezTo>
                  <a:cubicBezTo>
                    <a:pt x="561441" y="624362"/>
                    <a:pt x="588234" y="616756"/>
                    <a:pt x="609323" y="601545"/>
                  </a:cubicBezTo>
                  <a:cubicBezTo>
                    <a:pt x="630411" y="586333"/>
                    <a:pt x="646314" y="565245"/>
                    <a:pt x="657032" y="538279"/>
                  </a:cubicBezTo>
                  <a:cubicBezTo>
                    <a:pt x="667749" y="511313"/>
                    <a:pt x="673107" y="479853"/>
                    <a:pt x="673107" y="443899"/>
                  </a:cubicBezTo>
                  <a:cubicBezTo>
                    <a:pt x="673107" y="407944"/>
                    <a:pt x="667576" y="377003"/>
                    <a:pt x="656513" y="351074"/>
                  </a:cubicBezTo>
                  <a:cubicBezTo>
                    <a:pt x="645450" y="325145"/>
                    <a:pt x="629202" y="305094"/>
                    <a:pt x="607767" y="290920"/>
                  </a:cubicBezTo>
                  <a:cubicBezTo>
                    <a:pt x="586333" y="276745"/>
                    <a:pt x="559367" y="269658"/>
                    <a:pt x="526870" y="269658"/>
                  </a:cubicBezTo>
                  <a:close/>
                  <a:moveTo>
                    <a:pt x="526870" y="0"/>
                  </a:moveTo>
                  <a:cubicBezTo>
                    <a:pt x="623670" y="0"/>
                    <a:pt x="709407" y="16249"/>
                    <a:pt x="784082" y="48746"/>
                  </a:cubicBezTo>
                  <a:cubicBezTo>
                    <a:pt x="858756" y="81243"/>
                    <a:pt x="917182" y="128952"/>
                    <a:pt x="959360" y="191872"/>
                  </a:cubicBezTo>
                  <a:cubicBezTo>
                    <a:pt x="1001537" y="254792"/>
                    <a:pt x="1022626" y="332578"/>
                    <a:pt x="1022626" y="425230"/>
                  </a:cubicBezTo>
                  <a:cubicBezTo>
                    <a:pt x="1022626" y="504053"/>
                    <a:pt x="1001710" y="573023"/>
                    <a:pt x="959878" y="632141"/>
                  </a:cubicBezTo>
                  <a:cubicBezTo>
                    <a:pt x="928505" y="676479"/>
                    <a:pt x="887991" y="713427"/>
                    <a:pt x="838338" y="742986"/>
                  </a:cubicBezTo>
                  <a:lnTo>
                    <a:pt x="817041" y="753935"/>
                  </a:lnTo>
                  <a:lnTo>
                    <a:pt x="854025" y="772512"/>
                  </a:lnTo>
                  <a:cubicBezTo>
                    <a:pt x="907308" y="803561"/>
                    <a:pt x="951062" y="842681"/>
                    <a:pt x="985288" y="889871"/>
                  </a:cubicBezTo>
                  <a:cubicBezTo>
                    <a:pt x="1030923" y="952791"/>
                    <a:pt x="1053740" y="1028158"/>
                    <a:pt x="1053740" y="1115969"/>
                  </a:cubicBezTo>
                  <a:cubicBezTo>
                    <a:pt x="1053740" y="1212078"/>
                    <a:pt x="1031096" y="1292630"/>
                    <a:pt x="985807" y="1357624"/>
                  </a:cubicBezTo>
                  <a:cubicBezTo>
                    <a:pt x="940518" y="1422619"/>
                    <a:pt x="878289" y="1471364"/>
                    <a:pt x="799121" y="1503862"/>
                  </a:cubicBezTo>
                  <a:cubicBezTo>
                    <a:pt x="719952" y="1536359"/>
                    <a:pt x="629893" y="1552608"/>
                    <a:pt x="528944" y="1552608"/>
                  </a:cubicBezTo>
                  <a:cubicBezTo>
                    <a:pt x="428687" y="1552608"/>
                    <a:pt x="338628" y="1536359"/>
                    <a:pt x="258767" y="1503862"/>
                  </a:cubicBezTo>
                  <a:cubicBezTo>
                    <a:pt x="178907" y="1471364"/>
                    <a:pt x="115814" y="1422619"/>
                    <a:pt x="69488" y="1357624"/>
                  </a:cubicBezTo>
                  <a:cubicBezTo>
                    <a:pt x="23162" y="1292630"/>
                    <a:pt x="0" y="1212078"/>
                    <a:pt x="0" y="1115969"/>
                  </a:cubicBezTo>
                  <a:cubicBezTo>
                    <a:pt x="0" y="1050283"/>
                    <a:pt x="13310" y="991339"/>
                    <a:pt x="39930" y="939136"/>
                  </a:cubicBezTo>
                  <a:cubicBezTo>
                    <a:pt x="66550" y="886933"/>
                    <a:pt x="103714" y="842508"/>
                    <a:pt x="151423" y="805863"/>
                  </a:cubicBezTo>
                  <a:cubicBezTo>
                    <a:pt x="175277" y="787540"/>
                    <a:pt x="201163" y="771377"/>
                    <a:pt x="229079" y="757376"/>
                  </a:cubicBezTo>
                  <a:lnTo>
                    <a:pt x="238784" y="753042"/>
                  </a:lnTo>
                  <a:lnTo>
                    <a:pt x="219032" y="742986"/>
                  </a:lnTo>
                  <a:cubicBezTo>
                    <a:pt x="168860" y="713427"/>
                    <a:pt x="127828" y="676479"/>
                    <a:pt x="95936" y="632141"/>
                  </a:cubicBezTo>
                  <a:cubicBezTo>
                    <a:pt x="53413" y="573023"/>
                    <a:pt x="32151" y="504053"/>
                    <a:pt x="32151" y="425230"/>
                  </a:cubicBezTo>
                  <a:cubicBezTo>
                    <a:pt x="32151" y="332578"/>
                    <a:pt x="53413" y="254792"/>
                    <a:pt x="95936" y="191872"/>
                  </a:cubicBezTo>
                  <a:cubicBezTo>
                    <a:pt x="138459" y="128952"/>
                    <a:pt x="197057" y="81243"/>
                    <a:pt x="271732" y="48746"/>
                  </a:cubicBezTo>
                  <a:cubicBezTo>
                    <a:pt x="346406" y="16249"/>
                    <a:pt x="431452" y="0"/>
                    <a:pt x="526870" y="0"/>
                  </a:cubicBezTo>
                  <a:close/>
                </a:path>
              </a:pathLst>
            </a:custGeom>
            <a:solidFill>
              <a:schemeClr val="tx2">
                <a:lumMod val="90000"/>
                <a:lumOff val="10000"/>
              </a:schemeClr>
            </a:solidFill>
            <a:ln w="101600" cap="flat" cmpd="sng" algn="ctr">
              <a:solidFill>
                <a:srgbClr val="F0EEEF"/>
              </a:solidFill>
              <a:prstDash val="solid"/>
              <a:miter lim="800000"/>
            </a:ln>
            <a:effectLst/>
          </p:spPr>
          <p:txBody>
            <a:bodyPr rtlCol="0" anchor="ctr"/>
            <a:lstStyle/>
            <a:p>
              <a:pPr algn="ctr"/>
              <a:endParaRPr lang="en-US" kern="0">
                <a:solidFill>
                  <a:prstClr val="white"/>
                </a:solidFill>
                <a:latin typeface="Poppins" panose="00000500000000000000" pitchFamily="2" charset="0"/>
                <a:cs typeface="Poppins" panose="00000500000000000000" pitchFamily="2" charset="0"/>
              </a:endParaRPr>
            </a:p>
          </p:txBody>
        </p:sp>
      </p:grpSp>
      <p:grpSp>
        <p:nvGrpSpPr>
          <p:cNvPr id="12" name="Group 11">
            <a:extLst>
              <a:ext uri="{FF2B5EF4-FFF2-40B4-BE49-F238E27FC236}">
                <a16:creationId xmlns:a16="http://schemas.microsoft.com/office/drawing/2014/main" id="{F78AA332-A0A6-C2D8-5A51-E4A3782DD757}"/>
              </a:ext>
            </a:extLst>
          </p:cNvPr>
          <p:cNvGrpSpPr/>
          <p:nvPr/>
        </p:nvGrpSpPr>
        <p:grpSpPr>
          <a:xfrm>
            <a:off x="9686506" y="3103636"/>
            <a:ext cx="2393200" cy="1191015"/>
            <a:chOff x="8164852" y="2903133"/>
            <a:chExt cx="3307178" cy="1416346"/>
          </a:xfrm>
        </p:grpSpPr>
        <p:sp>
          <p:nvSpPr>
            <p:cNvPr id="13" name="Freeform: Shape 12">
              <a:extLst>
                <a:ext uri="{FF2B5EF4-FFF2-40B4-BE49-F238E27FC236}">
                  <a16:creationId xmlns:a16="http://schemas.microsoft.com/office/drawing/2014/main" id="{43799E83-F72B-99A6-CC6F-18181870E431}"/>
                </a:ext>
              </a:extLst>
            </p:cNvPr>
            <p:cNvSpPr/>
            <p:nvPr/>
          </p:nvSpPr>
          <p:spPr>
            <a:xfrm>
              <a:off x="8573259" y="2903133"/>
              <a:ext cx="2898771" cy="1416346"/>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60283 h 1416346"/>
                <a:gd name="connsiteX7" fmla="*/ 44751 w 2898771"/>
                <a:gd name="connsiteY7" fmla="*/ 1257663 h 1416346"/>
                <a:gd name="connsiteX8" fmla="*/ 187062 w 2898771"/>
                <a:gd name="connsiteY8" fmla="*/ 1211813 h 1416346"/>
                <a:gd name="connsiteX9" fmla="*/ 323702 w 2898771"/>
                <a:gd name="connsiteY9" fmla="*/ 1076292 h 1416346"/>
                <a:gd name="connsiteX10" fmla="*/ 372609 w 2898771"/>
                <a:gd name="connsiteY10" fmla="*/ 885891 h 1416346"/>
                <a:gd name="connsiteX11" fmla="*/ 288982 w 2898771"/>
                <a:gd name="connsiteY11" fmla="*/ 615596 h 1416346"/>
                <a:gd name="connsiteX12" fmla="*/ 64235 w 2898771"/>
                <a:gd name="connsiteY12" fmla="*/ 512555 h 1416346"/>
                <a:gd name="connsiteX13" fmla="*/ 2074 w 2898771"/>
                <a:gd name="connsiteY13" fmla="*/ 517782 h 1416346"/>
                <a:gd name="connsiteX14" fmla="*/ 0 w 2898771"/>
                <a:gd name="connsiteY14" fmla="*/ 518357 h 1416346"/>
                <a:gd name="connsiteX15" fmla="*/ 0 w 2898771"/>
                <a:gd name="connsiteY15" fmla="*/ 384519 h 1416346"/>
                <a:gd name="connsiteX16" fmla="*/ 9331 w 2898771"/>
                <a:gd name="connsiteY16" fmla="*/ 378832 h 1416346"/>
                <a:gd name="connsiteX17" fmla="*/ 192662 w 2898771"/>
                <a:gd name="connsiteY17" fmla="*/ 340822 h 1416346"/>
                <a:gd name="connsiteX18" fmla="*/ 203862 w 2898771"/>
                <a:gd name="connsiteY18" fmla="*/ 340822 h 1416346"/>
                <a:gd name="connsiteX19" fmla="*/ 203862 w 2898771"/>
                <a:gd name="connsiteY19" fmla="*/ 142954 h 1416346"/>
                <a:gd name="connsiteX20" fmla="*/ 165782 w 2898771"/>
                <a:gd name="connsiteY20" fmla="*/ 142954 h 1416346"/>
                <a:gd name="connsiteX21" fmla="*/ 10288 w 2898771"/>
                <a:gd name="connsiteY21" fmla="*/ 161995 h 1416346"/>
                <a:gd name="connsiteX22" fmla="*/ 0 w 2898771"/>
                <a:gd name="connsiteY22" fmla="*/ 165381 h 1416346"/>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0 w 2898771"/>
                <a:gd name="connsiteY4" fmla="*/ 1416346 h 1416346"/>
                <a:gd name="connsiteX5" fmla="*/ 0 w 2898771"/>
                <a:gd name="connsiteY5" fmla="*/ 1260283 h 1416346"/>
                <a:gd name="connsiteX6" fmla="*/ 44751 w 2898771"/>
                <a:gd name="connsiteY6" fmla="*/ 1257663 h 1416346"/>
                <a:gd name="connsiteX7" fmla="*/ 187062 w 2898771"/>
                <a:gd name="connsiteY7" fmla="*/ 1211813 h 1416346"/>
                <a:gd name="connsiteX8" fmla="*/ 323702 w 2898771"/>
                <a:gd name="connsiteY8" fmla="*/ 1076292 h 1416346"/>
                <a:gd name="connsiteX9" fmla="*/ 372609 w 2898771"/>
                <a:gd name="connsiteY9" fmla="*/ 885891 h 1416346"/>
                <a:gd name="connsiteX10" fmla="*/ 288982 w 2898771"/>
                <a:gd name="connsiteY10" fmla="*/ 615596 h 1416346"/>
                <a:gd name="connsiteX11" fmla="*/ 64235 w 2898771"/>
                <a:gd name="connsiteY11" fmla="*/ 512555 h 1416346"/>
                <a:gd name="connsiteX12" fmla="*/ 2074 w 2898771"/>
                <a:gd name="connsiteY12" fmla="*/ 517782 h 1416346"/>
                <a:gd name="connsiteX13" fmla="*/ 0 w 2898771"/>
                <a:gd name="connsiteY13" fmla="*/ 518357 h 1416346"/>
                <a:gd name="connsiteX14" fmla="*/ 0 w 2898771"/>
                <a:gd name="connsiteY14" fmla="*/ 384519 h 1416346"/>
                <a:gd name="connsiteX15" fmla="*/ 9331 w 2898771"/>
                <a:gd name="connsiteY15" fmla="*/ 378832 h 1416346"/>
                <a:gd name="connsiteX16" fmla="*/ 192662 w 2898771"/>
                <a:gd name="connsiteY16" fmla="*/ 340822 h 1416346"/>
                <a:gd name="connsiteX17" fmla="*/ 203862 w 2898771"/>
                <a:gd name="connsiteY17" fmla="*/ 340822 h 1416346"/>
                <a:gd name="connsiteX18" fmla="*/ 203862 w 2898771"/>
                <a:gd name="connsiteY18" fmla="*/ 142954 h 1416346"/>
                <a:gd name="connsiteX19" fmla="*/ 165782 w 2898771"/>
                <a:gd name="connsiteY19" fmla="*/ 142954 h 1416346"/>
                <a:gd name="connsiteX20" fmla="*/ 10288 w 2898771"/>
                <a:gd name="connsiteY20" fmla="*/ 161995 h 1416346"/>
                <a:gd name="connsiteX21" fmla="*/ 0 w 2898771"/>
                <a:gd name="connsiteY21" fmla="*/ 165381 h 1416346"/>
                <a:gd name="connsiteX22" fmla="*/ 0 w 2898771"/>
                <a:gd name="connsiteY22"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60283 h 1416346"/>
                <a:gd name="connsiteX5" fmla="*/ 44751 w 2898771"/>
                <a:gd name="connsiteY5" fmla="*/ 1257663 h 1416346"/>
                <a:gd name="connsiteX6" fmla="*/ 187062 w 2898771"/>
                <a:gd name="connsiteY6" fmla="*/ 1211813 h 1416346"/>
                <a:gd name="connsiteX7" fmla="*/ 323702 w 2898771"/>
                <a:gd name="connsiteY7" fmla="*/ 1076292 h 1416346"/>
                <a:gd name="connsiteX8" fmla="*/ 372609 w 2898771"/>
                <a:gd name="connsiteY8" fmla="*/ 885891 h 1416346"/>
                <a:gd name="connsiteX9" fmla="*/ 288982 w 2898771"/>
                <a:gd name="connsiteY9" fmla="*/ 615596 h 1416346"/>
                <a:gd name="connsiteX10" fmla="*/ 64235 w 2898771"/>
                <a:gd name="connsiteY10" fmla="*/ 512555 h 1416346"/>
                <a:gd name="connsiteX11" fmla="*/ 2074 w 2898771"/>
                <a:gd name="connsiteY11" fmla="*/ 517782 h 1416346"/>
                <a:gd name="connsiteX12" fmla="*/ 0 w 2898771"/>
                <a:gd name="connsiteY12" fmla="*/ 518357 h 1416346"/>
                <a:gd name="connsiteX13" fmla="*/ 0 w 2898771"/>
                <a:gd name="connsiteY13" fmla="*/ 384519 h 1416346"/>
                <a:gd name="connsiteX14" fmla="*/ 9331 w 2898771"/>
                <a:gd name="connsiteY14" fmla="*/ 378832 h 1416346"/>
                <a:gd name="connsiteX15" fmla="*/ 192662 w 2898771"/>
                <a:gd name="connsiteY15" fmla="*/ 340822 h 1416346"/>
                <a:gd name="connsiteX16" fmla="*/ 203862 w 2898771"/>
                <a:gd name="connsiteY16" fmla="*/ 340822 h 1416346"/>
                <a:gd name="connsiteX17" fmla="*/ 203862 w 2898771"/>
                <a:gd name="connsiteY17" fmla="*/ 142954 h 1416346"/>
                <a:gd name="connsiteX18" fmla="*/ 165782 w 2898771"/>
                <a:gd name="connsiteY18" fmla="*/ 142954 h 1416346"/>
                <a:gd name="connsiteX19" fmla="*/ 10288 w 2898771"/>
                <a:gd name="connsiteY19" fmla="*/ 161995 h 1416346"/>
                <a:gd name="connsiteX20" fmla="*/ 0 w 2898771"/>
                <a:gd name="connsiteY20" fmla="*/ 165381 h 1416346"/>
                <a:gd name="connsiteX21" fmla="*/ 0 w 2898771"/>
                <a:gd name="connsiteY21"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8771" h="1416346">
                  <a:moveTo>
                    <a:pt x="0" y="0"/>
                  </a:moveTo>
                  <a:lnTo>
                    <a:pt x="2898771" y="0"/>
                  </a:lnTo>
                  <a:lnTo>
                    <a:pt x="2898771" y="1416346"/>
                  </a:lnTo>
                  <a:lnTo>
                    <a:pt x="0" y="1416346"/>
                  </a:lnTo>
                  <a:lnTo>
                    <a:pt x="0" y="1260283"/>
                  </a:lnTo>
                  <a:lnTo>
                    <a:pt x="44751" y="1257663"/>
                  </a:lnTo>
                  <a:cubicBezTo>
                    <a:pt x="95758" y="1251549"/>
                    <a:pt x="143195" y="1236266"/>
                    <a:pt x="187062" y="1211813"/>
                  </a:cubicBezTo>
                  <a:cubicBezTo>
                    <a:pt x="245551" y="1179208"/>
                    <a:pt x="291098" y="1134034"/>
                    <a:pt x="323702" y="1076292"/>
                  </a:cubicBezTo>
                  <a:cubicBezTo>
                    <a:pt x="356307" y="1018549"/>
                    <a:pt x="372609" y="955082"/>
                    <a:pt x="372609" y="885891"/>
                  </a:cubicBezTo>
                  <a:cubicBezTo>
                    <a:pt x="372609" y="774388"/>
                    <a:pt x="344734" y="684290"/>
                    <a:pt x="288982" y="615596"/>
                  </a:cubicBezTo>
                  <a:cubicBezTo>
                    <a:pt x="233231" y="546903"/>
                    <a:pt x="158315" y="512555"/>
                    <a:pt x="64235" y="512555"/>
                  </a:cubicBezTo>
                  <a:cubicBezTo>
                    <a:pt x="42582" y="512555"/>
                    <a:pt x="21861" y="514298"/>
                    <a:pt x="2074" y="517782"/>
                  </a:cubicBezTo>
                  <a:lnTo>
                    <a:pt x="0" y="518357"/>
                  </a:lnTo>
                  <a:lnTo>
                    <a:pt x="0" y="384519"/>
                  </a:lnTo>
                  <a:lnTo>
                    <a:pt x="9331" y="378832"/>
                  </a:lnTo>
                  <a:cubicBezTo>
                    <a:pt x="60992" y="353492"/>
                    <a:pt x="122101" y="340822"/>
                    <a:pt x="192662" y="340822"/>
                  </a:cubicBezTo>
                  <a:lnTo>
                    <a:pt x="203862" y="340822"/>
                  </a:lnTo>
                  <a:lnTo>
                    <a:pt x="203862" y="142954"/>
                  </a:lnTo>
                  <a:lnTo>
                    <a:pt x="165782" y="142954"/>
                  </a:lnTo>
                  <a:cubicBezTo>
                    <a:pt x="111524" y="142954"/>
                    <a:pt x="59693" y="149301"/>
                    <a:pt x="10288" y="161995"/>
                  </a:cubicBezTo>
                  <a:lnTo>
                    <a:pt x="0" y="165381"/>
                  </a:lnTo>
                  <a:lnTo>
                    <a:pt x="0" y="0"/>
                  </a:lnTo>
                  <a:close/>
                </a:path>
              </a:pathLst>
            </a:custGeom>
            <a:solidFill>
              <a:schemeClr val="accent6"/>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14" name="Freeform: Shape 13">
              <a:extLst>
                <a:ext uri="{FF2B5EF4-FFF2-40B4-BE49-F238E27FC236}">
                  <a16:creationId xmlns:a16="http://schemas.microsoft.com/office/drawing/2014/main" id="{CFDB81D9-E38E-C6F4-4B4E-1ED83C2139B7}"/>
                </a:ext>
              </a:extLst>
            </p:cNvPr>
            <p:cNvSpPr/>
            <p:nvPr/>
          </p:nvSpPr>
          <p:spPr>
            <a:xfrm>
              <a:off x="8164852" y="3046087"/>
              <a:ext cx="781017" cy="1117765"/>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rgbClr val="386ECE"/>
            </a:solidFill>
            <a:ln w="101600" cap="flat" cmpd="sng" algn="ctr">
              <a:solidFill>
                <a:srgbClr val="F0EEE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grpSp>
      <p:sp>
        <p:nvSpPr>
          <p:cNvPr id="16" name="Freeform: Shape 15">
            <a:extLst>
              <a:ext uri="{FF2B5EF4-FFF2-40B4-BE49-F238E27FC236}">
                <a16:creationId xmlns:a16="http://schemas.microsoft.com/office/drawing/2014/main" id="{CF0A629A-6E3C-3F5D-251D-6AB1983CDBDD}"/>
              </a:ext>
            </a:extLst>
          </p:cNvPr>
          <p:cNvSpPr/>
          <p:nvPr/>
        </p:nvSpPr>
        <p:spPr>
          <a:xfrm>
            <a:off x="9982044" y="1619644"/>
            <a:ext cx="2097662" cy="1191015"/>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57476 h 1416346"/>
              <a:gd name="connsiteX7" fmla="*/ 35208 w 2898771"/>
              <a:gd name="connsiteY7" fmla="*/ 1255260 h 1416346"/>
              <a:gd name="connsiteX8" fmla="*/ 242689 w 2898771"/>
              <a:gd name="connsiteY8" fmla="*/ 1173359 h 1416346"/>
              <a:gd name="connsiteX9" fmla="*/ 354689 w 2898771"/>
              <a:gd name="connsiteY9" fmla="*/ 940398 h 1416346"/>
              <a:gd name="connsiteX10" fmla="*/ 305409 w 2898771"/>
              <a:gd name="connsiteY10" fmla="*/ 782477 h 1416346"/>
              <a:gd name="connsiteX11" fmla="*/ 169515 w 2898771"/>
              <a:gd name="connsiteY11" fmla="*/ 687276 h 1416346"/>
              <a:gd name="connsiteX12" fmla="*/ 294582 w 2898771"/>
              <a:gd name="connsiteY12" fmla="*/ 586103 h 1416346"/>
              <a:gd name="connsiteX13" fmla="*/ 337516 w 2898771"/>
              <a:gd name="connsiteY13" fmla="*/ 453569 h 1416346"/>
              <a:gd name="connsiteX14" fmla="*/ 233729 w 2898771"/>
              <a:gd name="connsiteY14" fmla="*/ 225834 h 1416346"/>
              <a:gd name="connsiteX15" fmla="*/ 34368 w 2898771"/>
              <a:gd name="connsiteY15" fmla="*/ 148134 h 1416346"/>
              <a:gd name="connsiteX16" fmla="*/ 0 w 2898771"/>
              <a:gd name="connsiteY16" fmla="*/ 146060 h 1416346"/>
              <a:gd name="connsiteX0" fmla="*/ 0 w 2898771"/>
              <a:gd name="connsiteY0" fmla="*/ 0 h 1416346"/>
              <a:gd name="connsiteX1" fmla="*/ 2898771 w 2898771"/>
              <a:gd name="connsiteY1" fmla="*/ 0 h 1416346"/>
              <a:gd name="connsiteX2" fmla="*/ 2898771 w 2898771"/>
              <a:gd name="connsiteY2" fmla="*/ 1416346 h 1416346"/>
              <a:gd name="connsiteX3" fmla="*/ 1932514 w 2898771"/>
              <a:gd name="connsiteY3" fmla="*/ 1416346 h 1416346"/>
              <a:gd name="connsiteX4" fmla="*/ 0 w 2898771"/>
              <a:gd name="connsiteY4" fmla="*/ 1416346 h 1416346"/>
              <a:gd name="connsiteX5" fmla="*/ 0 w 2898771"/>
              <a:gd name="connsiteY5" fmla="*/ 1257476 h 1416346"/>
              <a:gd name="connsiteX6" fmla="*/ 35208 w 2898771"/>
              <a:gd name="connsiteY6" fmla="*/ 1255260 h 1416346"/>
              <a:gd name="connsiteX7" fmla="*/ 242689 w 2898771"/>
              <a:gd name="connsiteY7" fmla="*/ 1173359 h 1416346"/>
              <a:gd name="connsiteX8" fmla="*/ 354689 w 2898771"/>
              <a:gd name="connsiteY8" fmla="*/ 940398 h 1416346"/>
              <a:gd name="connsiteX9" fmla="*/ 305409 w 2898771"/>
              <a:gd name="connsiteY9" fmla="*/ 782477 h 1416346"/>
              <a:gd name="connsiteX10" fmla="*/ 169515 w 2898771"/>
              <a:gd name="connsiteY10" fmla="*/ 687276 h 1416346"/>
              <a:gd name="connsiteX11" fmla="*/ 294582 w 2898771"/>
              <a:gd name="connsiteY11" fmla="*/ 586103 h 1416346"/>
              <a:gd name="connsiteX12" fmla="*/ 337516 w 2898771"/>
              <a:gd name="connsiteY12" fmla="*/ 453569 h 1416346"/>
              <a:gd name="connsiteX13" fmla="*/ 233729 w 2898771"/>
              <a:gd name="connsiteY13" fmla="*/ 225834 h 1416346"/>
              <a:gd name="connsiteX14" fmla="*/ 34368 w 2898771"/>
              <a:gd name="connsiteY14" fmla="*/ 148134 h 1416346"/>
              <a:gd name="connsiteX15" fmla="*/ 0 w 2898771"/>
              <a:gd name="connsiteY15" fmla="*/ 146060 h 1416346"/>
              <a:gd name="connsiteX16" fmla="*/ 0 w 2898771"/>
              <a:gd name="connsiteY16"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57476 h 1416346"/>
              <a:gd name="connsiteX5" fmla="*/ 35208 w 2898771"/>
              <a:gd name="connsiteY5" fmla="*/ 1255260 h 1416346"/>
              <a:gd name="connsiteX6" fmla="*/ 242689 w 2898771"/>
              <a:gd name="connsiteY6" fmla="*/ 1173359 h 1416346"/>
              <a:gd name="connsiteX7" fmla="*/ 354689 w 2898771"/>
              <a:gd name="connsiteY7" fmla="*/ 940398 h 1416346"/>
              <a:gd name="connsiteX8" fmla="*/ 305409 w 2898771"/>
              <a:gd name="connsiteY8" fmla="*/ 782477 h 1416346"/>
              <a:gd name="connsiteX9" fmla="*/ 169515 w 2898771"/>
              <a:gd name="connsiteY9" fmla="*/ 687276 h 1416346"/>
              <a:gd name="connsiteX10" fmla="*/ 294582 w 2898771"/>
              <a:gd name="connsiteY10" fmla="*/ 586103 h 1416346"/>
              <a:gd name="connsiteX11" fmla="*/ 337516 w 2898771"/>
              <a:gd name="connsiteY11" fmla="*/ 453569 h 1416346"/>
              <a:gd name="connsiteX12" fmla="*/ 233729 w 2898771"/>
              <a:gd name="connsiteY12" fmla="*/ 225834 h 1416346"/>
              <a:gd name="connsiteX13" fmla="*/ 34368 w 2898771"/>
              <a:gd name="connsiteY13" fmla="*/ 148134 h 1416346"/>
              <a:gd name="connsiteX14" fmla="*/ 0 w 2898771"/>
              <a:gd name="connsiteY14" fmla="*/ 146060 h 1416346"/>
              <a:gd name="connsiteX15" fmla="*/ 0 w 2898771"/>
              <a:gd name="connsiteY15"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98771" h="1416346">
                <a:moveTo>
                  <a:pt x="0" y="0"/>
                </a:moveTo>
                <a:lnTo>
                  <a:pt x="2898771" y="0"/>
                </a:lnTo>
                <a:lnTo>
                  <a:pt x="2898771" y="1416346"/>
                </a:lnTo>
                <a:lnTo>
                  <a:pt x="0" y="1416346"/>
                </a:lnTo>
                <a:lnTo>
                  <a:pt x="0" y="1257476"/>
                </a:lnTo>
                <a:lnTo>
                  <a:pt x="35208" y="1255260"/>
                </a:lnTo>
                <a:cubicBezTo>
                  <a:pt x="117528" y="1244339"/>
                  <a:pt x="186689" y="1217039"/>
                  <a:pt x="242689" y="1173359"/>
                </a:cubicBezTo>
                <a:cubicBezTo>
                  <a:pt x="317355" y="1115118"/>
                  <a:pt x="354689" y="1037465"/>
                  <a:pt x="354689" y="940398"/>
                </a:cubicBezTo>
                <a:cubicBezTo>
                  <a:pt x="354689" y="877678"/>
                  <a:pt x="338262" y="825037"/>
                  <a:pt x="305409" y="782477"/>
                </a:cubicBezTo>
                <a:cubicBezTo>
                  <a:pt x="272555" y="739917"/>
                  <a:pt x="227258" y="708184"/>
                  <a:pt x="169515" y="687276"/>
                </a:cubicBezTo>
                <a:cubicBezTo>
                  <a:pt x="224271" y="661392"/>
                  <a:pt x="265960" y="627668"/>
                  <a:pt x="294582" y="586103"/>
                </a:cubicBezTo>
                <a:cubicBezTo>
                  <a:pt x="323205" y="544538"/>
                  <a:pt x="337516" y="500360"/>
                  <a:pt x="337516" y="453569"/>
                </a:cubicBezTo>
                <a:cubicBezTo>
                  <a:pt x="337516" y="356999"/>
                  <a:pt x="302920" y="281088"/>
                  <a:pt x="233729" y="225834"/>
                </a:cubicBezTo>
                <a:cubicBezTo>
                  <a:pt x="181835" y="184394"/>
                  <a:pt x="115382" y="158494"/>
                  <a:pt x="34368" y="148134"/>
                </a:cubicBezTo>
                <a:lnTo>
                  <a:pt x="0" y="146060"/>
                </a:lnTo>
                <a:lnTo>
                  <a:pt x="0" y="0"/>
                </a:lnTo>
                <a:close/>
              </a:path>
            </a:pathLst>
          </a:cu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17" name="Freeform: Shape 16">
            <a:extLst>
              <a:ext uri="{FF2B5EF4-FFF2-40B4-BE49-F238E27FC236}">
                <a16:creationId xmlns:a16="http://schemas.microsoft.com/office/drawing/2014/main" id="{ECEF2F05-7502-7D9E-7769-FEB32350939B}"/>
              </a:ext>
            </a:extLst>
          </p:cNvPr>
          <p:cNvSpPr/>
          <p:nvPr/>
        </p:nvSpPr>
        <p:spPr>
          <a:xfrm>
            <a:off x="9667054" y="1739855"/>
            <a:ext cx="571658" cy="939936"/>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rgbClr val="1D5259"/>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5259"/>
              </a:solidFill>
              <a:effectLst/>
              <a:uLnTx/>
              <a:uFillTx/>
              <a:latin typeface="Poppins" panose="00000500000000000000" pitchFamily="2" charset="0"/>
              <a:cs typeface="Poppins" panose="00000500000000000000" pitchFamily="2" charset="0"/>
            </a:endParaRPr>
          </a:p>
        </p:txBody>
      </p:sp>
      <p:grpSp>
        <p:nvGrpSpPr>
          <p:cNvPr id="18" name="Group 17">
            <a:extLst>
              <a:ext uri="{FF2B5EF4-FFF2-40B4-BE49-F238E27FC236}">
                <a16:creationId xmlns:a16="http://schemas.microsoft.com/office/drawing/2014/main" id="{CBBBD211-AE57-298E-DC79-62BA97912787}"/>
              </a:ext>
            </a:extLst>
          </p:cNvPr>
          <p:cNvGrpSpPr/>
          <p:nvPr/>
        </p:nvGrpSpPr>
        <p:grpSpPr>
          <a:xfrm>
            <a:off x="4154906" y="3103636"/>
            <a:ext cx="2495231" cy="1191015"/>
            <a:chOff x="520700" y="2903134"/>
            <a:chExt cx="3448175" cy="1416346"/>
          </a:xfrm>
          <a:solidFill>
            <a:schemeClr val="accent4">
              <a:lumMod val="50000"/>
            </a:schemeClr>
          </a:solidFill>
        </p:grpSpPr>
        <p:sp>
          <p:nvSpPr>
            <p:cNvPr id="19" name="Freeform: Shape 18">
              <a:extLst>
                <a:ext uri="{FF2B5EF4-FFF2-40B4-BE49-F238E27FC236}">
                  <a16:creationId xmlns:a16="http://schemas.microsoft.com/office/drawing/2014/main" id="{9FE36390-763E-61EC-C0F9-2B4B76EDE019}"/>
                </a:ext>
              </a:extLst>
            </p:cNvPr>
            <p:cNvSpPr/>
            <p:nvPr/>
          </p:nvSpPr>
          <p:spPr>
            <a:xfrm>
              <a:off x="1066404" y="2903134"/>
              <a:ext cx="2902471" cy="1416346"/>
            </a:xfrm>
            <a:custGeom>
              <a:avLst/>
              <a:gdLst>
                <a:gd name="connsiteX0" fmla="*/ 1372586 w 2902471"/>
                <a:gd name="connsiteY0" fmla="*/ 0 h 1422683"/>
                <a:gd name="connsiteX1" fmla="*/ 2338843 w 2902471"/>
                <a:gd name="connsiteY1" fmla="*/ 0 h 1422683"/>
                <a:gd name="connsiteX2" fmla="*/ 2338843 w 2902471"/>
                <a:gd name="connsiteY2" fmla="*/ 6337 h 1422683"/>
                <a:gd name="connsiteX3" fmla="*/ 2902471 w 2902471"/>
                <a:gd name="connsiteY3" fmla="*/ 6337 h 1422683"/>
                <a:gd name="connsiteX4" fmla="*/ 2902471 w 2902471"/>
                <a:gd name="connsiteY4" fmla="*/ 1422683 h 1422683"/>
                <a:gd name="connsiteX5" fmla="*/ 1936214 w 2902471"/>
                <a:gd name="connsiteY5" fmla="*/ 1422683 h 1422683"/>
                <a:gd name="connsiteX6" fmla="*/ 1936214 w 2902471"/>
                <a:gd name="connsiteY6" fmla="*/ 1416346 h 1422683"/>
                <a:gd name="connsiteX7" fmla="*/ 1932514 w 2902471"/>
                <a:gd name="connsiteY7" fmla="*/ 1416346 h 1422683"/>
                <a:gd name="connsiteX8" fmla="*/ 1932514 w 2902471"/>
                <a:gd name="connsiteY8" fmla="*/ 1422683 h 1422683"/>
                <a:gd name="connsiteX9" fmla="*/ 0 w 2902471"/>
                <a:gd name="connsiteY9" fmla="*/ 1422683 h 1422683"/>
                <a:gd name="connsiteX10" fmla="*/ 0 w 2902471"/>
                <a:gd name="connsiteY10" fmla="*/ 1252123 h 1422683"/>
                <a:gd name="connsiteX11" fmla="*/ 141232 w 2902471"/>
                <a:gd name="connsiteY11" fmla="*/ 1252123 h 1422683"/>
                <a:gd name="connsiteX12" fmla="*/ 141232 w 2902471"/>
                <a:gd name="connsiteY12" fmla="*/ 1021402 h 1422683"/>
                <a:gd name="connsiteX13" fmla="*/ 251739 w 2902471"/>
                <a:gd name="connsiteY13" fmla="*/ 1021402 h 1422683"/>
                <a:gd name="connsiteX14" fmla="*/ 251739 w 2902471"/>
                <a:gd name="connsiteY14" fmla="*/ 827268 h 1422683"/>
                <a:gd name="connsiteX15" fmla="*/ 141232 w 2902471"/>
                <a:gd name="connsiteY15" fmla="*/ 827268 h 1422683"/>
                <a:gd name="connsiteX16" fmla="*/ 141232 w 2902471"/>
                <a:gd name="connsiteY16" fmla="*/ 164971 h 1422683"/>
                <a:gd name="connsiteX17" fmla="*/ 0 w 2902471"/>
                <a:gd name="connsiteY17" fmla="*/ 164971 h 1422683"/>
                <a:gd name="connsiteX18" fmla="*/ 0 w 2902471"/>
                <a:gd name="connsiteY18" fmla="*/ 6337 h 1422683"/>
                <a:gd name="connsiteX19" fmla="*/ 1372586 w 2902471"/>
                <a:gd name="connsiteY19" fmla="*/ 6337 h 1422683"/>
                <a:gd name="connsiteX0" fmla="*/ 1372586 w 2902471"/>
                <a:gd name="connsiteY0" fmla="*/ 6337 h 1422683"/>
                <a:gd name="connsiteX1" fmla="*/ 2338843 w 2902471"/>
                <a:gd name="connsiteY1" fmla="*/ 0 h 1422683"/>
                <a:gd name="connsiteX2" fmla="*/ 2338843 w 2902471"/>
                <a:gd name="connsiteY2" fmla="*/ 6337 h 1422683"/>
                <a:gd name="connsiteX3" fmla="*/ 2902471 w 2902471"/>
                <a:gd name="connsiteY3" fmla="*/ 6337 h 1422683"/>
                <a:gd name="connsiteX4" fmla="*/ 2902471 w 2902471"/>
                <a:gd name="connsiteY4" fmla="*/ 1422683 h 1422683"/>
                <a:gd name="connsiteX5" fmla="*/ 1936214 w 2902471"/>
                <a:gd name="connsiteY5" fmla="*/ 1422683 h 1422683"/>
                <a:gd name="connsiteX6" fmla="*/ 1936214 w 2902471"/>
                <a:gd name="connsiteY6" fmla="*/ 1416346 h 1422683"/>
                <a:gd name="connsiteX7" fmla="*/ 1932514 w 2902471"/>
                <a:gd name="connsiteY7" fmla="*/ 1416346 h 1422683"/>
                <a:gd name="connsiteX8" fmla="*/ 1932514 w 2902471"/>
                <a:gd name="connsiteY8" fmla="*/ 1422683 h 1422683"/>
                <a:gd name="connsiteX9" fmla="*/ 0 w 2902471"/>
                <a:gd name="connsiteY9" fmla="*/ 1422683 h 1422683"/>
                <a:gd name="connsiteX10" fmla="*/ 0 w 2902471"/>
                <a:gd name="connsiteY10" fmla="*/ 1252123 h 1422683"/>
                <a:gd name="connsiteX11" fmla="*/ 141232 w 2902471"/>
                <a:gd name="connsiteY11" fmla="*/ 1252123 h 1422683"/>
                <a:gd name="connsiteX12" fmla="*/ 141232 w 2902471"/>
                <a:gd name="connsiteY12" fmla="*/ 1021402 h 1422683"/>
                <a:gd name="connsiteX13" fmla="*/ 251739 w 2902471"/>
                <a:gd name="connsiteY13" fmla="*/ 1021402 h 1422683"/>
                <a:gd name="connsiteX14" fmla="*/ 251739 w 2902471"/>
                <a:gd name="connsiteY14" fmla="*/ 827268 h 1422683"/>
                <a:gd name="connsiteX15" fmla="*/ 141232 w 2902471"/>
                <a:gd name="connsiteY15" fmla="*/ 827268 h 1422683"/>
                <a:gd name="connsiteX16" fmla="*/ 141232 w 2902471"/>
                <a:gd name="connsiteY16" fmla="*/ 164971 h 1422683"/>
                <a:gd name="connsiteX17" fmla="*/ 0 w 2902471"/>
                <a:gd name="connsiteY17" fmla="*/ 164971 h 1422683"/>
                <a:gd name="connsiteX18" fmla="*/ 0 w 2902471"/>
                <a:gd name="connsiteY18" fmla="*/ 6337 h 1422683"/>
                <a:gd name="connsiteX19" fmla="*/ 1372586 w 2902471"/>
                <a:gd name="connsiteY19" fmla="*/ 6337 h 1422683"/>
                <a:gd name="connsiteX0" fmla="*/ 1372586 w 2902471"/>
                <a:gd name="connsiteY0" fmla="*/ 6337 h 1422683"/>
                <a:gd name="connsiteX1" fmla="*/ 2338843 w 2902471"/>
                <a:gd name="connsiteY1" fmla="*/ 0 h 1422683"/>
                <a:gd name="connsiteX2" fmla="*/ 2902471 w 2902471"/>
                <a:gd name="connsiteY2" fmla="*/ 6337 h 1422683"/>
                <a:gd name="connsiteX3" fmla="*/ 2902471 w 2902471"/>
                <a:gd name="connsiteY3" fmla="*/ 1422683 h 1422683"/>
                <a:gd name="connsiteX4" fmla="*/ 1936214 w 2902471"/>
                <a:gd name="connsiteY4" fmla="*/ 1422683 h 1422683"/>
                <a:gd name="connsiteX5" fmla="*/ 1936214 w 2902471"/>
                <a:gd name="connsiteY5" fmla="*/ 1416346 h 1422683"/>
                <a:gd name="connsiteX6" fmla="*/ 1932514 w 2902471"/>
                <a:gd name="connsiteY6" fmla="*/ 1416346 h 1422683"/>
                <a:gd name="connsiteX7" fmla="*/ 1932514 w 2902471"/>
                <a:gd name="connsiteY7" fmla="*/ 1422683 h 1422683"/>
                <a:gd name="connsiteX8" fmla="*/ 0 w 2902471"/>
                <a:gd name="connsiteY8" fmla="*/ 1422683 h 1422683"/>
                <a:gd name="connsiteX9" fmla="*/ 0 w 2902471"/>
                <a:gd name="connsiteY9" fmla="*/ 1252123 h 1422683"/>
                <a:gd name="connsiteX10" fmla="*/ 141232 w 2902471"/>
                <a:gd name="connsiteY10" fmla="*/ 1252123 h 1422683"/>
                <a:gd name="connsiteX11" fmla="*/ 141232 w 2902471"/>
                <a:gd name="connsiteY11" fmla="*/ 1021402 h 1422683"/>
                <a:gd name="connsiteX12" fmla="*/ 251739 w 2902471"/>
                <a:gd name="connsiteY12" fmla="*/ 1021402 h 1422683"/>
                <a:gd name="connsiteX13" fmla="*/ 251739 w 2902471"/>
                <a:gd name="connsiteY13" fmla="*/ 827268 h 1422683"/>
                <a:gd name="connsiteX14" fmla="*/ 141232 w 2902471"/>
                <a:gd name="connsiteY14" fmla="*/ 827268 h 1422683"/>
                <a:gd name="connsiteX15" fmla="*/ 141232 w 2902471"/>
                <a:gd name="connsiteY15" fmla="*/ 164971 h 1422683"/>
                <a:gd name="connsiteX16" fmla="*/ 0 w 2902471"/>
                <a:gd name="connsiteY16" fmla="*/ 164971 h 1422683"/>
                <a:gd name="connsiteX17" fmla="*/ 0 w 2902471"/>
                <a:gd name="connsiteY17" fmla="*/ 6337 h 1422683"/>
                <a:gd name="connsiteX18" fmla="*/ 1372586 w 2902471"/>
                <a:gd name="connsiteY18" fmla="*/ 6337 h 1422683"/>
                <a:gd name="connsiteX0" fmla="*/ 0 w 2902471"/>
                <a:gd name="connsiteY0" fmla="*/ 6337 h 1422683"/>
                <a:gd name="connsiteX1" fmla="*/ 2338843 w 2902471"/>
                <a:gd name="connsiteY1" fmla="*/ 0 h 1422683"/>
                <a:gd name="connsiteX2" fmla="*/ 2902471 w 2902471"/>
                <a:gd name="connsiteY2" fmla="*/ 6337 h 1422683"/>
                <a:gd name="connsiteX3" fmla="*/ 2902471 w 2902471"/>
                <a:gd name="connsiteY3" fmla="*/ 1422683 h 1422683"/>
                <a:gd name="connsiteX4" fmla="*/ 1936214 w 2902471"/>
                <a:gd name="connsiteY4" fmla="*/ 1422683 h 1422683"/>
                <a:gd name="connsiteX5" fmla="*/ 1936214 w 2902471"/>
                <a:gd name="connsiteY5" fmla="*/ 1416346 h 1422683"/>
                <a:gd name="connsiteX6" fmla="*/ 1932514 w 2902471"/>
                <a:gd name="connsiteY6" fmla="*/ 1416346 h 1422683"/>
                <a:gd name="connsiteX7" fmla="*/ 1932514 w 2902471"/>
                <a:gd name="connsiteY7" fmla="*/ 1422683 h 1422683"/>
                <a:gd name="connsiteX8" fmla="*/ 0 w 2902471"/>
                <a:gd name="connsiteY8" fmla="*/ 1422683 h 1422683"/>
                <a:gd name="connsiteX9" fmla="*/ 0 w 2902471"/>
                <a:gd name="connsiteY9" fmla="*/ 1252123 h 1422683"/>
                <a:gd name="connsiteX10" fmla="*/ 141232 w 2902471"/>
                <a:gd name="connsiteY10" fmla="*/ 1252123 h 1422683"/>
                <a:gd name="connsiteX11" fmla="*/ 141232 w 2902471"/>
                <a:gd name="connsiteY11" fmla="*/ 1021402 h 1422683"/>
                <a:gd name="connsiteX12" fmla="*/ 251739 w 2902471"/>
                <a:gd name="connsiteY12" fmla="*/ 1021402 h 1422683"/>
                <a:gd name="connsiteX13" fmla="*/ 251739 w 2902471"/>
                <a:gd name="connsiteY13" fmla="*/ 827268 h 1422683"/>
                <a:gd name="connsiteX14" fmla="*/ 141232 w 2902471"/>
                <a:gd name="connsiteY14" fmla="*/ 827268 h 1422683"/>
                <a:gd name="connsiteX15" fmla="*/ 141232 w 2902471"/>
                <a:gd name="connsiteY15" fmla="*/ 164971 h 1422683"/>
                <a:gd name="connsiteX16" fmla="*/ 0 w 2902471"/>
                <a:gd name="connsiteY16" fmla="*/ 164971 h 1422683"/>
                <a:gd name="connsiteX17" fmla="*/ 0 w 2902471"/>
                <a:gd name="connsiteY17" fmla="*/ 6337 h 1422683"/>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1932514 w 2902471"/>
                <a:gd name="connsiteY5" fmla="*/ 1410009 h 1416346"/>
                <a:gd name="connsiteX6" fmla="*/ 1932514 w 2902471"/>
                <a:gd name="connsiteY6" fmla="*/ 1416346 h 1416346"/>
                <a:gd name="connsiteX7" fmla="*/ 0 w 2902471"/>
                <a:gd name="connsiteY7" fmla="*/ 1416346 h 1416346"/>
                <a:gd name="connsiteX8" fmla="*/ 0 w 2902471"/>
                <a:gd name="connsiteY8" fmla="*/ 1245786 h 1416346"/>
                <a:gd name="connsiteX9" fmla="*/ 141232 w 2902471"/>
                <a:gd name="connsiteY9" fmla="*/ 1245786 h 1416346"/>
                <a:gd name="connsiteX10" fmla="*/ 141232 w 2902471"/>
                <a:gd name="connsiteY10" fmla="*/ 1015065 h 1416346"/>
                <a:gd name="connsiteX11" fmla="*/ 251739 w 2902471"/>
                <a:gd name="connsiteY11" fmla="*/ 1015065 h 1416346"/>
                <a:gd name="connsiteX12" fmla="*/ 251739 w 2902471"/>
                <a:gd name="connsiteY12" fmla="*/ 820931 h 1416346"/>
                <a:gd name="connsiteX13" fmla="*/ 141232 w 2902471"/>
                <a:gd name="connsiteY13" fmla="*/ 820931 h 1416346"/>
                <a:gd name="connsiteX14" fmla="*/ 141232 w 2902471"/>
                <a:gd name="connsiteY14" fmla="*/ 158634 h 1416346"/>
                <a:gd name="connsiteX15" fmla="*/ 0 w 2902471"/>
                <a:gd name="connsiteY15" fmla="*/ 158634 h 1416346"/>
                <a:gd name="connsiteX16" fmla="*/ 0 w 2902471"/>
                <a:gd name="connsiteY16"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1932514 w 2902471"/>
                <a:gd name="connsiteY5" fmla="*/ 1410009 h 1416346"/>
                <a:gd name="connsiteX6" fmla="*/ 0 w 2902471"/>
                <a:gd name="connsiteY6" fmla="*/ 1416346 h 1416346"/>
                <a:gd name="connsiteX7" fmla="*/ 0 w 2902471"/>
                <a:gd name="connsiteY7" fmla="*/ 1245786 h 1416346"/>
                <a:gd name="connsiteX8" fmla="*/ 141232 w 2902471"/>
                <a:gd name="connsiteY8" fmla="*/ 1245786 h 1416346"/>
                <a:gd name="connsiteX9" fmla="*/ 141232 w 2902471"/>
                <a:gd name="connsiteY9" fmla="*/ 1015065 h 1416346"/>
                <a:gd name="connsiteX10" fmla="*/ 251739 w 2902471"/>
                <a:gd name="connsiteY10" fmla="*/ 1015065 h 1416346"/>
                <a:gd name="connsiteX11" fmla="*/ 251739 w 2902471"/>
                <a:gd name="connsiteY11" fmla="*/ 820931 h 1416346"/>
                <a:gd name="connsiteX12" fmla="*/ 141232 w 2902471"/>
                <a:gd name="connsiteY12" fmla="*/ 820931 h 1416346"/>
                <a:gd name="connsiteX13" fmla="*/ 141232 w 2902471"/>
                <a:gd name="connsiteY13" fmla="*/ 158634 h 1416346"/>
                <a:gd name="connsiteX14" fmla="*/ 0 w 2902471"/>
                <a:gd name="connsiteY14" fmla="*/ 158634 h 1416346"/>
                <a:gd name="connsiteX15" fmla="*/ 0 w 2902471"/>
                <a:gd name="connsiteY15"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1936214 w 2902471"/>
                <a:gd name="connsiteY4" fmla="*/ 1410009 h 1416346"/>
                <a:gd name="connsiteX5" fmla="*/ 0 w 2902471"/>
                <a:gd name="connsiteY5" fmla="*/ 1416346 h 1416346"/>
                <a:gd name="connsiteX6" fmla="*/ 0 w 2902471"/>
                <a:gd name="connsiteY6" fmla="*/ 1245786 h 1416346"/>
                <a:gd name="connsiteX7" fmla="*/ 141232 w 2902471"/>
                <a:gd name="connsiteY7" fmla="*/ 1245786 h 1416346"/>
                <a:gd name="connsiteX8" fmla="*/ 141232 w 2902471"/>
                <a:gd name="connsiteY8" fmla="*/ 1015065 h 1416346"/>
                <a:gd name="connsiteX9" fmla="*/ 251739 w 2902471"/>
                <a:gd name="connsiteY9" fmla="*/ 1015065 h 1416346"/>
                <a:gd name="connsiteX10" fmla="*/ 251739 w 2902471"/>
                <a:gd name="connsiteY10" fmla="*/ 820931 h 1416346"/>
                <a:gd name="connsiteX11" fmla="*/ 141232 w 2902471"/>
                <a:gd name="connsiteY11" fmla="*/ 820931 h 1416346"/>
                <a:gd name="connsiteX12" fmla="*/ 141232 w 2902471"/>
                <a:gd name="connsiteY12" fmla="*/ 158634 h 1416346"/>
                <a:gd name="connsiteX13" fmla="*/ 0 w 2902471"/>
                <a:gd name="connsiteY13" fmla="*/ 158634 h 1416346"/>
                <a:gd name="connsiteX14" fmla="*/ 0 w 2902471"/>
                <a:gd name="connsiteY14" fmla="*/ 0 h 1416346"/>
                <a:gd name="connsiteX0" fmla="*/ 0 w 2902471"/>
                <a:gd name="connsiteY0" fmla="*/ 0 h 1416346"/>
                <a:gd name="connsiteX1" fmla="*/ 2902471 w 2902471"/>
                <a:gd name="connsiteY1" fmla="*/ 0 h 1416346"/>
                <a:gd name="connsiteX2" fmla="*/ 2902471 w 2902471"/>
                <a:gd name="connsiteY2" fmla="*/ 1416346 h 1416346"/>
                <a:gd name="connsiteX3" fmla="*/ 1936214 w 2902471"/>
                <a:gd name="connsiteY3" fmla="*/ 1416346 h 1416346"/>
                <a:gd name="connsiteX4" fmla="*/ 0 w 2902471"/>
                <a:gd name="connsiteY4" fmla="*/ 1416346 h 1416346"/>
                <a:gd name="connsiteX5" fmla="*/ 0 w 2902471"/>
                <a:gd name="connsiteY5" fmla="*/ 1245786 h 1416346"/>
                <a:gd name="connsiteX6" fmla="*/ 141232 w 2902471"/>
                <a:gd name="connsiteY6" fmla="*/ 1245786 h 1416346"/>
                <a:gd name="connsiteX7" fmla="*/ 141232 w 2902471"/>
                <a:gd name="connsiteY7" fmla="*/ 1015065 h 1416346"/>
                <a:gd name="connsiteX8" fmla="*/ 251739 w 2902471"/>
                <a:gd name="connsiteY8" fmla="*/ 1015065 h 1416346"/>
                <a:gd name="connsiteX9" fmla="*/ 251739 w 2902471"/>
                <a:gd name="connsiteY9" fmla="*/ 820931 h 1416346"/>
                <a:gd name="connsiteX10" fmla="*/ 141232 w 2902471"/>
                <a:gd name="connsiteY10" fmla="*/ 820931 h 1416346"/>
                <a:gd name="connsiteX11" fmla="*/ 141232 w 2902471"/>
                <a:gd name="connsiteY11" fmla="*/ 158634 h 1416346"/>
                <a:gd name="connsiteX12" fmla="*/ 0 w 2902471"/>
                <a:gd name="connsiteY12" fmla="*/ 158634 h 1416346"/>
                <a:gd name="connsiteX13" fmla="*/ 0 w 2902471"/>
                <a:gd name="connsiteY13" fmla="*/ 0 h 1416346"/>
                <a:gd name="connsiteX0" fmla="*/ 0 w 2902471"/>
                <a:gd name="connsiteY0" fmla="*/ 0 h 1416346"/>
                <a:gd name="connsiteX1" fmla="*/ 2902471 w 2902471"/>
                <a:gd name="connsiteY1" fmla="*/ 0 h 1416346"/>
                <a:gd name="connsiteX2" fmla="*/ 2902471 w 2902471"/>
                <a:gd name="connsiteY2" fmla="*/ 1416346 h 1416346"/>
                <a:gd name="connsiteX3" fmla="*/ 0 w 2902471"/>
                <a:gd name="connsiteY3" fmla="*/ 1416346 h 1416346"/>
                <a:gd name="connsiteX4" fmla="*/ 0 w 2902471"/>
                <a:gd name="connsiteY4" fmla="*/ 1245786 h 1416346"/>
                <a:gd name="connsiteX5" fmla="*/ 141232 w 2902471"/>
                <a:gd name="connsiteY5" fmla="*/ 1245786 h 1416346"/>
                <a:gd name="connsiteX6" fmla="*/ 141232 w 2902471"/>
                <a:gd name="connsiteY6" fmla="*/ 1015065 h 1416346"/>
                <a:gd name="connsiteX7" fmla="*/ 251739 w 2902471"/>
                <a:gd name="connsiteY7" fmla="*/ 1015065 h 1416346"/>
                <a:gd name="connsiteX8" fmla="*/ 251739 w 2902471"/>
                <a:gd name="connsiteY8" fmla="*/ 820931 h 1416346"/>
                <a:gd name="connsiteX9" fmla="*/ 141232 w 2902471"/>
                <a:gd name="connsiteY9" fmla="*/ 820931 h 1416346"/>
                <a:gd name="connsiteX10" fmla="*/ 141232 w 2902471"/>
                <a:gd name="connsiteY10" fmla="*/ 158634 h 1416346"/>
                <a:gd name="connsiteX11" fmla="*/ 0 w 2902471"/>
                <a:gd name="connsiteY11" fmla="*/ 158634 h 1416346"/>
                <a:gd name="connsiteX12" fmla="*/ 0 w 2902471"/>
                <a:gd name="connsiteY12"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471" h="1416346">
                  <a:moveTo>
                    <a:pt x="0" y="0"/>
                  </a:moveTo>
                  <a:lnTo>
                    <a:pt x="2902471" y="0"/>
                  </a:lnTo>
                  <a:lnTo>
                    <a:pt x="2902471" y="1416346"/>
                  </a:lnTo>
                  <a:lnTo>
                    <a:pt x="0" y="1416346"/>
                  </a:lnTo>
                  <a:lnTo>
                    <a:pt x="0" y="1245786"/>
                  </a:lnTo>
                  <a:lnTo>
                    <a:pt x="141232" y="1245786"/>
                  </a:lnTo>
                  <a:lnTo>
                    <a:pt x="141232" y="1015065"/>
                  </a:lnTo>
                  <a:lnTo>
                    <a:pt x="251739" y="1015065"/>
                  </a:lnTo>
                  <a:lnTo>
                    <a:pt x="251739" y="820931"/>
                  </a:lnTo>
                  <a:lnTo>
                    <a:pt x="141232" y="820931"/>
                  </a:lnTo>
                  <a:lnTo>
                    <a:pt x="141232" y="158634"/>
                  </a:lnTo>
                  <a:lnTo>
                    <a:pt x="0" y="158634"/>
                  </a:lnTo>
                  <a:lnTo>
                    <a:pt x="0" y="0"/>
                  </a:lnTo>
                  <a:close/>
                </a:path>
              </a:pathLst>
            </a:custGeom>
            <a:grp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schemeClr val="tx1">
                    <a:lumMod val="75000"/>
                    <a:lumOff val="25000"/>
                  </a:schemeClr>
                </a:solidFill>
                <a:effectLst/>
                <a:uLnTx/>
                <a:uFillTx/>
                <a:latin typeface="Poppins" panose="00000500000000000000" pitchFamily="2" charset="0"/>
                <a:cs typeface="Poppins" panose="00000500000000000000" pitchFamily="2" charset="0"/>
              </a:endParaRPr>
            </a:p>
          </p:txBody>
        </p:sp>
        <p:sp>
          <p:nvSpPr>
            <p:cNvPr id="20" name="Freeform: Shape 19">
              <a:extLst>
                <a:ext uri="{FF2B5EF4-FFF2-40B4-BE49-F238E27FC236}">
                  <a16:creationId xmlns:a16="http://schemas.microsoft.com/office/drawing/2014/main" id="{EA614D73-0B36-A594-4898-AC4EC4C5A8C1}"/>
                </a:ext>
              </a:extLst>
            </p:cNvPr>
            <p:cNvSpPr/>
            <p:nvPr/>
          </p:nvSpPr>
          <p:spPr>
            <a:xfrm>
              <a:off x="520700" y="3061767"/>
              <a:ext cx="797443" cy="1087152"/>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grp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cs typeface="Poppins" panose="00000500000000000000" pitchFamily="2" charset="0"/>
              </a:endParaRPr>
            </a:p>
          </p:txBody>
        </p:sp>
      </p:grpSp>
      <p:grpSp>
        <p:nvGrpSpPr>
          <p:cNvPr id="21" name="Group 20">
            <a:extLst>
              <a:ext uri="{FF2B5EF4-FFF2-40B4-BE49-F238E27FC236}">
                <a16:creationId xmlns:a16="http://schemas.microsoft.com/office/drawing/2014/main" id="{B51D6B9A-0154-84F1-7EED-5C92E4CD8272}"/>
              </a:ext>
            </a:extLst>
          </p:cNvPr>
          <p:cNvGrpSpPr/>
          <p:nvPr/>
        </p:nvGrpSpPr>
        <p:grpSpPr>
          <a:xfrm>
            <a:off x="4154907" y="4587628"/>
            <a:ext cx="2495230" cy="1191015"/>
            <a:chOff x="520700" y="4667884"/>
            <a:chExt cx="3448174" cy="1416346"/>
          </a:xfrm>
          <a:solidFill>
            <a:schemeClr val="accent5">
              <a:lumMod val="75000"/>
            </a:schemeClr>
          </a:solidFill>
        </p:grpSpPr>
        <p:sp>
          <p:nvSpPr>
            <p:cNvPr id="22" name="Freeform: Shape 21">
              <a:extLst>
                <a:ext uri="{FF2B5EF4-FFF2-40B4-BE49-F238E27FC236}">
                  <a16:creationId xmlns:a16="http://schemas.microsoft.com/office/drawing/2014/main" id="{ABB76B82-0715-A8D9-0E6C-995B8234CF36}"/>
                </a:ext>
              </a:extLst>
            </p:cNvPr>
            <p:cNvSpPr/>
            <p:nvPr/>
          </p:nvSpPr>
          <p:spPr>
            <a:xfrm>
              <a:off x="1071630" y="4667884"/>
              <a:ext cx="2897244" cy="1416346"/>
            </a:xfrm>
            <a:custGeom>
              <a:avLst/>
              <a:gdLst>
                <a:gd name="connsiteX0" fmla="*/ 0 w 2897244"/>
                <a:gd name="connsiteY0" fmla="*/ 0 h 1416346"/>
                <a:gd name="connsiteX1" fmla="*/ 1930987 w 2897244"/>
                <a:gd name="connsiteY1" fmla="*/ 0 h 1416346"/>
                <a:gd name="connsiteX2" fmla="*/ 1932514 w 2897244"/>
                <a:gd name="connsiteY2" fmla="*/ 0 h 1416346"/>
                <a:gd name="connsiteX3" fmla="*/ 2897244 w 2897244"/>
                <a:gd name="connsiteY3" fmla="*/ 0 h 1416346"/>
                <a:gd name="connsiteX4" fmla="*/ 2897244 w 2897244"/>
                <a:gd name="connsiteY4" fmla="*/ 1416346 h 1416346"/>
                <a:gd name="connsiteX5" fmla="*/ 1932514 w 2897244"/>
                <a:gd name="connsiteY5" fmla="*/ 1416346 h 1416346"/>
                <a:gd name="connsiteX6" fmla="*/ 1930987 w 2897244"/>
                <a:gd name="connsiteY6" fmla="*/ 1416346 h 1416346"/>
                <a:gd name="connsiteX7" fmla="*/ 0 w 2897244"/>
                <a:gd name="connsiteY7" fmla="*/ 1416346 h 1416346"/>
                <a:gd name="connsiteX8" fmla="*/ 0 w 2897244"/>
                <a:gd name="connsiteY8" fmla="*/ 839726 h 1416346"/>
                <a:gd name="connsiteX9" fmla="*/ 233072 w 2897244"/>
                <a:gd name="connsiteY9" fmla="*/ 293035 h 1416346"/>
                <a:gd name="connsiteX10" fmla="*/ 233072 w 2897244"/>
                <a:gd name="connsiteY10" fmla="*/ 158634 h 1416346"/>
                <a:gd name="connsiteX11" fmla="*/ 0 w 2897244"/>
                <a:gd name="connsiteY11" fmla="*/ 158634 h 1416346"/>
                <a:gd name="connsiteX0" fmla="*/ 0 w 2897244"/>
                <a:gd name="connsiteY0" fmla="*/ 0 h 1416346"/>
                <a:gd name="connsiteX1" fmla="*/ 1930987 w 2897244"/>
                <a:gd name="connsiteY1" fmla="*/ 0 h 1416346"/>
                <a:gd name="connsiteX2" fmla="*/ 2897244 w 2897244"/>
                <a:gd name="connsiteY2" fmla="*/ 0 h 1416346"/>
                <a:gd name="connsiteX3" fmla="*/ 2897244 w 2897244"/>
                <a:gd name="connsiteY3" fmla="*/ 1416346 h 1416346"/>
                <a:gd name="connsiteX4" fmla="*/ 1932514 w 2897244"/>
                <a:gd name="connsiteY4" fmla="*/ 1416346 h 1416346"/>
                <a:gd name="connsiteX5" fmla="*/ 1930987 w 2897244"/>
                <a:gd name="connsiteY5" fmla="*/ 1416346 h 1416346"/>
                <a:gd name="connsiteX6" fmla="*/ 0 w 2897244"/>
                <a:gd name="connsiteY6" fmla="*/ 1416346 h 1416346"/>
                <a:gd name="connsiteX7" fmla="*/ 0 w 2897244"/>
                <a:gd name="connsiteY7" fmla="*/ 839726 h 1416346"/>
                <a:gd name="connsiteX8" fmla="*/ 233072 w 2897244"/>
                <a:gd name="connsiteY8" fmla="*/ 293035 h 1416346"/>
                <a:gd name="connsiteX9" fmla="*/ 233072 w 2897244"/>
                <a:gd name="connsiteY9" fmla="*/ 158634 h 1416346"/>
                <a:gd name="connsiteX10" fmla="*/ 0 w 2897244"/>
                <a:gd name="connsiteY10" fmla="*/ 158634 h 1416346"/>
                <a:gd name="connsiteX11" fmla="*/ 0 w 2897244"/>
                <a:gd name="connsiteY11" fmla="*/ 0 h 1416346"/>
                <a:gd name="connsiteX0" fmla="*/ 0 w 2897244"/>
                <a:gd name="connsiteY0" fmla="*/ 0 h 1416346"/>
                <a:gd name="connsiteX1" fmla="*/ 2897244 w 2897244"/>
                <a:gd name="connsiteY1" fmla="*/ 0 h 1416346"/>
                <a:gd name="connsiteX2" fmla="*/ 2897244 w 2897244"/>
                <a:gd name="connsiteY2" fmla="*/ 1416346 h 1416346"/>
                <a:gd name="connsiteX3" fmla="*/ 1932514 w 2897244"/>
                <a:gd name="connsiteY3" fmla="*/ 1416346 h 1416346"/>
                <a:gd name="connsiteX4" fmla="*/ 1930987 w 2897244"/>
                <a:gd name="connsiteY4" fmla="*/ 1416346 h 1416346"/>
                <a:gd name="connsiteX5" fmla="*/ 0 w 2897244"/>
                <a:gd name="connsiteY5" fmla="*/ 1416346 h 1416346"/>
                <a:gd name="connsiteX6" fmla="*/ 0 w 2897244"/>
                <a:gd name="connsiteY6" fmla="*/ 839726 h 1416346"/>
                <a:gd name="connsiteX7" fmla="*/ 233072 w 2897244"/>
                <a:gd name="connsiteY7" fmla="*/ 293035 h 1416346"/>
                <a:gd name="connsiteX8" fmla="*/ 233072 w 2897244"/>
                <a:gd name="connsiteY8" fmla="*/ 158634 h 1416346"/>
                <a:gd name="connsiteX9" fmla="*/ 0 w 2897244"/>
                <a:gd name="connsiteY9" fmla="*/ 158634 h 1416346"/>
                <a:gd name="connsiteX10" fmla="*/ 0 w 2897244"/>
                <a:gd name="connsiteY10" fmla="*/ 0 h 1416346"/>
                <a:gd name="connsiteX0" fmla="*/ 0 w 2897244"/>
                <a:gd name="connsiteY0" fmla="*/ 0 h 1416346"/>
                <a:gd name="connsiteX1" fmla="*/ 2897244 w 2897244"/>
                <a:gd name="connsiteY1" fmla="*/ 0 h 1416346"/>
                <a:gd name="connsiteX2" fmla="*/ 2897244 w 2897244"/>
                <a:gd name="connsiteY2" fmla="*/ 1416346 h 1416346"/>
                <a:gd name="connsiteX3" fmla="*/ 1932514 w 2897244"/>
                <a:gd name="connsiteY3" fmla="*/ 1416346 h 1416346"/>
                <a:gd name="connsiteX4" fmla="*/ 0 w 2897244"/>
                <a:gd name="connsiteY4" fmla="*/ 1416346 h 1416346"/>
                <a:gd name="connsiteX5" fmla="*/ 0 w 2897244"/>
                <a:gd name="connsiteY5" fmla="*/ 839726 h 1416346"/>
                <a:gd name="connsiteX6" fmla="*/ 233072 w 2897244"/>
                <a:gd name="connsiteY6" fmla="*/ 293035 h 1416346"/>
                <a:gd name="connsiteX7" fmla="*/ 233072 w 2897244"/>
                <a:gd name="connsiteY7" fmla="*/ 158634 h 1416346"/>
                <a:gd name="connsiteX8" fmla="*/ 0 w 2897244"/>
                <a:gd name="connsiteY8" fmla="*/ 158634 h 1416346"/>
                <a:gd name="connsiteX9" fmla="*/ 0 w 2897244"/>
                <a:gd name="connsiteY9" fmla="*/ 0 h 1416346"/>
                <a:gd name="connsiteX0" fmla="*/ 0 w 2897244"/>
                <a:gd name="connsiteY0" fmla="*/ 0 h 1416346"/>
                <a:gd name="connsiteX1" fmla="*/ 2897244 w 2897244"/>
                <a:gd name="connsiteY1" fmla="*/ 0 h 1416346"/>
                <a:gd name="connsiteX2" fmla="*/ 2897244 w 2897244"/>
                <a:gd name="connsiteY2" fmla="*/ 1416346 h 1416346"/>
                <a:gd name="connsiteX3" fmla="*/ 0 w 2897244"/>
                <a:gd name="connsiteY3" fmla="*/ 1416346 h 1416346"/>
                <a:gd name="connsiteX4" fmla="*/ 0 w 2897244"/>
                <a:gd name="connsiteY4" fmla="*/ 839726 h 1416346"/>
                <a:gd name="connsiteX5" fmla="*/ 233072 w 2897244"/>
                <a:gd name="connsiteY5" fmla="*/ 293035 h 1416346"/>
                <a:gd name="connsiteX6" fmla="*/ 233072 w 2897244"/>
                <a:gd name="connsiteY6" fmla="*/ 158634 h 1416346"/>
                <a:gd name="connsiteX7" fmla="*/ 0 w 2897244"/>
                <a:gd name="connsiteY7" fmla="*/ 158634 h 1416346"/>
                <a:gd name="connsiteX8" fmla="*/ 0 w 2897244"/>
                <a:gd name="connsiteY8"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7244" h="1416346">
                  <a:moveTo>
                    <a:pt x="0" y="0"/>
                  </a:moveTo>
                  <a:lnTo>
                    <a:pt x="2897244" y="0"/>
                  </a:lnTo>
                  <a:lnTo>
                    <a:pt x="2897244" y="1416346"/>
                  </a:lnTo>
                  <a:lnTo>
                    <a:pt x="0" y="1416346"/>
                  </a:lnTo>
                  <a:lnTo>
                    <a:pt x="0" y="839726"/>
                  </a:lnTo>
                  <a:lnTo>
                    <a:pt x="233072" y="293035"/>
                  </a:lnTo>
                  <a:lnTo>
                    <a:pt x="233072" y="158634"/>
                  </a:lnTo>
                  <a:lnTo>
                    <a:pt x="0" y="158634"/>
                  </a:lnTo>
                  <a:lnTo>
                    <a:pt x="0" y="0"/>
                  </a:lnTo>
                  <a:close/>
                </a:path>
              </a:pathLst>
            </a:custGeom>
            <a:grp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kumimoji="0" lang="en-US" sz="2000" b="1" i="0" u="none" strike="noStrike" kern="1200" cap="none" spc="0" normalizeH="0" baseline="0" noProof="1">
                <a:ln>
                  <a:noFill/>
                </a:ln>
                <a:solidFill>
                  <a:prstClr val="white">
                    <a:lumMod val="85000"/>
                  </a:prstClr>
                </a:solidFill>
                <a:effectLst/>
                <a:uLnTx/>
                <a:uFillTx/>
                <a:latin typeface="Poppins" panose="00000500000000000000" pitchFamily="2" charset="0"/>
                <a:cs typeface="Poppins" panose="00000500000000000000" pitchFamily="2" charset="0"/>
              </a:endParaRPr>
            </a:p>
          </p:txBody>
        </p:sp>
        <p:sp>
          <p:nvSpPr>
            <p:cNvPr id="23" name="Freeform: Shape 22">
              <a:extLst>
                <a:ext uri="{FF2B5EF4-FFF2-40B4-BE49-F238E27FC236}">
                  <a16:creationId xmlns:a16="http://schemas.microsoft.com/office/drawing/2014/main" id="{9E5AD041-24B6-4DDB-8BE9-E8A640DAB9A9}"/>
                </a:ext>
              </a:extLst>
            </p:cNvPr>
            <p:cNvSpPr/>
            <p:nvPr/>
          </p:nvSpPr>
          <p:spPr>
            <a:xfrm>
              <a:off x="520700" y="4826518"/>
              <a:ext cx="784003" cy="1087152"/>
            </a:xfrm>
            <a:custGeom>
              <a:avLst/>
              <a:gdLst/>
              <a:ahLst/>
              <a:cxnLst/>
              <a:rect l="l" t="t" r="r" b="b"/>
              <a:pathLst>
                <a:path w="1089003" h="1510085">
                  <a:moveTo>
                    <a:pt x="0" y="0"/>
                  </a:moveTo>
                  <a:lnTo>
                    <a:pt x="1089003" y="0"/>
                  </a:lnTo>
                  <a:lnTo>
                    <a:pt x="1089003" y="186686"/>
                  </a:lnTo>
                  <a:lnTo>
                    <a:pt x="524796" y="1510085"/>
                  </a:lnTo>
                  <a:lnTo>
                    <a:pt x="155572" y="1510085"/>
                  </a:lnTo>
                  <a:lnTo>
                    <a:pt x="720816" y="269658"/>
                  </a:lnTo>
                  <a:lnTo>
                    <a:pt x="0" y="269658"/>
                  </a:lnTo>
                  <a:close/>
                </a:path>
              </a:pathLst>
            </a:custGeom>
            <a:grpFill/>
            <a:ln w="101600" cap="flat" cmpd="sng" algn="ctr">
              <a:solidFill>
                <a:srgbClr val="F0EEEF"/>
              </a:solidFill>
              <a:prstDash val="solid"/>
              <a:miter lim="800000"/>
            </a:ln>
            <a:effectLst/>
          </p:spPr>
          <p:txBody>
            <a:bodyPr rtlCol="0" anchor="ctr"/>
            <a:lstStyle/>
            <a:p>
              <a:pPr algn="ctr"/>
              <a:endParaRPr lang="en-US" kern="0">
                <a:solidFill>
                  <a:prstClr val="white"/>
                </a:solidFill>
                <a:latin typeface="Poppins" panose="00000500000000000000" pitchFamily="2" charset="0"/>
                <a:cs typeface="Poppins" panose="00000500000000000000" pitchFamily="2" charset="0"/>
              </a:endParaRPr>
            </a:p>
          </p:txBody>
        </p:sp>
      </p:grpSp>
      <p:sp>
        <p:nvSpPr>
          <p:cNvPr id="24" name="Freeform: Shape 23">
            <a:extLst>
              <a:ext uri="{FF2B5EF4-FFF2-40B4-BE49-F238E27FC236}">
                <a16:creationId xmlns:a16="http://schemas.microsoft.com/office/drawing/2014/main" id="{D6D0BB70-6785-3502-3089-56C892E17C4C}"/>
              </a:ext>
            </a:extLst>
          </p:cNvPr>
          <p:cNvSpPr/>
          <p:nvPr/>
        </p:nvSpPr>
        <p:spPr>
          <a:xfrm>
            <a:off x="4552476" y="1619644"/>
            <a:ext cx="2097661" cy="1191015"/>
          </a:xfrm>
          <a:custGeom>
            <a:avLst/>
            <a:gdLst>
              <a:gd name="connsiteX0" fmla="*/ 0 w 2898771"/>
              <a:gd name="connsiteY0" fmla="*/ 0 h 1416346"/>
              <a:gd name="connsiteX1" fmla="*/ 1932514 w 2898771"/>
              <a:gd name="connsiteY1" fmla="*/ 0 h 1416346"/>
              <a:gd name="connsiteX2" fmla="*/ 2898771 w 2898771"/>
              <a:gd name="connsiteY2" fmla="*/ 0 h 1416346"/>
              <a:gd name="connsiteX3" fmla="*/ 2898771 w 2898771"/>
              <a:gd name="connsiteY3" fmla="*/ 1416346 h 1416346"/>
              <a:gd name="connsiteX4" fmla="*/ 1932514 w 2898771"/>
              <a:gd name="connsiteY4" fmla="*/ 1416346 h 1416346"/>
              <a:gd name="connsiteX5" fmla="*/ 0 w 2898771"/>
              <a:gd name="connsiteY5" fmla="*/ 1416346 h 1416346"/>
              <a:gd name="connsiteX6" fmla="*/ 0 w 2898771"/>
              <a:gd name="connsiteY6" fmla="*/ 1245786 h 1416346"/>
              <a:gd name="connsiteX7" fmla="*/ 153835 w 2898771"/>
              <a:gd name="connsiteY7" fmla="*/ 1245786 h 1416346"/>
              <a:gd name="connsiteX8" fmla="*/ 153835 w 2898771"/>
              <a:gd name="connsiteY8" fmla="*/ 158634 h 1416346"/>
              <a:gd name="connsiteX9" fmla="*/ 130688 w 2898771"/>
              <a:gd name="connsiteY9" fmla="*/ 158634 h 1416346"/>
              <a:gd name="connsiteX10" fmla="*/ 0 w 2898771"/>
              <a:gd name="connsiteY10" fmla="*/ 203833 h 1416346"/>
              <a:gd name="connsiteX0" fmla="*/ 0 w 2898771"/>
              <a:gd name="connsiteY0" fmla="*/ 0 h 1416346"/>
              <a:gd name="connsiteX1" fmla="*/ 2898771 w 2898771"/>
              <a:gd name="connsiteY1" fmla="*/ 0 h 1416346"/>
              <a:gd name="connsiteX2" fmla="*/ 2898771 w 2898771"/>
              <a:gd name="connsiteY2" fmla="*/ 1416346 h 1416346"/>
              <a:gd name="connsiteX3" fmla="*/ 1932514 w 2898771"/>
              <a:gd name="connsiteY3" fmla="*/ 1416346 h 1416346"/>
              <a:gd name="connsiteX4" fmla="*/ 0 w 2898771"/>
              <a:gd name="connsiteY4" fmla="*/ 1416346 h 1416346"/>
              <a:gd name="connsiteX5" fmla="*/ 0 w 2898771"/>
              <a:gd name="connsiteY5" fmla="*/ 1245786 h 1416346"/>
              <a:gd name="connsiteX6" fmla="*/ 153835 w 2898771"/>
              <a:gd name="connsiteY6" fmla="*/ 1245786 h 1416346"/>
              <a:gd name="connsiteX7" fmla="*/ 153835 w 2898771"/>
              <a:gd name="connsiteY7" fmla="*/ 158634 h 1416346"/>
              <a:gd name="connsiteX8" fmla="*/ 130688 w 2898771"/>
              <a:gd name="connsiteY8" fmla="*/ 158634 h 1416346"/>
              <a:gd name="connsiteX9" fmla="*/ 0 w 2898771"/>
              <a:gd name="connsiteY9" fmla="*/ 203833 h 1416346"/>
              <a:gd name="connsiteX10" fmla="*/ 0 w 2898771"/>
              <a:gd name="connsiteY10" fmla="*/ 0 h 1416346"/>
              <a:gd name="connsiteX0" fmla="*/ 0 w 2898771"/>
              <a:gd name="connsiteY0" fmla="*/ 0 h 1416346"/>
              <a:gd name="connsiteX1" fmla="*/ 2898771 w 2898771"/>
              <a:gd name="connsiteY1" fmla="*/ 0 h 1416346"/>
              <a:gd name="connsiteX2" fmla="*/ 2898771 w 2898771"/>
              <a:gd name="connsiteY2" fmla="*/ 1416346 h 1416346"/>
              <a:gd name="connsiteX3" fmla="*/ 0 w 2898771"/>
              <a:gd name="connsiteY3" fmla="*/ 1416346 h 1416346"/>
              <a:gd name="connsiteX4" fmla="*/ 0 w 2898771"/>
              <a:gd name="connsiteY4" fmla="*/ 1245786 h 1416346"/>
              <a:gd name="connsiteX5" fmla="*/ 153835 w 2898771"/>
              <a:gd name="connsiteY5" fmla="*/ 1245786 h 1416346"/>
              <a:gd name="connsiteX6" fmla="*/ 153835 w 2898771"/>
              <a:gd name="connsiteY6" fmla="*/ 158634 h 1416346"/>
              <a:gd name="connsiteX7" fmla="*/ 130688 w 2898771"/>
              <a:gd name="connsiteY7" fmla="*/ 158634 h 1416346"/>
              <a:gd name="connsiteX8" fmla="*/ 0 w 2898771"/>
              <a:gd name="connsiteY8" fmla="*/ 203833 h 1416346"/>
              <a:gd name="connsiteX9" fmla="*/ 0 w 2898771"/>
              <a:gd name="connsiteY9" fmla="*/ 0 h 14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771" h="1416346">
                <a:moveTo>
                  <a:pt x="0" y="0"/>
                </a:moveTo>
                <a:lnTo>
                  <a:pt x="2898771" y="0"/>
                </a:lnTo>
                <a:lnTo>
                  <a:pt x="2898771" y="1416346"/>
                </a:lnTo>
                <a:lnTo>
                  <a:pt x="0" y="1416346"/>
                </a:lnTo>
                <a:lnTo>
                  <a:pt x="0" y="1245786"/>
                </a:lnTo>
                <a:lnTo>
                  <a:pt x="153835" y="1245786"/>
                </a:lnTo>
                <a:lnTo>
                  <a:pt x="153835" y="158634"/>
                </a:lnTo>
                <a:lnTo>
                  <a:pt x="130688" y="158634"/>
                </a:lnTo>
                <a:lnTo>
                  <a:pt x="0" y="203833"/>
                </a:lnTo>
                <a:lnTo>
                  <a:pt x="0" y="0"/>
                </a:lnTo>
                <a:close/>
              </a:path>
            </a:pathLst>
          </a:custGeom>
          <a:solidFill>
            <a:schemeClr val="accent6">
              <a:lumMod val="75000"/>
            </a:schemeClr>
          </a:solidFill>
          <a:ln w="12700" cap="flat" cmpd="sng" algn="ctr">
            <a:noFill/>
            <a:prstDash val="solid"/>
            <a:miter lim="800000"/>
          </a:ln>
          <a:effectLst/>
        </p:spPr>
        <p:txBody>
          <a:bodyPr rot="0" spcFirstLastPara="0" vertOverflow="overflow" horzOverflow="overflow" vert="horz" wrap="square" lIns="640080" tIns="45720" rIns="91440" bIns="45720" numCol="1" spcCol="0" rtlCol="0" fromWordArt="0" anchor="ctr" anchorCtr="0" forceAA="0" compatLnSpc="1">
            <a:prstTxWarp prst="textNoShape">
              <a:avLst/>
            </a:prstTxWarp>
            <a:noAutofit/>
          </a:bodyPr>
          <a:lstStyle/>
          <a:p>
            <a:pPr lvl="0" algn="just">
              <a:lnSpc>
                <a:spcPts val="1500"/>
              </a:lnSpc>
              <a:spcAft>
                <a:spcPts val="600"/>
              </a:spcAft>
            </a:pPr>
            <a:endParaRPr lang="en-US" sz="2000" b="1" noProof="1">
              <a:solidFill>
                <a:schemeClr val="bg1">
                  <a:lumMod val="85000"/>
                </a:schemeClr>
              </a:solidFill>
            </a:endParaRPr>
          </a:p>
        </p:txBody>
      </p:sp>
      <p:sp>
        <p:nvSpPr>
          <p:cNvPr id="25" name="Freeform: Shape 24">
            <a:extLst>
              <a:ext uri="{FF2B5EF4-FFF2-40B4-BE49-F238E27FC236}">
                <a16:creationId xmlns:a16="http://schemas.microsoft.com/office/drawing/2014/main" id="{7C8E8783-564F-D149-02AB-F8E9B0C0E676}"/>
              </a:ext>
            </a:extLst>
          </p:cNvPr>
          <p:cNvSpPr/>
          <p:nvPr/>
        </p:nvSpPr>
        <p:spPr>
          <a:xfrm>
            <a:off x="4301783" y="1753040"/>
            <a:ext cx="362014" cy="914194"/>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cs typeface="Poppins" panose="00000500000000000000" pitchFamily="2" charset="0"/>
            </a:endParaRPr>
          </a:p>
        </p:txBody>
      </p:sp>
      <p:sp>
        <p:nvSpPr>
          <p:cNvPr id="27" name="Google Shape;299;p13">
            <a:extLst>
              <a:ext uri="{FF2B5EF4-FFF2-40B4-BE49-F238E27FC236}">
                <a16:creationId xmlns:a16="http://schemas.microsoft.com/office/drawing/2014/main" id="{EA3CD39F-4BDC-9903-4DA7-8EBF8E802195}"/>
              </a:ext>
            </a:extLst>
          </p:cNvPr>
          <p:cNvSpPr txBox="1">
            <a:spLocks/>
          </p:cNvSpPr>
          <p:nvPr/>
        </p:nvSpPr>
        <p:spPr>
          <a:xfrm>
            <a:off x="4844781" y="1835348"/>
            <a:ext cx="1702875" cy="713493"/>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Self</a:t>
            </a:r>
          </a:p>
          <a:p>
            <a:pPr marL="0" indent="0">
              <a:lnSpc>
                <a:spcPct val="100000"/>
              </a:lnSpc>
              <a:spcBef>
                <a:spcPts val="0"/>
              </a:spcBef>
              <a:buClr>
                <a:schemeClr val="dk1"/>
              </a:buClr>
              <a:buSzPts val="2000"/>
              <a:buNone/>
            </a:pPr>
            <a:r>
              <a:rPr lang="en-US" dirty="0">
                <a:solidFill>
                  <a:schemeClr val="bg1"/>
                </a:solidFill>
              </a:rPr>
              <a:t>Acceptance</a:t>
            </a:r>
          </a:p>
        </p:txBody>
      </p:sp>
      <p:sp>
        <p:nvSpPr>
          <p:cNvPr id="28" name="Google Shape;299;p13">
            <a:extLst>
              <a:ext uri="{FF2B5EF4-FFF2-40B4-BE49-F238E27FC236}">
                <a16:creationId xmlns:a16="http://schemas.microsoft.com/office/drawing/2014/main" id="{19A17F40-D07C-6E03-1B5A-27EF88FEDA07}"/>
              </a:ext>
            </a:extLst>
          </p:cNvPr>
          <p:cNvSpPr txBox="1">
            <a:spLocks/>
          </p:cNvSpPr>
          <p:nvPr/>
        </p:nvSpPr>
        <p:spPr>
          <a:xfrm>
            <a:off x="7679255" y="1835348"/>
            <a:ext cx="1702875" cy="713493"/>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Practice Self Talk</a:t>
            </a:r>
          </a:p>
        </p:txBody>
      </p:sp>
      <p:sp>
        <p:nvSpPr>
          <p:cNvPr id="29" name="Google Shape;299;p13">
            <a:extLst>
              <a:ext uri="{FF2B5EF4-FFF2-40B4-BE49-F238E27FC236}">
                <a16:creationId xmlns:a16="http://schemas.microsoft.com/office/drawing/2014/main" id="{230CBFE3-0B7F-31A5-9218-DC693B7B572B}"/>
              </a:ext>
            </a:extLst>
          </p:cNvPr>
          <p:cNvSpPr txBox="1">
            <a:spLocks/>
          </p:cNvSpPr>
          <p:nvPr/>
        </p:nvSpPr>
        <p:spPr>
          <a:xfrm>
            <a:off x="10350322" y="1835348"/>
            <a:ext cx="1702875" cy="713493"/>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Set realistic goals</a:t>
            </a:r>
          </a:p>
        </p:txBody>
      </p:sp>
      <p:sp>
        <p:nvSpPr>
          <p:cNvPr id="30" name="Google Shape;299;p13">
            <a:extLst>
              <a:ext uri="{FF2B5EF4-FFF2-40B4-BE49-F238E27FC236}">
                <a16:creationId xmlns:a16="http://schemas.microsoft.com/office/drawing/2014/main" id="{195B80EA-7F01-489B-6F9F-DEAABC668E62}"/>
              </a:ext>
            </a:extLst>
          </p:cNvPr>
          <p:cNvSpPr txBox="1">
            <a:spLocks/>
          </p:cNvSpPr>
          <p:nvPr/>
        </p:nvSpPr>
        <p:spPr>
          <a:xfrm>
            <a:off x="4844781" y="3302406"/>
            <a:ext cx="1702875" cy="848820"/>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Surround yourself with</a:t>
            </a:r>
          </a:p>
          <a:p>
            <a:pPr marL="0" indent="0">
              <a:lnSpc>
                <a:spcPct val="100000"/>
              </a:lnSpc>
              <a:spcBef>
                <a:spcPts val="0"/>
              </a:spcBef>
              <a:buClr>
                <a:schemeClr val="dk1"/>
              </a:buClr>
              <a:buSzPts val="2000"/>
              <a:buNone/>
            </a:pPr>
            <a:r>
              <a:rPr lang="en-US" dirty="0">
                <a:solidFill>
                  <a:schemeClr val="bg1"/>
                </a:solidFill>
              </a:rPr>
              <a:t>positivity</a:t>
            </a:r>
          </a:p>
        </p:txBody>
      </p:sp>
      <p:sp>
        <p:nvSpPr>
          <p:cNvPr id="31" name="Google Shape;299;p13">
            <a:extLst>
              <a:ext uri="{FF2B5EF4-FFF2-40B4-BE49-F238E27FC236}">
                <a16:creationId xmlns:a16="http://schemas.microsoft.com/office/drawing/2014/main" id="{DED9EF45-A6DD-661A-5FD9-9521CF068E98}"/>
              </a:ext>
            </a:extLst>
          </p:cNvPr>
          <p:cNvSpPr txBox="1">
            <a:spLocks/>
          </p:cNvSpPr>
          <p:nvPr/>
        </p:nvSpPr>
        <p:spPr>
          <a:xfrm>
            <a:off x="7679255" y="3302406"/>
            <a:ext cx="1702875" cy="713493"/>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Practice Self Care</a:t>
            </a:r>
          </a:p>
        </p:txBody>
      </p:sp>
      <p:sp>
        <p:nvSpPr>
          <p:cNvPr id="288" name="Google Shape;299;p13">
            <a:extLst>
              <a:ext uri="{FF2B5EF4-FFF2-40B4-BE49-F238E27FC236}">
                <a16:creationId xmlns:a16="http://schemas.microsoft.com/office/drawing/2014/main" id="{03A0B335-A96C-AB7B-F5F1-23CA48D66901}"/>
              </a:ext>
            </a:extLst>
          </p:cNvPr>
          <p:cNvSpPr txBox="1">
            <a:spLocks/>
          </p:cNvSpPr>
          <p:nvPr/>
        </p:nvSpPr>
        <p:spPr>
          <a:xfrm>
            <a:off x="10350322" y="3302406"/>
            <a:ext cx="1702875" cy="848820"/>
          </a:xfrm>
          <a:prstGeom prst="rect">
            <a:avLst/>
          </a:prstGeom>
          <a:noFill/>
          <a:ln>
            <a:noFill/>
          </a:ln>
        </p:spPr>
        <p:txBody>
          <a:bodyPr spcFirstLastPara="1" vert="horz" wrap="square" lIns="91425" tIns="45700" rIns="91425" bIns="45700" rtlCol="0" anchor="t" anchorCtr="0">
            <a:normAutofit fontScale="92500" lnSpcReduction="2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Continuous learning and growth</a:t>
            </a:r>
          </a:p>
        </p:txBody>
      </p:sp>
      <p:sp>
        <p:nvSpPr>
          <p:cNvPr id="289" name="Google Shape;299;p13">
            <a:extLst>
              <a:ext uri="{FF2B5EF4-FFF2-40B4-BE49-F238E27FC236}">
                <a16:creationId xmlns:a16="http://schemas.microsoft.com/office/drawing/2014/main" id="{7E6ADA92-42FD-6680-0E71-15D9C35404F2}"/>
              </a:ext>
            </a:extLst>
          </p:cNvPr>
          <p:cNvSpPr txBox="1">
            <a:spLocks/>
          </p:cNvSpPr>
          <p:nvPr/>
        </p:nvSpPr>
        <p:spPr>
          <a:xfrm>
            <a:off x="4844781" y="4720396"/>
            <a:ext cx="1702875" cy="848820"/>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Practice Gratitude</a:t>
            </a:r>
          </a:p>
        </p:txBody>
      </p:sp>
      <p:sp>
        <p:nvSpPr>
          <p:cNvPr id="290" name="Google Shape;299;p13">
            <a:extLst>
              <a:ext uri="{FF2B5EF4-FFF2-40B4-BE49-F238E27FC236}">
                <a16:creationId xmlns:a16="http://schemas.microsoft.com/office/drawing/2014/main" id="{B4828559-C17F-4896-1908-D4F17DC073C1}"/>
              </a:ext>
            </a:extLst>
          </p:cNvPr>
          <p:cNvSpPr txBox="1">
            <a:spLocks/>
          </p:cNvSpPr>
          <p:nvPr/>
        </p:nvSpPr>
        <p:spPr>
          <a:xfrm>
            <a:off x="7679255" y="4720396"/>
            <a:ext cx="1702875" cy="939936"/>
          </a:xfrm>
          <a:prstGeom prst="rect">
            <a:avLst/>
          </a:prstGeom>
          <a:noFill/>
          <a:ln>
            <a:noFill/>
          </a:ln>
        </p:spPr>
        <p:txBody>
          <a:bodyPr spcFirstLastPara="1" vert="horz" wrap="square" lIns="91425" tIns="45700" rIns="91425" bIns="45700" rtlCol="0" anchor="t" anchorCtr="0">
            <a:normAutofit fontScale="92500" lnSpcReduction="10000"/>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None/>
            </a:pPr>
            <a:r>
              <a:rPr lang="en-US" dirty="0">
                <a:solidFill>
                  <a:schemeClr val="bg1"/>
                </a:solidFill>
              </a:rPr>
              <a:t>Finding meaning and purpose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58516" y="1786167"/>
            <a:ext cx="7511715" cy="3285666"/>
          </a:xfrm>
        </p:spPr>
        <p:txBody>
          <a:bodyPr>
            <a:normAutofit/>
          </a:bodyPr>
          <a:lstStyle/>
          <a:p>
            <a:r>
              <a:rPr lang="en-US" sz="6600" b="1" dirty="0">
                <a:solidFill>
                  <a:schemeClr val="accent3">
                    <a:lumMod val="20000"/>
                    <a:lumOff val="80000"/>
                  </a:schemeClr>
                </a:solidFill>
                <a:latin typeface="Poppins" panose="00000500000000000000" pitchFamily="2" charset="0"/>
                <a:cs typeface="Poppins" panose="00000500000000000000" pitchFamily="2" charset="0"/>
              </a:rPr>
              <a:t>Self Confidence</a:t>
            </a:r>
          </a:p>
        </p:txBody>
      </p:sp>
    </p:spTree>
    <p:extLst>
      <p:ext uri="{BB962C8B-B14F-4D97-AF65-F5344CB8AC3E}">
        <p14:creationId xmlns:p14="http://schemas.microsoft.com/office/powerpoint/2010/main" val="377414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12" name="Google Shape;312;p14"/>
          <p:cNvSpPr txBox="1">
            <a:spLocks noGrp="1"/>
          </p:cNvSpPr>
          <p:nvPr>
            <p:ph type="title"/>
          </p:nvPr>
        </p:nvSpPr>
        <p:spPr>
          <a:xfrm>
            <a:off x="837143" y="172303"/>
            <a:ext cx="10036292" cy="77377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400" i="0" u="none" strike="noStrike" cap="none" dirty="0">
                <a:ea typeface="Calibri"/>
                <a:sym typeface="Calibri"/>
              </a:rPr>
              <a:t>Self Confidence: Let’s reflect!</a:t>
            </a:r>
            <a:endParaRPr sz="4400" dirty="0"/>
          </a:p>
        </p:txBody>
      </p:sp>
      <p:grpSp>
        <p:nvGrpSpPr>
          <p:cNvPr id="314" name="Google Shape;314;p14"/>
          <p:cNvGrpSpPr/>
          <p:nvPr/>
        </p:nvGrpSpPr>
        <p:grpSpPr>
          <a:xfrm>
            <a:off x="837143" y="1824662"/>
            <a:ext cx="10109856" cy="3208676"/>
            <a:chOff x="134291" y="612"/>
            <a:chExt cx="10109856" cy="3208676"/>
          </a:xfrm>
        </p:grpSpPr>
        <p:sp>
          <p:nvSpPr>
            <p:cNvPr id="315" name="Google Shape;315;p14"/>
            <p:cNvSpPr/>
            <p:nvPr/>
          </p:nvSpPr>
          <p:spPr>
            <a:xfrm>
              <a:off x="134291" y="612"/>
              <a:ext cx="4332795" cy="275132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15713" y="457963"/>
              <a:ext cx="4332795" cy="2751325"/>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txBox="1"/>
            <p:nvPr/>
          </p:nvSpPr>
          <p:spPr>
            <a:xfrm>
              <a:off x="696297" y="538547"/>
              <a:ext cx="4171627" cy="2590157"/>
            </a:xfrm>
            <a:prstGeom prst="rect">
              <a:avLst/>
            </a:prstGeom>
            <a:noFill/>
            <a:ln>
              <a:noFill/>
            </a:ln>
          </p:spPr>
          <p:txBody>
            <a:bodyPr spcFirstLastPara="1" wrap="square" lIns="156200" tIns="156200" rIns="156200" bIns="156200" anchor="ctr" anchorCtr="0">
              <a:noAutofit/>
            </a:bodyPr>
            <a:lstStyle/>
            <a:p>
              <a:pPr marL="0" marR="0" lvl="0" indent="0" rtl="0">
                <a:lnSpc>
                  <a:spcPct val="90000"/>
                </a:lnSpc>
                <a:spcBef>
                  <a:spcPts val="0"/>
                </a:spcBef>
                <a:spcAft>
                  <a:spcPts val="0"/>
                </a:spcAft>
                <a:buClr>
                  <a:schemeClr val="dk1"/>
                </a:buClr>
                <a:buSzPts val="4100"/>
                <a:buFont typeface="Calibri"/>
                <a:buNone/>
              </a:pPr>
              <a:r>
                <a:rPr lang="en-US" sz="4100" b="0" i="0" u="none" strike="noStrike" cap="none" dirty="0">
                  <a:solidFill>
                    <a:schemeClr val="dk1"/>
                  </a:solidFill>
                  <a:ea typeface="Calibri"/>
                  <a:cs typeface="Calibri"/>
                  <a:sym typeface="Calibri"/>
                </a:rPr>
                <a:t>In what situations do you feel least confident?</a:t>
              </a:r>
              <a:endParaRPr sz="4100" b="0" i="0" u="none" strike="noStrike" cap="none" dirty="0">
                <a:solidFill>
                  <a:schemeClr val="dk1"/>
                </a:solidFill>
                <a:ea typeface="Calibri"/>
                <a:cs typeface="Calibri"/>
                <a:sym typeface="Calibri"/>
              </a:endParaRPr>
            </a:p>
          </p:txBody>
        </p:sp>
        <p:sp>
          <p:nvSpPr>
            <p:cNvPr id="318" name="Google Shape;318;p14"/>
            <p:cNvSpPr/>
            <p:nvPr/>
          </p:nvSpPr>
          <p:spPr>
            <a:xfrm>
              <a:off x="5429930" y="612"/>
              <a:ext cx="4332795" cy="275132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5911352" y="457963"/>
              <a:ext cx="4332795" cy="2751325"/>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txBox="1"/>
            <p:nvPr/>
          </p:nvSpPr>
          <p:spPr>
            <a:xfrm>
              <a:off x="5991936" y="538547"/>
              <a:ext cx="4171627" cy="2590157"/>
            </a:xfrm>
            <a:prstGeom prst="rect">
              <a:avLst/>
            </a:prstGeom>
            <a:noFill/>
            <a:ln>
              <a:noFill/>
            </a:ln>
          </p:spPr>
          <p:txBody>
            <a:bodyPr spcFirstLastPara="1" wrap="square" lIns="156200" tIns="156200" rIns="156200" bIns="156200" anchor="ctr" anchorCtr="0">
              <a:noAutofit/>
            </a:bodyPr>
            <a:lstStyle>
              <a:defPPr>
                <a:defRPr lang="en-US"/>
              </a:defPPr>
              <a:lvl1pPr marR="0" lvl="0" indent="0">
                <a:lnSpc>
                  <a:spcPct val="90000"/>
                </a:lnSpc>
                <a:spcBef>
                  <a:spcPts val="0"/>
                </a:spcBef>
                <a:spcAft>
                  <a:spcPts val="0"/>
                </a:spcAft>
                <a:buClr>
                  <a:schemeClr val="dk1"/>
                </a:buClr>
                <a:buSzPts val="4100"/>
                <a:buFont typeface="Calibri"/>
                <a:buNone/>
                <a:defRPr sz="4100" b="0" i="0" u="none" strike="noStrike" cap="none">
                  <a:solidFill>
                    <a:schemeClr val="dk1"/>
                  </a:solidFill>
                  <a:ea typeface="Calibri"/>
                  <a:cs typeface="Calibri"/>
                </a:defRPr>
              </a:lvl1pPr>
            </a:lstStyle>
            <a:p>
              <a:r>
                <a:rPr lang="en-US" dirty="0">
                  <a:sym typeface="Calibri"/>
                </a:rPr>
                <a:t>When do you feel most confident?</a:t>
              </a:r>
              <a:endParaRPr dirty="0">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76ADE-1523-FA96-7BCD-E98D84BAB0D0}"/>
              </a:ext>
            </a:extLst>
          </p:cNvPr>
          <p:cNvSpPr>
            <a:spLocks noGrp="1"/>
          </p:cNvSpPr>
          <p:nvPr>
            <p:ph type="title"/>
          </p:nvPr>
        </p:nvSpPr>
        <p:spPr>
          <a:xfrm>
            <a:off x="1209243" y="343824"/>
            <a:ext cx="10036292" cy="773776"/>
          </a:xfrm>
        </p:spPr>
        <p:txBody>
          <a:bodyPr anchor="t">
            <a:noAutofit/>
          </a:bodyPr>
          <a:lstStyle/>
          <a:p>
            <a:r>
              <a:rPr lang="en-US" sz="3600" dirty="0"/>
              <a:t>What is Self-Confidence?</a:t>
            </a:r>
          </a:p>
        </p:txBody>
      </p:sp>
      <p:sp>
        <p:nvSpPr>
          <p:cNvPr id="3" name="Content Placeholder 2">
            <a:extLst>
              <a:ext uri="{FF2B5EF4-FFF2-40B4-BE49-F238E27FC236}">
                <a16:creationId xmlns:a16="http://schemas.microsoft.com/office/drawing/2014/main" id="{3C9DF01F-4458-A707-421C-EDA4F8849B6F}"/>
              </a:ext>
            </a:extLst>
          </p:cNvPr>
          <p:cNvSpPr>
            <a:spLocks noGrp="1"/>
          </p:cNvSpPr>
          <p:nvPr>
            <p:ph type="body" sz="quarter" idx="17"/>
          </p:nvPr>
        </p:nvSpPr>
        <p:spPr/>
        <p:txBody>
          <a:bodyPr>
            <a:normAutofit fontScale="92500" lnSpcReduction="20000"/>
          </a:bodyPr>
          <a:lstStyle/>
          <a:p>
            <a:pPr algn="l">
              <a:buFont typeface="Arial" panose="020B0604020202020204" pitchFamily="34" charset="0"/>
              <a:buChar char="•"/>
            </a:pPr>
            <a:r>
              <a:rPr lang="en-US" b="0" i="0" dirty="0">
                <a:effectLst/>
              </a:rPr>
              <a:t>Self-confidence is the belief in one's own abilities, qualities, and judgments.</a:t>
            </a:r>
          </a:p>
          <a:p>
            <a:pPr algn="l">
              <a:buFont typeface="Arial" panose="020B0604020202020204" pitchFamily="34" charset="0"/>
              <a:buChar char="•"/>
            </a:pPr>
            <a:r>
              <a:rPr lang="en-US" b="0" i="0" dirty="0">
                <a:effectLst/>
              </a:rPr>
              <a:t>It involves having a positive perception of oneself and a sense of competence in various areas of life.</a:t>
            </a:r>
          </a:p>
          <a:p>
            <a:pPr algn="l">
              <a:buFont typeface="Arial" panose="020B0604020202020204" pitchFamily="34" charset="0"/>
              <a:buChar char="•"/>
            </a:pPr>
            <a:r>
              <a:rPr lang="en-US" b="0" i="0" dirty="0">
                <a:effectLst/>
              </a:rPr>
              <a:t>Self-confidence is essential for taking risks, pursuing goals, and overcoming obstacles with a belief in one's capability to succeed</a:t>
            </a:r>
          </a:p>
          <a:p>
            <a:pPr algn="l">
              <a:buFont typeface="Arial" panose="020B0604020202020204" pitchFamily="34" charset="0"/>
              <a:buChar char="•"/>
            </a:pPr>
            <a:r>
              <a:rPr lang="en-US" b="0" i="0" dirty="0">
                <a:effectLst/>
              </a:rPr>
              <a:t>Confidence is a belief that success is possible</a:t>
            </a:r>
          </a:p>
          <a:p>
            <a:pPr algn="l">
              <a:buFont typeface="Arial" panose="020B0604020202020204" pitchFamily="34" charset="0"/>
              <a:buChar char="•"/>
            </a:pPr>
            <a:r>
              <a:rPr lang="en-US" dirty="0"/>
              <a:t>S</a:t>
            </a:r>
            <a:r>
              <a:rPr lang="en-US" b="0" i="0" dirty="0">
                <a:effectLst/>
              </a:rPr>
              <a:t>elf-confidence is not something people are born with, it’s a response to a situation; confidence can be built, destroyed depending on the environment</a:t>
            </a:r>
          </a:p>
          <a:p>
            <a:endParaRPr lang="en-NG" dirty="0"/>
          </a:p>
        </p:txBody>
      </p:sp>
      <p:pic>
        <p:nvPicPr>
          <p:cNvPr id="13314" name="Picture 2" descr="Free vector high self-esteem illustration">
            <a:extLst>
              <a:ext uri="{FF2B5EF4-FFF2-40B4-BE49-F238E27FC236}">
                <a16:creationId xmlns:a16="http://schemas.microsoft.com/office/drawing/2014/main" id="{59C407C7-BB78-EBAA-263A-32CB124E1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274" y="1435395"/>
            <a:ext cx="4698483" cy="469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83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3200"/>
              <a:buFont typeface="Calibri"/>
              <a:buNone/>
            </a:pPr>
            <a:r>
              <a:rPr lang="en-US" sz="3200" i="0" u="none" strike="noStrike" cap="none" dirty="0">
                <a:solidFill>
                  <a:srgbClr val="FFFFFF"/>
                </a:solidFill>
                <a:ea typeface="Calibri"/>
                <a:sym typeface="Calibri"/>
              </a:rPr>
              <a:t>When is your Confidence Level Low?</a:t>
            </a:r>
            <a:endParaRPr dirty="0"/>
          </a:p>
        </p:txBody>
      </p:sp>
      <p:graphicFrame>
        <p:nvGraphicFramePr>
          <p:cNvPr id="338" name="Google Shape;338;p16"/>
          <p:cNvGraphicFramePr/>
          <p:nvPr>
            <p:extLst>
              <p:ext uri="{D42A27DB-BD31-4B8C-83A1-F6EECF244321}">
                <p14:modId xmlns:p14="http://schemas.microsoft.com/office/powerpoint/2010/main" val="1736502140"/>
              </p:ext>
            </p:extLst>
          </p:nvPr>
        </p:nvGraphicFramePr>
        <p:xfrm>
          <a:off x="1209243" y="1376279"/>
          <a:ext cx="9075956" cy="4853220"/>
        </p:xfrm>
        <a:graphic>
          <a:graphicData uri="http://schemas.openxmlformats.org/drawingml/2006/table">
            <a:tbl>
              <a:tblPr firstRow="1" bandRow="1"/>
              <a:tblGrid>
                <a:gridCol w="4537978">
                  <a:extLst>
                    <a:ext uri="{9D8B030D-6E8A-4147-A177-3AD203B41FA5}">
                      <a16:colId xmlns:a16="http://schemas.microsoft.com/office/drawing/2014/main" val="20000"/>
                    </a:ext>
                  </a:extLst>
                </a:gridCol>
                <a:gridCol w="4537978">
                  <a:extLst>
                    <a:ext uri="{9D8B030D-6E8A-4147-A177-3AD203B41FA5}">
                      <a16:colId xmlns:a16="http://schemas.microsoft.com/office/drawing/2014/main" val="20001"/>
                    </a:ext>
                  </a:extLst>
                </a:gridCol>
              </a:tblGrid>
              <a:tr h="393225">
                <a:tc>
                  <a:txBody>
                    <a:bodyPr/>
                    <a:lstStyle/>
                    <a:p>
                      <a:pPr marL="0" marR="0" lvl="0" indent="0" algn="l" rtl="0">
                        <a:spcBef>
                          <a:spcPts val="0"/>
                        </a:spcBef>
                        <a:spcAft>
                          <a:spcPts val="0"/>
                        </a:spcAft>
                        <a:buNone/>
                      </a:pPr>
                      <a:r>
                        <a:rPr lang="en-US" sz="2800" b="1" dirty="0">
                          <a:solidFill>
                            <a:schemeClr val="bg1"/>
                          </a:solidFill>
                        </a:rPr>
                        <a:t>Self Confidence</a:t>
                      </a:r>
                      <a:endParaRPr sz="2400" b="1" dirty="0">
                        <a:solidFill>
                          <a:schemeClr val="bg1"/>
                        </a:solidFill>
                        <a:latin typeface="+mn-lt"/>
                      </a:endParaRPr>
                    </a:p>
                  </a:txBody>
                  <a:tcPr marL="68575" marR="68575" marT="34300" marB="34300">
                    <a:solidFill>
                      <a:srgbClr val="1D55E5"/>
                    </a:solidFill>
                  </a:tcPr>
                </a:tc>
                <a:tc>
                  <a:txBody>
                    <a:bodyPr/>
                    <a:lstStyle/>
                    <a:p>
                      <a:pPr marL="0" marR="0" lvl="0" indent="0" algn="l" rtl="0">
                        <a:spcBef>
                          <a:spcPts val="0"/>
                        </a:spcBef>
                        <a:spcAft>
                          <a:spcPts val="0"/>
                        </a:spcAft>
                        <a:buNone/>
                      </a:pPr>
                      <a:r>
                        <a:rPr lang="en-US" sz="2800" b="1" dirty="0">
                          <a:solidFill>
                            <a:schemeClr val="bg1"/>
                          </a:solidFill>
                        </a:rPr>
                        <a:t>Low Self Confidence</a:t>
                      </a:r>
                      <a:endParaRPr sz="2400" b="1" dirty="0">
                        <a:solidFill>
                          <a:schemeClr val="bg1"/>
                        </a:solidFill>
                        <a:latin typeface="+mn-lt"/>
                      </a:endParaRPr>
                    </a:p>
                  </a:txBody>
                  <a:tcPr marL="68575" marR="68575" marT="34300" marB="34300">
                    <a:solidFill>
                      <a:srgbClr val="1D55E5"/>
                    </a:solidFill>
                  </a:tcPr>
                </a:tc>
                <a:extLst>
                  <a:ext uri="{0D108BD9-81ED-4DB2-BD59-A6C34878D82A}">
                    <a16:rowId xmlns:a16="http://schemas.microsoft.com/office/drawing/2014/main" val="10000"/>
                  </a:ext>
                </a:extLst>
              </a:tr>
              <a:tr h="695700">
                <a:tc>
                  <a:txBody>
                    <a:bodyPr/>
                    <a:lstStyle/>
                    <a:p>
                      <a:pPr marL="0" marR="0" lvl="0" indent="0" algn="l" rtl="0">
                        <a:spcBef>
                          <a:spcPts val="0"/>
                        </a:spcBef>
                        <a:spcAft>
                          <a:spcPts val="0"/>
                        </a:spcAft>
                        <a:buNone/>
                      </a:pPr>
                      <a:r>
                        <a:rPr lang="en-US" sz="2000"/>
                        <a:t>Doing what you believe to be right, even when others mock you</a:t>
                      </a:r>
                      <a:endParaRPr sz="2000">
                        <a:latin typeface="+mn-lt"/>
                      </a:endParaRPr>
                    </a:p>
                  </a:txBody>
                  <a:tcPr marL="68575" marR="68575" marT="34300" marB="34300"/>
                </a:tc>
                <a:tc>
                  <a:txBody>
                    <a:bodyPr/>
                    <a:lstStyle/>
                    <a:p>
                      <a:pPr marL="0" marR="0" lvl="0" indent="0" algn="l" rtl="0">
                        <a:spcBef>
                          <a:spcPts val="0"/>
                        </a:spcBef>
                        <a:spcAft>
                          <a:spcPts val="0"/>
                        </a:spcAft>
                        <a:buNone/>
                      </a:pPr>
                      <a:r>
                        <a:rPr lang="en-US" sz="2000" dirty="0"/>
                        <a:t>Behaving or acting based on what others think</a:t>
                      </a:r>
                      <a:endParaRPr sz="2000" dirty="0">
                        <a:latin typeface="+mn-lt"/>
                      </a:endParaRPr>
                    </a:p>
                  </a:txBody>
                  <a:tcPr marL="68575" marR="68575" marT="34300" marB="34300"/>
                </a:tc>
                <a:extLst>
                  <a:ext uri="{0D108BD9-81ED-4DB2-BD59-A6C34878D82A}">
                    <a16:rowId xmlns:a16="http://schemas.microsoft.com/office/drawing/2014/main" val="10001"/>
                  </a:ext>
                </a:extLst>
              </a:tr>
              <a:tr h="695700">
                <a:tc>
                  <a:txBody>
                    <a:bodyPr/>
                    <a:lstStyle/>
                    <a:p>
                      <a:pPr marL="0" marR="0" lvl="0" indent="0" algn="l" rtl="0">
                        <a:spcBef>
                          <a:spcPts val="0"/>
                        </a:spcBef>
                        <a:spcAft>
                          <a:spcPts val="0"/>
                        </a:spcAft>
                        <a:buNone/>
                      </a:pPr>
                      <a:r>
                        <a:rPr lang="en-US" sz="2000"/>
                        <a:t>Being willing to take risks and go the extra mile for better results</a:t>
                      </a:r>
                      <a:endParaRPr>
                        <a:latin typeface="+mn-lt"/>
                      </a:endParaRPr>
                    </a:p>
                  </a:txBody>
                  <a:tcPr marL="68575" marR="68575" marT="34300" marB="34300"/>
                </a:tc>
                <a:tc>
                  <a:txBody>
                    <a:bodyPr/>
                    <a:lstStyle/>
                    <a:p>
                      <a:pPr marL="0" marR="0" lvl="0" indent="0" algn="l" rtl="0">
                        <a:spcBef>
                          <a:spcPts val="0"/>
                        </a:spcBef>
                        <a:spcAft>
                          <a:spcPts val="0"/>
                        </a:spcAft>
                        <a:buNone/>
                      </a:pPr>
                      <a:r>
                        <a:rPr lang="en-US" sz="2000"/>
                        <a:t>Staying with what is ‘safe’ and familiar to avoid failure</a:t>
                      </a:r>
                      <a:endParaRPr sz="2000">
                        <a:latin typeface="+mn-lt"/>
                      </a:endParaRPr>
                    </a:p>
                  </a:txBody>
                  <a:tcPr marL="68575" marR="68575" marT="34300" marB="34300"/>
                </a:tc>
                <a:extLst>
                  <a:ext uri="{0D108BD9-81ED-4DB2-BD59-A6C34878D82A}">
                    <a16:rowId xmlns:a16="http://schemas.microsoft.com/office/drawing/2014/main" val="10002"/>
                  </a:ext>
                </a:extLst>
              </a:tr>
              <a:tr h="695700">
                <a:tc>
                  <a:txBody>
                    <a:bodyPr/>
                    <a:lstStyle/>
                    <a:p>
                      <a:pPr marL="0" marR="0" lvl="0" indent="0" algn="l" rtl="0">
                        <a:spcBef>
                          <a:spcPts val="0"/>
                        </a:spcBef>
                        <a:spcAft>
                          <a:spcPts val="0"/>
                        </a:spcAft>
                        <a:buNone/>
                      </a:pPr>
                      <a:r>
                        <a:rPr lang="en-US" sz="2000"/>
                        <a:t>Admitting your mistakes and learning from them</a:t>
                      </a:r>
                      <a:endParaRPr>
                        <a:latin typeface="+mn-lt"/>
                      </a:endParaRPr>
                    </a:p>
                  </a:txBody>
                  <a:tcPr marL="68575" marR="68575" marT="34300" marB="34300"/>
                </a:tc>
                <a:tc>
                  <a:txBody>
                    <a:bodyPr/>
                    <a:lstStyle/>
                    <a:p>
                      <a:pPr marL="0" marR="0" lvl="0" indent="0" algn="l" rtl="0">
                        <a:spcBef>
                          <a:spcPts val="0"/>
                        </a:spcBef>
                        <a:spcAft>
                          <a:spcPts val="0"/>
                        </a:spcAft>
                        <a:buNone/>
                      </a:pPr>
                      <a:r>
                        <a:rPr lang="en-US" sz="2000" dirty="0"/>
                        <a:t>Hiding your mistakes and trying to fix them before anyone notices</a:t>
                      </a:r>
                      <a:endParaRPr dirty="0">
                        <a:latin typeface="+mn-lt"/>
                      </a:endParaRPr>
                    </a:p>
                  </a:txBody>
                  <a:tcPr marL="68575" marR="68575" marT="34300" marB="34300"/>
                </a:tc>
                <a:extLst>
                  <a:ext uri="{0D108BD9-81ED-4DB2-BD59-A6C34878D82A}">
                    <a16:rowId xmlns:a16="http://schemas.microsoft.com/office/drawing/2014/main" val="10003"/>
                  </a:ext>
                </a:extLst>
              </a:tr>
              <a:tr h="942775">
                <a:tc>
                  <a:txBody>
                    <a:bodyPr/>
                    <a:lstStyle/>
                    <a:p>
                      <a:pPr marL="0" marR="0" lvl="0" indent="0" algn="l" rtl="0">
                        <a:spcBef>
                          <a:spcPts val="0"/>
                        </a:spcBef>
                        <a:spcAft>
                          <a:spcPts val="0"/>
                        </a:spcAft>
                        <a:buNone/>
                      </a:pPr>
                      <a:r>
                        <a:rPr lang="en-US" sz="2000"/>
                        <a:t>Recognizing and being able to articulate your strengths/ what you are good at</a:t>
                      </a:r>
                      <a:endParaRPr sz="2000">
                        <a:latin typeface="+mn-lt"/>
                      </a:endParaRPr>
                    </a:p>
                  </a:txBody>
                  <a:tcPr marL="68575" marR="68575" marT="34300" marB="34300"/>
                </a:tc>
                <a:tc>
                  <a:txBody>
                    <a:bodyPr/>
                    <a:lstStyle/>
                    <a:p>
                      <a:pPr marL="0" marR="0" lvl="0" indent="0" algn="l" rtl="0">
                        <a:spcBef>
                          <a:spcPts val="0"/>
                        </a:spcBef>
                        <a:spcAft>
                          <a:spcPts val="0"/>
                        </a:spcAft>
                        <a:buNone/>
                      </a:pPr>
                      <a:r>
                        <a:rPr lang="en-US" sz="2000"/>
                        <a:t>Depending on others to validate your accomplishments</a:t>
                      </a:r>
                      <a:endParaRPr>
                        <a:latin typeface="+mn-lt"/>
                      </a:endParaRPr>
                    </a:p>
                  </a:txBody>
                  <a:tcPr marL="68575" marR="68575" marT="34300" marB="34300"/>
                </a:tc>
                <a:extLst>
                  <a:ext uri="{0D108BD9-81ED-4DB2-BD59-A6C34878D82A}">
                    <a16:rowId xmlns:a16="http://schemas.microsoft.com/office/drawing/2014/main" val="10004"/>
                  </a:ext>
                </a:extLst>
              </a:tr>
              <a:tr h="1235100">
                <a:tc>
                  <a:txBody>
                    <a:bodyPr/>
                    <a:lstStyle/>
                    <a:p>
                      <a:pPr marL="0" marR="0" lvl="0" indent="0" algn="l" rtl="0">
                        <a:spcBef>
                          <a:spcPts val="0"/>
                        </a:spcBef>
                        <a:spcAft>
                          <a:spcPts val="0"/>
                        </a:spcAft>
                        <a:buNone/>
                      </a:pPr>
                      <a:r>
                        <a:rPr lang="en-US" sz="2000"/>
                        <a:t>Accepting compliments graciously e.g. “Thanks, I did a lot of research to make sure we selected the best option”</a:t>
                      </a:r>
                      <a:endParaRPr>
                        <a:latin typeface="+mn-lt"/>
                      </a:endParaRPr>
                    </a:p>
                  </a:txBody>
                  <a:tcPr marL="68575" marR="68575" marT="34300" marB="34300"/>
                </a:tc>
                <a:tc>
                  <a:txBody>
                    <a:bodyPr/>
                    <a:lstStyle/>
                    <a:p>
                      <a:pPr marL="0" marR="0" lvl="0" indent="0" algn="l" rtl="0">
                        <a:spcBef>
                          <a:spcPts val="0"/>
                        </a:spcBef>
                        <a:spcAft>
                          <a:spcPts val="0"/>
                        </a:spcAft>
                        <a:buNone/>
                      </a:pPr>
                      <a:r>
                        <a:rPr lang="en-US" sz="2000" dirty="0"/>
                        <a:t>Dismissing compliments offhandedly “Oh, it was nothing really, anyone could have done it.”</a:t>
                      </a:r>
                      <a:endParaRPr dirty="0">
                        <a:latin typeface="+mn-lt"/>
                      </a:endParaRPr>
                    </a:p>
                  </a:txBody>
                  <a:tcPr marL="68575" marR="68575" marT="34300" marB="34300"/>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2">
            <a:extLst>
              <a:ext uri="{FF2B5EF4-FFF2-40B4-BE49-F238E27FC236}">
                <a16:creationId xmlns:a16="http://schemas.microsoft.com/office/drawing/2014/main" id="{58E02D3F-702E-6D47-C8A0-9B561CEEC082}"/>
              </a:ext>
            </a:extLst>
          </p:cNvPr>
          <p:cNvSpPr txBox="1">
            <a:spLocks/>
          </p:cNvSpPr>
          <p:nvPr/>
        </p:nvSpPr>
        <p:spPr>
          <a:xfrm>
            <a:off x="5831305" y="898358"/>
            <a:ext cx="4997116" cy="1183043"/>
          </a:xfrm>
          <a:prstGeom prst="rect">
            <a:avLst/>
          </a:prstGeom>
        </p:spPr>
        <p:txBody>
          <a:bodyPr vert="horz" lIns="91440" tIns="45720" rIns="91440" bIns="45720" rtlCol="0" anchor="ctr">
            <a:normAutofit lnSpcReduction="10000"/>
          </a:bodyPr>
          <a:lstStyle>
            <a:lvl1pPr algn="l" defTabSz="914400" rtl="0" eaLnBrk="1" latinLnBrk="0" hangingPunct="1">
              <a:lnSpc>
                <a:spcPct val="100000"/>
              </a:lnSpc>
              <a:spcBef>
                <a:spcPct val="0"/>
              </a:spcBef>
              <a:buNone/>
              <a:defRPr sz="4800" b="1" kern="1200" spc="-20" baseline="0">
                <a:solidFill>
                  <a:schemeClr val="bg1"/>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20" normalizeH="0" baseline="0" noProof="0" dirty="0">
                <a:ln>
                  <a:noFill/>
                </a:ln>
                <a:solidFill>
                  <a:srgbClr val="056BB5"/>
                </a:solidFill>
                <a:effectLst/>
                <a:uLnTx/>
                <a:uFillTx/>
                <a:latin typeface="Poppins" panose="00000500000000000000" pitchFamily="2" charset="0"/>
                <a:ea typeface="+mj-ea"/>
                <a:cs typeface="Poppins" panose="00000500000000000000" pitchFamily="2" charset="0"/>
              </a:rPr>
              <a:t>Ways to increase your confidence</a:t>
            </a:r>
            <a:endParaRPr kumimoji="0" lang="en-US" sz="4000" b="1" i="0" u="sng" strike="noStrike" kern="1200" cap="none" spc="-20" normalizeH="0" baseline="0" noProof="0" dirty="0">
              <a:ln>
                <a:noFill/>
              </a:ln>
              <a:solidFill>
                <a:srgbClr val="056BB5"/>
              </a:solidFill>
              <a:effectLst/>
              <a:uLnTx/>
              <a:uFillTx/>
              <a:latin typeface="Poppins" panose="00000500000000000000" pitchFamily="2" charset="0"/>
              <a:ea typeface="+mj-ea"/>
              <a:cs typeface="Poppins" panose="00000500000000000000" pitchFamily="2" charset="0"/>
            </a:endParaRPr>
          </a:p>
        </p:txBody>
      </p:sp>
      <p:pic>
        <p:nvPicPr>
          <p:cNvPr id="7172" name="Picture 4">
            <a:extLst>
              <a:ext uri="{FF2B5EF4-FFF2-40B4-BE49-F238E27FC236}">
                <a16:creationId xmlns:a16="http://schemas.microsoft.com/office/drawing/2014/main" id="{03AE7C33-313E-53C2-8B8D-C59AA1882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62" r="18678"/>
          <a:stretch/>
        </p:blipFill>
        <p:spPr bwMode="auto">
          <a:xfrm>
            <a:off x="0" y="0"/>
            <a:ext cx="53901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1D3B946-586A-C14B-8E33-75EE9F6C00AB}"/>
              </a:ext>
            </a:extLst>
          </p:cNvPr>
          <p:cNvSpPr txBox="1">
            <a:spLocks/>
          </p:cNvSpPr>
          <p:nvPr/>
        </p:nvSpPr>
        <p:spPr>
          <a:xfrm>
            <a:off x="5831306" y="2125455"/>
            <a:ext cx="4612106" cy="4351338"/>
          </a:xfrm>
          <a:prstGeom prst="rect">
            <a:avLst/>
          </a:prstGeom>
        </p:spPr>
        <p:txBody>
          <a:bodyPr>
            <a:norm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Celebrate Achievements</a:t>
            </a:r>
          </a:p>
          <a:p>
            <a:r>
              <a:rPr lang="en-US" dirty="0">
                <a:solidFill>
                  <a:schemeClr val="tx1"/>
                </a:solidFill>
              </a:rPr>
              <a:t>Positive Self-Talk</a:t>
            </a:r>
          </a:p>
          <a:p>
            <a:r>
              <a:rPr lang="en-US" dirty="0">
                <a:solidFill>
                  <a:schemeClr val="tx1"/>
                </a:solidFill>
              </a:rPr>
              <a:t>Set and Achieve Goals</a:t>
            </a:r>
          </a:p>
          <a:p>
            <a:r>
              <a:rPr lang="en-US" dirty="0">
                <a:solidFill>
                  <a:schemeClr val="tx1"/>
                </a:solidFill>
              </a:rPr>
              <a:t>Step Out of Comfort Zone</a:t>
            </a:r>
          </a:p>
          <a:p>
            <a:r>
              <a:rPr lang="en-US" dirty="0">
                <a:solidFill>
                  <a:schemeClr val="tx1"/>
                </a:solidFill>
              </a:rPr>
              <a:t>Surround Yourself with Support</a:t>
            </a:r>
          </a:p>
          <a:p>
            <a:r>
              <a:rPr lang="en-US" dirty="0">
                <a:solidFill>
                  <a:schemeClr val="tx1"/>
                </a:solidFill>
              </a:rPr>
              <a:t>Continuous Learning</a:t>
            </a:r>
            <a:endParaRPr lang="en-NG" dirty="0">
              <a:solidFill>
                <a:schemeClr val="tx1"/>
              </a:solidFill>
            </a:endParaRPr>
          </a:p>
        </p:txBody>
      </p:sp>
    </p:spTree>
    <p:extLst>
      <p:ext uri="{BB962C8B-B14F-4D97-AF65-F5344CB8AC3E}">
        <p14:creationId xmlns:p14="http://schemas.microsoft.com/office/powerpoint/2010/main" val="3871888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03</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Vision &amp; Goal Setting</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pic>
        <p:nvPicPr>
          <p:cNvPr id="2" name="Picture 1" descr="Logo&#10;&#10;Description automatically generated with low confidence">
            <a:extLst>
              <a:ext uri="{FF2B5EF4-FFF2-40B4-BE49-F238E27FC236}">
                <a16:creationId xmlns:a16="http://schemas.microsoft.com/office/drawing/2014/main" id="{5EA1E8FE-B64B-0BB9-1BC5-84AE99485D9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30" b="18269" l="83671" r="98186">
                        <a14:foregroundMark x1="86897" y1="8970" x2="86897" y2="8970"/>
                        <a14:foregroundMark x1="92220" y1="7838" x2="92220" y2="7838"/>
                        <a14:foregroundMark x1="93540" y1="6788" x2="93540" y2="6788"/>
                        <a14:foregroundMark x1="94222" y1="6788" x2="94222" y2="6788"/>
                        <a14:foregroundMark x1="95610" y1="6788" x2="95610" y2="6788"/>
                        <a14:foregroundMark x1="96269" y1="6667" x2="96269" y2="6667"/>
                        <a14:foregroundMark x1="97179" y1="6667" x2="97179" y2="6667"/>
                        <a14:foregroundMark x1="93426" y1="10101" x2="93426" y2="10101"/>
                        <a14:foregroundMark x1="94222" y1="10424" x2="94222" y2="10424"/>
                        <a14:foregroundMark x1="95132" y1="10101" x2="95132" y2="10101"/>
                        <a14:foregroundMark x1="95723" y1="10424" x2="95723" y2="10424"/>
                        <a14:foregroundMark x1="96565" y1="10424" x2="96565" y2="10424"/>
                        <a14:backgroundMark x1="95473" y1="7071" x2="95473" y2="7071"/>
                        <a14:backgroundMark x1="95405" y1="8000" x2="95405" y2="8000"/>
                        <a14:backgroundMark x1="97338" y1="7152" x2="97338" y2="7152"/>
                        <a14:backgroundMark x1="94950" y1="10384" x2="94950" y2="10384"/>
                      </a14:backgroundRemoval>
                    </a14:imgEffect>
                  </a14:imgLayer>
                </a14:imgProps>
              </a:ext>
              <a:ext uri="{28A0092B-C50C-407E-A947-70E740481C1C}">
                <a14:useLocalDpi xmlns:a14="http://schemas.microsoft.com/office/drawing/2010/main" val="0"/>
              </a:ext>
            </a:extLst>
          </a:blip>
          <a:srcRect l="81857" b="79701"/>
          <a:stretch/>
        </p:blipFill>
        <p:spPr>
          <a:xfrm>
            <a:off x="10098121" y="0"/>
            <a:ext cx="2209993" cy="1392072"/>
          </a:xfrm>
          <a:prstGeom prst="rect">
            <a:avLst/>
          </a:prstGeom>
        </p:spPr>
      </p:pic>
    </p:spTree>
    <p:extLst>
      <p:ext uri="{BB962C8B-B14F-4D97-AF65-F5344CB8AC3E}">
        <p14:creationId xmlns:p14="http://schemas.microsoft.com/office/powerpoint/2010/main" val="4973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pic>
        <p:nvPicPr>
          <p:cNvPr id="95" name="Picture Placeholder 94">
            <a:extLst>
              <a:ext uri="{FF2B5EF4-FFF2-40B4-BE49-F238E27FC236}">
                <a16:creationId xmlns:a16="http://schemas.microsoft.com/office/drawing/2014/main" id="{3DC62460-0BE1-663E-6EC7-5D32CCFAA10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7050" b="27050"/>
          <a:stretch/>
        </p:blipFill>
        <p:spPr>
          <a:xfrm>
            <a:off x="0" y="-23150"/>
            <a:ext cx="12192000" cy="3730752"/>
          </a:xfrm>
        </p:spPr>
      </p:pic>
      <p:sp>
        <p:nvSpPr>
          <p:cNvPr id="40" name="Title 39">
            <a:extLst>
              <a:ext uri="{FF2B5EF4-FFF2-40B4-BE49-F238E27FC236}">
                <a16:creationId xmlns:a16="http://schemas.microsoft.com/office/drawing/2014/main" id="{D2FC237F-CDB1-8E36-1186-413A45FC4972}"/>
              </a:ext>
            </a:extLst>
          </p:cNvPr>
          <p:cNvSpPr>
            <a:spLocks noGrp="1"/>
          </p:cNvSpPr>
          <p:nvPr>
            <p:ph type="title"/>
          </p:nvPr>
        </p:nvSpPr>
        <p:spPr>
          <a:xfrm>
            <a:off x="757508" y="1678165"/>
            <a:ext cx="6611112" cy="1453896"/>
          </a:xfrm>
        </p:spPr>
        <p:txBody>
          <a:bodyPr/>
          <a:lstStyle/>
          <a:p>
            <a:r>
              <a:rPr lang="en-US" dirty="0">
                <a:solidFill>
                  <a:schemeClr val="tx1"/>
                </a:solidFill>
                <a:latin typeface="Poppins" panose="00000500000000000000" pitchFamily="2" charset="0"/>
                <a:cs typeface="Poppins" panose="00000500000000000000" pitchFamily="2" charset="0"/>
              </a:rPr>
              <a:t>module outline</a:t>
            </a:r>
          </a:p>
        </p:txBody>
      </p:sp>
      <p:sp>
        <p:nvSpPr>
          <p:cNvPr id="52" name="Text Placeholder 51">
            <a:extLst>
              <a:ext uri="{FF2B5EF4-FFF2-40B4-BE49-F238E27FC236}">
                <a16:creationId xmlns:a16="http://schemas.microsoft.com/office/drawing/2014/main" id="{BD808E5F-4899-2928-C4F0-D6FC925BBA25}"/>
              </a:ext>
            </a:extLst>
          </p:cNvPr>
          <p:cNvSpPr>
            <a:spLocks noGrp="1"/>
          </p:cNvSpPr>
          <p:nvPr>
            <p:ph type="body" sz="quarter" idx="23"/>
          </p:nvPr>
        </p:nvSpPr>
        <p:spPr>
          <a:xfrm>
            <a:off x="1922091" y="4325692"/>
            <a:ext cx="1289304" cy="813816"/>
          </a:xfrm>
        </p:spPr>
        <p:txBody>
          <a:bodyPr>
            <a:normAutofit lnSpcReduction="10000"/>
          </a:bodyPr>
          <a:lstStyle/>
          <a:p>
            <a:r>
              <a:rPr lang="en-US" dirty="0">
                <a:latin typeface="Arial Nova" panose="020B0504020202020204" pitchFamily="34" charset="0"/>
              </a:rPr>
              <a:t>01</a:t>
            </a:r>
          </a:p>
        </p:txBody>
      </p:sp>
      <p:sp>
        <p:nvSpPr>
          <p:cNvPr id="42" name="Text Placeholder 41">
            <a:extLst>
              <a:ext uri="{FF2B5EF4-FFF2-40B4-BE49-F238E27FC236}">
                <a16:creationId xmlns:a16="http://schemas.microsoft.com/office/drawing/2014/main" id="{2792F9CF-A1D8-26E7-4A32-FA7A4FB44770}"/>
              </a:ext>
            </a:extLst>
          </p:cNvPr>
          <p:cNvSpPr>
            <a:spLocks noGrp="1"/>
          </p:cNvSpPr>
          <p:nvPr>
            <p:ph type="body" sz="quarter" idx="13"/>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7" name="Text Placeholder 46">
            <a:extLst>
              <a:ext uri="{FF2B5EF4-FFF2-40B4-BE49-F238E27FC236}">
                <a16:creationId xmlns:a16="http://schemas.microsoft.com/office/drawing/2014/main" id="{3255AB6C-7458-5E46-44F0-5858AA8783E8}"/>
              </a:ext>
            </a:extLst>
          </p:cNvPr>
          <p:cNvSpPr>
            <a:spLocks noGrp="1"/>
          </p:cNvSpPr>
          <p:nvPr>
            <p:ph type="body" sz="quarter" idx="18"/>
          </p:nvPr>
        </p:nvSpPr>
        <p:spPr/>
        <p:txBody>
          <a:bodyPr>
            <a:noAutofit/>
          </a:bodyPr>
          <a:lstStyle/>
          <a:p>
            <a:r>
              <a:rPr lang="en-US" sz="1600" dirty="0">
                <a:latin typeface="Arial Nova" panose="020B0504020202020204" pitchFamily="34" charset="0"/>
              </a:rPr>
              <a:t>Why Self Leadership &amp; its Component</a:t>
            </a:r>
          </a:p>
        </p:txBody>
      </p:sp>
      <p:sp>
        <p:nvSpPr>
          <p:cNvPr id="53" name="Text Placeholder 52">
            <a:extLst>
              <a:ext uri="{FF2B5EF4-FFF2-40B4-BE49-F238E27FC236}">
                <a16:creationId xmlns:a16="http://schemas.microsoft.com/office/drawing/2014/main" id="{ED4D6F49-126A-8B9A-DCC4-9FED7564E233}"/>
              </a:ext>
            </a:extLst>
          </p:cNvPr>
          <p:cNvSpPr>
            <a:spLocks noGrp="1"/>
          </p:cNvSpPr>
          <p:nvPr>
            <p:ph type="body" sz="quarter" idx="24"/>
          </p:nvPr>
        </p:nvSpPr>
        <p:spPr>
          <a:xfrm>
            <a:off x="3677739" y="4325692"/>
            <a:ext cx="1289304" cy="813816"/>
          </a:xfrm>
        </p:spPr>
        <p:txBody>
          <a:bodyPr>
            <a:normAutofit lnSpcReduction="10000"/>
          </a:bodyPr>
          <a:lstStyle/>
          <a:p>
            <a:r>
              <a:rPr lang="en-US" dirty="0">
                <a:latin typeface="Arial Nova" panose="020B0504020202020204" pitchFamily="34" charset="0"/>
              </a:rPr>
              <a:t>02</a:t>
            </a:r>
          </a:p>
        </p:txBody>
      </p:sp>
      <p:sp>
        <p:nvSpPr>
          <p:cNvPr id="43" name="Text Placeholder 42">
            <a:extLst>
              <a:ext uri="{FF2B5EF4-FFF2-40B4-BE49-F238E27FC236}">
                <a16:creationId xmlns:a16="http://schemas.microsoft.com/office/drawing/2014/main" id="{DC530387-90A9-D2B0-349E-4BF865675394}"/>
              </a:ext>
            </a:extLst>
          </p:cNvPr>
          <p:cNvSpPr>
            <a:spLocks noGrp="1"/>
          </p:cNvSpPr>
          <p:nvPr>
            <p:ph type="body" sz="quarter" idx="14"/>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8" name="Text Placeholder 47">
            <a:extLst>
              <a:ext uri="{FF2B5EF4-FFF2-40B4-BE49-F238E27FC236}">
                <a16:creationId xmlns:a16="http://schemas.microsoft.com/office/drawing/2014/main" id="{B79E8AC3-61BE-3510-6F5D-87F8E2B29EAC}"/>
              </a:ext>
            </a:extLst>
          </p:cNvPr>
          <p:cNvSpPr>
            <a:spLocks noGrp="1"/>
          </p:cNvSpPr>
          <p:nvPr>
            <p:ph type="body" sz="quarter" idx="19"/>
          </p:nvPr>
        </p:nvSpPr>
        <p:spPr/>
        <p:txBody>
          <a:bodyPr>
            <a:normAutofit/>
          </a:bodyPr>
          <a:lstStyle/>
          <a:p>
            <a:r>
              <a:rPr lang="en-US" sz="1600" dirty="0">
                <a:latin typeface="Arial Nova" panose="020B0504020202020204" pitchFamily="34" charset="0"/>
              </a:rPr>
              <a:t>Self Awareness</a:t>
            </a:r>
          </a:p>
        </p:txBody>
      </p:sp>
      <p:sp>
        <p:nvSpPr>
          <p:cNvPr id="54" name="Text Placeholder 53">
            <a:extLst>
              <a:ext uri="{FF2B5EF4-FFF2-40B4-BE49-F238E27FC236}">
                <a16:creationId xmlns:a16="http://schemas.microsoft.com/office/drawing/2014/main" id="{6D0253CA-32E4-E334-573B-E05E325C4945}"/>
              </a:ext>
            </a:extLst>
          </p:cNvPr>
          <p:cNvSpPr>
            <a:spLocks noGrp="1"/>
          </p:cNvSpPr>
          <p:nvPr>
            <p:ph type="body" sz="quarter" idx="25"/>
          </p:nvPr>
        </p:nvSpPr>
        <p:spPr>
          <a:xfrm>
            <a:off x="5467044" y="4325692"/>
            <a:ext cx="1289304" cy="813816"/>
          </a:xfrm>
        </p:spPr>
        <p:txBody>
          <a:bodyPr>
            <a:normAutofit lnSpcReduction="10000"/>
          </a:bodyPr>
          <a:lstStyle/>
          <a:p>
            <a:r>
              <a:rPr lang="en-US" dirty="0">
                <a:latin typeface="Arial Nova" panose="020B0504020202020204" pitchFamily="34" charset="0"/>
              </a:rPr>
              <a:t>03</a:t>
            </a:r>
          </a:p>
        </p:txBody>
      </p:sp>
      <p:sp>
        <p:nvSpPr>
          <p:cNvPr id="44" name="Text Placeholder 43">
            <a:extLst>
              <a:ext uri="{FF2B5EF4-FFF2-40B4-BE49-F238E27FC236}">
                <a16:creationId xmlns:a16="http://schemas.microsoft.com/office/drawing/2014/main" id="{3B6A4BD0-93C6-B485-99D1-FACF6F2CE881}"/>
              </a:ext>
            </a:extLst>
          </p:cNvPr>
          <p:cNvSpPr>
            <a:spLocks noGrp="1"/>
          </p:cNvSpPr>
          <p:nvPr>
            <p:ph type="body" sz="quarter" idx="15"/>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9" name="Text Placeholder 48">
            <a:extLst>
              <a:ext uri="{FF2B5EF4-FFF2-40B4-BE49-F238E27FC236}">
                <a16:creationId xmlns:a16="http://schemas.microsoft.com/office/drawing/2014/main" id="{B9DF8967-B016-435D-E4C1-59BDE275C828}"/>
              </a:ext>
            </a:extLst>
          </p:cNvPr>
          <p:cNvSpPr>
            <a:spLocks noGrp="1"/>
          </p:cNvSpPr>
          <p:nvPr>
            <p:ph type="body" sz="quarter" idx="20"/>
          </p:nvPr>
        </p:nvSpPr>
        <p:spPr/>
        <p:txBody>
          <a:bodyPr>
            <a:normAutofit/>
          </a:bodyPr>
          <a:lstStyle/>
          <a:p>
            <a:r>
              <a:rPr lang="en-US" sz="1600" dirty="0">
                <a:latin typeface="Arial Nova" panose="020B0504020202020204" pitchFamily="34" charset="0"/>
              </a:rPr>
              <a:t>Self Identity and Self Confidence</a:t>
            </a:r>
          </a:p>
        </p:txBody>
      </p:sp>
      <p:sp>
        <p:nvSpPr>
          <p:cNvPr id="55" name="Text Placeholder 54">
            <a:extLst>
              <a:ext uri="{FF2B5EF4-FFF2-40B4-BE49-F238E27FC236}">
                <a16:creationId xmlns:a16="http://schemas.microsoft.com/office/drawing/2014/main" id="{2C5F2A49-3CA3-28A0-CFDC-859B87F44F52}"/>
              </a:ext>
            </a:extLst>
          </p:cNvPr>
          <p:cNvSpPr>
            <a:spLocks noGrp="1"/>
          </p:cNvSpPr>
          <p:nvPr>
            <p:ph type="body" sz="quarter" idx="26"/>
          </p:nvPr>
        </p:nvSpPr>
        <p:spPr>
          <a:xfrm>
            <a:off x="7179891" y="4325692"/>
            <a:ext cx="1289304" cy="813816"/>
          </a:xfrm>
        </p:spPr>
        <p:txBody>
          <a:bodyPr>
            <a:normAutofit lnSpcReduction="10000"/>
          </a:bodyPr>
          <a:lstStyle/>
          <a:p>
            <a:r>
              <a:rPr lang="en-US" dirty="0">
                <a:latin typeface="Arial Nova" panose="020B0504020202020204" pitchFamily="34" charset="0"/>
              </a:rPr>
              <a:t>04</a:t>
            </a:r>
          </a:p>
        </p:txBody>
      </p:sp>
      <p:sp>
        <p:nvSpPr>
          <p:cNvPr id="45" name="Text Placeholder 44">
            <a:extLst>
              <a:ext uri="{FF2B5EF4-FFF2-40B4-BE49-F238E27FC236}">
                <a16:creationId xmlns:a16="http://schemas.microsoft.com/office/drawing/2014/main" id="{F203599C-CA0F-DF6E-C90F-4F6B01E0C8F7}"/>
              </a:ext>
            </a:extLst>
          </p:cNvPr>
          <p:cNvSpPr>
            <a:spLocks noGrp="1"/>
          </p:cNvSpPr>
          <p:nvPr>
            <p:ph type="body" sz="quarter" idx="16"/>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50" name="Text Placeholder 49">
            <a:extLst>
              <a:ext uri="{FF2B5EF4-FFF2-40B4-BE49-F238E27FC236}">
                <a16:creationId xmlns:a16="http://schemas.microsoft.com/office/drawing/2014/main" id="{992A5432-0C7B-3D81-4B0F-5A308B599C73}"/>
              </a:ext>
            </a:extLst>
          </p:cNvPr>
          <p:cNvSpPr>
            <a:spLocks noGrp="1"/>
          </p:cNvSpPr>
          <p:nvPr>
            <p:ph type="body" sz="quarter" idx="21"/>
          </p:nvPr>
        </p:nvSpPr>
        <p:spPr/>
        <p:txBody>
          <a:bodyPr>
            <a:normAutofit/>
          </a:bodyPr>
          <a:lstStyle/>
          <a:p>
            <a:r>
              <a:rPr lang="en-US" sz="1600" dirty="0">
                <a:latin typeface="Arial Nova" panose="020B0504020202020204" pitchFamily="34" charset="0"/>
              </a:rPr>
              <a:t>Vision and Goal Setting</a:t>
            </a:r>
          </a:p>
        </p:txBody>
      </p:sp>
      <p:sp>
        <p:nvSpPr>
          <p:cNvPr id="56" name="Text Placeholder 55">
            <a:extLst>
              <a:ext uri="{FF2B5EF4-FFF2-40B4-BE49-F238E27FC236}">
                <a16:creationId xmlns:a16="http://schemas.microsoft.com/office/drawing/2014/main" id="{316755AD-2E77-26D9-BB8D-E27030BF01CD}"/>
              </a:ext>
            </a:extLst>
          </p:cNvPr>
          <p:cNvSpPr>
            <a:spLocks noGrp="1"/>
          </p:cNvSpPr>
          <p:nvPr>
            <p:ph type="body" sz="quarter" idx="27"/>
          </p:nvPr>
        </p:nvSpPr>
        <p:spPr>
          <a:xfrm>
            <a:off x="8926395" y="4325692"/>
            <a:ext cx="1289304" cy="813816"/>
          </a:xfrm>
        </p:spPr>
        <p:txBody>
          <a:bodyPr>
            <a:normAutofit lnSpcReduction="10000"/>
          </a:bodyPr>
          <a:lstStyle/>
          <a:p>
            <a:r>
              <a:rPr lang="en-US" dirty="0">
                <a:latin typeface="Arial Nova" panose="020B0504020202020204" pitchFamily="34" charset="0"/>
              </a:rPr>
              <a:t>05</a:t>
            </a:r>
          </a:p>
        </p:txBody>
      </p:sp>
      <p:sp>
        <p:nvSpPr>
          <p:cNvPr id="46" name="Text Placeholder 45">
            <a:extLst>
              <a:ext uri="{FF2B5EF4-FFF2-40B4-BE49-F238E27FC236}">
                <a16:creationId xmlns:a16="http://schemas.microsoft.com/office/drawing/2014/main" id="{958B3601-D684-F260-BEC5-813172E3CE43}"/>
              </a:ext>
            </a:extLst>
          </p:cNvPr>
          <p:cNvSpPr>
            <a:spLocks noGrp="1"/>
          </p:cNvSpPr>
          <p:nvPr>
            <p:ph type="body" sz="quarter" idx="17"/>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51" name="Text Placeholder 50">
            <a:extLst>
              <a:ext uri="{FF2B5EF4-FFF2-40B4-BE49-F238E27FC236}">
                <a16:creationId xmlns:a16="http://schemas.microsoft.com/office/drawing/2014/main" id="{00955C5E-F740-803E-605E-7A855D5396B1}"/>
              </a:ext>
            </a:extLst>
          </p:cNvPr>
          <p:cNvSpPr>
            <a:spLocks noGrp="1"/>
          </p:cNvSpPr>
          <p:nvPr>
            <p:ph type="body" sz="quarter" idx="22"/>
          </p:nvPr>
        </p:nvSpPr>
        <p:spPr/>
        <p:txBody>
          <a:bodyPr>
            <a:normAutofit/>
          </a:bodyPr>
          <a:lstStyle/>
          <a:p>
            <a:r>
              <a:rPr lang="en-US" sz="1600" dirty="0">
                <a:latin typeface="Arial Nova" panose="020B0504020202020204" pitchFamily="34" charset="0"/>
              </a:rPr>
              <a:t>Time Management</a:t>
            </a:r>
          </a:p>
        </p:txBody>
      </p:sp>
      <p:pic>
        <p:nvPicPr>
          <p:cNvPr id="3" name="Picture 2" descr="A white text on a black background&#10;&#10;Description automatically generated with medium confidence">
            <a:extLst>
              <a:ext uri="{FF2B5EF4-FFF2-40B4-BE49-F238E27FC236}">
                <a16:creationId xmlns:a16="http://schemas.microsoft.com/office/drawing/2014/main" id="{1DE06A2B-FACB-F9B5-2710-C9361714E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28043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8" name="Shape 258"/>
          <p:cNvPicPr preferRelativeResize="0"/>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347" r="8097" b="347"/>
          <a:stretch/>
        </p:blipFill>
        <p:spPr>
          <a:xfrm>
            <a:off x="1107202" y="1783119"/>
            <a:ext cx="3486902" cy="2513836"/>
          </a:xfrm>
          <a:prstGeom prst="rect">
            <a:avLst/>
          </a:prstGeom>
          <a:noFill/>
          <a:ln>
            <a:noFill/>
          </a:ln>
        </p:spPr>
      </p:pic>
      <p:sp>
        <p:nvSpPr>
          <p:cNvPr id="259" name="Shape 259"/>
          <p:cNvSpPr txBox="1"/>
          <p:nvPr/>
        </p:nvSpPr>
        <p:spPr>
          <a:xfrm>
            <a:off x="1158221" y="2491716"/>
            <a:ext cx="2857738" cy="1288670"/>
          </a:xfrm>
          <a:prstGeom prst="rect">
            <a:avLst/>
          </a:prstGeom>
          <a:noFill/>
          <a:ln>
            <a:noFill/>
          </a:ln>
        </p:spPr>
        <p:txBody>
          <a:bodyPr spcFirstLastPara="1" wrap="square" lIns="121900" tIns="121900" rIns="121900" bIns="121900" anchor="ctr" anchorCtr="0">
            <a:noAutofit/>
          </a:bodyPr>
          <a:lstStyle/>
          <a:p>
            <a:r>
              <a:rPr lang="en-GB" sz="2400" b="1" dirty="0">
                <a:solidFill>
                  <a:srgbClr val="FFFFFF"/>
                </a:solidFill>
                <a:latin typeface="Raleway"/>
                <a:ea typeface="Raleway"/>
                <a:cs typeface="Raleway"/>
                <a:sym typeface="Raleway"/>
              </a:rPr>
              <a:t>A long-term picture.</a:t>
            </a:r>
            <a:endParaRPr sz="2400" b="1" dirty="0">
              <a:solidFill>
                <a:srgbClr val="FFFFFF"/>
              </a:solidFill>
              <a:latin typeface="Raleway"/>
              <a:ea typeface="Raleway"/>
              <a:cs typeface="Raleway"/>
              <a:sym typeface="Raleway"/>
            </a:endParaRPr>
          </a:p>
        </p:txBody>
      </p:sp>
      <p:sp>
        <p:nvSpPr>
          <p:cNvPr id="261" name="Shape 261"/>
          <p:cNvSpPr/>
          <p:nvPr/>
        </p:nvSpPr>
        <p:spPr>
          <a:xfrm>
            <a:off x="1107156" y="3907538"/>
            <a:ext cx="3794718" cy="2162011"/>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257" name="Shape 257"/>
          <p:cNvSpPr txBox="1">
            <a:spLocks noGrp="1"/>
          </p:cNvSpPr>
          <p:nvPr>
            <p:ph type="title"/>
          </p:nvPr>
        </p:nvSpPr>
        <p:spPr>
          <a:xfrm>
            <a:off x="1077854" y="297791"/>
            <a:ext cx="10036292" cy="773776"/>
          </a:xfrm>
          <a:prstGeom prst="rect">
            <a:avLst/>
          </a:prstGeom>
        </p:spPr>
        <p:txBody>
          <a:bodyPr spcFirstLastPara="1" vert="horz" wrap="square" lIns="121900" tIns="121900" rIns="121900" bIns="121900" rtlCol="0" anchor="b" anchorCtr="0">
            <a:noAutofit/>
          </a:bodyPr>
          <a:lstStyle/>
          <a:p>
            <a:pPr>
              <a:spcBef>
                <a:spcPts val="0"/>
              </a:spcBef>
            </a:pPr>
            <a:r>
              <a:rPr lang="en-GB" sz="4400" b="1" dirty="0"/>
              <a:t>Your vision is...</a:t>
            </a:r>
            <a:endParaRPr sz="1200" b="1" dirty="0"/>
          </a:p>
        </p:txBody>
      </p:sp>
      <p:sp>
        <p:nvSpPr>
          <p:cNvPr id="262" name="Shape 262"/>
          <p:cNvSpPr/>
          <p:nvPr/>
        </p:nvSpPr>
        <p:spPr>
          <a:xfrm>
            <a:off x="1454048" y="3721949"/>
            <a:ext cx="333101" cy="185581"/>
          </a:xfrm>
          <a:prstGeom prst="triangle">
            <a:avLst>
              <a:gd name="adj" fmla="val 50000"/>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a:p>
        </p:txBody>
      </p:sp>
      <p:pic>
        <p:nvPicPr>
          <p:cNvPr id="269" name="Shape 269"/>
          <p:cNvPicPr preferRelativeResize="0"/>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258" b="258"/>
          <a:stretch/>
        </p:blipFill>
        <p:spPr>
          <a:xfrm>
            <a:off x="8092525" y="1783111"/>
            <a:ext cx="3794116" cy="2513842"/>
          </a:xfrm>
          <a:prstGeom prst="rect">
            <a:avLst/>
          </a:prstGeom>
          <a:noFill/>
          <a:ln>
            <a:noFill/>
          </a:ln>
        </p:spPr>
      </p:pic>
      <p:sp>
        <p:nvSpPr>
          <p:cNvPr id="271" name="Shape 271"/>
          <p:cNvSpPr/>
          <p:nvPr/>
        </p:nvSpPr>
        <p:spPr>
          <a:xfrm>
            <a:off x="8092482" y="3907538"/>
            <a:ext cx="3794718" cy="2162011"/>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a:p>
        </p:txBody>
      </p:sp>
      <p:sp>
        <p:nvSpPr>
          <p:cNvPr id="272" name="Shape 272"/>
          <p:cNvSpPr/>
          <p:nvPr/>
        </p:nvSpPr>
        <p:spPr>
          <a:xfrm>
            <a:off x="8439374" y="3721949"/>
            <a:ext cx="333101" cy="185581"/>
          </a:xfrm>
          <a:prstGeom prst="triangle">
            <a:avLst>
              <a:gd name="adj" fmla="val 50000"/>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a:p>
        </p:txBody>
      </p:sp>
      <p:sp>
        <p:nvSpPr>
          <p:cNvPr id="275" name="Shape 275"/>
          <p:cNvSpPr txBox="1"/>
          <p:nvPr/>
        </p:nvSpPr>
        <p:spPr>
          <a:xfrm>
            <a:off x="8176041" y="2829035"/>
            <a:ext cx="2857738" cy="997313"/>
          </a:xfrm>
          <a:prstGeom prst="rect">
            <a:avLst/>
          </a:prstGeom>
          <a:noFill/>
          <a:ln>
            <a:noFill/>
          </a:ln>
        </p:spPr>
        <p:txBody>
          <a:bodyPr spcFirstLastPara="1" wrap="square" lIns="121900" tIns="121900" rIns="121900" bIns="121900" anchor="ctr" anchorCtr="0">
            <a:noAutofit/>
          </a:bodyPr>
          <a:lstStyle/>
          <a:p>
            <a:r>
              <a:rPr lang="en-GB" sz="2400" b="1" dirty="0">
                <a:solidFill>
                  <a:srgbClr val="FFFFFF"/>
                </a:solidFill>
                <a:latin typeface="Raleway"/>
                <a:ea typeface="Raleway"/>
                <a:cs typeface="Raleway"/>
                <a:sym typeface="Raleway"/>
              </a:rPr>
              <a:t>A roadmap</a:t>
            </a:r>
            <a:endParaRPr sz="2400" b="1" dirty="0">
              <a:solidFill>
                <a:srgbClr val="FFFFFF"/>
              </a:solidFill>
              <a:latin typeface="Raleway"/>
              <a:ea typeface="Raleway"/>
              <a:cs typeface="Raleway"/>
              <a:sym typeface="Raleway"/>
            </a:endParaRPr>
          </a:p>
        </p:txBody>
      </p:sp>
      <p:sp>
        <p:nvSpPr>
          <p:cNvPr id="268" name="Shape 268"/>
          <p:cNvSpPr txBox="1">
            <a:spLocks noGrp="1"/>
          </p:cNvSpPr>
          <p:nvPr>
            <p:ph type="body" sz="quarter" idx="17"/>
          </p:nvPr>
        </p:nvSpPr>
        <p:spPr>
          <a:xfrm>
            <a:off x="1158221" y="3944320"/>
            <a:ext cx="3392407" cy="1995746"/>
          </a:xfrm>
          <a:prstGeom prst="rect">
            <a:avLst/>
          </a:prstGeom>
        </p:spPr>
        <p:txBody>
          <a:bodyPr spcFirstLastPara="1" vert="horz" wrap="square" lIns="121900" tIns="121900" rIns="121900" bIns="121900" rtlCol="0" anchor="t" anchorCtr="0">
            <a:noAutofit/>
          </a:bodyPr>
          <a:lstStyle/>
          <a:p>
            <a:pPr marL="0" indent="0">
              <a:lnSpc>
                <a:spcPct val="115000"/>
              </a:lnSpc>
              <a:spcBef>
                <a:spcPts val="0"/>
              </a:spcBef>
              <a:spcAft>
                <a:spcPts val="2133"/>
              </a:spcAft>
              <a:buNone/>
            </a:pPr>
            <a:r>
              <a:rPr lang="en-GB" dirty="0"/>
              <a:t>A vision is a mental picture of a preferred future. It’s using your imagination to picture where and what you could become in the future.</a:t>
            </a:r>
            <a:endParaRPr dirty="0"/>
          </a:p>
        </p:txBody>
      </p:sp>
      <p:sp>
        <p:nvSpPr>
          <p:cNvPr id="274" name="Shape 274"/>
          <p:cNvSpPr txBox="1">
            <a:spLocks noGrp="1"/>
          </p:cNvSpPr>
          <p:nvPr>
            <p:ph type="body" idx="4294967295"/>
          </p:nvPr>
        </p:nvSpPr>
        <p:spPr>
          <a:xfrm>
            <a:off x="8334026" y="3895693"/>
            <a:ext cx="3395423" cy="2044373"/>
          </a:xfrm>
          <a:prstGeom prst="rect">
            <a:avLst/>
          </a:prstGeom>
        </p:spPr>
        <p:txBody>
          <a:bodyPr spcFirstLastPara="1" vert="horz" wrap="square" lIns="121900" tIns="121900" rIns="121900" bIns="121900" rtlCol="0" anchor="t" anchorCtr="0">
            <a:noAutofit/>
          </a:bodyPr>
          <a:lstStyle/>
          <a:p>
            <a:pPr marL="0" indent="0">
              <a:lnSpc>
                <a:spcPct val="115000"/>
              </a:lnSpc>
              <a:spcBef>
                <a:spcPts val="0"/>
              </a:spcBef>
              <a:spcAft>
                <a:spcPts val="2133"/>
              </a:spcAft>
              <a:buNone/>
            </a:pPr>
            <a:r>
              <a:rPr lang="en-GB" sz="2000" dirty="0"/>
              <a:t>Your vision is knowing who you are, where you’re going, and what will guide your journey.</a:t>
            </a:r>
            <a:endParaRPr sz="2000" dirty="0"/>
          </a:p>
        </p:txBody>
      </p:sp>
      <p:pic>
        <p:nvPicPr>
          <p:cNvPr id="264" name="Shape 264"/>
          <p:cNvPicPr preferRelativeResize="0"/>
          <p:nvPr/>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l="6754" r="13684"/>
          <a:stretch/>
        </p:blipFill>
        <p:spPr>
          <a:xfrm>
            <a:off x="4601779" y="3553592"/>
            <a:ext cx="3490134" cy="2513828"/>
          </a:xfrm>
          <a:prstGeom prst="rect">
            <a:avLst/>
          </a:prstGeom>
          <a:noFill/>
          <a:ln>
            <a:noFill/>
          </a:ln>
        </p:spPr>
      </p:pic>
      <p:sp>
        <p:nvSpPr>
          <p:cNvPr id="273" name="Shape 273"/>
          <p:cNvSpPr txBox="1"/>
          <p:nvPr/>
        </p:nvSpPr>
        <p:spPr>
          <a:xfrm>
            <a:off x="4708983" y="4157802"/>
            <a:ext cx="2127770" cy="997313"/>
          </a:xfrm>
          <a:prstGeom prst="rect">
            <a:avLst/>
          </a:prstGeom>
          <a:noFill/>
          <a:ln>
            <a:noFill/>
          </a:ln>
        </p:spPr>
        <p:txBody>
          <a:bodyPr spcFirstLastPara="1" wrap="square" lIns="121900" tIns="121900" rIns="121900" bIns="121900" anchor="ctr" anchorCtr="0">
            <a:noAutofit/>
          </a:bodyPr>
          <a:lstStyle/>
          <a:p>
            <a:r>
              <a:rPr lang="en-GB" sz="2400" b="1" dirty="0">
                <a:solidFill>
                  <a:srgbClr val="FFFFFF"/>
                </a:solidFill>
                <a:latin typeface="Raleway"/>
                <a:ea typeface="Raleway"/>
                <a:cs typeface="Raleway"/>
                <a:sym typeface="Raleway"/>
              </a:rPr>
              <a:t>A point</a:t>
            </a:r>
            <a:endParaRPr sz="2400" b="1" dirty="0">
              <a:solidFill>
                <a:srgbClr val="FFFFFF"/>
              </a:solidFill>
              <a:latin typeface="Raleway"/>
              <a:ea typeface="Raleway"/>
              <a:cs typeface="Raleway"/>
              <a:sym typeface="Raleway"/>
            </a:endParaRPr>
          </a:p>
          <a:p>
            <a:r>
              <a:rPr lang="en-GB" sz="2400" b="1" dirty="0">
                <a:solidFill>
                  <a:srgbClr val="FFFFFF"/>
                </a:solidFill>
                <a:latin typeface="Raleway"/>
                <a:ea typeface="Raleway"/>
                <a:cs typeface="Raleway"/>
                <a:sym typeface="Raleway"/>
              </a:rPr>
              <a:t>of focus.</a:t>
            </a:r>
            <a:endParaRPr sz="2400" b="1" dirty="0">
              <a:solidFill>
                <a:srgbClr val="FFFFFF"/>
              </a:solidFill>
              <a:latin typeface="Raleway"/>
              <a:ea typeface="Raleway"/>
              <a:cs typeface="Raleway"/>
              <a:sym typeface="Raleway"/>
            </a:endParaRPr>
          </a:p>
        </p:txBody>
      </p:sp>
      <p:sp>
        <p:nvSpPr>
          <p:cNvPr id="266" name="Shape 266"/>
          <p:cNvSpPr/>
          <p:nvPr/>
        </p:nvSpPr>
        <p:spPr>
          <a:xfrm rot="10800000" flipH="1">
            <a:off x="4601734" y="1783110"/>
            <a:ext cx="3486902" cy="2161209"/>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a:p>
        </p:txBody>
      </p:sp>
      <p:sp>
        <p:nvSpPr>
          <p:cNvPr id="267" name="Shape 267"/>
          <p:cNvSpPr/>
          <p:nvPr/>
        </p:nvSpPr>
        <p:spPr>
          <a:xfrm rot="10800000" flipH="1">
            <a:off x="4948626" y="3931630"/>
            <a:ext cx="333101" cy="159537"/>
          </a:xfrm>
          <a:prstGeom prst="triangle">
            <a:avLst>
              <a:gd name="adj" fmla="val 50000"/>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a:p>
        </p:txBody>
      </p:sp>
      <p:sp>
        <p:nvSpPr>
          <p:cNvPr id="263" name="Shape 263"/>
          <p:cNvSpPr txBox="1">
            <a:spLocks noGrp="1"/>
          </p:cNvSpPr>
          <p:nvPr>
            <p:ph idx="4294967295"/>
          </p:nvPr>
        </p:nvSpPr>
        <p:spPr>
          <a:xfrm>
            <a:off x="4751856" y="1890322"/>
            <a:ext cx="3182876" cy="2005371"/>
          </a:xfrm>
          <a:prstGeom prst="rect">
            <a:avLst/>
          </a:prstGeom>
        </p:spPr>
        <p:txBody>
          <a:bodyPr spcFirstLastPara="1" vert="horz" wrap="square" lIns="121900" tIns="121900" rIns="121900" bIns="121900" rtlCol="0" anchor="t" anchorCtr="0">
            <a:noAutofit/>
          </a:bodyPr>
          <a:lstStyle/>
          <a:p>
            <a:pPr marL="0" indent="0">
              <a:lnSpc>
                <a:spcPct val="115000"/>
              </a:lnSpc>
              <a:spcBef>
                <a:spcPts val="0"/>
              </a:spcBef>
              <a:spcAft>
                <a:spcPts val="2133"/>
              </a:spcAft>
              <a:buNone/>
            </a:pPr>
            <a:r>
              <a:rPr lang="en-GB" sz="2000" dirty="0"/>
              <a:t>A vision is a long-term picture that establishes your priorities for making short-term decisions.</a:t>
            </a:r>
            <a:endParaRPr sz="2000" dirty="0"/>
          </a:p>
        </p:txBody>
      </p:sp>
    </p:spTree>
    <p:extLst>
      <p:ext uri="{BB962C8B-B14F-4D97-AF65-F5344CB8AC3E}">
        <p14:creationId xmlns:p14="http://schemas.microsoft.com/office/powerpoint/2010/main" val="33402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par>
                                <p:cTn id="8" presetID="10" presetClass="entr" presetSubtype="0"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500"/>
                                        <p:tgtEl>
                                          <p:spTgt spid="25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3"/>
                                        </p:tgtEl>
                                        <p:attrNameLst>
                                          <p:attrName>style.visibility</p:attrName>
                                        </p:attrNameLst>
                                      </p:cBhvr>
                                      <p:to>
                                        <p:strVal val="visible"/>
                                      </p:to>
                                    </p:set>
                                    <p:animEffect transition="in" filter="fade">
                                      <p:cBhvr>
                                        <p:cTn id="19" dur="900"/>
                                        <p:tgtEl>
                                          <p:spTgt spid="273"/>
                                        </p:tgtEl>
                                      </p:cBhvr>
                                    </p:animEffect>
                                  </p:childTnLst>
                                </p:cTn>
                              </p:par>
                              <p:par>
                                <p:cTn id="20" presetID="10" presetClass="entr" presetSubtype="0" fill="hold" nodeType="withEffect">
                                  <p:stCondLst>
                                    <p:cond delay="0"/>
                                  </p:stCondLst>
                                  <p:childTnLst>
                                    <p:set>
                                      <p:cBhvr>
                                        <p:cTn id="21" dur="1" fill="hold">
                                          <p:stCondLst>
                                            <p:cond delay="0"/>
                                          </p:stCondLst>
                                        </p:cTn>
                                        <p:tgtEl>
                                          <p:spTgt spid="264"/>
                                        </p:tgtEl>
                                        <p:attrNameLst>
                                          <p:attrName>style.visibility</p:attrName>
                                        </p:attrNameLst>
                                      </p:cBhvr>
                                      <p:to>
                                        <p:strVal val="visible"/>
                                      </p:to>
                                    </p:set>
                                    <p:animEffect transition="in" filter="fade">
                                      <p:cBhvr>
                                        <p:cTn id="22" dur="500"/>
                                        <p:tgtEl>
                                          <p:spTgt spid="26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5"/>
                                        </p:tgtEl>
                                        <p:attrNameLst>
                                          <p:attrName>style.visibility</p:attrName>
                                        </p:attrNameLst>
                                      </p:cBhvr>
                                      <p:to>
                                        <p:strVal val="visible"/>
                                      </p:to>
                                    </p:set>
                                    <p:animEffect transition="in" filter="fade">
                                      <p:cBhvr>
                                        <p:cTn id="31" dur="500"/>
                                        <p:tgtEl>
                                          <p:spTgt spid="275"/>
                                        </p:tgtEl>
                                      </p:cBhvr>
                                    </p:animEffect>
                                  </p:childTnLst>
                                </p:cTn>
                              </p:par>
                              <p:par>
                                <p:cTn id="32" presetID="10" presetClass="entr" presetSubtype="0" fill="hold" nodeType="withEffect">
                                  <p:stCondLst>
                                    <p:cond delay="0"/>
                                  </p:stCondLst>
                                  <p:childTnLst>
                                    <p:set>
                                      <p:cBhvr>
                                        <p:cTn id="33" dur="1" fill="hold">
                                          <p:stCondLst>
                                            <p:cond delay="0"/>
                                          </p:stCondLst>
                                        </p:cTn>
                                        <p:tgtEl>
                                          <p:spTgt spid="269"/>
                                        </p:tgtEl>
                                        <p:attrNameLst>
                                          <p:attrName>style.visibility</p:attrName>
                                        </p:attrNameLst>
                                      </p:cBhvr>
                                      <p:to>
                                        <p:strVal val="visible"/>
                                      </p:to>
                                    </p:set>
                                    <p:animEffect transition="in" filter="fade">
                                      <p:cBhvr>
                                        <p:cTn id="34" dur="500"/>
                                        <p:tgtEl>
                                          <p:spTgt spid="26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subTitle" idx="1"/>
          </p:nvPr>
        </p:nvSpPr>
        <p:spPr>
          <a:xfrm>
            <a:off x="6833936" y="2747820"/>
            <a:ext cx="4401200" cy="2249599"/>
          </a:xfrm>
          <a:prstGeom prst="rect">
            <a:avLst/>
          </a:prstGeom>
        </p:spPr>
        <p:txBody>
          <a:bodyPr spcFirstLastPara="1" vert="horz" wrap="square" lIns="121900" tIns="121900" rIns="121900" bIns="121900" rtlCol="0" anchor="t" anchorCtr="0">
            <a:noAutofit/>
          </a:bodyPr>
          <a:lstStyle/>
          <a:p>
            <a:pPr marL="0" indent="0"/>
            <a:r>
              <a:rPr lang="en-GB" sz="2400" dirty="0">
                <a:latin typeface="Avenir Next LT Pro" panose="020B0504020202020204" pitchFamily="34" charset="0"/>
              </a:rPr>
              <a:t>A vision provides direction for your life and context for your decisions. </a:t>
            </a:r>
          </a:p>
          <a:p>
            <a:pPr marL="0" indent="0"/>
            <a:endParaRPr lang="en-GB" sz="2400" dirty="0">
              <a:latin typeface="Avenir Next LT Pro" panose="020B0504020202020204" pitchFamily="34" charset="0"/>
            </a:endParaRPr>
          </a:p>
          <a:p>
            <a:pPr marL="0" indent="0"/>
            <a:r>
              <a:rPr lang="en-GB" sz="2400" dirty="0">
                <a:latin typeface="Avenir Next LT Pro" panose="020B0504020202020204" pitchFamily="34" charset="0"/>
              </a:rPr>
              <a:t>If you don’t know where you are going - any road can take you anywhere.</a:t>
            </a:r>
            <a:endParaRPr sz="2400" dirty="0">
              <a:latin typeface="Avenir Next LT Pro" panose="020B0504020202020204" pitchFamily="34" charset="0"/>
            </a:endParaRPr>
          </a:p>
        </p:txBody>
      </p:sp>
      <p:pic>
        <p:nvPicPr>
          <p:cNvPr id="308" name="Shape 308"/>
          <p:cNvPicPr preferRelativeResize="0"/>
          <p:nvPr/>
        </p:nvPicPr>
        <p:blipFill rotWithShape="1">
          <a:blip r:embed="rId3">
            <a:alphaModFix/>
          </a:blip>
          <a:srcRect l="12145" r="25726"/>
          <a:stretch/>
        </p:blipFill>
        <p:spPr>
          <a:xfrm>
            <a:off x="0" y="0"/>
            <a:ext cx="6392228" cy="6857997"/>
          </a:xfrm>
          <a:prstGeom prst="rect">
            <a:avLst/>
          </a:prstGeom>
          <a:noFill/>
          <a:ln>
            <a:noFill/>
          </a:ln>
        </p:spPr>
      </p:pic>
      <p:sp>
        <p:nvSpPr>
          <p:cNvPr id="309" name="Shape 309"/>
          <p:cNvSpPr txBox="1">
            <a:spLocks noGrp="1"/>
          </p:cNvSpPr>
          <p:nvPr>
            <p:ph type="title"/>
          </p:nvPr>
        </p:nvSpPr>
        <p:spPr>
          <a:xfrm>
            <a:off x="6833936" y="907968"/>
            <a:ext cx="4684295" cy="2249600"/>
          </a:xfrm>
          <a:prstGeom prst="rect">
            <a:avLst/>
          </a:prstGeom>
        </p:spPr>
        <p:txBody>
          <a:bodyPr spcFirstLastPara="1" vert="horz" wrap="square" lIns="121900" tIns="121900" rIns="121900" bIns="121900" rtlCol="0" anchor="t" anchorCtr="0">
            <a:noAutofit/>
          </a:bodyPr>
          <a:lstStyle/>
          <a:p>
            <a:r>
              <a:rPr lang="en-GB" b="1" u="sng" dirty="0">
                <a:solidFill>
                  <a:srgbClr val="1D55E5"/>
                </a:solidFill>
                <a:latin typeface="Poppins" panose="00000500000000000000" pitchFamily="2" charset="0"/>
                <a:cs typeface="Poppins" panose="00000500000000000000" pitchFamily="2" charset="0"/>
              </a:rPr>
              <a:t>Why have a vision? Why does it matter?</a:t>
            </a:r>
            <a:endParaRPr b="1" u="sng" dirty="0">
              <a:solidFill>
                <a:srgbClr val="1D55E5"/>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98508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3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21A0-CF13-45CE-A956-945701C15BC0}"/>
              </a:ext>
            </a:extLst>
          </p:cNvPr>
          <p:cNvSpPr>
            <a:spLocks noGrp="1"/>
          </p:cNvSpPr>
          <p:nvPr>
            <p:ph type="title"/>
          </p:nvPr>
        </p:nvSpPr>
        <p:spPr>
          <a:xfrm>
            <a:off x="651245" y="309628"/>
            <a:ext cx="10036292" cy="773776"/>
          </a:xfrm>
        </p:spPr>
        <p:txBody>
          <a:bodyPr>
            <a:normAutofit/>
          </a:bodyPr>
          <a:lstStyle/>
          <a:p>
            <a:r>
              <a:rPr lang="en-GB" b="1" dirty="0"/>
              <a:t>Quotes on Vision</a:t>
            </a:r>
          </a:p>
        </p:txBody>
      </p:sp>
      <p:pic>
        <p:nvPicPr>
          <p:cNvPr id="2050" name="Picture 2" descr="Image result for quotes on vision">
            <a:extLst>
              <a:ext uri="{FF2B5EF4-FFF2-40B4-BE49-F238E27FC236}">
                <a16:creationId xmlns:a16="http://schemas.microsoft.com/office/drawing/2014/main" id="{477E0014-8BE3-4ACD-8787-DF2FB8A95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45" y="1781291"/>
            <a:ext cx="4401200" cy="23106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quotes on vision">
            <a:extLst>
              <a:ext uri="{FF2B5EF4-FFF2-40B4-BE49-F238E27FC236}">
                <a16:creationId xmlns:a16="http://schemas.microsoft.com/office/drawing/2014/main" id="{98A2E655-3049-4774-A129-3033061F2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45" y="4102707"/>
            <a:ext cx="4401200" cy="23106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quotes on vision">
            <a:extLst>
              <a:ext uri="{FF2B5EF4-FFF2-40B4-BE49-F238E27FC236}">
                <a16:creationId xmlns:a16="http://schemas.microsoft.com/office/drawing/2014/main" id="{9A4E2051-241C-4BA7-B8DD-6C7B58D985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437" y="1760926"/>
            <a:ext cx="3465172" cy="43314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vision without action">
            <a:extLst>
              <a:ext uri="{FF2B5EF4-FFF2-40B4-BE49-F238E27FC236}">
                <a16:creationId xmlns:a16="http://schemas.microsoft.com/office/drawing/2014/main" id="{2E6969DE-55A5-4A95-A40B-9EE906CB3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599" y="1781291"/>
            <a:ext cx="3088032" cy="46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29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78E43-FBB0-4733-73D4-AF43087D0D54}"/>
              </a:ext>
            </a:extLst>
          </p:cNvPr>
          <p:cNvSpPr>
            <a:spLocks noGrp="1"/>
          </p:cNvSpPr>
          <p:nvPr>
            <p:ph type="title"/>
          </p:nvPr>
        </p:nvSpPr>
        <p:spPr>
          <a:xfrm>
            <a:off x="532264" y="1331496"/>
            <a:ext cx="3209008" cy="4612104"/>
          </a:xfrm>
        </p:spPr>
        <p:txBody>
          <a:bodyPr anchor="t">
            <a:normAutofit/>
          </a:bodyPr>
          <a:lstStyle/>
          <a:p>
            <a:r>
              <a:rPr lang="en-US" dirty="0"/>
              <a:t>How do you develop a Vision</a:t>
            </a:r>
            <a:br>
              <a:rPr lang="en-US" dirty="0"/>
            </a:br>
            <a:endParaRPr lang="en-NG" dirty="0"/>
          </a:p>
        </p:txBody>
      </p:sp>
      <p:sp>
        <p:nvSpPr>
          <p:cNvPr id="19" name="Text Placeholder 18">
            <a:extLst>
              <a:ext uri="{FF2B5EF4-FFF2-40B4-BE49-F238E27FC236}">
                <a16:creationId xmlns:a16="http://schemas.microsoft.com/office/drawing/2014/main" id="{2438B6BA-EF99-94C6-C6C3-CB6E986F5BD1}"/>
              </a:ext>
            </a:extLst>
          </p:cNvPr>
          <p:cNvSpPr>
            <a:spLocks noGrp="1"/>
          </p:cNvSpPr>
          <p:nvPr>
            <p:ph type="body" sz="quarter" idx="15"/>
          </p:nvPr>
        </p:nvSpPr>
        <p:spPr>
          <a:xfrm>
            <a:off x="4850451" y="1090145"/>
            <a:ext cx="5917633" cy="5143223"/>
          </a:xfrm>
        </p:spPr>
        <p:txBody>
          <a:bodyPr>
            <a:normAutofit/>
          </a:bodyPr>
          <a:lstStyle/>
          <a:p>
            <a:r>
              <a:rPr lang="en-US" dirty="0"/>
              <a:t>Reflect on Personal Values</a:t>
            </a:r>
          </a:p>
          <a:p>
            <a:r>
              <a:rPr lang="en-US" dirty="0"/>
              <a:t>Identify Strengths and Passions</a:t>
            </a:r>
          </a:p>
          <a:p>
            <a:r>
              <a:rPr lang="en-US" dirty="0"/>
              <a:t>Consider the Impact</a:t>
            </a:r>
          </a:p>
          <a:p>
            <a:r>
              <a:rPr lang="en-US" dirty="0"/>
              <a:t>Think Long-term. How will you vision inspire and guide your actions and decisions over time?</a:t>
            </a:r>
          </a:p>
          <a:p>
            <a:r>
              <a:rPr lang="en-US" dirty="0"/>
              <a:t>Articulate and Refine: Write down your vision statement, expressing it in a concise and inspiring manner. Keep refining and revisiting it as you gain more clarity and insight.</a:t>
            </a:r>
          </a:p>
          <a:p>
            <a:r>
              <a:rPr lang="en-US" dirty="0"/>
              <a:t>Seek inspiration and role models</a:t>
            </a:r>
          </a:p>
        </p:txBody>
      </p:sp>
    </p:spTree>
    <p:extLst>
      <p:ext uri="{BB962C8B-B14F-4D97-AF65-F5344CB8AC3E}">
        <p14:creationId xmlns:p14="http://schemas.microsoft.com/office/powerpoint/2010/main" val="2005835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91D3D-29ED-4037-95B1-DBD8944D6E94}"/>
              </a:ext>
            </a:extLst>
          </p:cNvPr>
          <p:cNvPicPr>
            <a:picLocks noChangeAspect="1"/>
          </p:cNvPicPr>
          <p:nvPr/>
        </p:nvPicPr>
        <p:blipFill rotWithShape="1">
          <a:blip r:embed="rId3">
            <a:extLst>
              <a:ext uri="{28A0092B-C50C-407E-A947-70E740481C1C}">
                <a14:useLocalDpi xmlns:a14="http://schemas.microsoft.com/office/drawing/2010/main"/>
              </a:ext>
            </a:extLst>
          </a:blip>
          <a:srcRect b="3013"/>
          <a:stretch/>
        </p:blipFill>
        <p:spPr>
          <a:xfrm>
            <a:off x="0" y="3412"/>
            <a:ext cx="12192000" cy="6854588"/>
          </a:xfrm>
          <a:prstGeom prst="rect">
            <a:avLst/>
          </a:prstGeom>
        </p:spPr>
      </p:pic>
    </p:spTree>
    <p:extLst>
      <p:ext uri="{BB962C8B-B14F-4D97-AF65-F5344CB8AC3E}">
        <p14:creationId xmlns:p14="http://schemas.microsoft.com/office/powerpoint/2010/main" val="123895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1209243" y="215640"/>
            <a:ext cx="10036292" cy="773776"/>
          </a:xfrm>
        </p:spPr>
        <p:txBody>
          <a:bodyPr>
            <a:normAutofit fontScale="90000"/>
          </a:bodyPr>
          <a:lstStyle/>
          <a:p>
            <a:r>
              <a:rPr lang="en-US" sz="6600" b="1" dirty="0">
                <a:solidFill>
                  <a:schemeClr val="accent3">
                    <a:lumMod val="20000"/>
                    <a:lumOff val="80000"/>
                  </a:schemeClr>
                </a:solidFill>
                <a:latin typeface="Poppins" panose="00000500000000000000" pitchFamily="2" charset="0"/>
                <a:cs typeface="Poppins" panose="00000500000000000000" pitchFamily="2" charset="0"/>
              </a:rPr>
              <a:t>Goal Setting</a:t>
            </a:r>
          </a:p>
        </p:txBody>
      </p:sp>
      <p:sp>
        <p:nvSpPr>
          <p:cNvPr id="5" name="Text Placeholder 4">
            <a:extLst>
              <a:ext uri="{FF2B5EF4-FFF2-40B4-BE49-F238E27FC236}">
                <a16:creationId xmlns:a16="http://schemas.microsoft.com/office/drawing/2014/main" id="{910FCE66-3873-97E5-1EA9-D4B706846B7C}"/>
              </a:ext>
            </a:extLst>
          </p:cNvPr>
          <p:cNvSpPr>
            <a:spLocks noGrp="1"/>
          </p:cNvSpPr>
          <p:nvPr>
            <p:ph type="body" sz="quarter" idx="17"/>
          </p:nvPr>
        </p:nvSpPr>
        <p:spPr>
          <a:xfrm>
            <a:off x="1209242" y="1435395"/>
            <a:ext cx="4886757" cy="5074587"/>
          </a:xfrm>
        </p:spPr>
        <p:txBody>
          <a:bodyPr>
            <a:normAutofit/>
          </a:bodyPr>
          <a:lstStyle/>
          <a:p>
            <a:r>
              <a:rPr lang="en-US" dirty="0"/>
              <a:t>Goal setting is the </a:t>
            </a:r>
            <a:r>
              <a:rPr lang="en-US" b="1" dirty="0"/>
              <a:t>process of identifying specific objectives or targets </a:t>
            </a:r>
            <a:r>
              <a:rPr lang="en-US" dirty="0"/>
              <a:t>that you want to achieve within a defined timeframe.</a:t>
            </a:r>
          </a:p>
          <a:p>
            <a:r>
              <a:rPr lang="en-US" dirty="0"/>
              <a:t>Goal setting provides clarity, motivation, and direction to your efforts, helping you prioritize actions and make progress towards your desired outcomes.</a:t>
            </a:r>
          </a:p>
          <a:p>
            <a:pPr marL="0" indent="0">
              <a:buNone/>
            </a:pPr>
            <a:r>
              <a:rPr lang="en-US" b="1" dirty="0"/>
              <a:t>Key Elements:</a:t>
            </a:r>
          </a:p>
          <a:p>
            <a:pPr lvl="1"/>
            <a:r>
              <a:rPr lang="en-US" dirty="0"/>
              <a:t>Clearly defined objectives</a:t>
            </a:r>
          </a:p>
          <a:p>
            <a:pPr lvl="1"/>
            <a:r>
              <a:rPr lang="en-US" dirty="0"/>
              <a:t>Measurable milestones</a:t>
            </a:r>
          </a:p>
          <a:p>
            <a:pPr lvl="1"/>
            <a:r>
              <a:rPr lang="en-US" dirty="0"/>
              <a:t>Realistic timeframes</a:t>
            </a:r>
          </a:p>
          <a:p>
            <a:pPr lvl="1"/>
            <a:r>
              <a:rPr lang="en-US" dirty="0"/>
              <a:t>Actionable plans</a:t>
            </a:r>
            <a:endParaRPr lang="en-NG" dirty="0"/>
          </a:p>
        </p:txBody>
      </p:sp>
      <p:pic>
        <p:nvPicPr>
          <p:cNvPr id="6" name="Picture 5">
            <a:extLst>
              <a:ext uri="{FF2B5EF4-FFF2-40B4-BE49-F238E27FC236}">
                <a16:creationId xmlns:a16="http://schemas.microsoft.com/office/drawing/2014/main" id="{3EC2A278-DC24-4478-C30E-603FFDC8CD5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50927" y="2137012"/>
            <a:ext cx="4594608" cy="2583976"/>
          </a:xfrm>
          <a:prstGeom prst="rect">
            <a:avLst/>
          </a:prstGeom>
        </p:spPr>
      </p:pic>
    </p:spTree>
    <p:extLst>
      <p:ext uri="{BB962C8B-B14F-4D97-AF65-F5344CB8AC3E}">
        <p14:creationId xmlns:p14="http://schemas.microsoft.com/office/powerpoint/2010/main" val="3769239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2A50-F1F0-51C7-F368-B040909AB394}"/>
              </a:ext>
            </a:extLst>
          </p:cNvPr>
          <p:cNvSpPr>
            <a:spLocks noGrp="1"/>
          </p:cNvSpPr>
          <p:nvPr>
            <p:ph type="title"/>
          </p:nvPr>
        </p:nvSpPr>
        <p:spPr>
          <a:xfrm>
            <a:off x="532264" y="1713141"/>
            <a:ext cx="3209008" cy="4382163"/>
          </a:xfrm>
        </p:spPr>
        <p:txBody>
          <a:bodyPr anchor="t"/>
          <a:lstStyle/>
          <a:p>
            <a:pPr algn="r"/>
            <a:r>
              <a:rPr lang="en-US" b="1" dirty="0">
                <a:latin typeface="Poppins" panose="00000500000000000000" pitchFamily="2" charset="0"/>
                <a:cs typeface="Poppins" panose="00000500000000000000" pitchFamily="2" charset="0"/>
              </a:rPr>
              <a:t>Why Goal Setting</a:t>
            </a:r>
            <a:endParaRPr lang="en-NG" b="1" dirty="0">
              <a:latin typeface="Poppins" panose="00000500000000000000" pitchFamily="2" charset="0"/>
              <a:cs typeface="Poppins" panose="00000500000000000000" pitchFamily="2" charset="0"/>
            </a:endParaRPr>
          </a:p>
        </p:txBody>
      </p:sp>
      <p:pic>
        <p:nvPicPr>
          <p:cNvPr id="18434" name="Picture 2" descr="Free vector goals infographic template">
            <a:extLst>
              <a:ext uri="{FF2B5EF4-FFF2-40B4-BE49-F238E27FC236}">
                <a16:creationId xmlns:a16="http://schemas.microsoft.com/office/drawing/2014/main" id="{844FF866-F6FD-CF3E-43FA-EAA1A52338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41" t="19990" r="7637"/>
          <a:stretch/>
        </p:blipFill>
        <p:spPr bwMode="auto">
          <a:xfrm>
            <a:off x="4193933" y="1303211"/>
            <a:ext cx="7998067" cy="5216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CEBCCAE3-EF83-D58F-B5B9-0BDAB856CA04}"/>
              </a:ext>
            </a:extLst>
          </p:cNvPr>
          <p:cNvSpPr txBox="1">
            <a:spLocks/>
          </p:cNvSpPr>
          <p:nvPr/>
        </p:nvSpPr>
        <p:spPr>
          <a:xfrm>
            <a:off x="8454625" y="1713141"/>
            <a:ext cx="2832074" cy="825343"/>
          </a:xfrm>
          <a:prstGeom prst="rect">
            <a:avLst/>
          </a:prstGeom>
          <a:solidFill>
            <a:srgbClr val="FFA404"/>
          </a:solidFill>
        </p:spPr>
        <p:txBody>
          <a:bodyPr vert="horz" lIns="91440" tIns="45720" rIns="91440" bIns="45720" rtlCol="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Clarity and focus</a:t>
            </a:r>
          </a:p>
        </p:txBody>
      </p:sp>
      <p:sp>
        <p:nvSpPr>
          <p:cNvPr id="5" name="Text Placeholder 2">
            <a:extLst>
              <a:ext uri="{FF2B5EF4-FFF2-40B4-BE49-F238E27FC236}">
                <a16:creationId xmlns:a16="http://schemas.microsoft.com/office/drawing/2014/main" id="{0A97EE32-9707-8A35-A8A8-8EEFB200882D}"/>
              </a:ext>
            </a:extLst>
          </p:cNvPr>
          <p:cNvSpPr txBox="1">
            <a:spLocks/>
          </p:cNvSpPr>
          <p:nvPr/>
        </p:nvSpPr>
        <p:spPr>
          <a:xfrm>
            <a:off x="8729854" y="2881037"/>
            <a:ext cx="3061811" cy="825343"/>
          </a:xfrm>
          <a:prstGeom prst="rect">
            <a:avLst/>
          </a:prstGeom>
          <a:solidFill>
            <a:srgbClr val="0574C6"/>
          </a:solidFill>
        </p:spPr>
        <p:txBody>
          <a:bodyPr vert="horz" lIns="91440" tIns="45720" rIns="91440" bIns="45720" rtlCol="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Measurement of progress</a:t>
            </a:r>
          </a:p>
        </p:txBody>
      </p:sp>
      <p:sp>
        <p:nvSpPr>
          <p:cNvPr id="6" name="Text Placeholder 2">
            <a:extLst>
              <a:ext uri="{FF2B5EF4-FFF2-40B4-BE49-F238E27FC236}">
                <a16:creationId xmlns:a16="http://schemas.microsoft.com/office/drawing/2014/main" id="{9348F084-2DBC-97D2-553C-306D145EECF3}"/>
              </a:ext>
            </a:extLst>
          </p:cNvPr>
          <p:cNvSpPr txBox="1">
            <a:spLocks/>
          </p:cNvSpPr>
          <p:nvPr/>
        </p:nvSpPr>
        <p:spPr>
          <a:xfrm>
            <a:off x="9005083" y="4048933"/>
            <a:ext cx="3061811" cy="825343"/>
          </a:xfrm>
          <a:prstGeom prst="rect">
            <a:avLst/>
          </a:prstGeom>
          <a:solidFill>
            <a:srgbClr val="58D6D8"/>
          </a:solidFill>
        </p:spPr>
        <p:txBody>
          <a:bodyPr vert="horz" lIns="91440" tIns="45720" rIns="91440" bIns="45720" rtlCol="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Growth and personal development</a:t>
            </a:r>
          </a:p>
        </p:txBody>
      </p:sp>
      <p:sp>
        <p:nvSpPr>
          <p:cNvPr id="7" name="Text Placeholder 2">
            <a:extLst>
              <a:ext uri="{FF2B5EF4-FFF2-40B4-BE49-F238E27FC236}">
                <a16:creationId xmlns:a16="http://schemas.microsoft.com/office/drawing/2014/main" id="{37C38B99-01D4-B1C6-B308-DDAADCB4BFAD}"/>
              </a:ext>
            </a:extLst>
          </p:cNvPr>
          <p:cNvSpPr txBox="1">
            <a:spLocks/>
          </p:cNvSpPr>
          <p:nvPr/>
        </p:nvSpPr>
        <p:spPr>
          <a:xfrm>
            <a:off x="8454625" y="5216829"/>
            <a:ext cx="3061811" cy="1235273"/>
          </a:xfrm>
          <a:prstGeom prst="rect">
            <a:avLst/>
          </a:prstGeom>
          <a:solidFill>
            <a:srgbClr val="B755ED"/>
          </a:solidFill>
        </p:spPr>
        <p:txBody>
          <a:bodyPr vert="horz" lIns="91440" tIns="45720" rIns="91440" bIns="45720" rtlCol="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Sense of accomplishment and satisfaction</a:t>
            </a:r>
          </a:p>
        </p:txBody>
      </p:sp>
    </p:spTree>
    <p:extLst>
      <p:ext uri="{BB962C8B-B14F-4D97-AF65-F5344CB8AC3E}">
        <p14:creationId xmlns:p14="http://schemas.microsoft.com/office/powerpoint/2010/main" val="729728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9279" y="1412013"/>
            <a:ext cx="8556245" cy="1477328"/>
          </a:xfrm>
          <a:prstGeom prst="rect">
            <a:avLst/>
          </a:prstGeom>
          <a:noFill/>
        </p:spPr>
        <p:txBody>
          <a:bodyPr wrap="square" rtlCol="0">
            <a:spAutoFit/>
          </a:bodyPr>
          <a:lstStyle/>
          <a:p>
            <a:r>
              <a:rPr lang="en-US" dirty="0">
                <a:latin typeface="+mj-lt"/>
              </a:rPr>
              <a:t>First consider what you want to achieve, and then commit to it.</a:t>
            </a:r>
          </a:p>
          <a:p>
            <a:endParaRPr lang="en-US" dirty="0">
              <a:latin typeface="+mj-lt"/>
            </a:endParaRPr>
          </a:p>
          <a:p>
            <a:r>
              <a:rPr lang="en-US" dirty="0">
                <a:latin typeface="+mj-lt"/>
              </a:rPr>
              <a:t>Set </a:t>
            </a:r>
            <a:r>
              <a:rPr lang="en-US" b="1" dirty="0">
                <a:latin typeface="+mj-lt"/>
              </a:rPr>
              <a:t>SMART</a:t>
            </a:r>
            <a:r>
              <a:rPr lang="en-US" dirty="0">
                <a:latin typeface="+mj-lt"/>
              </a:rPr>
              <a:t> </a:t>
            </a:r>
            <a:r>
              <a:rPr lang="en-US" sz="1600" i="1" dirty="0">
                <a:latin typeface="+mj-lt"/>
              </a:rPr>
              <a:t>(specific, measurable, attainable, relevant and time-bound) </a:t>
            </a:r>
            <a:r>
              <a:rPr lang="en-US" dirty="0">
                <a:latin typeface="+mj-lt"/>
              </a:rPr>
              <a:t>goals that motivate you and write them down to make them feel tangible. Then plan the steps you must take to realize your goal, and cross off each one as you work through them.</a:t>
            </a:r>
            <a:endParaRPr lang="en-GB" dirty="0">
              <a:latin typeface="+mj-lt"/>
            </a:endParaRPr>
          </a:p>
        </p:txBody>
      </p:sp>
      <p:grpSp>
        <p:nvGrpSpPr>
          <p:cNvPr id="6" name="Group 5"/>
          <p:cNvGrpSpPr/>
          <p:nvPr/>
        </p:nvGrpSpPr>
        <p:grpSpPr>
          <a:xfrm>
            <a:off x="1049279" y="3249912"/>
            <a:ext cx="7279297" cy="3134142"/>
            <a:chOff x="903776" y="3352800"/>
            <a:chExt cx="7279297" cy="3134142"/>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3776" y="3352800"/>
              <a:ext cx="7279297" cy="3134142"/>
            </a:xfrm>
            <a:prstGeom prst="rect">
              <a:avLst/>
            </a:prstGeom>
          </p:spPr>
        </p:pic>
        <p:sp>
          <p:nvSpPr>
            <p:cNvPr id="4" name="Rectangle: Rounded Corners 3"/>
            <p:cNvSpPr/>
            <p:nvPr/>
          </p:nvSpPr>
          <p:spPr>
            <a:xfrm>
              <a:off x="5715000" y="5410200"/>
              <a:ext cx="838200" cy="228600"/>
            </a:xfrm>
            <a:prstGeom prst="roundRect">
              <a:avLst/>
            </a:prstGeom>
            <a:solidFill>
              <a:srgbClr val="DD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715000" y="5335939"/>
              <a:ext cx="800100" cy="523220"/>
            </a:xfrm>
            <a:prstGeom prst="rect">
              <a:avLst/>
            </a:prstGeom>
            <a:noFill/>
          </p:spPr>
          <p:txBody>
            <a:bodyPr wrap="square" rtlCol="0">
              <a:spAutoFit/>
            </a:bodyPr>
            <a:lstStyle/>
            <a:p>
              <a:r>
                <a:rPr lang="en-US" sz="1400" b="1" dirty="0">
                  <a:solidFill>
                    <a:schemeClr val="bg1"/>
                  </a:solidFill>
                  <a:latin typeface="+mj-lt"/>
                </a:rPr>
                <a:t>Realistic</a:t>
              </a:r>
              <a:endParaRPr lang="en-GB" sz="1400" b="1" dirty="0">
                <a:solidFill>
                  <a:schemeClr val="bg1"/>
                </a:solidFill>
                <a:latin typeface="+mj-lt"/>
              </a:endParaRPr>
            </a:p>
          </p:txBody>
        </p:sp>
      </p:grpSp>
      <p:sp>
        <p:nvSpPr>
          <p:cNvPr id="7" name="Title 6">
            <a:extLst>
              <a:ext uri="{FF2B5EF4-FFF2-40B4-BE49-F238E27FC236}">
                <a16:creationId xmlns:a16="http://schemas.microsoft.com/office/drawing/2014/main" id="{ED099B53-31BA-1526-5D8F-4D510377960A}"/>
              </a:ext>
            </a:extLst>
          </p:cNvPr>
          <p:cNvSpPr>
            <a:spLocks noGrp="1"/>
          </p:cNvSpPr>
          <p:nvPr>
            <p:ph type="title"/>
          </p:nvPr>
        </p:nvSpPr>
        <p:spPr>
          <a:xfrm>
            <a:off x="1049279" y="277666"/>
            <a:ext cx="10036292" cy="773776"/>
          </a:xfrm>
        </p:spPr>
        <p:txBody>
          <a:bodyPr>
            <a:normAutofit/>
          </a:bodyPr>
          <a:lstStyle/>
          <a:p>
            <a:r>
              <a:rPr lang="en-US" b="1" dirty="0"/>
              <a:t>How to set goals</a:t>
            </a:r>
            <a:endParaRPr lang="en-NG" b="1" dirty="0"/>
          </a:p>
        </p:txBody>
      </p:sp>
    </p:spTree>
    <p:extLst>
      <p:ext uri="{BB962C8B-B14F-4D97-AF65-F5344CB8AC3E}">
        <p14:creationId xmlns:p14="http://schemas.microsoft.com/office/powerpoint/2010/main" val="290622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6B4461-CC35-713C-8967-A82C2B513B81}"/>
              </a:ext>
            </a:extLst>
          </p:cNvPr>
          <p:cNvSpPr txBox="1"/>
          <p:nvPr/>
        </p:nvSpPr>
        <p:spPr>
          <a:xfrm>
            <a:off x="5612776" y="1435395"/>
            <a:ext cx="4058793" cy="4093428"/>
          </a:xfrm>
          <a:prstGeom prst="rect">
            <a:avLst/>
          </a:prstGeom>
          <a:solidFill>
            <a:schemeClr val="accent6">
              <a:lumMod val="20000"/>
              <a:lumOff val="80000"/>
            </a:schemeClr>
          </a:solidFill>
        </p:spPr>
        <p:txBody>
          <a:bodyPr wrap="square">
            <a:spAutoFit/>
          </a:bodyPr>
          <a:lstStyle/>
          <a:p>
            <a:pPr algn="l"/>
            <a:r>
              <a:rPr lang="en-US" sz="2000" b="1" i="0" dirty="0">
                <a:effectLst/>
              </a:rPr>
              <a:t>Personal Examples of Daily Habits:</a:t>
            </a:r>
          </a:p>
          <a:p>
            <a:pPr marL="742950" lvl="1" indent="-285750" algn="l">
              <a:buFont typeface="Arial" panose="020B0604020202020204" pitchFamily="34" charset="0"/>
              <a:buChar char="•"/>
            </a:pPr>
            <a:r>
              <a:rPr lang="en-US" sz="2000" b="0" i="0" dirty="0">
                <a:effectLst/>
              </a:rPr>
              <a:t>Review your goals</a:t>
            </a:r>
          </a:p>
          <a:p>
            <a:pPr marL="742950" lvl="1" indent="-285750" algn="l">
              <a:buFont typeface="Arial" panose="020B0604020202020204" pitchFamily="34" charset="0"/>
              <a:buChar char="•"/>
            </a:pPr>
            <a:r>
              <a:rPr lang="en-US" sz="2000" b="0" i="0" dirty="0">
                <a:effectLst/>
              </a:rPr>
              <a:t>Time management</a:t>
            </a:r>
          </a:p>
          <a:p>
            <a:pPr marL="742950" lvl="1" indent="-285750" algn="l">
              <a:buFont typeface="Arial" panose="020B0604020202020204" pitchFamily="34" charset="0"/>
              <a:buChar char="•"/>
            </a:pPr>
            <a:r>
              <a:rPr lang="en-US" sz="2000" b="0" i="0" dirty="0">
                <a:effectLst/>
              </a:rPr>
              <a:t>Continuous learning</a:t>
            </a:r>
            <a:endParaRPr lang="en-US" sz="2000" dirty="0"/>
          </a:p>
          <a:p>
            <a:pPr marL="742950" lvl="1" indent="-285750" algn="l">
              <a:buFont typeface="Arial" panose="020B0604020202020204" pitchFamily="34" charset="0"/>
              <a:buChar char="•"/>
            </a:pPr>
            <a:r>
              <a:rPr lang="en-US" sz="2000" b="0" i="0" dirty="0">
                <a:effectLst/>
              </a:rPr>
              <a:t>Healthy routines</a:t>
            </a:r>
            <a:endParaRPr lang="en-US" sz="2000" dirty="0"/>
          </a:p>
          <a:p>
            <a:pPr marL="742950" lvl="1" indent="-285750" algn="l">
              <a:buFont typeface="Arial" panose="020B0604020202020204" pitchFamily="34" charset="0"/>
              <a:buChar char="•"/>
            </a:pPr>
            <a:r>
              <a:rPr lang="en-US" sz="2000" b="0" i="0" dirty="0">
                <a:effectLst/>
              </a:rPr>
              <a:t>Networking</a:t>
            </a:r>
          </a:p>
          <a:p>
            <a:pPr marL="742950" lvl="1" indent="-285750" algn="l">
              <a:buFont typeface="Arial" panose="020B0604020202020204" pitchFamily="34" charset="0"/>
              <a:buChar char="•"/>
            </a:pPr>
            <a:r>
              <a:rPr lang="en-US" sz="2000" b="0" i="0" dirty="0">
                <a:effectLst/>
              </a:rPr>
              <a:t>Reflection and self-assessment</a:t>
            </a:r>
          </a:p>
          <a:p>
            <a:pPr marL="742950" lvl="1" indent="-285750" algn="l">
              <a:buFont typeface="Arial" panose="020B0604020202020204" pitchFamily="34" charset="0"/>
              <a:buChar char="•"/>
            </a:pPr>
            <a:r>
              <a:rPr lang="en-US" sz="2000" b="0" i="0" dirty="0">
                <a:effectLst/>
              </a:rPr>
              <a:t>Daily affirmations or visualization</a:t>
            </a:r>
          </a:p>
          <a:p>
            <a:pPr marL="742950" lvl="1" indent="-285750" algn="l">
              <a:buFont typeface="Arial" panose="020B0604020202020204" pitchFamily="34" charset="0"/>
              <a:buChar char="•"/>
            </a:pPr>
            <a:r>
              <a:rPr lang="en-US" sz="2000" b="0" i="0" dirty="0">
                <a:effectLst/>
              </a:rPr>
              <a:t>Daily progress tracking</a:t>
            </a:r>
          </a:p>
          <a:p>
            <a:pPr marL="742950" lvl="1" indent="-285750" algn="l">
              <a:buFont typeface="Arial" panose="020B0604020202020204" pitchFamily="34" charset="0"/>
              <a:buChar char="•"/>
            </a:pPr>
            <a:r>
              <a:rPr lang="en-US" sz="2000" dirty="0"/>
              <a:t>Consistent action</a:t>
            </a:r>
            <a:endParaRPr lang="en-US" sz="2000" b="0" i="0" dirty="0">
              <a:effectLst/>
            </a:endParaRPr>
          </a:p>
        </p:txBody>
      </p:sp>
      <p:sp>
        <p:nvSpPr>
          <p:cNvPr id="4" name="Title 3">
            <a:extLst>
              <a:ext uri="{FF2B5EF4-FFF2-40B4-BE49-F238E27FC236}">
                <a16:creationId xmlns:a16="http://schemas.microsoft.com/office/drawing/2014/main" id="{FDD5DB2C-DEE2-E427-688B-352D2F9CAA3A}"/>
              </a:ext>
            </a:extLst>
          </p:cNvPr>
          <p:cNvSpPr>
            <a:spLocks noGrp="1"/>
          </p:cNvSpPr>
          <p:nvPr>
            <p:ph type="title"/>
          </p:nvPr>
        </p:nvSpPr>
        <p:spPr/>
        <p:txBody>
          <a:bodyPr>
            <a:normAutofit/>
          </a:bodyPr>
          <a:lstStyle/>
          <a:p>
            <a:r>
              <a:rPr lang="en-US" b="1" dirty="0"/>
              <a:t>Daily Habits &amp; Goals</a:t>
            </a:r>
            <a:endParaRPr lang="en-NG" b="1" dirty="0"/>
          </a:p>
        </p:txBody>
      </p:sp>
      <p:sp>
        <p:nvSpPr>
          <p:cNvPr id="5" name="Text Placeholder 4">
            <a:extLst>
              <a:ext uri="{FF2B5EF4-FFF2-40B4-BE49-F238E27FC236}">
                <a16:creationId xmlns:a16="http://schemas.microsoft.com/office/drawing/2014/main" id="{0FB88C30-5254-DBD9-84F2-F255951D2D55}"/>
              </a:ext>
            </a:extLst>
          </p:cNvPr>
          <p:cNvSpPr>
            <a:spLocks noGrp="1"/>
          </p:cNvSpPr>
          <p:nvPr>
            <p:ph type="body" sz="quarter" idx="17"/>
          </p:nvPr>
        </p:nvSpPr>
        <p:spPr>
          <a:xfrm>
            <a:off x="1209243" y="1435395"/>
            <a:ext cx="4058793" cy="4897165"/>
          </a:xfrm>
          <a:solidFill>
            <a:schemeClr val="accent4">
              <a:lumMod val="20000"/>
              <a:lumOff val="80000"/>
            </a:schemeClr>
          </a:solidFill>
        </p:spPr>
        <p:txBody>
          <a:bodyPr>
            <a:normAutofit/>
          </a:bodyPr>
          <a:lstStyle/>
          <a:p>
            <a:r>
              <a:rPr lang="en-US" dirty="0"/>
              <a:t>Winners and losers have the same goals</a:t>
            </a:r>
          </a:p>
          <a:p>
            <a:r>
              <a:rPr lang="en-US" dirty="0"/>
              <a:t>You do not rise to the level of your goals. You fall to the level of your </a:t>
            </a:r>
            <a:r>
              <a:rPr lang="en-US" b="1" dirty="0"/>
              <a:t>systems</a:t>
            </a:r>
            <a:r>
              <a:rPr lang="en-US" dirty="0"/>
              <a:t>.</a:t>
            </a:r>
          </a:p>
          <a:p>
            <a:r>
              <a:rPr lang="en-US" dirty="0"/>
              <a:t>A habit is a routine or behavior that is performed regularly—and, in many cases, automatically</a:t>
            </a:r>
          </a:p>
          <a:p>
            <a:r>
              <a:rPr lang="en-US" dirty="0"/>
              <a:t>To achieve your goals, you must have a system and daily habits that build the momentum required.</a:t>
            </a:r>
          </a:p>
          <a:p>
            <a:endParaRPr lang="en-NG" dirty="0"/>
          </a:p>
        </p:txBody>
      </p:sp>
    </p:spTree>
    <p:extLst>
      <p:ext uri="{BB962C8B-B14F-4D97-AF65-F5344CB8AC3E}">
        <p14:creationId xmlns:p14="http://schemas.microsoft.com/office/powerpoint/2010/main" val="2930631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04</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Time Management</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pic>
        <p:nvPicPr>
          <p:cNvPr id="5" name="Picture 4">
            <a:extLst>
              <a:ext uri="{FF2B5EF4-FFF2-40B4-BE49-F238E27FC236}">
                <a16:creationId xmlns:a16="http://schemas.microsoft.com/office/drawing/2014/main" id="{482BE008-2411-088C-CBFD-88C519564D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90922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0CA6-E885-3FF1-6EE1-BE20474569C3}"/>
              </a:ext>
            </a:extLst>
          </p:cNvPr>
          <p:cNvSpPr>
            <a:spLocks noGrp="1"/>
          </p:cNvSpPr>
          <p:nvPr>
            <p:ph type="title"/>
          </p:nvPr>
        </p:nvSpPr>
        <p:spPr>
          <a:xfrm>
            <a:off x="2433427" y="6227668"/>
            <a:ext cx="4416552" cy="630332"/>
          </a:xfrm>
        </p:spPr>
        <p:txBody>
          <a:bodyPr>
            <a:normAutofit fontScale="90000"/>
          </a:bodyPr>
          <a:lstStyle/>
          <a:p>
            <a:pPr>
              <a:lnSpc>
                <a:spcPct val="100000"/>
              </a:lnSpc>
            </a:pPr>
            <a:r>
              <a:rPr lang="en-US" sz="49600" dirty="0">
                <a:latin typeface="Amasis MT Pro Medium" panose="02040604050005020304" pitchFamily="18" charset="0"/>
                <a:cs typeface="Arial" panose="020B0604020202020204" pitchFamily="34" charset="0"/>
              </a:rPr>
              <a:t>“</a:t>
            </a:r>
            <a:endParaRPr lang="en-NG" sz="49600" dirty="0">
              <a:latin typeface="Amasis MT Pro Medium" panose="020406040500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AE3B526B-8BA1-E629-7E94-29A827A090F4}"/>
              </a:ext>
            </a:extLst>
          </p:cNvPr>
          <p:cNvSpPr/>
          <p:nvPr/>
        </p:nvSpPr>
        <p:spPr>
          <a:xfrm>
            <a:off x="5534526" y="0"/>
            <a:ext cx="6657474"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4" name="TextBox 3">
            <a:extLst>
              <a:ext uri="{FF2B5EF4-FFF2-40B4-BE49-F238E27FC236}">
                <a16:creationId xmlns:a16="http://schemas.microsoft.com/office/drawing/2014/main" id="{F19EAFFA-2D4B-6254-CAE7-6BAA11D36DC5}"/>
              </a:ext>
            </a:extLst>
          </p:cNvPr>
          <p:cNvSpPr txBox="1"/>
          <p:nvPr/>
        </p:nvSpPr>
        <p:spPr>
          <a:xfrm>
            <a:off x="6096000" y="1334160"/>
            <a:ext cx="4972171" cy="4093428"/>
          </a:xfrm>
          <a:prstGeom prst="rect">
            <a:avLst/>
          </a:prstGeom>
          <a:noFill/>
          <a:ln>
            <a:noFill/>
          </a:ln>
        </p:spPr>
        <p:txBody>
          <a:bodyPr wrap="square" rtlCol="0">
            <a:spAutoFit/>
          </a:bodyPr>
          <a:lstStyle/>
          <a:p>
            <a:pPr algn="l"/>
            <a:r>
              <a:rPr lang="en-US" sz="2000" b="0" i="0" dirty="0">
                <a:effectLst/>
                <a:latin typeface="Avenir Next LT Pro" panose="020B0504020202020204" pitchFamily="34" charset="0"/>
                <a:ea typeface="Cambria" panose="02040503050406030204" pitchFamily="18" charset="0"/>
                <a:cs typeface="Poppins" panose="00000500000000000000" pitchFamily="2" charset="0"/>
              </a:rPr>
              <a:t>“Self Leadership is about awareness, tolerance and not letting your own natural tendencies limit your potential” - </a:t>
            </a:r>
            <a:r>
              <a:rPr lang="en-US" sz="2000" b="1" i="0" dirty="0">
                <a:effectLst/>
                <a:latin typeface="Avenir Next LT Pro" panose="020B0504020202020204" pitchFamily="34" charset="0"/>
                <a:ea typeface="Cambria" panose="02040503050406030204" pitchFamily="18" charset="0"/>
                <a:cs typeface="Poppins" panose="00000500000000000000" pitchFamily="2" charset="0"/>
              </a:rPr>
              <a:t>Scott Belsky</a:t>
            </a:r>
          </a:p>
          <a:p>
            <a:pPr algn="l"/>
            <a:endParaRPr lang="en-US" sz="2000" dirty="0">
              <a:latin typeface="Avenir Next LT Pro" panose="020B0504020202020204" pitchFamily="34" charset="0"/>
              <a:ea typeface="Cambria" panose="02040503050406030204" pitchFamily="18" charset="0"/>
              <a:cs typeface="Poppins" panose="00000500000000000000" pitchFamily="2" charset="0"/>
            </a:endParaRPr>
          </a:p>
          <a:p>
            <a:pPr algn="l"/>
            <a:r>
              <a:rPr lang="en-US" sz="2000" b="0" i="0" dirty="0">
                <a:effectLst/>
                <a:latin typeface="Avenir Next LT Pro" panose="020B0504020202020204" pitchFamily="34" charset="0"/>
                <a:ea typeface="Cambria" panose="02040503050406030204" pitchFamily="18" charset="0"/>
                <a:cs typeface="Poppins" panose="00000500000000000000" pitchFamily="2" charset="0"/>
              </a:rPr>
              <a:t>“Mastering others is strength; mastering oneself is true power”- </a:t>
            </a:r>
            <a:r>
              <a:rPr lang="en-US" sz="2000" b="1" i="0" dirty="0">
                <a:effectLst/>
                <a:latin typeface="Avenir Next LT Pro" panose="020B0504020202020204" pitchFamily="34" charset="0"/>
                <a:ea typeface="Cambria" panose="02040503050406030204" pitchFamily="18" charset="0"/>
                <a:cs typeface="Poppins" panose="00000500000000000000" pitchFamily="2" charset="0"/>
              </a:rPr>
              <a:t>Lao </a:t>
            </a:r>
            <a:r>
              <a:rPr lang="en-US" sz="2000" b="1" i="0" dirty="0" err="1">
                <a:effectLst/>
                <a:latin typeface="Avenir Next LT Pro" panose="020B0504020202020204" pitchFamily="34" charset="0"/>
                <a:ea typeface="Cambria" panose="02040503050406030204" pitchFamily="18" charset="0"/>
                <a:cs typeface="Poppins" panose="00000500000000000000" pitchFamily="2" charset="0"/>
              </a:rPr>
              <a:t>Tsu</a:t>
            </a:r>
            <a:r>
              <a:rPr lang="en-US" sz="2000" b="0" i="0" dirty="0">
                <a:effectLst/>
                <a:latin typeface="Avenir Next LT Pro" panose="020B0504020202020204" pitchFamily="34" charset="0"/>
                <a:ea typeface="Cambria" panose="02040503050406030204" pitchFamily="18" charset="0"/>
                <a:cs typeface="Poppins" panose="00000500000000000000" pitchFamily="2" charset="0"/>
              </a:rPr>
              <a:t>	</a:t>
            </a:r>
          </a:p>
          <a:p>
            <a:pPr algn="l"/>
            <a:endParaRPr lang="en-US" sz="2000" dirty="0">
              <a:latin typeface="Avenir Next LT Pro" panose="020B0504020202020204" pitchFamily="34" charset="0"/>
              <a:ea typeface="Cambria" panose="02040503050406030204" pitchFamily="18" charset="0"/>
              <a:cs typeface="Poppins" panose="00000500000000000000" pitchFamily="2" charset="0"/>
            </a:endParaRPr>
          </a:p>
          <a:p>
            <a:pPr algn="l"/>
            <a:r>
              <a:rPr lang="en-US" sz="2000" b="0" i="0" dirty="0">
                <a:effectLst/>
                <a:latin typeface="Avenir Next LT Pro" panose="020B0504020202020204" pitchFamily="34" charset="0"/>
                <a:ea typeface="Cambria" panose="02040503050406030204" pitchFamily="18" charset="0"/>
                <a:cs typeface="Poppins" panose="00000500000000000000" pitchFamily="2" charset="0"/>
              </a:rPr>
              <a:t>“One of the key elements of self-leadership is responsibility. If you can take responsibility, you can take action</a:t>
            </a:r>
            <a:r>
              <a:rPr lang="en-US" sz="2000" dirty="0">
                <a:latin typeface="Avenir Next LT Pro" panose="020B0504020202020204" pitchFamily="34" charset="0"/>
                <a:ea typeface="Cambria" panose="02040503050406030204" pitchFamily="18" charset="0"/>
                <a:cs typeface="Poppins" panose="00000500000000000000" pitchFamily="2" charset="0"/>
              </a:rPr>
              <a:t>, if you can take action, you get results”. - </a:t>
            </a:r>
            <a:r>
              <a:rPr lang="en-US" sz="2000" b="1" i="0" dirty="0">
                <a:effectLst/>
                <a:latin typeface="Avenir Next LT Pro" panose="020B0504020202020204" pitchFamily="34" charset="0"/>
                <a:ea typeface="Cambria" panose="02040503050406030204" pitchFamily="18" charset="0"/>
                <a:cs typeface="Poppins" panose="00000500000000000000" pitchFamily="2" charset="0"/>
              </a:rPr>
              <a:t>Andrew Bryant</a:t>
            </a:r>
          </a:p>
        </p:txBody>
      </p:sp>
      <p:pic>
        <p:nvPicPr>
          <p:cNvPr id="3" name="Picture 2">
            <a:extLst>
              <a:ext uri="{FF2B5EF4-FFF2-40B4-BE49-F238E27FC236}">
                <a16:creationId xmlns:a16="http://schemas.microsoft.com/office/drawing/2014/main" id="{19FFFDC8-73DD-6718-FE22-E59CFD43A9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4813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101"/>
          <p:cNvSpPr txBox="1"/>
          <p:nvPr/>
        </p:nvSpPr>
        <p:spPr>
          <a:xfrm>
            <a:off x="591504" y="5673435"/>
            <a:ext cx="10496400" cy="508000"/>
          </a:xfrm>
          <a:prstGeom prst="rect">
            <a:avLst/>
          </a:prstGeom>
          <a:noFill/>
          <a:ln>
            <a:noFill/>
          </a:ln>
        </p:spPr>
        <p:txBody>
          <a:bodyPr spcFirstLastPara="1" wrap="square" lIns="121900" tIns="60933" rIns="121900" bIns="60933" anchor="t" anchorCtr="0">
            <a:noAutofit/>
          </a:bodyPr>
          <a:lstStyle/>
          <a:p>
            <a:pPr algn="ctr">
              <a:buClr>
                <a:srgbClr val="000000"/>
              </a:buClr>
              <a:buSzPts val="1875"/>
            </a:pPr>
            <a:r>
              <a:rPr lang="en-GB" sz="2500" b="1">
                <a:solidFill>
                  <a:schemeClr val="lt1"/>
                </a:solidFill>
                <a:latin typeface="Arial"/>
                <a:ea typeface="Arial"/>
                <a:cs typeface="Arial"/>
                <a:sym typeface="Arial"/>
              </a:rPr>
              <a:t>USING OUR TIME TO OUR GREATEST ADVANTAGE </a:t>
            </a:r>
            <a:endParaRPr sz="1867">
              <a:solidFill>
                <a:srgbClr val="000000"/>
              </a:solidFill>
              <a:latin typeface="Arial"/>
              <a:ea typeface="Arial"/>
              <a:cs typeface="Arial"/>
              <a:sym typeface="Arial"/>
            </a:endParaRPr>
          </a:p>
        </p:txBody>
      </p:sp>
      <p:sp>
        <p:nvSpPr>
          <p:cNvPr id="1154" name="Google Shape;1154;p101"/>
          <p:cNvSpPr txBox="1">
            <a:spLocks noGrp="1"/>
          </p:cNvSpPr>
          <p:nvPr>
            <p:ph type="title"/>
          </p:nvPr>
        </p:nvSpPr>
        <p:spPr>
          <a:xfrm>
            <a:off x="1077854" y="188345"/>
            <a:ext cx="10036292" cy="773776"/>
          </a:xfrm>
          <a:prstGeom prst="rect">
            <a:avLst/>
          </a:prstGeom>
          <a:noFill/>
          <a:ln>
            <a:noFill/>
          </a:ln>
        </p:spPr>
        <p:txBody>
          <a:bodyPr spcFirstLastPara="1" vert="horz" wrap="square" lIns="121900" tIns="121900" rIns="121900" bIns="121900" rtlCol="0" anchor="t" anchorCtr="0">
            <a:noAutofit/>
          </a:bodyPr>
          <a:lstStyle/>
          <a:p>
            <a:pPr>
              <a:buSzPts val="2800"/>
            </a:pPr>
            <a:r>
              <a:rPr lang="en-GB" sz="4000" dirty="0"/>
              <a:t>What is Time Management?</a:t>
            </a:r>
            <a:endParaRPr sz="4000" dirty="0"/>
          </a:p>
        </p:txBody>
      </p:sp>
      <p:sp>
        <p:nvSpPr>
          <p:cNvPr id="1155" name="Google Shape;1155;p101"/>
          <p:cNvSpPr txBox="1">
            <a:spLocks noGrp="1"/>
          </p:cNvSpPr>
          <p:nvPr>
            <p:ph type="sldNum" idx="4294967295"/>
          </p:nvPr>
        </p:nvSpPr>
        <p:spPr>
          <a:xfrm>
            <a:off x="11461750" y="6332538"/>
            <a:ext cx="730250" cy="525462"/>
          </a:xfrm>
          <a:prstGeom prst="rect">
            <a:avLst/>
          </a:prstGeom>
          <a:noFill/>
          <a:ln>
            <a:noFill/>
          </a:ln>
        </p:spPr>
        <p:txBody>
          <a:bodyPr spcFirstLastPara="1" vert="horz" wrap="square" lIns="121900" tIns="121900" rIns="121900" bIns="121900" rtlCol="0" anchor="ctr" anchorCtr="0">
            <a:noAutofit/>
          </a:bodyPr>
          <a:lstStyle/>
          <a:p>
            <a:fld id="{00000000-1234-1234-1234-123412341234}" type="slidenum">
              <a:rPr lang="en-GB"/>
              <a:pPr/>
              <a:t>40</a:t>
            </a:fld>
            <a:endParaRPr/>
          </a:p>
        </p:txBody>
      </p:sp>
      <p:sp>
        <p:nvSpPr>
          <p:cNvPr id="1157" name="Google Shape;1157;p101"/>
          <p:cNvSpPr txBox="1"/>
          <p:nvPr/>
        </p:nvSpPr>
        <p:spPr>
          <a:xfrm>
            <a:off x="1154867" y="1419367"/>
            <a:ext cx="4468011" cy="4573933"/>
          </a:xfrm>
          <a:prstGeom prst="rect">
            <a:avLst/>
          </a:prstGeom>
          <a:noFill/>
          <a:ln>
            <a:noFill/>
          </a:ln>
        </p:spPr>
        <p:txBody>
          <a:bodyPr spcFirstLastPara="1" wrap="square" lIns="121900" tIns="121900" rIns="121900" bIns="121900" anchor="t" anchorCtr="0">
            <a:noAutofit/>
          </a:bodyPr>
          <a:lstStyle/>
          <a:p>
            <a:pPr marL="285750" indent="-285750">
              <a:buFont typeface="Arial" panose="020B0604020202020204" pitchFamily="34" charset="0"/>
              <a:buChar char="•"/>
            </a:pPr>
            <a:r>
              <a:rPr lang="en-GB" dirty="0">
                <a:ea typeface="Montserrat Light"/>
                <a:cs typeface="Montserrat Light"/>
                <a:sym typeface="Montserrat Light"/>
              </a:rPr>
              <a:t>Time management is the </a:t>
            </a:r>
            <a:r>
              <a:rPr lang="en-GB" b="1" dirty="0">
                <a:ea typeface="Montserrat SemiBold"/>
                <a:cs typeface="Montserrat SemiBold"/>
                <a:sym typeface="Montserrat SemiBold"/>
              </a:rPr>
              <a:t>process</a:t>
            </a:r>
            <a:r>
              <a:rPr lang="en-GB" dirty="0">
                <a:ea typeface="Montserrat Light"/>
                <a:cs typeface="Montserrat Light"/>
                <a:sym typeface="Montserrat Light"/>
              </a:rPr>
              <a:t> of planning and exercising </a:t>
            </a:r>
            <a:r>
              <a:rPr lang="en-GB" b="1" dirty="0">
                <a:ea typeface="Montserrat SemiBold"/>
                <a:cs typeface="Montserrat SemiBold"/>
                <a:sym typeface="Montserrat SemiBold"/>
              </a:rPr>
              <a:t>conscious control</a:t>
            </a:r>
            <a:r>
              <a:rPr lang="en-GB" b="1" dirty="0">
                <a:ea typeface="Montserrat Light"/>
                <a:cs typeface="Montserrat Light"/>
                <a:sym typeface="Montserrat Light"/>
              </a:rPr>
              <a:t> </a:t>
            </a:r>
            <a:r>
              <a:rPr lang="en-GB" dirty="0">
                <a:ea typeface="Montserrat Light"/>
                <a:cs typeface="Montserrat Light"/>
                <a:sym typeface="Montserrat Light"/>
              </a:rPr>
              <a:t>of time spent on </a:t>
            </a:r>
            <a:r>
              <a:rPr lang="en-GB" b="1" dirty="0">
                <a:ea typeface="Montserrat SemiBold"/>
                <a:cs typeface="Montserrat SemiBold"/>
                <a:sym typeface="Montserrat SemiBold"/>
              </a:rPr>
              <a:t>specific activities</a:t>
            </a:r>
            <a:r>
              <a:rPr lang="en-GB" dirty="0">
                <a:ea typeface="Montserrat Light"/>
                <a:cs typeface="Montserrat Light"/>
                <a:sym typeface="Montserrat Light"/>
              </a:rPr>
              <a:t>, especially to increase effectiveness, efficiency, and productivity.</a:t>
            </a:r>
          </a:p>
          <a:p>
            <a:pPr marL="285750" indent="-285750" algn="l">
              <a:buFont typeface="Arial" panose="020B0604020202020204" pitchFamily="34" charset="0"/>
              <a:buChar char="•"/>
            </a:pPr>
            <a:endParaRPr lang="en-GB" b="0" i="0" dirty="0">
              <a:effectLst/>
              <a:sym typeface="Montserrat Light"/>
            </a:endParaRPr>
          </a:p>
          <a:p>
            <a:pPr marL="285750" indent="-285750" algn="l">
              <a:buFont typeface="Arial" panose="020B0604020202020204" pitchFamily="34" charset="0"/>
              <a:buChar char="•"/>
            </a:pPr>
            <a:r>
              <a:rPr lang="en-US" b="0" i="0" dirty="0">
                <a:effectLst/>
              </a:rPr>
              <a:t>It involves setting priorities, managing distractions, and making conscious choices to optimize productivity and achieve desired goals.</a:t>
            </a:r>
          </a:p>
          <a:p>
            <a:pPr algn="l"/>
            <a:endParaRPr lang="en-US" b="0" i="0" dirty="0">
              <a:effectLst/>
            </a:endParaRPr>
          </a:p>
          <a:p>
            <a:pPr marL="285750" indent="-285750" algn="l">
              <a:buFont typeface="Arial" panose="020B0604020202020204" pitchFamily="34" charset="0"/>
              <a:buChar char="•"/>
            </a:pPr>
            <a:r>
              <a:rPr lang="en-US" b="0" i="0" dirty="0">
                <a:effectLst/>
              </a:rPr>
              <a:t>Effective time management enables individuals to make the most of their available time, reduce stress, and achieve a better work-life balance.</a:t>
            </a:r>
          </a:p>
          <a:p>
            <a:pPr marL="285750" indent="-285750">
              <a:spcBef>
                <a:spcPts val="2133"/>
              </a:spcBef>
              <a:buFont typeface="Arial" panose="020B0604020202020204" pitchFamily="34" charset="0"/>
              <a:buChar char="•"/>
            </a:pPr>
            <a:endParaRPr dirty="0"/>
          </a:p>
        </p:txBody>
      </p:sp>
      <p:pic>
        <p:nvPicPr>
          <p:cNvPr id="8194" name="Picture 2" descr="Time Management Vector Art, Icons, and Graphics for Free Download">
            <a:extLst>
              <a:ext uri="{FF2B5EF4-FFF2-40B4-BE49-F238E27FC236}">
                <a16:creationId xmlns:a16="http://schemas.microsoft.com/office/drawing/2014/main" id="{1B9D474C-05D2-6550-9C87-6F4412936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280" y="1572250"/>
            <a:ext cx="6773720" cy="45151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FF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idx="4294967295"/>
          </p:nvPr>
        </p:nvSpPr>
        <p:spPr>
          <a:xfrm>
            <a:off x="1158948" y="2253955"/>
            <a:ext cx="5538788" cy="3286125"/>
          </a:xfrm>
        </p:spPr>
        <p:txBody>
          <a:bodyPr>
            <a:noAutofit/>
          </a:bodyPr>
          <a:lstStyle/>
          <a:p>
            <a:r>
              <a:rPr lang="en-US" sz="4800" b="1" dirty="0">
                <a:solidFill>
                  <a:srgbClr val="1D55E5"/>
                </a:solidFill>
                <a:latin typeface="Poppins" panose="00000500000000000000" pitchFamily="2" charset="0"/>
                <a:cs typeface="Poppins" panose="00000500000000000000" pitchFamily="2" charset="0"/>
              </a:rPr>
              <a:t>What’s the one challenge you face with time management?</a:t>
            </a:r>
          </a:p>
        </p:txBody>
      </p:sp>
      <p:pic>
        <p:nvPicPr>
          <p:cNvPr id="4" name="Picture 3">
            <a:extLst>
              <a:ext uri="{FF2B5EF4-FFF2-40B4-BE49-F238E27FC236}">
                <a16:creationId xmlns:a16="http://schemas.microsoft.com/office/drawing/2014/main" id="{3976689B-4A9E-2F23-E1C0-F23100FED911}"/>
              </a:ext>
            </a:extLst>
          </p:cNvPr>
          <p:cNvPicPr>
            <a:picLocks noChangeAspect="1"/>
          </p:cNvPicPr>
          <p:nvPr/>
        </p:nvPicPr>
        <p:blipFill>
          <a:blip r:embed="rId3"/>
          <a:stretch>
            <a:fillRect/>
          </a:stretch>
        </p:blipFill>
        <p:spPr>
          <a:xfrm>
            <a:off x="6550925" y="1029378"/>
            <a:ext cx="4252795" cy="4799243"/>
          </a:xfrm>
          <a:prstGeom prst="rect">
            <a:avLst/>
          </a:prstGeom>
        </p:spPr>
      </p:pic>
    </p:spTree>
    <p:extLst>
      <p:ext uri="{BB962C8B-B14F-4D97-AF65-F5344CB8AC3E}">
        <p14:creationId xmlns:p14="http://schemas.microsoft.com/office/powerpoint/2010/main" val="583885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ow to Stop Procrastination - Manastha">
            <a:extLst>
              <a:ext uri="{FF2B5EF4-FFF2-40B4-BE49-F238E27FC236}">
                <a16:creationId xmlns:a16="http://schemas.microsoft.com/office/drawing/2014/main" id="{DAE7004E-47B9-13AF-137A-63E024874173}"/>
              </a:ext>
            </a:extLst>
          </p:cNvPr>
          <p:cNvPicPr>
            <a:picLocks noChangeAspect="1" noChangeArrowheads="1"/>
          </p:cNvPicPr>
          <p:nvPr/>
        </p:nvPicPr>
        <p:blipFill>
          <a:blip r:embed="rId3">
            <a:clrChange>
              <a:clrFrom>
                <a:srgbClr val="ECDCC3"/>
              </a:clrFrom>
              <a:clrTo>
                <a:srgbClr val="ECDCC3">
                  <a:alpha val="0"/>
                </a:srgbClr>
              </a:clrTo>
            </a:clrChange>
            <a:extLst>
              <a:ext uri="{28A0092B-C50C-407E-A947-70E740481C1C}">
                <a14:useLocalDpi xmlns:a14="http://schemas.microsoft.com/office/drawing/2010/main" val="0"/>
              </a:ext>
            </a:extLst>
          </a:blip>
          <a:srcRect/>
          <a:stretch>
            <a:fillRect/>
          </a:stretch>
        </p:blipFill>
        <p:spPr bwMode="auto">
          <a:xfrm>
            <a:off x="6227389" y="2245034"/>
            <a:ext cx="6133148" cy="40875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7B3DE9D-4CD8-47C1-A1FE-DB8B20964F59}"/>
              </a:ext>
            </a:extLst>
          </p:cNvPr>
          <p:cNvSpPr>
            <a:spLocks noGrp="1"/>
          </p:cNvSpPr>
          <p:nvPr>
            <p:ph type="title"/>
          </p:nvPr>
        </p:nvSpPr>
        <p:spPr/>
        <p:txBody>
          <a:bodyPr>
            <a:normAutofit/>
          </a:bodyPr>
          <a:lstStyle/>
          <a:p>
            <a:r>
              <a:rPr lang="en-US" sz="4000" dirty="0"/>
              <a:t>Procrastination</a:t>
            </a:r>
            <a:endParaRPr lang="en-NG" sz="4000" dirty="0"/>
          </a:p>
        </p:txBody>
      </p:sp>
      <p:sp>
        <p:nvSpPr>
          <p:cNvPr id="3" name="Text Placeholder 2">
            <a:extLst>
              <a:ext uri="{FF2B5EF4-FFF2-40B4-BE49-F238E27FC236}">
                <a16:creationId xmlns:a16="http://schemas.microsoft.com/office/drawing/2014/main" id="{4F466261-CAF2-345D-582E-E97464B3EBBA}"/>
              </a:ext>
            </a:extLst>
          </p:cNvPr>
          <p:cNvSpPr>
            <a:spLocks noGrp="1"/>
          </p:cNvSpPr>
          <p:nvPr>
            <p:ph type="body" sz="quarter" idx="17"/>
          </p:nvPr>
        </p:nvSpPr>
        <p:spPr>
          <a:xfrm>
            <a:off x="1209244" y="1435395"/>
            <a:ext cx="5587342" cy="4897143"/>
          </a:xfrm>
        </p:spPr>
        <p:txBody>
          <a:bodyPr>
            <a:normAutofit/>
          </a:bodyPr>
          <a:lstStyle/>
          <a:p>
            <a:pPr marL="0" indent="0" algn="l">
              <a:buNone/>
            </a:pPr>
            <a:r>
              <a:rPr lang="en-US" sz="1700" b="0" i="0" dirty="0">
                <a:effectLst/>
              </a:rPr>
              <a:t>Procrastination is the tendency to delay or postpone tasks despite knowing the negative consequences.</a:t>
            </a:r>
          </a:p>
          <a:p>
            <a:pPr marL="0" indent="0" algn="l">
              <a:buNone/>
            </a:pPr>
            <a:r>
              <a:rPr lang="en-US" sz="2400" b="1" i="0" u="sng" dirty="0">
                <a:solidFill>
                  <a:srgbClr val="056BB5"/>
                </a:solidFill>
                <a:effectLst/>
                <a:latin typeface="Poppins" panose="00000500000000000000" pitchFamily="2" charset="0"/>
                <a:cs typeface="Poppins" panose="00000500000000000000" pitchFamily="2" charset="0"/>
              </a:rPr>
              <a:t>Why do people procrastinate?</a:t>
            </a:r>
          </a:p>
          <a:p>
            <a:pPr algn="l">
              <a:buFont typeface="Arial" panose="020B0604020202020204" pitchFamily="34" charset="0"/>
              <a:buChar char="•"/>
            </a:pPr>
            <a:r>
              <a:rPr lang="en-US" sz="1700" b="0" i="0" dirty="0">
                <a:effectLst/>
              </a:rPr>
              <a:t>Lack of discipline</a:t>
            </a:r>
          </a:p>
          <a:p>
            <a:pPr algn="l">
              <a:buFont typeface="Arial" panose="020B0604020202020204" pitchFamily="34" charset="0"/>
              <a:buChar char="•"/>
            </a:pPr>
            <a:r>
              <a:rPr lang="en-US" sz="1700" dirty="0"/>
              <a:t>Fear of failure</a:t>
            </a:r>
          </a:p>
          <a:p>
            <a:pPr algn="l">
              <a:buFont typeface="Arial" panose="020B0604020202020204" pitchFamily="34" charset="0"/>
              <a:buChar char="•"/>
            </a:pPr>
            <a:r>
              <a:rPr lang="en-US" sz="1700" dirty="0"/>
              <a:t>Lack of motivation</a:t>
            </a:r>
          </a:p>
          <a:p>
            <a:pPr algn="l">
              <a:buFont typeface="Arial" panose="020B0604020202020204" pitchFamily="34" charset="0"/>
              <a:buChar char="•"/>
            </a:pPr>
            <a:r>
              <a:rPr lang="en-US" sz="1700" dirty="0"/>
              <a:t>Overwhelm and lack of clarity</a:t>
            </a:r>
          </a:p>
          <a:p>
            <a:pPr algn="l">
              <a:buFont typeface="Arial" panose="020B0604020202020204" pitchFamily="34" charset="0"/>
              <a:buChar char="•"/>
            </a:pPr>
            <a:r>
              <a:rPr lang="en-US" sz="1700" dirty="0"/>
              <a:t>Lack of time management skills</a:t>
            </a:r>
          </a:p>
          <a:p>
            <a:pPr algn="l">
              <a:buFont typeface="Arial" panose="020B0604020202020204" pitchFamily="34" charset="0"/>
              <a:buChar char="•"/>
            </a:pPr>
            <a:r>
              <a:rPr lang="en-US" sz="1700" dirty="0"/>
              <a:t>Distractions and lack of focus</a:t>
            </a:r>
          </a:p>
          <a:p>
            <a:pPr algn="l">
              <a:buFont typeface="Arial" panose="020B0604020202020204" pitchFamily="34" charset="0"/>
              <a:buChar char="•"/>
            </a:pPr>
            <a:r>
              <a:rPr lang="en-US" sz="1700" dirty="0"/>
              <a:t>Habitual behavior</a:t>
            </a:r>
          </a:p>
          <a:p>
            <a:pPr algn="l">
              <a:buFont typeface="Arial" panose="020B0604020202020204" pitchFamily="34" charset="0"/>
              <a:buChar char="•"/>
            </a:pPr>
            <a:r>
              <a:rPr lang="en-US" sz="1700" b="0" i="0" dirty="0">
                <a:effectLst/>
              </a:rPr>
              <a:t>Perfectionism</a:t>
            </a:r>
          </a:p>
          <a:p>
            <a:pPr algn="l">
              <a:buFont typeface="Arial" panose="020B0604020202020204" pitchFamily="34" charset="0"/>
              <a:buChar char="•"/>
            </a:pPr>
            <a:r>
              <a:rPr lang="en-US" sz="1700" dirty="0"/>
              <a:t>Low self confidence and over – confidence</a:t>
            </a:r>
          </a:p>
          <a:p>
            <a:pPr algn="l">
              <a:buFont typeface="Arial" panose="020B0604020202020204" pitchFamily="34" charset="0"/>
              <a:buChar char="•"/>
            </a:pPr>
            <a:r>
              <a:rPr lang="en-US" sz="1700" b="0" i="0" dirty="0">
                <a:effectLst/>
              </a:rPr>
              <a:t>Lack of accountability</a:t>
            </a:r>
          </a:p>
          <a:p>
            <a:endParaRPr lang="en-NG" sz="1600" dirty="0"/>
          </a:p>
        </p:txBody>
      </p:sp>
      <p:sp>
        <p:nvSpPr>
          <p:cNvPr id="4" name="Slide Number Placeholder 3">
            <a:extLst>
              <a:ext uri="{FF2B5EF4-FFF2-40B4-BE49-F238E27FC236}">
                <a16:creationId xmlns:a16="http://schemas.microsoft.com/office/drawing/2014/main" id="{B498304E-E685-ADBB-8A7F-5D9C39B8B542}"/>
              </a:ext>
            </a:extLst>
          </p:cNvPr>
          <p:cNvSpPr>
            <a:spLocks noGrp="1"/>
          </p:cNvSpPr>
          <p:nvPr>
            <p:ph type="sldNum" idx="4294967295"/>
          </p:nvPr>
        </p:nvSpPr>
        <p:spPr>
          <a:xfrm>
            <a:off x="11461750" y="6332538"/>
            <a:ext cx="730250" cy="525462"/>
          </a:xfrm>
        </p:spPr>
        <p:txBody>
          <a:bodyPr/>
          <a:lstStyle/>
          <a:p>
            <a:fld id="{00000000-1234-1234-1234-123412341234}" type="slidenum">
              <a:rPr lang="en-GB" smtClean="0"/>
              <a:pPr/>
              <a:t>42</a:t>
            </a:fld>
            <a:endParaRPr lang="en-GB"/>
          </a:p>
        </p:txBody>
      </p:sp>
    </p:spTree>
    <p:extLst>
      <p:ext uri="{BB962C8B-B14F-4D97-AF65-F5344CB8AC3E}">
        <p14:creationId xmlns:p14="http://schemas.microsoft.com/office/powerpoint/2010/main" val="1515218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B3DE9D-4CD8-47C1-A1FE-DB8B20964F59}"/>
              </a:ext>
            </a:extLst>
          </p:cNvPr>
          <p:cNvSpPr>
            <a:spLocks noGrp="1"/>
          </p:cNvSpPr>
          <p:nvPr>
            <p:ph type="title"/>
          </p:nvPr>
        </p:nvSpPr>
        <p:spPr>
          <a:xfrm>
            <a:off x="1209243" y="188345"/>
            <a:ext cx="9137915" cy="773776"/>
          </a:xfrm>
        </p:spPr>
        <p:txBody>
          <a:bodyPr>
            <a:normAutofit fontScale="90000"/>
          </a:bodyPr>
          <a:lstStyle/>
          <a:p>
            <a:r>
              <a:rPr lang="en-US" sz="4000" dirty="0"/>
              <a:t>How do your overcome procrastination?</a:t>
            </a:r>
          </a:p>
        </p:txBody>
      </p:sp>
      <p:sp>
        <p:nvSpPr>
          <p:cNvPr id="3" name="Text Placeholder 2">
            <a:extLst>
              <a:ext uri="{FF2B5EF4-FFF2-40B4-BE49-F238E27FC236}">
                <a16:creationId xmlns:a16="http://schemas.microsoft.com/office/drawing/2014/main" id="{4F466261-CAF2-345D-582E-E97464B3EBBA}"/>
              </a:ext>
            </a:extLst>
          </p:cNvPr>
          <p:cNvSpPr>
            <a:spLocks noGrp="1"/>
          </p:cNvSpPr>
          <p:nvPr>
            <p:ph type="body" sz="quarter" idx="17"/>
          </p:nvPr>
        </p:nvSpPr>
        <p:spPr>
          <a:xfrm>
            <a:off x="1209244" y="1435395"/>
            <a:ext cx="5587342" cy="4897143"/>
          </a:xfrm>
          <a:solidFill>
            <a:srgbClr val="E0D7D8"/>
          </a:solidFill>
        </p:spPr>
        <p:txBody>
          <a:bodyPr>
            <a:normAutofit/>
          </a:bodyPr>
          <a:lstStyle/>
          <a:p>
            <a:pPr algn="l">
              <a:buFont typeface="Arial" panose="020B0604020202020204" pitchFamily="34" charset="0"/>
              <a:buChar char="•"/>
            </a:pPr>
            <a:r>
              <a:rPr lang="en-US" sz="1700" b="0" i="0" dirty="0">
                <a:effectLst/>
              </a:rPr>
              <a:t>Overcoming procrastination involves understanding the root causes, adopting effective strategies, and developing self-discipline.</a:t>
            </a:r>
          </a:p>
          <a:p>
            <a:pPr algn="l">
              <a:buFont typeface="Arial" panose="020B0604020202020204" pitchFamily="34" charset="0"/>
              <a:buChar char="•"/>
            </a:pPr>
            <a:r>
              <a:rPr lang="en-US" sz="1700" b="0" i="0" dirty="0">
                <a:effectLst/>
              </a:rPr>
              <a:t>It requires self-awareness, goal-setting, and the ability to manage distractions and maintain focus.</a:t>
            </a:r>
          </a:p>
          <a:p>
            <a:pPr algn="l">
              <a:buFont typeface="Arial" panose="020B0604020202020204" pitchFamily="34" charset="0"/>
              <a:buChar char="•"/>
            </a:pPr>
            <a:r>
              <a:rPr lang="en-US" sz="1700" b="0" i="0" dirty="0">
                <a:effectLst/>
              </a:rPr>
              <a:t>Implement strategies such as breaking tasks into smaller, manageable steps, setting deadlines, and using tools like time blocking or the Pomodoro Technique to stay focused and productive.</a:t>
            </a:r>
          </a:p>
          <a:p>
            <a:pPr algn="l">
              <a:buFont typeface="Arial" panose="020B0604020202020204" pitchFamily="34" charset="0"/>
              <a:buChar char="•"/>
            </a:pPr>
            <a:r>
              <a:rPr lang="en-US" sz="1700" dirty="0"/>
              <a:t>Do it Now, just START</a:t>
            </a:r>
          </a:p>
          <a:p>
            <a:pPr algn="l">
              <a:buFont typeface="Arial" panose="020B0604020202020204" pitchFamily="34" charset="0"/>
              <a:buChar char="•"/>
            </a:pPr>
            <a:r>
              <a:rPr lang="en-US" sz="1700" dirty="0"/>
              <a:t>Break the tasks down into smaller actionable steps</a:t>
            </a:r>
          </a:p>
          <a:p>
            <a:pPr algn="l">
              <a:buFont typeface="Arial" panose="020B0604020202020204" pitchFamily="34" charset="0"/>
              <a:buChar char="•"/>
            </a:pPr>
            <a:r>
              <a:rPr lang="en-US" sz="1700" dirty="0"/>
              <a:t>Reflect on the consequences of procrastination</a:t>
            </a:r>
          </a:p>
          <a:p>
            <a:pPr algn="l">
              <a:buFont typeface="Arial" panose="020B0604020202020204" pitchFamily="34" charset="0"/>
              <a:buChar char="•"/>
            </a:pPr>
            <a:r>
              <a:rPr lang="en-US" sz="1700" dirty="0"/>
              <a:t>Create a schedule or routine</a:t>
            </a:r>
          </a:p>
          <a:p>
            <a:pPr algn="l">
              <a:buFont typeface="Arial" panose="020B0604020202020204" pitchFamily="34" charset="0"/>
              <a:buChar char="•"/>
            </a:pPr>
            <a:r>
              <a:rPr lang="en-US" sz="1700" dirty="0"/>
              <a:t>Manage distractions</a:t>
            </a:r>
          </a:p>
          <a:p>
            <a:pPr algn="l">
              <a:buFont typeface="Arial" panose="020B0604020202020204" pitchFamily="34" charset="0"/>
              <a:buChar char="•"/>
            </a:pPr>
            <a:endParaRPr lang="en-US" sz="1700" b="0" i="0" dirty="0">
              <a:effectLst/>
            </a:endParaRPr>
          </a:p>
          <a:p>
            <a:endParaRPr lang="en-NG" sz="1600" dirty="0"/>
          </a:p>
        </p:txBody>
      </p:sp>
      <p:sp>
        <p:nvSpPr>
          <p:cNvPr id="4" name="Slide Number Placeholder 3">
            <a:extLst>
              <a:ext uri="{FF2B5EF4-FFF2-40B4-BE49-F238E27FC236}">
                <a16:creationId xmlns:a16="http://schemas.microsoft.com/office/drawing/2014/main" id="{B498304E-E685-ADBB-8A7F-5D9C39B8B542}"/>
              </a:ext>
            </a:extLst>
          </p:cNvPr>
          <p:cNvSpPr>
            <a:spLocks noGrp="1"/>
          </p:cNvSpPr>
          <p:nvPr>
            <p:ph type="sldNum" idx="4294967295"/>
          </p:nvPr>
        </p:nvSpPr>
        <p:spPr>
          <a:xfrm>
            <a:off x="11461750" y="6332538"/>
            <a:ext cx="730250" cy="525462"/>
          </a:xfrm>
        </p:spPr>
        <p:txBody>
          <a:bodyPr/>
          <a:lstStyle/>
          <a:p>
            <a:fld id="{00000000-1234-1234-1234-123412341234}" type="slidenum">
              <a:rPr lang="en-GB" smtClean="0"/>
              <a:pPr/>
              <a:t>43</a:t>
            </a:fld>
            <a:endParaRPr lang="en-GB"/>
          </a:p>
        </p:txBody>
      </p:sp>
      <p:pic>
        <p:nvPicPr>
          <p:cNvPr id="11266" name="Picture 2" descr="The bad news is time flies. The good news is you're the pilot. M. Altshuler  Poster | Etta | Keep Calm-o-Matic">
            <a:extLst>
              <a:ext uri="{FF2B5EF4-FFF2-40B4-BE49-F238E27FC236}">
                <a16:creationId xmlns:a16="http://schemas.microsoft.com/office/drawing/2014/main" id="{587DFC10-9074-B87F-995B-166D2E0402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00"/>
          <a:stretch/>
        </p:blipFill>
        <p:spPr bwMode="auto">
          <a:xfrm>
            <a:off x="7057179" y="1435395"/>
            <a:ext cx="4404571" cy="489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225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88" name="Google Shape;1188;p103"/>
          <p:cNvSpPr txBox="1">
            <a:spLocks noGrp="1"/>
          </p:cNvSpPr>
          <p:nvPr>
            <p:ph type="title"/>
          </p:nvPr>
        </p:nvSpPr>
        <p:spPr>
          <a:prstGeom prst="rect">
            <a:avLst/>
          </a:prstGeom>
          <a:noFill/>
          <a:ln>
            <a:noFill/>
          </a:ln>
        </p:spPr>
        <p:txBody>
          <a:bodyPr spcFirstLastPara="1" vert="horz" wrap="square" lIns="121900" tIns="121900" rIns="121900" bIns="121900" rtlCol="0" anchor="t" anchorCtr="0">
            <a:noAutofit/>
          </a:bodyPr>
          <a:lstStyle/>
          <a:p>
            <a:r>
              <a:rPr lang="en-GB" sz="3200" dirty="0"/>
              <a:t>The Time Management Matrix</a:t>
            </a:r>
            <a:endParaRPr sz="3200" dirty="0"/>
          </a:p>
        </p:txBody>
      </p:sp>
      <p:sp>
        <p:nvSpPr>
          <p:cNvPr id="1187" name="Google Shape;1187;p103"/>
          <p:cNvSpPr txBox="1">
            <a:spLocks noGrp="1"/>
          </p:cNvSpPr>
          <p:nvPr>
            <p:ph type="sldNum" idx="4294967295"/>
          </p:nvPr>
        </p:nvSpPr>
        <p:spPr>
          <a:xfrm>
            <a:off x="11461750" y="6129338"/>
            <a:ext cx="730250" cy="525462"/>
          </a:xfrm>
          <a:prstGeom prst="rect">
            <a:avLst/>
          </a:prstGeom>
          <a:noFill/>
          <a:ln>
            <a:noFill/>
          </a:ln>
        </p:spPr>
        <p:txBody>
          <a:bodyPr spcFirstLastPara="1" vert="horz" wrap="square" lIns="121900" tIns="121900" rIns="121900" bIns="121900" rtlCol="0" anchor="ctr" anchorCtr="0">
            <a:noAutofit/>
          </a:bodyPr>
          <a:lstStyle/>
          <a:p>
            <a:fld id="{00000000-1234-1234-1234-123412341234}" type="slidenum">
              <a:rPr lang="en-GB"/>
              <a:pPr/>
              <a:t>44</a:t>
            </a:fld>
            <a:endParaRPr/>
          </a:p>
        </p:txBody>
      </p:sp>
      <p:pic>
        <p:nvPicPr>
          <p:cNvPr id="10242" name="Picture 2" descr="Generic time management matrix">
            <a:extLst>
              <a:ext uri="{FF2B5EF4-FFF2-40B4-BE49-F238E27FC236}">
                <a16:creationId xmlns:a16="http://schemas.microsoft.com/office/drawing/2014/main" id="{4F99EA14-8967-C40E-3B78-601E8081C6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02"/>
          <a:stretch/>
        </p:blipFill>
        <p:spPr bwMode="auto">
          <a:xfrm>
            <a:off x="1209243" y="1408568"/>
            <a:ext cx="5304999" cy="4689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814B5FE-DF49-FE85-C967-0CB009D9CC10}"/>
              </a:ext>
            </a:extLst>
          </p:cNvPr>
          <p:cNvSpPr txBox="1">
            <a:spLocks/>
          </p:cNvSpPr>
          <p:nvPr/>
        </p:nvSpPr>
        <p:spPr>
          <a:xfrm>
            <a:off x="6646460" y="1585505"/>
            <a:ext cx="4482206" cy="30148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Time Management Quadrant is a tool developed by Stephen Covey that helps individuals categorize tasks based on their urgency and importance.</a:t>
            </a:r>
            <a:endParaRPr lang="en-N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104"/>
          <p:cNvSpPr txBox="1">
            <a:spLocks noGrp="1"/>
          </p:cNvSpPr>
          <p:nvPr>
            <p:ph type="title"/>
          </p:nvPr>
        </p:nvSpPr>
        <p:spPr>
          <a:xfrm>
            <a:off x="341195" y="971175"/>
            <a:ext cx="3507474" cy="5166659"/>
          </a:xfrm>
          <a:prstGeom prst="rect">
            <a:avLst/>
          </a:prstGeom>
          <a:noFill/>
          <a:ln>
            <a:noFill/>
          </a:ln>
        </p:spPr>
        <p:txBody>
          <a:bodyPr spcFirstLastPara="1" vert="horz" wrap="square" lIns="121900" tIns="121900" rIns="121900" bIns="121900" rtlCol="0" anchor="t" anchorCtr="0">
            <a:noAutofit/>
          </a:bodyPr>
          <a:lstStyle/>
          <a:p>
            <a:pPr>
              <a:buSzPts val="2800"/>
            </a:pPr>
            <a:r>
              <a:rPr lang="en-US" dirty="0">
                <a:latin typeface="Poppins" panose="00000500000000000000" pitchFamily="2" charset="0"/>
                <a:ea typeface="Montserrat SemiBold"/>
                <a:cs typeface="Poppins" panose="00000500000000000000" pitchFamily="2" charset="0"/>
                <a:sym typeface="Montserrat SemiBold"/>
              </a:rPr>
              <a:t>How to Effectively Manage Your Time</a:t>
            </a:r>
          </a:p>
        </p:txBody>
      </p:sp>
      <p:sp>
        <p:nvSpPr>
          <p:cNvPr id="2" name="Text Placeholder 1">
            <a:extLst>
              <a:ext uri="{FF2B5EF4-FFF2-40B4-BE49-F238E27FC236}">
                <a16:creationId xmlns:a16="http://schemas.microsoft.com/office/drawing/2014/main" id="{3FCEC494-41C1-8D9E-8EA6-D1F804B782E5}"/>
              </a:ext>
            </a:extLst>
          </p:cNvPr>
          <p:cNvSpPr>
            <a:spLocks noGrp="1"/>
          </p:cNvSpPr>
          <p:nvPr>
            <p:ph type="body" sz="quarter" idx="15"/>
          </p:nvPr>
        </p:nvSpPr>
        <p:spPr>
          <a:xfrm>
            <a:off x="5996864" y="971175"/>
            <a:ext cx="4716629" cy="4986498"/>
          </a:xfrm>
        </p:spPr>
        <p:txBody>
          <a:bodyPr>
            <a:normAutofit fontScale="92500" lnSpcReduction="20000"/>
          </a:bodyPr>
          <a:lstStyle/>
          <a:p>
            <a:pPr algn="l">
              <a:lnSpc>
                <a:spcPct val="110000"/>
              </a:lnSpc>
              <a:buFont typeface="Arial" panose="020B0604020202020204" pitchFamily="34" charset="0"/>
              <a:buChar char="•"/>
            </a:pPr>
            <a:r>
              <a:rPr lang="en-US" sz="1800" b="1" i="0" dirty="0">
                <a:effectLst/>
              </a:rPr>
              <a:t>Plan and Organize: </a:t>
            </a:r>
            <a:r>
              <a:rPr lang="en-US" sz="1800" b="0" i="0" dirty="0">
                <a:effectLst/>
              </a:rPr>
              <a:t>Create a schedule, to-do lists, or use digital tools to plan and organize your tasks. </a:t>
            </a:r>
          </a:p>
          <a:p>
            <a:pPr algn="l">
              <a:lnSpc>
                <a:spcPct val="110000"/>
              </a:lnSpc>
              <a:buFont typeface="Arial" panose="020B0604020202020204" pitchFamily="34" charset="0"/>
              <a:buChar char="•"/>
            </a:pPr>
            <a:r>
              <a:rPr lang="en-US" sz="1800" b="1" i="0" dirty="0">
                <a:effectLst/>
              </a:rPr>
              <a:t>Manage Distractions: </a:t>
            </a:r>
            <a:r>
              <a:rPr lang="en-US" sz="1800" b="0" i="0" dirty="0">
                <a:effectLst/>
              </a:rPr>
              <a:t>Minimize distractions, such as social media notifications or interruptions, during designated work periods. </a:t>
            </a:r>
          </a:p>
          <a:p>
            <a:pPr algn="l">
              <a:lnSpc>
                <a:spcPct val="110000"/>
              </a:lnSpc>
              <a:buFont typeface="Arial" panose="020B0604020202020204" pitchFamily="34" charset="0"/>
              <a:buChar char="•"/>
            </a:pPr>
            <a:r>
              <a:rPr lang="en-US" sz="1800" b="1" i="0" dirty="0">
                <a:effectLst/>
              </a:rPr>
              <a:t>Delegate and Outsource: </a:t>
            </a:r>
            <a:r>
              <a:rPr lang="en-US" sz="1800" b="0" i="0" dirty="0">
                <a:effectLst/>
              </a:rPr>
              <a:t>Identify tasks that can be delegated or outsourced to others, allowing you to focus on higher-priority activities.</a:t>
            </a:r>
          </a:p>
          <a:p>
            <a:pPr algn="l">
              <a:lnSpc>
                <a:spcPct val="110000"/>
              </a:lnSpc>
              <a:buFont typeface="Arial" panose="020B0604020202020204" pitchFamily="34" charset="0"/>
              <a:buChar char="•"/>
            </a:pPr>
            <a:r>
              <a:rPr lang="en-US" sz="1800" b="1" i="0" dirty="0">
                <a:effectLst/>
              </a:rPr>
              <a:t>Practice Time Estimation</a:t>
            </a:r>
            <a:r>
              <a:rPr lang="en-US" sz="1800" b="0" i="0" dirty="0">
                <a:effectLst/>
              </a:rPr>
              <a:t>: Develop the ability to estimate the time needed for tasks accurately. This helps in setting realistic deadlines and managing workload effectively.</a:t>
            </a:r>
          </a:p>
          <a:p>
            <a:pPr algn="l">
              <a:lnSpc>
                <a:spcPct val="110000"/>
              </a:lnSpc>
              <a:buFont typeface="Arial" panose="020B0604020202020204" pitchFamily="34" charset="0"/>
              <a:buChar char="•"/>
            </a:pPr>
            <a:r>
              <a:rPr lang="en-US" sz="1800" b="1" i="0" dirty="0">
                <a:effectLst/>
              </a:rPr>
              <a:t>Learn to Say No: </a:t>
            </a:r>
            <a:r>
              <a:rPr lang="en-US" sz="1800" b="0" i="0" dirty="0">
                <a:effectLst/>
              </a:rPr>
              <a:t>Prioritize your commitments and learn to say</a:t>
            </a:r>
          </a:p>
        </p:txBody>
      </p:sp>
      <p:sp>
        <p:nvSpPr>
          <p:cNvPr id="1194" name="Google Shape;1194;p104"/>
          <p:cNvSpPr txBox="1">
            <a:spLocks noGrp="1"/>
          </p:cNvSpPr>
          <p:nvPr>
            <p:ph type="sldNum" idx="4294967295"/>
          </p:nvPr>
        </p:nvSpPr>
        <p:spPr>
          <a:xfrm>
            <a:off x="11461750" y="6332538"/>
            <a:ext cx="730250" cy="525462"/>
          </a:xfrm>
          <a:prstGeom prst="rect">
            <a:avLst/>
          </a:prstGeom>
          <a:noFill/>
          <a:ln>
            <a:noFill/>
          </a:ln>
        </p:spPr>
        <p:txBody>
          <a:bodyPr spcFirstLastPara="1" vert="horz" wrap="square" lIns="121900" tIns="121900" rIns="121900" bIns="121900" rtlCol="0" anchor="ctr" anchorCtr="0">
            <a:noAutofit/>
          </a:bodyPr>
          <a:lstStyle/>
          <a:p>
            <a:fld id="{00000000-1234-1234-1234-123412341234}" type="slidenum">
              <a:rPr lang="en-GB" smtClean="0"/>
              <a:pPr/>
              <a:t>45</a:t>
            </a:fld>
            <a:endParaRPr lang="en-GB"/>
          </a:p>
        </p:txBody>
      </p:sp>
      <p:pic>
        <p:nvPicPr>
          <p:cNvPr id="13" name="Graphic 12" descr="No Phones with solid fill">
            <a:extLst>
              <a:ext uri="{FF2B5EF4-FFF2-40B4-BE49-F238E27FC236}">
                <a16:creationId xmlns:a16="http://schemas.microsoft.com/office/drawing/2014/main" id="{E9477DBD-77E1-CD8D-BDF2-AD4E1A6915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4560" y="2018708"/>
            <a:ext cx="725516" cy="725516"/>
          </a:xfrm>
          <a:prstGeom prst="rect">
            <a:avLst/>
          </a:prstGeom>
        </p:spPr>
      </p:pic>
      <p:pic>
        <p:nvPicPr>
          <p:cNvPr id="15" name="Graphic 14" descr="Aspiration with solid fill">
            <a:extLst>
              <a:ext uri="{FF2B5EF4-FFF2-40B4-BE49-F238E27FC236}">
                <a16:creationId xmlns:a16="http://schemas.microsoft.com/office/drawing/2014/main" id="{026A40FA-478B-7113-4F19-34C3B9FFE5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4561" y="971175"/>
            <a:ext cx="725515" cy="725515"/>
          </a:xfrm>
          <a:prstGeom prst="rect">
            <a:avLst/>
          </a:prstGeom>
        </p:spPr>
      </p:pic>
      <p:pic>
        <p:nvPicPr>
          <p:cNvPr id="16" name="Graphic 15">
            <a:extLst>
              <a:ext uri="{FF2B5EF4-FFF2-40B4-BE49-F238E27FC236}">
                <a16:creationId xmlns:a16="http://schemas.microsoft.com/office/drawing/2014/main" id="{299E31CD-3ECD-1608-EDD4-F6C51565F28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54560" y="3066242"/>
            <a:ext cx="725516" cy="725516"/>
          </a:xfrm>
          <a:prstGeom prst="rect">
            <a:avLst/>
          </a:prstGeom>
        </p:spPr>
      </p:pic>
      <p:pic>
        <p:nvPicPr>
          <p:cNvPr id="17" name="Graphic 15">
            <a:extLst>
              <a:ext uri="{FF2B5EF4-FFF2-40B4-BE49-F238E27FC236}">
                <a16:creationId xmlns:a16="http://schemas.microsoft.com/office/drawing/2014/main" id="{9E91F598-1D75-ED51-6894-BEC368ED38F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54560" y="4113776"/>
            <a:ext cx="725516" cy="725516"/>
          </a:xfrm>
          <a:prstGeom prst="rect">
            <a:avLst/>
          </a:prstGeom>
        </p:spPr>
      </p:pic>
      <p:pic>
        <p:nvPicPr>
          <p:cNvPr id="18" name="Graphic 15">
            <a:extLst>
              <a:ext uri="{FF2B5EF4-FFF2-40B4-BE49-F238E27FC236}">
                <a16:creationId xmlns:a16="http://schemas.microsoft.com/office/drawing/2014/main" id="{E3DE52C7-AD66-C158-4D2E-90939A84F26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154560" y="5161309"/>
            <a:ext cx="725516" cy="72551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CEB597F-F7CE-7D30-7F0D-162C9333ABF9}"/>
              </a:ext>
            </a:extLst>
          </p:cNvPr>
          <p:cNvSpPr>
            <a:spLocks noGrp="1"/>
          </p:cNvSpPr>
          <p:nvPr>
            <p:ph type="title"/>
          </p:nvPr>
        </p:nvSpPr>
        <p:spPr>
          <a:xfrm>
            <a:off x="608767" y="700056"/>
            <a:ext cx="8743848" cy="1453896"/>
          </a:xfrm>
        </p:spPr>
        <p:txBody>
          <a:bodyPr anchor="t">
            <a:normAutofit fontScale="90000"/>
          </a:bodyPr>
          <a:lstStyle/>
          <a:p>
            <a:r>
              <a:rPr lang="en-US" dirty="0"/>
              <a:t>Deadlines and Managing Expectations at work</a:t>
            </a:r>
            <a:endParaRPr lang="en-NG" dirty="0"/>
          </a:p>
        </p:txBody>
      </p:sp>
      <p:sp>
        <p:nvSpPr>
          <p:cNvPr id="16" name="Text Placeholder 15">
            <a:extLst>
              <a:ext uri="{FF2B5EF4-FFF2-40B4-BE49-F238E27FC236}">
                <a16:creationId xmlns:a16="http://schemas.microsoft.com/office/drawing/2014/main" id="{C6D13158-1404-A18C-AD9B-55458B67299E}"/>
              </a:ext>
            </a:extLst>
          </p:cNvPr>
          <p:cNvSpPr>
            <a:spLocks noGrp="1"/>
          </p:cNvSpPr>
          <p:nvPr>
            <p:ph type="body" sz="quarter" idx="18"/>
          </p:nvPr>
        </p:nvSpPr>
        <p:spPr>
          <a:xfrm>
            <a:off x="729823" y="5366418"/>
            <a:ext cx="1627632" cy="1181181"/>
          </a:xfrm>
          <a:solidFill>
            <a:schemeClr val="accent6">
              <a:lumMod val="20000"/>
              <a:lumOff val="80000"/>
            </a:schemeClr>
          </a:solidFill>
        </p:spPr>
        <p:txBody>
          <a:bodyPr>
            <a:normAutofit lnSpcReduction="10000"/>
          </a:bodyPr>
          <a:lstStyle/>
          <a:p>
            <a:r>
              <a:rPr lang="en-US" sz="1600" dirty="0">
                <a:solidFill>
                  <a:schemeClr val="tx1"/>
                </a:solidFill>
              </a:rPr>
              <a:t>Set realistic expectations and communicate proactively</a:t>
            </a:r>
            <a:endParaRPr lang="en-NG" sz="1600" dirty="0">
              <a:solidFill>
                <a:schemeClr val="tx1"/>
              </a:solidFill>
            </a:endParaRPr>
          </a:p>
        </p:txBody>
      </p:sp>
      <p:sp>
        <p:nvSpPr>
          <p:cNvPr id="17" name="Text Placeholder 16">
            <a:extLst>
              <a:ext uri="{FF2B5EF4-FFF2-40B4-BE49-F238E27FC236}">
                <a16:creationId xmlns:a16="http://schemas.microsoft.com/office/drawing/2014/main" id="{A5373E08-DDAE-2BDF-C8C0-E0D4E4DC3C04}"/>
              </a:ext>
            </a:extLst>
          </p:cNvPr>
          <p:cNvSpPr>
            <a:spLocks noGrp="1"/>
          </p:cNvSpPr>
          <p:nvPr>
            <p:ph type="body" sz="quarter" idx="19"/>
          </p:nvPr>
        </p:nvSpPr>
        <p:spPr>
          <a:xfrm>
            <a:off x="2477470" y="5366418"/>
            <a:ext cx="1627632" cy="1181181"/>
          </a:xfrm>
          <a:solidFill>
            <a:schemeClr val="accent4">
              <a:lumMod val="20000"/>
              <a:lumOff val="80000"/>
            </a:schemeClr>
          </a:solidFill>
        </p:spPr>
        <p:txBody>
          <a:bodyPr/>
          <a:lstStyle/>
          <a:p>
            <a:r>
              <a:rPr lang="en-US" sz="1600" dirty="0">
                <a:solidFill>
                  <a:schemeClr val="tx1"/>
                </a:solidFill>
              </a:rPr>
              <a:t>Prioritize tasks</a:t>
            </a:r>
            <a:endParaRPr lang="en-NG" sz="1600" dirty="0">
              <a:solidFill>
                <a:schemeClr val="tx1"/>
              </a:solidFill>
            </a:endParaRPr>
          </a:p>
        </p:txBody>
      </p:sp>
      <p:sp>
        <p:nvSpPr>
          <p:cNvPr id="18" name="Text Placeholder 17">
            <a:extLst>
              <a:ext uri="{FF2B5EF4-FFF2-40B4-BE49-F238E27FC236}">
                <a16:creationId xmlns:a16="http://schemas.microsoft.com/office/drawing/2014/main" id="{A1B99CB4-0B65-F7EC-D97B-42874E709FAF}"/>
              </a:ext>
            </a:extLst>
          </p:cNvPr>
          <p:cNvSpPr>
            <a:spLocks noGrp="1"/>
          </p:cNvSpPr>
          <p:nvPr>
            <p:ph type="body" sz="quarter" idx="20"/>
          </p:nvPr>
        </p:nvSpPr>
        <p:spPr>
          <a:xfrm>
            <a:off x="4225117" y="5366418"/>
            <a:ext cx="1627632" cy="1181181"/>
          </a:xfrm>
          <a:solidFill>
            <a:schemeClr val="accent6">
              <a:lumMod val="20000"/>
              <a:lumOff val="80000"/>
            </a:schemeClr>
          </a:solidFill>
        </p:spPr>
        <p:txBody>
          <a:bodyPr/>
          <a:lstStyle/>
          <a:p>
            <a:r>
              <a:rPr lang="en-US" sz="1600" dirty="0">
                <a:solidFill>
                  <a:schemeClr val="tx1"/>
                </a:solidFill>
              </a:rPr>
              <a:t>Plan and organize your work</a:t>
            </a:r>
            <a:endParaRPr lang="en-NG" sz="1600" dirty="0">
              <a:solidFill>
                <a:schemeClr val="tx1"/>
              </a:solidFill>
            </a:endParaRPr>
          </a:p>
        </p:txBody>
      </p:sp>
      <p:sp>
        <p:nvSpPr>
          <p:cNvPr id="19" name="Text Placeholder 18">
            <a:extLst>
              <a:ext uri="{FF2B5EF4-FFF2-40B4-BE49-F238E27FC236}">
                <a16:creationId xmlns:a16="http://schemas.microsoft.com/office/drawing/2014/main" id="{40257499-90A0-584A-A1B6-4AC76D5E469B}"/>
              </a:ext>
            </a:extLst>
          </p:cNvPr>
          <p:cNvSpPr>
            <a:spLocks noGrp="1"/>
          </p:cNvSpPr>
          <p:nvPr>
            <p:ph type="body" sz="quarter" idx="21"/>
          </p:nvPr>
        </p:nvSpPr>
        <p:spPr>
          <a:xfrm>
            <a:off x="5972764" y="5366418"/>
            <a:ext cx="1627632" cy="1181181"/>
          </a:xfrm>
          <a:solidFill>
            <a:schemeClr val="bg2">
              <a:lumMod val="90000"/>
            </a:schemeClr>
          </a:solidFill>
        </p:spPr>
        <p:txBody>
          <a:bodyPr/>
          <a:lstStyle/>
          <a:p>
            <a:r>
              <a:rPr lang="en-US" sz="1600" dirty="0">
                <a:solidFill>
                  <a:schemeClr val="tx1"/>
                </a:solidFill>
              </a:rPr>
              <a:t>Manage your workloads</a:t>
            </a:r>
            <a:endParaRPr lang="en-NG" sz="1600" dirty="0">
              <a:solidFill>
                <a:schemeClr val="tx1"/>
              </a:solidFill>
            </a:endParaRPr>
          </a:p>
        </p:txBody>
      </p:sp>
      <p:sp>
        <p:nvSpPr>
          <p:cNvPr id="20" name="Text Placeholder 19">
            <a:extLst>
              <a:ext uri="{FF2B5EF4-FFF2-40B4-BE49-F238E27FC236}">
                <a16:creationId xmlns:a16="http://schemas.microsoft.com/office/drawing/2014/main" id="{054471A3-54F3-2640-9145-A8913911E240}"/>
              </a:ext>
            </a:extLst>
          </p:cNvPr>
          <p:cNvSpPr>
            <a:spLocks noGrp="1"/>
          </p:cNvSpPr>
          <p:nvPr>
            <p:ph type="body" sz="quarter" idx="22"/>
          </p:nvPr>
        </p:nvSpPr>
        <p:spPr>
          <a:xfrm>
            <a:off x="7720411" y="5366418"/>
            <a:ext cx="1627632" cy="1181181"/>
          </a:xfrm>
          <a:solidFill>
            <a:schemeClr val="accent6">
              <a:lumMod val="20000"/>
              <a:lumOff val="80000"/>
            </a:schemeClr>
          </a:solidFill>
        </p:spPr>
        <p:txBody>
          <a:bodyPr/>
          <a:lstStyle/>
          <a:p>
            <a:r>
              <a:rPr lang="en-US" sz="1600" dirty="0">
                <a:solidFill>
                  <a:schemeClr val="tx1"/>
                </a:solidFill>
              </a:rPr>
              <a:t>Seek clarification and support when needed</a:t>
            </a:r>
            <a:endParaRPr lang="en-NG" sz="1600" dirty="0">
              <a:solidFill>
                <a:schemeClr val="tx1"/>
              </a:solidFill>
            </a:endParaRPr>
          </a:p>
        </p:txBody>
      </p:sp>
      <p:sp>
        <p:nvSpPr>
          <p:cNvPr id="26" name="Text Placeholder 15">
            <a:extLst>
              <a:ext uri="{FF2B5EF4-FFF2-40B4-BE49-F238E27FC236}">
                <a16:creationId xmlns:a16="http://schemas.microsoft.com/office/drawing/2014/main" id="{93D7E3E0-1FA5-5608-0097-9BA48853DA81}"/>
              </a:ext>
            </a:extLst>
          </p:cNvPr>
          <p:cNvSpPr txBox="1">
            <a:spLocks/>
          </p:cNvSpPr>
          <p:nvPr/>
        </p:nvSpPr>
        <p:spPr>
          <a:xfrm>
            <a:off x="716175" y="3058726"/>
            <a:ext cx="1627632" cy="10424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bg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G" dirty="0"/>
          </a:p>
        </p:txBody>
      </p:sp>
      <p:sp>
        <p:nvSpPr>
          <p:cNvPr id="27" name="Text Placeholder 15">
            <a:extLst>
              <a:ext uri="{FF2B5EF4-FFF2-40B4-BE49-F238E27FC236}">
                <a16:creationId xmlns:a16="http://schemas.microsoft.com/office/drawing/2014/main" id="{6B9A41B6-3515-4961-B41B-B0B9950E0086}"/>
              </a:ext>
            </a:extLst>
          </p:cNvPr>
          <p:cNvSpPr txBox="1">
            <a:spLocks/>
          </p:cNvSpPr>
          <p:nvPr/>
        </p:nvSpPr>
        <p:spPr>
          <a:xfrm>
            <a:off x="716175" y="2674314"/>
            <a:ext cx="8622792" cy="1651379"/>
          </a:xfrm>
          <a:prstGeom prst="rect">
            <a:avLst/>
          </a:prstGeom>
          <a:solidFill>
            <a:schemeClr val="accent4">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bg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D</a:t>
            </a:r>
            <a:r>
              <a:rPr lang="en-US" sz="1600" b="0" i="0" dirty="0">
                <a:solidFill>
                  <a:schemeClr val="tx1"/>
                </a:solidFill>
                <a:effectLst/>
              </a:rPr>
              <a:t>eadlines are specific time constraints for completing tasks or projects, meeting deadlines means completing work within those time constraints, and managing expectations involves setting clear and realistic expectations with stakeholders regarding what can be accomplished within a given timeframe. </a:t>
            </a:r>
          </a:p>
          <a:p>
            <a:endParaRPr lang="en-US" sz="1600" dirty="0">
              <a:solidFill>
                <a:schemeClr val="tx1"/>
              </a:solidFill>
            </a:endParaRPr>
          </a:p>
          <a:p>
            <a:r>
              <a:rPr lang="en-US" sz="1600" b="0" i="0" dirty="0">
                <a:solidFill>
                  <a:schemeClr val="tx1"/>
                </a:solidFill>
                <a:effectLst/>
              </a:rPr>
              <a:t>Together, meeting deadlines and managing expectations contribute to successful project execution and maintaining positive working relationships.</a:t>
            </a:r>
            <a:endParaRPr lang="en-NG" sz="1600" dirty="0">
              <a:solidFill>
                <a:schemeClr val="tx1"/>
              </a:solidFill>
            </a:endParaRPr>
          </a:p>
        </p:txBody>
      </p:sp>
      <p:pic>
        <p:nvPicPr>
          <p:cNvPr id="30" name="Graphic 29" descr="Open hand with solid fill">
            <a:extLst>
              <a:ext uri="{FF2B5EF4-FFF2-40B4-BE49-F238E27FC236}">
                <a16:creationId xmlns:a16="http://schemas.microsoft.com/office/drawing/2014/main" id="{D05FD76B-7642-0CAF-6CD1-0E272F9AB5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7221" y="4399054"/>
            <a:ext cx="994012" cy="994012"/>
          </a:xfrm>
          <a:prstGeom prst="rect">
            <a:avLst/>
          </a:prstGeom>
        </p:spPr>
      </p:pic>
      <p:pic>
        <p:nvPicPr>
          <p:cNvPr id="32" name="Graphic 31" descr="Work from home desk with solid fill">
            <a:extLst>
              <a:ext uri="{FF2B5EF4-FFF2-40B4-BE49-F238E27FC236}">
                <a16:creationId xmlns:a16="http://schemas.microsoft.com/office/drawing/2014/main" id="{0E55261A-A5CC-E064-939E-F5BD08E70F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0249" y="4399054"/>
            <a:ext cx="994012" cy="994012"/>
          </a:xfrm>
          <a:prstGeom prst="rect">
            <a:avLst/>
          </a:prstGeom>
        </p:spPr>
      </p:pic>
      <p:pic>
        <p:nvPicPr>
          <p:cNvPr id="34" name="Graphic 33" descr="Train Tracks with solid fill">
            <a:extLst>
              <a:ext uri="{FF2B5EF4-FFF2-40B4-BE49-F238E27FC236}">
                <a16:creationId xmlns:a16="http://schemas.microsoft.com/office/drawing/2014/main" id="{CFE2119D-F4E2-CF01-CD58-B8163347DF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3278" y="4399054"/>
            <a:ext cx="994011" cy="994011"/>
          </a:xfrm>
          <a:prstGeom prst="rect">
            <a:avLst/>
          </a:prstGeom>
        </p:spPr>
      </p:pic>
      <p:pic>
        <p:nvPicPr>
          <p:cNvPr id="36" name="Graphic 35" descr="Clipboard Checked with solid fill">
            <a:extLst>
              <a:ext uri="{FF2B5EF4-FFF2-40B4-BE49-F238E27FC236}">
                <a16:creationId xmlns:a16="http://schemas.microsoft.com/office/drawing/2014/main" id="{F9E762F7-A70B-3D7D-8AC9-5DF19C6B31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3604" y="4453646"/>
            <a:ext cx="756715" cy="756715"/>
          </a:xfrm>
          <a:prstGeom prst="rect">
            <a:avLst/>
          </a:prstGeom>
        </p:spPr>
      </p:pic>
      <p:pic>
        <p:nvPicPr>
          <p:cNvPr id="38" name="Graphic 37" descr="Chat with solid fill">
            <a:extLst>
              <a:ext uri="{FF2B5EF4-FFF2-40B4-BE49-F238E27FC236}">
                <a16:creationId xmlns:a16="http://schemas.microsoft.com/office/drawing/2014/main" id="{C8D24A2C-62AC-4018-757F-32F31A76DF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6633" y="4399054"/>
            <a:ext cx="994012" cy="994012"/>
          </a:xfrm>
          <a:prstGeom prst="rect">
            <a:avLst/>
          </a:prstGeom>
        </p:spPr>
      </p:pic>
      <p:pic>
        <p:nvPicPr>
          <p:cNvPr id="2" name="Picture 1" descr="A white text on a black background&#10;&#10;Description automatically generated with medium confidence">
            <a:extLst>
              <a:ext uri="{FF2B5EF4-FFF2-40B4-BE49-F238E27FC236}">
                <a16:creationId xmlns:a16="http://schemas.microsoft.com/office/drawing/2014/main" id="{9F93D762-B3C3-B464-2468-F3EC90BA83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064557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7"/>
          <p:cNvSpPr txBox="1">
            <a:spLocks noGrp="1"/>
          </p:cNvSpPr>
          <p:nvPr>
            <p:ph type="title"/>
          </p:nvPr>
        </p:nvSpPr>
        <p:spPr>
          <a:xfrm>
            <a:off x="626382" y="1106906"/>
            <a:ext cx="3209008" cy="48848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6000"/>
              <a:buFont typeface="Calibri"/>
              <a:buNone/>
            </a:pPr>
            <a:r>
              <a:rPr lang="en-US" sz="3600" b="1" dirty="0">
                <a:solidFill>
                  <a:schemeClr val="lt1"/>
                </a:solidFill>
                <a:latin typeface="Poppins" panose="00000500000000000000" pitchFamily="2" charset="0"/>
                <a:ea typeface="Calibri"/>
                <a:cs typeface="Poppins" panose="00000500000000000000" pitchFamily="2" charset="0"/>
                <a:sym typeface="Calibri"/>
              </a:rPr>
              <a:t>Summary &amp; Reflections</a:t>
            </a:r>
            <a:endParaRPr sz="3600" b="0" dirty="0">
              <a:latin typeface="Avenir Next LT Pro" panose="020B0504020202020204" pitchFamily="34" charset="0"/>
              <a:cs typeface="Poppins" panose="00000500000000000000" pitchFamily="2" charset="0"/>
            </a:endParaRPr>
          </a:p>
        </p:txBody>
      </p:sp>
      <p:sp>
        <p:nvSpPr>
          <p:cNvPr id="2" name="Text Placeholder 1">
            <a:extLst>
              <a:ext uri="{FF2B5EF4-FFF2-40B4-BE49-F238E27FC236}">
                <a16:creationId xmlns:a16="http://schemas.microsoft.com/office/drawing/2014/main" id="{12CA7280-252E-40F8-8197-A6432C0FA668}"/>
              </a:ext>
            </a:extLst>
          </p:cNvPr>
          <p:cNvSpPr>
            <a:spLocks noGrp="1"/>
          </p:cNvSpPr>
          <p:nvPr>
            <p:ph type="body" sz="quarter" idx="15"/>
          </p:nvPr>
        </p:nvSpPr>
        <p:spPr>
          <a:xfrm>
            <a:off x="4727622" y="1106906"/>
            <a:ext cx="5112414" cy="4986498"/>
          </a:xfrm>
        </p:spPr>
        <p:txBody>
          <a:bodyPr>
            <a:normAutofit/>
          </a:bodyPr>
          <a:lstStyle/>
          <a:p>
            <a:r>
              <a:rPr lang="en-US" sz="1800" dirty="0"/>
              <a:t>For you to become successful, you first lead yourself. Leading oneself requires the practice and understanding of self awareness, self identity, self confidence, vision and goal setting, time management amongst other core skills.</a:t>
            </a:r>
          </a:p>
          <a:p>
            <a:r>
              <a:rPr lang="en-US" sz="1800" dirty="0"/>
              <a:t>Self Awareness is the conscious knowledge of yourself. It’s KNOWING yourself. Self Identity is how you SEE yourself. Self Confidence is the BELIEF in yourself.</a:t>
            </a:r>
          </a:p>
          <a:p>
            <a:r>
              <a:rPr lang="en-US" sz="1800" dirty="0"/>
              <a:t>Vision is the mental picture of a preferred future. It’s knowing who you are, where you are going and what will guide you there.</a:t>
            </a:r>
          </a:p>
          <a:p>
            <a:r>
              <a:rPr lang="en-US" sz="1800" dirty="0"/>
              <a:t>What are you going to START doing, STOP doing or CONTINUE doing?</a:t>
            </a:r>
          </a:p>
          <a:p>
            <a:endParaRPr lang="en-US" sz="1800" dirty="0"/>
          </a:p>
        </p:txBody>
      </p:sp>
    </p:spTree>
    <p:extLst>
      <p:ext uri="{BB962C8B-B14F-4D97-AF65-F5344CB8AC3E}">
        <p14:creationId xmlns:p14="http://schemas.microsoft.com/office/powerpoint/2010/main" val="562809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12628" y="2766218"/>
            <a:ext cx="10515600" cy="1325563"/>
          </a:xfrm>
        </p:spPr>
        <p:txBody>
          <a:bodyPr>
            <a:noAutofit/>
          </a:bodyPr>
          <a:lstStyle/>
          <a:p>
            <a:r>
              <a:rPr lang="en-US" sz="4800" b="1" dirty="0">
                <a:solidFill>
                  <a:schemeClr val="bg1"/>
                </a:solidFill>
                <a:latin typeface="Avenir Next LT Pro Demi" panose="020B0704020202020204" pitchFamily="34" charset="0"/>
                <a:cs typeface="Poppins" panose="00000500000000000000" pitchFamily="2" charset="0"/>
              </a:rPr>
              <a:t>Thank You!</a:t>
            </a:r>
          </a:p>
        </p:txBody>
      </p:sp>
    </p:spTree>
    <p:extLst>
      <p:ext uri="{BB962C8B-B14F-4D97-AF65-F5344CB8AC3E}">
        <p14:creationId xmlns:p14="http://schemas.microsoft.com/office/powerpoint/2010/main" val="139492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39321" y="276135"/>
            <a:ext cx="10036292" cy="773776"/>
          </a:xfrm>
        </p:spPr>
        <p:txBody>
          <a:bodyPr>
            <a:normAutofit/>
          </a:bodyPr>
          <a:lstStyle/>
          <a:p>
            <a:r>
              <a:rPr lang="en-US" sz="4000" dirty="0"/>
              <a:t>Why Self Leadership</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388177" y="2713813"/>
            <a:ext cx="2630930" cy="3365500"/>
          </a:xfrm>
          <a:solidFill>
            <a:schemeClr val="accent6">
              <a:lumMod val="20000"/>
              <a:lumOff val="80000"/>
            </a:schemeClr>
          </a:solidFill>
        </p:spPr>
        <p:txBody>
          <a:bodyPr>
            <a:normAutofit/>
          </a:bodyPr>
          <a:lstStyle/>
          <a:p>
            <a:pPr marL="0" indent="0" algn="ctr">
              <a:buNone/>
            </a:pPr>
            <a:r>
              <a:rPr lang="en-US" dirty="0">
                <a:latin typeface="Avenir Next LT Pro" panose="020B0504020202020204" pitchFamily="34" charset="0"/>
              </a:rPr>
              <a:t>"Self-leadership is the art of taking ownership of your own journey, embracing responsibility for your actions, and guiding yourself towards greatness.“</a:t>
            </a:r>
          </a:p>
        </p:txBody>
      </p:sp>
      <p:sp>
        <p:nvSpPr>
          <p:cNvPr id="3" name="Content Placeholder 12">
            <a:extLst>
              <a:ext uri="{FF2B5EF4-FFF2-40B4-BE49-F238E27FC236}">
                <a16:creationId xmlns:a16="http://schemas.microsoft.com/office/drawing/2014/main" id="{AC3FA5B5-B4D0-7D3B-D14B-3BD84BADF50E}"/>
              </a:ext>
            </a:extLst>
          </p:cNvPr>
          <p:cNvSpPr txBox="1">
            <a:spLocks/>
          </p:cNvSpPr>
          <p:nvPr/>
        </p:nvSpPr>
        <p:spPr>
          <a:xfrm>
            <a:off x="7221907" y="2713813"/>
            <a:ext cx="2630930" cy="3365500"/>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Avenir Next LT Pro" panose="020B0504020202020204" pitchFamily="34" charset="0"/>
              </a:rPr>
              <a:t>Self-leadership is about recognizing one's strengths, weaknesses, and values, setting meaningful goals, and developing the discipline and determination to pursue them. </a:t>
            </a:r>
          </a:p>
        </p:txBody>
      </p:sp>
      <p:sp>
        <p:nvSpPr>
          <p:cNvPr id="4" name="Content Placeholder 12">
            <a:extLst>
              <a:ext uri="{FF2B5EF4-FFF2-40B4-BE49-F238E27FC236}">
                <a16:creationId xmlns:a16="http://schemas.microsoft.com/office/drawing/2014/main" id="{018C63B2-988B-EA43-F1E2-9D44AC327515}"/>
              </a:ext>
            </a:extLst>
          </p:cNvPr>
          <p:cNvSpPr txBox="1">
            <a:spLocks/>
          </p:cNvSpPr>
          <p:nvPr/>
        </p:nvSpPr>
        <p:spPr>
          <a:xfrm>
            <a:off x="4305042" y="2713813"/>
            <a:ext cx="2630930" cy="3365500"/>
          </a:xfrm>
          <a:prstGeom prst="rect">
            <a:avLst/>
          </a:prstGeom>
          <a:solidFill>
            <a:schemeClr val="accent4">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Avenir Next LT Pro" panose="020B0504020202020204" pitchFamily="34" charset="0"/>
              </a:rPr>
              <a:t>Self-leadership refers to the ability of individuals to take charge of their own lives, actions, and personal development. It involves consciously taking responsibility for the outcomes.</a:t>
            </a:r>
          </a:p>
        </p:txBody>
      </p:sp>
      <p:pic>
        <p:nvPicPr>
          <p:cNvPr id="9" name="Graphic 8" descr="Hike with solid fill">
            <a:extLst>
              <a:ext uri="{FF2B5EF4-FFF2-40B4-BE49-F238E27FC236}">
                <a16:creationId xmlns:a16="http://schemas.microsoft.com/office/drawing/2014/main" id="{A63A8DF4-CF37-D578-B898-46356973F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6442" y="1674628"/>
            <a:ext cx="914400" cy="914400"/>
          </a:xfrm>
          <a:prstGeom prst="rect">
            <a:avLst/>
          </a:prstGeom>
        </p:spPr>
      </p:pic>
      <p:pic>
        <p:nvPicPr>
          <p:cNvPr id="11" name="Graphic 10" descr="Clapper board with solid fill">
            <a:extLst>
              <a:ext uri="{FF2B5EF4-FFF2-40B4-BE49-F238E27FC236}">
                <a16:creationId xmlns:a16="http://schemas.microsoft.com/office/drawing/2014/main" id="{6B26EAA4-2CCF-041D-2698-08968C6F48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3307" y="1637414"/>
            <a:ext cx="914400" cy="914400"/>
          </a:xfrm>
          <a:prstGeom prst="rect">
            <a:avLst/>
          </a:prstGeom>
        </p:spPr>
      </p:pic>
      <p:pic>
        <p:nvPicPr>
          <p:cNvPr id="17" name="Graphic 16" descr="Muscular arm with solid fill">
            <a:extLst>
              <a:ext uri="{FF2B5EF4-FFF2-40B4-BE49-F238E27FC236}">
                <a16:creationId xmlns:a16="http://schemas.microsoft.com/office/drawing/2014/main" id="{F8406E4D-C736-7555-FD32-0EC6FDBCE8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0172" y="1557670"/>
            <a:ext cx="914400" cy="914400"/>
          </a:xfrm>
          <a:prstGeom prst="rect">
            <a:avLst/>
          </a:prstGeom>
        </p:spPr>
      </p:pic>
    </p:spTree>
    <p:extLst>
      <p:ext uri="{BB962C8B-B14F-4D97-AF65-F5344CB8AC3E}">
        <p14:creationId xmlns:p14="http://schemas.microsoft.com/office/powerpoint/2010/main" val="377157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240335" y="2344478"/>
            <a:ext cx="3782783" cy="2169042"/>
          </a:xfrm>
        </p:spPr>
        <p:txBody>
          <a:bodyPr>
            <a:normAutofit/>
          </a:bodyPr>
          <a:lstStyle/>
          <a:p>
            <a:r>
              <a:rPr lang="en-US" b="1" dirty="0">
                <a:latin typeface="Poppins" panose="00000500000000000000" pitchFamily="2" charset="0"/>
                <a:cs typeface="Poppins" panose="00000500000000000000" pitchFamily="2" charset="0"/>
              </a:rPr>
              <a:t>Benefits</a:t>
            </a:r>
            <a:br>
              <a:rPr lang="en-US" b="1" dirty="0">
                <a:latin typeface="Poppins" panose="00000500000000000000" pitchFamily="2" charset="0"/>
                <a:cs typeface="Poppins" panose="00000500000000000000" pitchFamily="2" charset="0"/>
              </a:rPr>
            </a:br>
            <a:r>
              <a:rPr lang="en-US" b="1" dirty="0">
                <a:latin typeface="Poppins" panose="00000500000000000000" pitchFamily="2" charset="0"/>
                <a:cs typeface="Poppins" panose="00000500000000000000" pitchFamily="2" charset="0"/>
              </a:rPr>
              <a:t>of Self Leadership</a:t>
            </a:r>
          </a:p>
        </p:txBody>
      </p:sp>
      <p:sp>
        <p:nvSpPr>
          <p:cNvPr id="4" name="Rectangle 3">
            <a:extLst>
              <a:ext uri="{FF2B5EF4-FFF2-40B4-BE49-F238E27FC236}">
                <a16:creationId xmlns:a16="http://schemas.microsoft.com/office/drawing/2014/main" id="{57C0FA15-2124-765E-A417-F196F2E02A50}"/>
              </a:ext>
            </a:extLst>
          </p:cNvPr>
          <p:cNvSpPr/>
          <p:nvPr/>
        </p:nvSpPr>
        <p:spPr>
          <a:xfrm>
            <a:off x="5721455" y="886326"/>
            <a:ext cx="5707258" cy="5438273"/>
          </a:xfrm>
          <a:prstGeom prst="rect">
            <a:avLst/>
          </a:prstGeom>
          <a:noFill/>
        </p:spPr>
      </p:sp>
      <p:sp>
        <p:nvSpPr>
          <p:cNvPr id="5" name="Freeform: Shape 4">
            <a:extLst>
              <a:ext uri="{FF2B5EF4-FFF2-40B4-BE49-F238E27FC236}">
                <a16:creationId xmlns:a16="http://schemas.microsoft.com/office/drawing/2014/main" id="{3848C34C-FBF7-4BB1-DC7D-4BD20DAFA42E}"/>
              </a:ext>
            </a:extLst>
          </p:cNvPr>
          <p:cNvSpPr/>
          <p:nvPr/>
        </p:nvSpPr>
        <p:spPr>
          <a:xfrm>
            <a:off x="5721455" y="1036075"/>
            <a:ext cx="5707258" cy="820462"/>
          </a:xfrm>
          <a:custGeom>
            <a:avLst/>
            <a:gdLst>
              <a:gd name="connsiteX0" fmla="*/ 0 w 5707258"/>
              <a:gd name="connsiteY0" fmla="*/ 136746 h 820462"/>
              <a:gd name="connsiteX1" fmla="*/ 136746 w 5707258"/>
              <a:gd name="connsiteY1" fmla="*/ 0 h 820462"/>
              <a:gd name="connsiteX2" fmla="*/ 5570512 w 5707258"/>
              <a:gd name="connsiteY2" fmla="*/ 0 h 820462"/>
              <a:gd name="connsiteX3" fmla="*/ 5707258 w 5707258"/>
              <a:gd name="connsiteY3" fmla="*/ 136746 h 820462"/>
              <a:gd name="connsiteX4" fmla="*/ 5707258 w 5707258"/>
              <a:gd name="connsiteY4" fmla="*/ 683716 h 820462"/>
              <a:gd name="connsiteX5" fmla="*/ 5570512 w 5707258"/>
              <a:gd name="connsiteY5" fmla="*/ 820462 h 820462"/>
              <a:gd name="connsiteX6" fmla="*/ 136746 w 5707258"/>
              <a:gd name="connsiteY6" fmla="*/ 820462 h 820462"/>
              <a:gd name="connsiteX7" fmla="*/ 0 w 5707258"/>
              <a:gd name="connsiteY7" fmla="*/ 683716 h 820462"/>
              <a:gd name="connsiteX8" fmla="*/ 0 w 5707258"/>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258" h="820462">
                <a:moveTo>
                  <a:pt x="0" y="136746"/>
                </a:moveTo>
                <a:cubicBezTo>
                  <a:pt x="0" y="61223"/>
                  <a:pt x="61223" y="0"/>
                  <a:pt x="136746" y="0"/>
                </a:cubicBezTo>
                <a:lnTo>
                  <a:pt x="5570512" y="0"/>
                </a:lnTo>
                <a:cubicBezTo>
                  <a:pt x="5646035" y="0"/>
                  <a:pt x="5707258" y="61223"/>
                  <a:pt x="5707258" y="136746"/>
                </a:cubicBezTo>
                <a:lnTo>
                  <a:pt x="5707258" y="683716"/>
                </a:lnTo>
                <a:cubicBezTo>
                  <a:pt x="5707258" y="759239"/>
                  <a:pt x="5646035" y="820462"/>
                  <a:pt x="5570512" y="820462"/>
                </a:cubicBezTo>
                <a:lnTo>
                  <a:pt x="136746" y="820462"/>
                </a:lnTo>
                <a:cubicBezTo>
                  <a:pt x="61223" y="820462"/>
                  <a:pt x="0" y="759239"/>
                  <a:pt x="0" y="683716"/>
                </a:cubicBezTo>
                <a:lnTo>
                  <a:pt x="0" y="1367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Take control of their lives, making them active participants rather than passive observers</a:t>
            </a:r>
            <a:endParaRPr lang="en-NG" sz="1500" kern="1200" dirty="0">
              <a:latin typeface="+mn-lt"/>
            </a:endParaRPr>
          </a:p>
        </p:txBody>
      </p:sp>
      <p:sp>
        <p:nvSpPr>
          <p:cNvPr id="6" name="Freeform: Shape 5">
            <a:extLst>
              <a:ext uri="{FF2B5EF4-FFF2-40B4-BE49-F238E27FC236}">
                <a16:creationId xmlns:a16="http://schemas.microsoft.com/office/drawing/2014/main" id="{092DA86B-C8FC-6D30-4005-4276061773AF}"/>
              </a:ext>
            </a:extLst>
          </p:cNvPr>
          <p:cNvSpPr/>
          <p:nvPr/>
        </p:nvSpPr>
        <p:spPr>
          <a:xfrm>
            <a:off x="5721455" y="1899737"/>
            <a:ext cx="5707258" cy="820462"/>
          </a:xfrm>
          <a:custGeom>
            <a:avLst/>
            <a:gdLst>
              <a:gd name="connsiteX0" fmla="*/ 0 w 5707258"/>
              <a:gd name="connsiteY0" fmla="*/ 136746 h 820462"/>
              <a:gd name="connsiteX1" fmla="*/ 136746 w 5707258"/>
              <a:gd name="connsiteY1" fmla="*/ 0 h 820462"/>
              <a:gd name="connsiteX2" fmla="*/ 5570512 w 5707258"/>
              <a:gd name="connsiteY2" fmla="*/ 0 h 820462"/>
              <a:gd name="connsiteX3" fmla="*/ 5707258 w 5707258"/>
              <a:gd name="connsiteY3" fmla="*/ 136746 h 820462"/>
              <a:gd name="connsiteX4" fmla="*/ 5707258 w 5707258"/>
              <a:gd name="connsiteY4" fmla="*/ 683716 h 820462"/>
              <a:gd name="connsiteX5" fmla="*/ 5570512 w 5707258"/>
              <a:gd name="connsiteY5" fmla="*/ 820462 h 820462"/>
              <a:gd name="connsiteX6" fmla="*/ 136746 w 5707258"/>
              <a:gd name="connsiteY6" fmla="*/ 820462 h 820462"/>
              <a:gd name="connsiteX7" fmla="*/ 0 w 5707258"/>
              <a:gd name="connsiteY7" fmla="*/ 683716 h 820462"/>
              <a:gd name="connsiteX8" fmla="*/ 0 w 5707258"/>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258" h="820462">
                <a:moveTo>
                  <a:pt x="0" y="136746"/>
                </a:moveTo>
                <a:cubicBezTo>
                  <a:pt x="0" y="61223"/>
                  <a:pt x="61223" y="0"/>
                  <a:pt x="136746" y="0"/>
                </a:cubicBezTo>
                <a:lnTo>
                  <a:pt x="5570512" y="0"/>
                </a:lnTo>
                <a:cubicBezTo>
                  <a:pt x="5646035" y="0"/>
                  <a:pt x="5707258" y="61223"/>
                  <a:pt x="5707258" y="136746"/>
                </a:cubicBezTo>
                <a:lnTo>
                  <a:pt x="5707258" y="683716"/>
                </a:lnTo>
                <a:cubicBezTo>
                  <a:pt x="5707258" y="759239"/>
                  <a:pt x="5646035" y="820462"/>
                  <a:pt x="5570512" y="820462"/>
                </a:cubicBezTo>
                <a:lnTo>
                  <a:pt x="136746" y="820462"/>
                </a:lnTo>
                <a:cubicBezTo>
                  <a:pt x="61223" y="820462"/>
                  <a:pt x="0" y="759239"/>
                  <a:pt x="0" y="683716"/>
                </a:cubicBezTo>
                <a:lnTo>
                  <a:pt x="0" y="1367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Gain the ability to set clear goals, develop effective strategies, and stay motivated to achieve them. </a:t>
            </a:r>
            <a:endParaRPr lang="en-NG" sz="1500" kern="1200" dirty="0">
              <a:latin typeface="+mn-lt"/>
            </a:endParaRPr>
          </a:p>
        </p:txBody>
      </p:sp>
      <p:sp>
        <p:nvSpPr>
          <p:cNvPr id="7" name="Freeform: Shape 6">
            <a:extLst>
              <a:ext uri="{FF2B5EF4-FFF2-40B4-BE49-F238E27FC236}">
                <a16:creationId xmlns:a16="http://schemas.microsoft.com/office/drawing/2014/main" id="{6B98659C-AB0C-6D50-821A-5D3F6CDBBC51}"/>
              </a:ext>
            </a:extLst>
          </p:cNvPr>
          <p:cNvSpPr/>
          <p:nvPr/>
        </p:nvSpPr>
        <p:spPr>
          <a:xfrm>
            <a:off x="5721455" y="2763400"/>
            <a:ext cx="5707258" cy="820462"/>
          </a:xfrm>
          <a:custGeom>
            <a:avLst/>
            <a:gdLst>
              <a:gd name="connsiteX0" fmla="*/ 0 w 5707258"/>
              <a:gd name="connsiteY0" fmla="*/ 136746 h 820462"/>
              <a:gd name="connsiteX1" fmla="*/ 136746 w 5707258"/>
              <a:gd name="connsiteY1" fmla="*/ 0 h 820462"/>
              <a:gd name="connsiteX2" fmla="*/ 5570512 w 5707258"/>
              <a:gd name="connsiteY2" fmla="*/ 0 h 820462"/>
              <a:gd name="connsiteX3" fmla="*/ 5707258 w 5707258"/>
              <a:gd name="connsiteY3" fmla="*/ 136746 h 820462"/>
              <a:gd name="connsiteX4" fmla="*/ 5707258 w 5707258"/>
              <a:gd name="connsiteY4" fmla="*/ 683716 h 820462"/>
              <a:gd name="connsiteX5" fmla="*/ 5570512 w 5707258"/>
              <a:gd name="connsiteY5" fmla="*/ 820462 h 820462"/>
              <a:gd name="connsiteX6" fmla="*/ 136746 w 5707258"/>
              <a:gd name="connsiteY6" fmla="*/ 820462 h 820462"/>
              <a:gd name="connsiteX7" fmla="*/ 0 w 5707258"/>
              <a:gd name="connsiteY7" fmla="*/ 683716 h 820462"/>
              <a:gd name="connsiteX8" fmla="*/ 0 w 5707258"/>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258" h="820462">
                <a:moveTo>
                  <a:pt x="0" y="136746"/>
                </a:moveTo>
                <a:cubicBezTo>
                  <a:pt x="0" y="61223"/>
                  <a:pt x="61223" y="0"/>
                  <a:pt x="136746" y="0"/>
                </a:cubicBezTo>
                <a:lnTo>
                  <a:pt x="5570512" y="0"/>
                </a:lnTo>
                <a:cubicBezTo>
                  <a:pt x="5646035" y="0"/>
                  <a:pt x="5707258" y="61223"/>
                  <a:pt x="5707258" y="136746"/>
                </a:cubicBezTo>
                <a:lnTo>
                  <a:pt x="5707258" y="683716"/>
                </a:lnTo>
                <a:cubicBezTo>
                  <a:pt x="5707258" y="759239"/>
                  <a:pt x="5646035" y="820462"/>
                  <a:pt x="5570512" y="820462"/>
                </a:cubicBezTo>
                <a:lnTo>
                  <a:pt x="136746" y="820462"/>
                </a:lnTo>
                <a:cubicBezTo>
                  <a:pt x="61223" y="820462"/>
                  <a:pt x="0" y="759239"/>
                  <a:pt x="0" y="683716"/>
                </a:cubicBezTo>
                <a:lnTo>
                  <a:pt x="0" y="1367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Continuous learning and growth</a:t>
            </a:r>
            <a:endParaRPr lang="en-NG" sz="1500" kern="1200" dirty="0">
              <a:latin typeface="+mn-lt"/>
            </a:endParaRPr>
          </a:p>
        </p:txBody>
      </p:sp>
      <p:sp>
        <p:nvSpPr>
          <p:cNvPr id="8" name="Freeform: Shape 7">
            <a:extLst>
              <a:ext uri="{FF2B5EF4-FFF2-40B4-BE49-F238E27FC236}">
                <a16:creationId xmlns:a16="http://schemas.microsoft.com/office/drawing/2014/main" id="{6C3E2F14-B806-662C-8F4A-8128A61AC9CA}"/>
              </a:ext>
            </a:extLst>
          </p:cNvPr>
          <p:cNvSpPr/>
          <p:nvPr/>
        </p:nvSpPr>
        <p:spPr>
          <a:xfrm>
            <a:off x="5721455" y="3627062"/>
            <a:ext cx="5707258" cy="820462"/>
          </a:xfrm>
          <a:custGeom>
            <a:avLst/>
            <a:gdLst>
              <a:gd name="connsiteX0" fmla="*/ 0 w 5707258"/>
              <a:gd name="connsiteY0" fmla="*/ 136746 h 820462"/>
              <a:gd name="connsiteX1" fmla="*/ 136746 w 5707258"/>
              <a:gd name="connsiteY1" fmla="*/ 0 h 820462"/>
              <a:gd name="connsiteX2" fmla="*/ 5570512 w 5707258"/>
              <a:gd name="connsiteY2" fmla="*/ 0 h 820462"/>
              <a:gd name="connsiteX3" fmla="*/ 5707258 w 5707258"/>
              <a:gd name="connsiteY3" fmla="*/ 136746 h 820462"/>
              <a:gd name="connsiteX4" fmla="*/ 5707258 w 5707258"/>
              <a:gd name="connsiteY4" fmla="*/ 683716 h 820462"/>
              <a:gd name="connsiteX5" fmla="*/ 5570512 w 5707258"/>
              <a:gd name="connsiteY5" fmla="*/ 820462 h 820462"/>
              <a:gd name="connsiteX6" fmla="*/ 136746 w 5707258"/>
              <a:gd name="connsiteY6" fmla="*/ 820462 h 820462"/>
              <a:gd name="connsiteX7" fmla="*/ 0 w 5707258"/>
              <a:gd name="connsiteY7" fmla="*/ 683716 h 820462"/>
              <a:gd name="connsiteX8" fmla="*/ 0 w 5707258"/>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258" h="820462">
                <a:moveTo>
                  <a:pt x="0" y="136746"/>
                </a:moveTo>
                <a:cubicBezTo>
                  <a:pt x="0" y="61223"/>
                  <a:pt x="61223" y="0"/>
                  <a:pt x="136746" y="0"/>
                </a:cubicBezTo>
                <a:lnTo>
                  <a:pt x="5570512" y="0"/>
                </a:lnTo>
                <a:cubicBezTo>
                  <a:pt x="5646035" y="0"/>
                  <a:pt x="5707258" y="61223"/>
                  <a:pt x="5707258" y="136746"/>
                </a:cubicBezTo>
                <a:lnTo>
                  <a:pt x="5707258" y="683716"/>
                </a:lnTo>
                <a:cubicBezTo>
                  <a:pt x="5707258" y="759239"/>
                  <a:pt x="5646035" y="820462"/>
                  <a:pt x="5570512" y="820462"/>
                </a:cubicBezTo>
                <a:lnTo>
                  <a:pt x="136746" y="820462"/>
                </a:lnTo>
                <a:cubicBezTo>
                  <a:pt x="61223" y="820462"/>
                  <a:pt x="0" y="759239"/>
                  <a:pt x="0" y="683716"/>
                </a:cubicBezTo>
                <a:lnTo>
                  <a:pt x="0" y="1367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Enhances decision-making skills by encouraging you to consider your values, goals, and long-term vision. </a:t>
            </a:r>
            <a:endParaRPr lang="en-NG" sz="1500" kern="1200" dirty="0">
              <a:latin typeface="+mn-lt"/>
            </a:endParaRPr>
          </a:p>
        </p:txBody>
      </p:sp>
      <p:sp>
        <p:nvSpPr>
          <p:cNvPr id="9" name="Freeform: Shape 8">
            <a:extLst>
              <a:ext uri="{FF2B5EF4-FFF2-40B4-BE49-F238E27FC236}">
                <a16:creationId xmlns:a16="http://schemas.microsoft.com/office/drawing/2014/main" id="{D0E512A8-8F60-6F11-6DF8-FF1CB34DD93D}"/>
              </a:ext>
            </a:extLst>
          </p:cNvPr>
          <p:cNvSpPr/>
          <p:nvPr/>
        </p:nvSpPr>
        <p:spPr>
          <a:xfrm>
            <a:off x="5721455" y="4490724"/>
            <a:ext cx="5707258" cy="820462"/>
          </a:xfrm>
          <a:custGeom>
            <a:avLst/>
            <a:gdLst>
              <a:gd name="connsiteX0" fmla="*/ 0 w 5707258"/>
              <a:gd name="connsiteY0" fmla="*/ 136746 h 820462"/>
              <a:gd name="connsiteX1" fmla="*/ 136746 w 5707258"/>
              <a:gd name="connsiteY1" fmla="*/ 0 h 820462"/>
              <a:gd name="connsiteX2" fmla="*/ 5570512 w 5707258"/>
              <a:gd name="connsiteY2" fmla="*/ 0 h 820462"/>
              <a:gd name="connsiteX3" fmla="*/ 5707258 w 5707258"/>
              <a:gd name="connsiteY3" fmla="*/ 136746 h 820462"/>
              <a:gd name="connsiteX4" fmla="*/ 5707258 w 5707258"/>
              <a:gd name="connsiteY4" fmla="*/ 683716 h 820462"/>
              <a:gd name="connsiteX5" fmla="*/ 5570512 w 5707258"/>
              <a:gd name="connsiteY5" fmla="*/ 820462 h 820462"/>
              <a:gd name="connsiteX6" fmla="*/ 136746 w 5707258"/>
              <a:gd name="connsiteY6" fmla="*/ 820462 h 820462"/>
              <a:gd name="connsiteX7" fmla="*/ 0 w 5707258"/>
              <a:gd name="connsiteY7" fmla="*/ 683716 h 820462"/>
              <a:gd name="connsiteX8" fmla="*/ 0 w 5707258"/>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258" h="820462">
                <a:moveTo>
                  <a:pt x="0" y="136746"/>
                </a:moveTo>
                <a:cubicBezTo>
                  <a:pt x="0" y="61223"/>
                  <a:pt x="61223" y="0"/>
                  <a:pt x="136746" y="0"/>
                </a:cubicBezTo>
                <a:lnTo>
                  <a:pt x="5570512" y="0"/>
                </a:lnTo>
                <a:cubicBezTo>
                  <a:pt x="5646035" y="0"/>
                  <a:pt x="5707258" y="61223"/>
                  <a:pt x="5707258" y="136746"/>
                </a:cubicBezTo>
                <a:lnTo>
                  <a:pt x="5707258" y="683716"/>
                </a:lnTo>
                <a:cubicBezTo>
                  <a:pt x="5707258" y="759239"/>
                  <a:pt x="5646035" y="820462"/>
                  <a:pt x="5570512" y="820462"/>
                </a:cubicBezTo>
                <a:lnTo>
                  <a:pt x="136746" y="820462"/>
                </a:lnTo>
                <a:cubicBezTo>
                  <a:pt x="61223" y="820462"/>
                  <a:pt x="0" y="759239"/>
                  <a:pt x="0" y="683716"/>
                </a:cubicBezTo>
                <a:lnTo>
                  <a:pt x="0" y="1367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Promotes self-reflection and self-awareness, enabling individuals to understand their strengths, weaknesses, and areas for improvement. </a:t>
            </a:r>
            <a:endParaRPr lang="en-NG" sz="1500" kern="1200" dirty="0">
              <a:latin typeface="+mn-lt"/>
            </a:endParaRPr>
          </a:p>
        </p:txBody>
      </p:sp>
      <p:sp>
        <p:nvSpPr>
          <p:cNvPr id="10" name="Freeform: Shape 9">
            <a:extLst>
              <a:ext uri="{FF2B5EF4-FFF2-40B4-BE49-F238E27FC236}">
                <a16:creationId xmlns:a16="http://schemas.microsoft.com/office/drawing/2014/main" id="{FA82A5C4-70F4-1F2F-6BD6-E9C8479BE5A0}"/>
              </a:ext>
            </a:extLst>
          </p:cNvPr>
          <p:cNvSpPr/>
          <p:nvPr/>
        </p:nvSpPr>
        <p:spPr>
          <a:xfrm>
            <a:off x="5721455" y="5354387"/>
            <a:ext cx="5707258" cy="820462"/>
          </a:xfrm>
          <a:custGeom>
            <a:avLst/>
            <a:gdLst>
              <a:gd name="connsiteX0" fmla="*/ 0 w 5707258"/>
              <a:gd name="connsiteY0" fmla="*/ 136746 h 820462"/>
              <a:gd name="connsiteX1" fmla="*/ 136746 w 5707258"/>
              <a:gd name="connsiteY1" fmla="*/ 0 h 820462"/>
              <a:gd name="connsiteX2" fmla="*/ 5570512 w 5707258"/>
              <a:gd name="connsiteY2" fmla="*/ 0 h 820462"/>
              <a:gd name="connsiteX3" fmla="*/ 5707258 w 5707258"/>
              <a:gd name="connsiteY3" fmla="*/ 136746 h 820462"/>
              <a:gd name="connsiteX4" fmla="*/ 5707258 w 5707258"/>
              <a:gd name="connsiteY4" fmla="*/ 683716 h 820462"/>
              <a:gd name="connsiteX5" fmla="*/ 5570512 w 5707258"/>
              <a:gd name="connsiteY5" fmla="*/ 820462 h 820462"/>
              <a:gd name="connsiteX6" fmla="*/ 136746 w 5707258"/>
              <a:gd name="connsiteY6" fmla="*/ 820462 h 820462"/>
              <a:gd name="connsiteX7" fmla="*/ 0 w 5707258"/>
              <a:gd name="connsiteY7" fmla="*/ 683716 h 820462"/>
              <a:gd name="connsiteX8" fmla="*/ 0 w 5707258"/>
              <a:gd name="connsiteY8" fmla="*/ 136746 h 8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258" h="820462">
                <a:moveTo>
                  <a:pt x="0" y="136746"/>
                </a:moveTo>
                <a:cubicBezTo>
                  <a:pt x="0" y="61223"/>
                  <a:pt x="61223" y="0"/>
                  <a:pt x="136746" y="0"/>
                </a:cubicBezTo>
                <a:lnTo>
                  <a:pt x="5570512" y="0"/>
                </a:lnTo>
                <a:cubicBezTo>
                  <a:pt x="5646035" y="0"/>
                  <a:pt x="5707258" y="61223"/>
                  <a:pt x="5707258" y="136746"/>
                </a:cubicBezTo>
                <a:lnTo>
                  <a:pt x="5707258" y="683716"/>
                </a:lnTo>
                <a:cubicBezTo>
                  <a:pt x="5707258" y="759239"/>
                  <a:pt x="5646035" y="820462"/>
                  <a:pt x="5570512" y="820462"/>
                </a:cubicBezTo>
                <a:lnTo>
                  <a:pt x="136746" y="820462"/>
                </a:lnTo>
                <a:cubicBezTo>
                  <a:pt x="61223" y="820462"/>
                  <a:pt x="0" y="759239"/>
                  <a:pt x="0" y="683716"/>
                </a:cubicBezTo>
                <a:lnTo>
                  <a:pt x="0" y="1367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202" tIns="97202" rIns="97202" bIns="97202"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Develop effective time management skills which leads to improved productivity, efficiency, and the ability to accomplish more in less time.</a:t>
            </a:r>
            <a:endParaRPr lang="en-NG" sz="1500" kern="1200" dirty="0">
              <a:latin typeface="+mn-lt"/>
            </a:endParaRPr>
          </a:p>
        </p:txBody>
      </p:sp>
      <p:pic>
        <p:nvPicPr>
          <p:cNvPr id="17" name="Graphic 16" descr="Stopwatch 75% with solid fill">
            <a:extLst>
              <a:ext uri="{FF2B5EF4-FFF2-40B4-BE49-F238E27FC236}">
                <a16:creationId xmlns:a16="http://schemas.microsoft.com/office/drawing/2014/main" id="{FF80BE61-9910-2981-A332-A5900D5425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2009" y="5386648"/>
            <a:ext cx="757958" cy="757958"/>
          </a:xfrm>
          <a:prstGeom prst="rect">
            <a:avLst/>
          </a:prstGeom>
        </p:spPr>
      </p:pic>
      <p:pic>
        <p:nvPicPr>
          <p:cNvPr id="20" name="Graphic 19" descr="Reflection with solid fill">
            <a:extLst>
              <a:ext uri="{FF2B5EF4-FFF2-40B4-BE49-F238E27FC236}">
                <a16:creationId xmlns:a16="http://schemas.microsoft.com/office/drawing/2014/main" id="{466A1AC4-E2B2-9FBF-7606-BC346F9798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2009" y="4515297"/>
            <a:ext cx="757958" cy="757958"/>
          </a:xfrm>
          <a:prstGeom prst="rect">
            <a:avLst/>
          </a:prstGeom>
        </p:spPr>
      </p:pic>
      <p:pic>
        <p:nvPicPr>
          <p:cNvPr id="22" name="Graphic 21" descr="Fork In Road with solid fill">
            <a:extLst>
              <a:ext uri="{FF2B5EF4-FFF2-40B4-BE49-F238E27FC236}">
                <a16:creationId xmlns:a16="http://schemas.microsoft.com/office/drawing/2014/main" id="{6EFEB6CC-2F2A-8A10-449B-FF1E6C5C5F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2009" y="3643944"/>
            <a:ext cx="757958" cy="757958"/>
          </a:xfrm>
          <a:prstGeom prst="rect">
            <a:avLst/>
          </a:prstGeom>
        </p:spPr>
      </p:pic>
      <p:pic>
        <p:nvPicPr>
          <p:cNvPr id="24" name="Graphic 23" descr="Idea with solid fill">
            <a:extLst>
              <a:ext uri="{FF2B5EF4-FFF2-40B4-BE49-F238E27FC236}">
                <a16:creationId xmlns:a16="http://schemas.microsoft.com/office/drawing/2014/main" id="{3D17B262-CED0-2105-6A64-C4C8297087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2009" y="2772591"/>
            <a:ext cx="757958" cy="757958"/>
          </a:xfrm>
          <a:prstGeom prst="rect">
            <a:avLst/>
          </a:prstGeom>
        </p:spPr>
      </p:pic>
      <p:pic>
        <p:nvPicPr>
          <p:cNvPr id="26" name="Graphic 25" descr="Aspiration with solid fill">
            <a:extLst>
              <a:ext uri="{FF2B5EF4-FFF2-40B4-BE49-F238E27FC236}">
                <a16:creationId xmlns:a16="http://schemas.microsoft.com/office/drawing/2014/main" id="{13C77544-00E1-5CD6-83C9-EC46FD76CF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82009" y="1901238"/>
            <a:ext cx="757958" cy="757958"/>
          </a:xfrm>
          <a:prstGeom prst="rect">
            <a:avLst/>
          </a:prstGeom>
        </p:spPr>
      </p:pic>
      <p:pic>
        <p:nvPicPr>
          <p:cNvPr id="28" name="Graphic 27" descr="Steering Wheel with solid fill">
            <a:extLst>
              <a:ext uri="{FF2B5EF4-FFF2-40B4-BE49-F238E27FC236}">
                <a16:creationId xmlns:a16="http://schemas.microsoft.com/office/drawing/2014/main" id="{CF866C22-DB16-7EC7-581A-1C222960B6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82009" y="1029885"/>
            <a:ext cx="757958" cy="757958"/>
          </a:xfrm>
          <a:prstGeom prst="rect">
            <a:avLst/>
          </a:prstGeom>
        </p:spPr>
      </p:pic>
    </p:spTree>
    <p:extLst>
      <p:ext uri="{BB962C8B-B14F-4D97-AF65-F5344CB8AC3E}">
        <p14:creationId xmlns:p14="http://schemas.microsoft.com/office/powerpoint/2010/main" val="21567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94611" y="2152608"/>
            <a:ext cx="8642684" cy="2552784"/>
          </a:xfrm>
        </p:spPr>
        <p:txBody>
          <a:bodyPr>
            <a:normAutofit/>
          </a:bodyPr>
          <a:lstStyle/>
          <a:p>
            <a:r>
              <a:rPr lang="en-US" sz="6600" b="1" dirty="0">
                <a:solidFill>
                  <a:schemeClr val="bg1"/>
                </a:solidFill>
                <a:latin typeface="Poppins" panose="00000500000000000000" pitchFamily="2" charset="0"/>
                <a:cs typeface="Poppins" panose="00000500000000000000" pitchFamily="2" charset="0"/>
              </a:rPr>
              <a:t>Transformation starts within….</a:t>
            </a:r>
          </a:p>
        </p:txBody>
      </p:sp>
    </p:spTree>
    <p:extLst>
      <p:ext uri="{BB962C8B-B14F-4D97-AF65-F5344CB8AC3E}">
        <p14:creationId xmlns:p14="http://schemas.microsoft.com/office/powerpoint/2010/main" val="314786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01</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496664" y="4663440"/>
            <a:ext cx="4581144" cy="1500187"/>
          </a:xfrm>
        </p:spPr>
        <p:txBody>
          <a:bodyPr/>
          <a:lstStyle/>
          <a:p>
            <a:r>
              <a:rPr lang="en-US" sz="3600" b="1" dirty="0">
                <a:latin typeface="Poppins" panose="00000500000000000000" pitchFamily="2" charset="0"/>
                <a:cs typeface="Poppins" panose="00000500000000000000" pitchFamily="2" charset="0"/>
              </a:rPr>
              <a:t>Self Awareness</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6744" r="26744"/>
          <a:stretch/>
        </p:blipFill>
        <p:spPr>
          <a:xfrm>
            <a:off x="6096000" y="0"/>
            <a:ext cx="6096000" cy="6858000"/>
          </a:xfrm>
          <a:prstGeom prst="rect">
            <a:avLst/>
          </a:prstGeom>
        </p:spPr>
      </p:pic>
      <p:pic>
        <p:nvPicPr>
          <p:cNvPr id="6" name="Picture 5">
            <a:extLst>
              <a:ext uri="{FF2B5EF4-FFF2-40B4-BE49-F238E27FC236}">
                <a16:creationId xmlns:a16="http://schemas.microsoft.com/office/drawing/2014/main" id="{EA867FDA-4011-056F-4913-E9EBA85A6B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84144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58516" y="1786167"/>
            <a:ext cx="7511715" cy="3285666"/>
          </a:xfrm>
        </p:spPr>
        <p:txBody>
          <a:bodyPr>
            <a:normAutofit fontScale="90000"/>
          </a:bodyPr>
          <a:lstStyle/>
          <a:p>
            <a:r>
              <a:rPr lang="en-US" sz="6600" b="1" dirty="0">
                <a:solidFill>
                  <a:schemeClr val="accent3">
                    <a:lumMod val="20000"/>
                    <a:lumOff val="80000"/>
                  </a:schemeClr>
                </a:solidFill>
                <a:latin typeface="Poppins" panose="00000500000000000000" pitchFamily="2" charset="0"/>
                <a:cs typeface="Poppins" panose="00000500000000000000" pitchFamily="2" charset="0"/>
              </a:rPr>
              <a:t>If you were to describe yourself in </a:t>
            </a:r>
            <a:r>
              <a:rPr lang="en-US" sz="6600" b="1" dirty="0">
                <a:solidFill>
                  <a:schemeClr val="accent2">
                    <a:lumMod val="60000"/>
                    <a:lumOff val="40000"/>
                  </a:schemeClr>
                </a:solidFill>
                <a:latin typeface="Poppins" panose="00000500000000000000" pitchFamily="2" charset="0"/>
                <a:cs typeface="Poppins" panose="00000500000000000000" pitchFamily="2" charset="0"/>
              </a:rPr>
              <a:t>one word</a:t>
            </a:r>
            <a:r>
              <a:rPr lang="en-US" sz="6600" b="1" dirty="0">
                <a:solidFill>
                  <a:schemeClr val="accent3">
                    <a:lumMod val="20000"/>
                    <a:lumOff val="80000"/>
                  </a:schemeClr>
                </a:solidFill>
                <a:latin typeface="Poppins" panose="00000500000000000000" pitchFamily="2" charset="0"/>
                <a:cs typeface="Poppins" panose="00000500000000000000" pitchFamily="2" charset="0"/>
              </a:rPr>
              <a:t>, what will it be?</a:t>
            </a:r>
          </a:p>
        </p:txBody>
      </p:sp>
    </p:spTree>
    <p:extLst>
      <p:ext uri="{BB962C8B-B14F-4D97-AF65-F5344CB8AC3E}">
        <p14:creationId xmlns:p14="http://schemas.microsoft.com/office/powerpoint/2010/main" val="1159960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ybersafe">
      <a:majorFont>
        <a:latin typeface="Poppins"/>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5182</TotalTime>
  <Words>6252</Words>
  <Application>Microsoft Office PowerPoint</Application>
  <PresentationFormat>Widescreen</PresentationFormat>
  <Paragraphs>470</Paragraphs>
  <Slides>48</Slides>
  <Notes>48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48</vt:i4>
      </vt:variant>
    </vt:vector>
  </HeadingPairs>
  <TitlesOfParts>
    <vt:vector size="64" baseType="lpstr">
      <vt:lpstr>Aharoni</vt:lpstr>
      <vt:lpstr>Amasis MT Pro Medium</vt:lpstr>
      <vt:lpstr>Arial</vt:lpstr>
      <vt:lpstr>Arial Nova</vt:lpstr>
      <vt:lpstr>Avenir Next LT Pro</vt:lpstr>
      <vt:lpstr>Avenir Next LT Pro Demi</vt:lpstr>
      <vt:lpstr>Calibri</vt:lpstr>
      <vt:lpstr>Calibri Light</vt:lpstr>
      <vt:lpstr>Montserrat Light</vt:lpstr>
      <vt:lpstr>Montserrat Medium</vt:lpstr>
      <vt:lpstr>Montserrat SemiBold</vt:lpstr>
      <vt:lpstr>Poppins</vt:lpstr>
      <vt:lpstr>Raleway</vt:lpstr>
      <vt:lpstr>Söhne</vt:lpstr>
      <vt:lpstr>Office Theme</vt:lpstr>
      <vt:lpstr>Custom Design</vt:lpstr>
      <vt:lpstr>Soft Skills  Training</vt:lpstr>
      <vt:lpstr>Module One Self Leadership</vt:lpstr>
      <vt:lpstr>module outline</vt:lpstr>
      <vt:lpstr>“</vt:lpstr>
      <vt:lpstr>Why Self Leadership</vt:lpstr>
      <vt:lpstr>Benefits of Self Leadership</vt:lpstr>
      <vt:lpstr>Transformation starts within….</vt:lpstr>
      <vt:lpstr>01</vt:lpstr>
      <vt:lpstr>If you were to describe yourself in one word, what will it be?</vt:lpstr>
      <vt:lpstr>What is Self Awareness</vt:lpstr>
      <vt:lpstr>Two States  of Self Awareness</vt:lpstr>
      <vt:lpstr>The Four Self-Awareness Archetypes  The 2X2 maps internal self-awareness (how well you know yourself) against external self-awareness (how well you understand how others see you)</vt:lpstr>
      <vt:lpstr>Understanding your SWOT</vt:lpstr>
      <vt:lpstr>Johari Window</vt:lpstr>
      <vt:lpstr>Becoming Self-Aware</vt:lpstr>
      <vt:lpstr>How can you become self aware?</vt:lpstr>
      <vt:lpstr>What should you be aware of?</vt:lpstr>
      <vt:lpstr>02</vt:lpstr>
      <vt:lpstr>How do you see yourself?</vt:lpstr>
      <vt:lpstr>What is Self identity</vt:lpstr>
      <vt:lpstr>PowerPoint Presentation</vt:lpstr>
      <vt:lpstr>Positive Vs. Negative Self-Identity</vt:lpstr>
      <vt:lpstr>How do you build a positive self identity?</vt:lpstr>
      <vt:lpstr>Self Confidence</vt:lpstr>
      <vt:lpstr>Self Confidence: Let’s reflect!</vt:lpstr>
      <vt:lpstr>What is Self-Confidence?</vt:lpstr>
      <vt:lpstr>When is your Confidence Level Low?</vt:lpstr>
      <vt:lpstr>PowerPoint Presentation</vt:lpstr>
      <vt:lpstr>03</vt:lpstr>
      <vt:lpstr>Your vision is...</vt:lpstr>
      <vt:lpstr>Why have a vision? Why does it matter?</vt:lpstr>
      <vt:lpstr>Quotes on Vision</vt:lpstr>
      <vt:lpstr>How do you develop a Vision </vt:lpstr>
      <vt:lpstr>PowerPoint Presentation</vt:lpstr>
      <vt:lpstr>Goal Setting</vt:lpstr>
      <vt:lpstr>Why Goal Setting</vt:lpstr>
      <vt:lpstr>How to set goals</vt:lpstr>
      <vt:lpstr>Daily Habits &amp; Goals</vt:lpstr>
      <vt:lpstr>04</vt:lpstr>
      <vt:lpstr>What is Time Management?</vt:lpstr>
      <vt:lpstr>What’s the one challenge you face with time management?</vt:lpstr>
      <vt:lpstr>Procrastination</vt:lpstr>
      <vt:lpstr>How do your overcome procrastination?</vt:lpstr>
      <vt:lpstr>The Time Management Matrix</vt:lpstr>
      <vt:lpstr>How to Effectively Manage Your Time</vt:lpstr>
      <vt:lpstr>Deadlines and Managing Expectations at work</vt:lpstr>
      <vt:lpstr>Summary &amp; Reflections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Prerequisite  Training</dc:title>
  <dc:creator>Daniel Emenahor</dc:creator>
  <cp:lastModifiedBy>Daniel</cp:lastModifiedBy>
  <cp:revision>14</cp:revision>
  <cp:lastPrinted>2023-07-10T23:11:44Z</cp:lastPrinted>
  <dcterms:created xsi:type="dcterms:W3CDTF">2023-04-17T08:41:03Z</dcterms:created>
  <dcterms:modified xsi:type="dcterms:W3CDTF">2023-07-11T07:10:28Z</dcterms:modified>
</cp:coreProperties>
</file>