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6.xml"/><Relationship Id="rId22" Type="http://schemas.openxmlformats.org/officeDocument/2006/relationships/font" Target="fonts/Roboto-italic.fntdata"/><Relationship Id="rId10" Type="http://schemas.openxmlformats.org/officeDocument/2006/relationships/slide" Target="slides/slide5.xml"/><Relationship Id="rId21" Type="http://schemas.openxmlformats.org/officeDocument/2006/relationships/font" Target="fonts/Robo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bold.fntdata"/><Relationship Id="rId16" Type="http://schemas.openxmlformats.org/officeDocument/2006/relationships/font" Target="fonts/Raleway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-boldItalic.fntdata"/><Relationship Id="rId6" Type="http://schemas.openxmlformats.org/officeDocument/2006/relationships/slide" Target="slides/slide1.xml"/><Relationship Id="rId18" Type="http://schemas.openxmlformats.org/officeDocument/2006/relationships/font" Target="fonts/Raleway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c6f73a04f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c6f73a0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8aadda5289_0_102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8aadda5289_0_10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8d3d440a3d_0_13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8d3d440a3d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8eda6f7680_0_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8eda6f768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8eda6f7680_0_1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8eda6f768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eda6f7680_0_1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eda6f7680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eda6f7680_0_2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eda6f768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8eda6f7680_0_3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8eda6f7680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eda6f7680_0_3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eda6f7680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8eda6f7680_0_4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8eda6f7680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495450" y="1819850"/>
            <a:ext cx="8153100" cy="26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b="1" sz="4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rgbClr val="347CB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630800" y="384450"/>
            <a:ext cx="4011000" cy="204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100"/>
              <a:t>What Will I Learn?</a:t>
            </a:r>
            <a:endParaRPr sz="5100"/>
          </a:p>
        </p:txBody>
      </p:sp>
      <p:sp>
        <p:nvSpPr>
          <p:cNvPr id="65" name="Google Shape;65;p13"/>
          <p:cNvSpPr/>
          <p:nvPr/>
        </p:nvSpPr>
        <p:spPr>
          <a:xfrm flipH="1">
            <a:off x="0" y="14925"/>
            <a:ext cx="9144000" cy="51435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60950" y="2164825"/>
            <a:ext cx="2384975" cy="238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ctrTitle"/>
          </p:nvPr>
        </p:nvSpPr>
        <p:spPr>
          <a:xfrm>
            <a:off x="731175" y="741625"/>
            <a:ext cx="4332900" cy="170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500"/>
              <a:t>What Will I Learn? </a:t>
            </a:r>
            <a:r>
              <a:rPr b="1" lang="en" sz="5500">
                <a:latin typeface="Raleway"/>
                <a:ea typeface="Raleway"/>
                <a:cs typeface="Raleway"/>
                <a:sym typeface="Raleway"/>
              </a:rPr>
              <a:t>✓</a:t>
            </a:r>
            <a:endParaRPr b="1" sz="55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2" name="Google Shape;112;p22"/>
          <p:cNvSpPr/>
          <p:nvPr/>
        </p:nvSpPr>
        <p:spPr>
          <a:xfrm flipH="1">
            <a:off x="0" y="14925"/>
            <a:ext cx="9144000" cy="51435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2"/>
          <p:cNvSpPr txBox="1"/>
          <p:nvPr>
            <p:ph type="ctrTitle"/>
          </p:nvPr>
        </p:nvSpPr>
        <p:spPr>
          <a:xfrm>
            <a:off x="5190475" y="3808625"/>
            <a:ext cx="34599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Don’t miss the next lecture...</a:t>
            </a:r>
            <a:endParaRPr b="1" sz="38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ctrTitle"/>
          </p:nvPr>
        </p:nvSpPr>
        <p:spPr>
          <a:xfrm>
            <a:off x="1171350" y="2373925"/>
            <a:ext cx="7410900" cy="26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300"/>
              <a:t>Overview</a:t>
            </a:r>
            <a:endParaRPr sz="3300"/>
          </a:p>
          <a:p>
            <a:pPr indent="-3683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Introduction to Computer Science</a:t>
            </a:r>
            <a:endParaRPr sz="2200"/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Code Python on the Web</a:t>
            </a:r>
            <a:endParaRPr sz="2200"/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Python Variables</a:t>
            </a:r>
            <a:endParaRPr sz="2200"/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 Number Doctor: Python Operators</a:t>
            </a:r>
            <a:endParaRPr sz="2200"/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 String Doctor: Operate on Strings</a:t>
            </a:r>
            <a:endParaRPr sz="2200"/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 List Ninja</a:t>
            </a:r>
            <a:endParaRPr sz="2200"/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If Statements</a:t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ctrTitle"/>
          </p:nvPr>
        </p:nvSpPr>
        <p:spPr>
          <a:xfrm>
            <a:off x="1009575" y="2352950"/>
            <a:ext cx="7410900" cy="26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000"/>
              <a:t>Introduction to Computer Science</a:t>
            </a:r>
            <a:endParaRPr sz="3000"/>
          </a:p>
          <a:p>
            <a:pPr indent="-34925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What is Python?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How do Computers Make Decisions?	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What is an Algorithm?	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How Do Computers Repeat Tasks?	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How Can Computers Search for Data?	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How Can Computers Sort Data?	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How Fast Are Algorithms?	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What is the Binary Number System?	 			</a:t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ctrTitle"/>
          </p:nvPr>
        </p:nvSpPr>
        <p:spPr>
          <a:xfrm>
            <a:off x="1009575" y="2657750"/>
            <a:ext cx="7410900" cy="26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4000"/>
              <a:t>Code Python on the Web</a:t>
            </a:r>
            <a:endParaRPr sz="4000"/>
          </a:p>
          <a:p>
            <a:pPr indent="-41275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What is Google Colab?	</a:t>
            </a:r>
            <a:endParaRPr sz="2900"/>
          </a:p>
          <a:p>
            <a:pPr indent="-412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What If I Get Errors?	</a:t>
            </a:r>
            <a:endParaRPr sz="2900"/>
          </a:p>
          <a:p>
            <a:pPr indent="-412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How Do I Terminate a Session?	</a:t>
            </a:r>
            <a:endParaRPr sz="2900"/>
          </a:p>
          <a:p>
            <a:pPr indent="-412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How Do I Enable Corgi Mode?										</a:t>
            </a:r>
            <a:endParaRPr sz="2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ctrTitle"/>
          </p:nvPr>
        </p:nvSpPr>
        <p:spPr>
          <a:xfrm>
            <a:off x="1238175" y="2962550"/>
            <a:ext cx="7410900" cy="26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4300"/>
              <a:t>Python Variables</a:t>
            </a:r>
            <a:endParaRPr sz="4300"/>
          </a:p>
          <a:p>
            <a:pPr indent="-4318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3200"/>
              <a:buChar char="●"/>
            </a:pPr>
            <a:r>
              <a:rPr lang="en" sz="3200"/>
              <a:t>What is a Variable?	</a:t>
            </a:r>
            <a:endParaRPr sz="3200"/>
          </a:p>
          <a:p>
            <a:pPr indent="-431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" sz="3200"/>
              <a:t>What are Data Types?	</a:t>
            </a:r>
            <a:endParaRPr sz="3200"/>
          </a:p>
          <a:p>
            <a:pPr indent="-431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" sz="3200"/>
              <a:t>What is a Boolean?	</a:t>
            </a:r>
            <a:endParaRPr sz="3200"/>
          </a:p>
          <a:p>
            <a:pPr indent="-431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" sz="3200"/>
              <a:t>What are F Strings?										</a:t>
            </a:r>
            <a:endParaRPr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ctrTitle"/>
          </p:nvPr>
        </p:nvSpPr>
        <p:spPr>
          <a:xfrm>
            <a:off x="639350" y="2276750"/>
            <a:ext cx="7857300" cy="26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200"/>
              <a:t>The Number Doctor: Python Operators</a:t>
            </a:r>
            <a:endParaRPr sz="3200"/>
          </a:p>
          <a:p>
            <a:pPr indent="-36195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Simple Arithmetic Operators	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Modulo Arithmetic Operator	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Floor Division	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Exponents	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Less or Greater	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Can I Check Equality?	</a:t>
            </a:r>
            <a:endParaRPr sz="2100"/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BEDMAS Order of Operations					</a:t>
            </a:r>
            <a:endParaRPr sz="2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ctrTitle"/>
          </p:nvPr>
        </p:nvSpPr>
        <p:spPr>
          <a:xfrm>
            <a:off x="857175" y="2810150"/>
            <a:ext cx="7410900" cy="26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4000"/>
              <a:t>The String Doctor: Operate on Strings</a:t>
            </a:r>
            <a:endParaRPr sz="4000"/>
          </a:p>
          <a:p>
            <a:pPr indent="-41275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Can I Add Strings?	</a:t>
            </a:r>
            <a:endParaRPr sz="2900"/>
          </a:p>
          <a:p>
            <a:pPr indent="-412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Can I Add String Variables?	</a:t>
            </a:r>
            <a:endParaRPr sz="2900"/>
          </a:p>
          <a:p>
            <a:pPr indent="-412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Can I Operate on Strings and Integers?					 						</a:t>
            </a:r>
            <a:endParaRPr sz="2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ctrTitle"/>
          </p:nvPr>
        </p:nvSpPr>
        <p:spPr>
          <a:xfrm>
            <a:off x="1218525" y="2354925"/>
            <a:ext cx="7410900" cy="26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000"/>
              <a:t>The List Ninja</a:t>
            </a:r>
            <a:endParaRPr sz="3000"/>
          </a:p>
          <a:p>
            <a:pPr indent="-34925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Can I Make a List Variable?	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Can I Compare Lists?	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Watch Out! Don't Make This List Mistake	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Can I Get an Item from a List?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List Ninja! Can I Slice a List?	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Can I Check if an Item is in a List?	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Can I Add Items to a List?	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Can I Delete Items from a List?	</a:t>
            </a:r>
            <a:endParaRPr sz="1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ctrTitle"/>
          </p:nvPr>
        </p:nvSpPr>
        <p:spPr>
          <a:xfrm>
            <a:off x="913725" y="2354925"/>
            <a:ext cx="7410900" cy="26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5100"/>
              <a:t>If Statements</a:t>
            </a:r>
            <a:endParaRPr sz="5100"/>
          </a:p>
          <a:p>
            <a:pPr indent="-4826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4000"/>
              <a:buChar char="●"/>
            </a:pPr>
            <a:r>
              <a:rPr lang="en" sz="4000"/>
              <a:t>Can I Make an If Statement?</a:t>
            </a:r>
            <a:endParaRPr sz="4000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6800"/>
              <a:t>And much more!</a:t>
            </a:r>
            <a:endParaRPr sz="6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