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9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67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8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11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9003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35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75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5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20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6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0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6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4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2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4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3A0905C-897E-4440-9150-0F5AA82D819D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DC12DA1-C211-4672-A60E-E1C7BF4CB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8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Troubleshooting </a:t>
            </a:r>
            <a:r>
              <a:rPr lang="en-US" dirty="0" err="1"/>
              <a:t>OSPf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346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46865"/>
          </a:xfrm>
        </p:spPr>
        <p:txBody>
          <a:bodyPr/>
          <a:lstStyle/>
          <a:p>
            <a:r>
              <a:rPr lang="en-US" dirty="0"/>
              <a:t>OSPF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265383"/>
            <a:ext cx="10363826" cy="369454"/>
          </a:xfrm>
        </p:spPr>
        <p:txBody>
          <a:bodyPr>
            <a:noAutofit/>
          </a:bodyPr>
          <a:lstStyle/>
          <a:p>
            <a:r>
              <a:rPr lang="en-US" sz="2400" dirty="0"/>
              <a:t>OSPF routing protocol is a link state routing protocol</a:t>
            </a:r>
          </a:p>
          <a:p>
            <a:pPr lvl="1"/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4558"/>
              </p:ext>
            </p:extLst>
          </p:nvPr>
        </p:nvGraphicFramePr>
        <p:xfrm>
          <a:off x="913774" y="1808293"/>
          <a:ext cx="9301643" cy="4878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642">
                  <a:extLst>
                    <a:ext uri="{9D8B030D-6E8A-4147-A177-3AD203B41FA5}">
                      <a16:colId xmlns:a16="http://schemas.microsoft.com/office/drawing/2014/main" val="2927904188"/>
                    </a:ext>
                  </a:extLst>
                </a:gridCol>
                <a:gridCol w="7213001">
                  <a:extLst>
                    <a:ext uri="{9D8B030D-6E8A-4147-A177-3AD203B41FA5}">
                      <a16:colId xmlns:a16="http://schemas.microsoft.com/office/drawing/2014/main" val="2293597145"/>
                    </a:ext>
                  </a:extLst>
                </a:gridCol>
              </a:tblGrid>
              <a:tr h="383272">
                <a:tc>
                  <a:txBody>
                    <a:bodyPr/>
                    <a:lstStyle/>
                    <a:p>
                      <a:r>
                        <a:rPr lang="en-US" sz="1800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445853"/>
                  </a:ext>
                </a:extLst>
              </a:tr>
              <a:tr h="670726">
                <a:tc>
                  <a:txBody>
                    <a:bodyPr/>
                    <a:lstStyle/>
                    <a:p>
                      <a:r>
                        <a:rPr lang="en-US" sz="1800" dirty="0"/>
                        <a:t>LSDB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The data structure held by an OSPF router for the purpose of storing topology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805722"/>
                  </a:ext>
                </a:extLst>
              </a:tr>
              <a:tr h="383272">
                <a:tc>
                  <a:txBody>
                    <a:bodyPr/>
                    <a:lstStyle/>
                    <a:p>
                      <a:r>
                        <a:rPr lang="en-US" sz="1800" dirty="0"/>
                        <a:t>SPF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The name of the algorithm OSPF uses to analyze the LSDB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350297"/>
                  </a:ext>
                </a:extLst>
              </a:tr>
              <a:tr h="666783">
                <a:tc>
                  <a:txBody>
                    <a:bodyPr/>
                    <a:lstStyle/>
                    <a:p>
                      <a:r>
                        <a:rPr lang="en-US" sz="1800" dirty="0"/>
                        <a:t>LSU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The name of the OSPF packet that holds the detailed topology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323"/>
                  </a:ext>
                </a:extLst>
              </a:tr>
              <a:tr h="666783">
                <a:tc>
                  <a:txBody>
                    <a:bodyPr/>
                    <a:lstStyle/>
                    <a:p>
                      <a:r>
                        <a:rPr lang="en-US" sz="1800" dirty="0"/>
                        <a:t>LSA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The name of class of OSPF data structure that hold topology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851996"/>
                  </a:ext>
                </a:extLst>
              </a:tr>
              <a:tr h="383272">
                <a:tc>
                  <a:txBody>
                    <a:bodyPr/>
                    <a:lstStyle/>
                    <a:p>
                      <a:r>
                        <a:rPr lang="en-US" sz="1800" dirty="0"/>
                        <a:t>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Contiguous grouping of routers and router interface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018742"/>
                  </a:ext>
                </a:extLst>
              </a:tr>
              <a:tr h="383272">
                <a:tc>
                  <a:txBody>
                    <a:bodyPr/>
                    <a:lstStyle/>
                    <a:p>
                      <a:r>
                        <a:rPr lang="en-US" sz="1800" dirty="0"/>
                        <a:t>Backbone Router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Any router that has at least on interface connected to area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112938"/>
                  </a:ext>
                </a:extLst>
              </a:tr>
              <a:tr h="670726">
                <a:tc>
                  <a:txBody>
                    <a:bodyPr/>
                    <a:lstStyle/>
                    <a:p>
                      <a:r>
                        <a:rPr lang="en-US" sz="1800" dirty="0"/>
                        <a:t>Internal Router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 router that has interface connected to only one area, making the router on the data link to perform special functions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308845"/>
                  </a:ext>
                </a:extLst>
              </a:tr>
              <a:tr h="670726">
                <a:tc>
                  <a:txBody>
                    <a:bodyPr/>
                    <a:lstStyle/>
                    <a:p>
                      <a:r>
                        <a:rPr lang="en-US" sz="1800" dirty="0"/>
                        <a:t>BDR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 router on </a:t>
                      </a:r>
                      <a:r>
                        <a:rPr lang="en-US" sz="1800" dirty="0" err="1"/>
                        <a:t>mult</a:t>
                      </a:r>
                      <a:r>
                        <a:rPr lang="en-US" sz="1800" dirty="0"/>
                        <a:t>-access data link that monitors the DR and becomes prepared to take over for the DR, if it fails.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220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350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57701"/>
          </a:xfrm>
        </p:spPr>
        <p:txBody>
          <a:bodyPr/>
          <a:lstStyle/>
          <a:p>
            <a:r>
              <a:rPr lang="en-US" dirty="0"/>
              <a:t>OSPF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43083" y="1376218"/>
            <a:ext cx="10363826" cy="3424107"/>
          </a:xfrm>
        </p:spPr>
        <p:txBody>
          <a:bodyPr>
            <a:normAutofit/>
          </a:bodyPr>
          <a:lstStyle/>
          <a:p>
            <a:r>
              <a:rPr lang="en-US" sz="2400" dirty="0"/>
              <a:t>Uses Cost</a:t>
            </a:r>
          </a:p>
          <a:p>
            <a:r>
              <a:rPr lang="en-US" sz="2400" dirty="0"/>
              <a:t>Uses a Process ID Number</a:t>
            </a:r>
          </a:p>
          <a:p>
            <a:r>
              <a:rPr lang="en-US" sz="2400" dirty="0"/>
              <a:t>Configurations include</a:t>
            </a:r>
          </a:p>
          <a:p>
            <a:pPr lvl="1"/>
            <a:r>
              <a:rPr lang="en-US" sz="2400" dirty="0"/>
              <a:t>Single area and Multi-Area </a:t>
            </a:r>
          </a:p>
          <a:p>
            <a:r>
              <a:rPr lang="en-US" sz="2400" dirty="0"/>
              <a:t>Uses Designated Routers and Backup Designated Routers</a:t>
            </a:r>
          </a:p>
        </p:txBody>
      </p:sp>
    </p:spTree>
    <p:extLst>
      <p:ext uri="{BB962C8B-B14F-4D97-AF65-F5344CB8AC3E}">
        <p14:creationId xmlns:p14="http://schemas.microsoft.com/office/powerpoint/2010/main" val="155226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96247"/>
          </a:xfrm>
        </p:spPr>
        <p:txBody>
          <a:bodyPr/>
          <a:lstStyle/>
          <a:p>
            <a:r>
              <a:rPr lang="en-US" dirty="0"/>
              <a:t>All about OSPF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72393" y="1609710"/>
            <a:ext cx="10363826" cy="3424107"/>
          </a:xfrm>
        </p:spPr>
        <p:txBody>
          <a:bodyPr>
            <a:noAutofit/>
          </a:bodyPr>
          <a:lstStyle/>
          <a:p>
            <a:r>
              <a:rPr lang="en-US" sz="2400" dirty="0"/>
              <a:t>No limitation on routers</a:t>
            </a:r>
          </a:p>
          <a:p>
            <a:r>
              <a:rPr lang="en-US" sz="2400" dirty="0"/>
              <a:t>Does not summarize automatically</a:t>
            </a:r>
          </a:p>
          <a:p>
            <a:r>
              <a:rPr lang="en-US" sz="2400" dirty="0"/>
              <a:t>Uses Hello and Dead timers</a:t>
            </a:r>
          </a:p>
          <a:p>
            <a:r>
              <a:rPr lang="en-US" sz="2400" dirty="0"/>
              <a:t>Creates the following tables</a:t>
            </a:r>
          </a:p>
          <a:p>
            <a:pPr lvl="1"/>
            <a:r>
              <a:rPr lang="en-US" sz="2400" dirty="0"/>
              <a:t>Routing table</a:t>
            </a:r>
          </a:p>
          <a:p>
            <a:pPr lvl="1"/>
            <a:r>
              <a:rPr lang="en-US" sz="2400" dirty="0"/>
              <a:t>Neighbor table</a:t>
            </a:r>
          </a:p>
          <a:p>
            <a:pPr lvl="1"/>
            <a:r>
              <a:rPr lang="en-US" sz="2400" dirty="0"/>
              <a:t>Database table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123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287" y="97971"/>
            <a:ext cx="10018713" cy="1752599"/>
          </a:xfrm>
        </p:spPr>
        <p:txBody>
          <a:bodyPr/>
          <a:lstStyle/>
          <a:p>
            <a:r>
              <a:rPr lang="en-US" dirty="0"/>
              <a:t>Requirements to create Neighbors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1493642" y="1677956"/>
          <a:ext cx="10018712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5141">
                  <a:extLst>
                    <a:ext uri="{9D8B030D-6E8A-4147-A177-3AD203B41FA5}">
                      <a16:colId xmlns:a16="http://schemas.microsoft.com/office/drawing/2014/main" val="848054452"/>
                    </a:ext>
                  </a:extLst>
                </a:gridCol>
                <a:gridCol w="853571">
                  <a:extLst>
                    <a:ext uri="{9D8B030D-6E8A-4147-A177-3AD203B41FA5}">
                      <a16:colId xmlns:a16="http://schemas.microsoft.com/office/drawing/2014/main" val="1179642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Requirement</a:t>
                      </a:r>
                    </a:p>
                  </a:txBody>
                  <a:tcPr marL="87119" marR="8711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Yes/No</a:t>
                      </a:r>
                    </a:p>
                  </a:txBody>
                  <a:tcPr marL="87119" marR="87119"/>
                </a:tc>
                <a:extLst>
                  <a:ext uri="{0D108BD9-81ED-4DB2-BD59-A6C34878D82A}">
                    <a16:rowId xmlns:a16="http://schemas.microsoft.com/office/drawing/2014/main" val="462033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Interfaces</a:t>
                      </a:r>
                      <a:r>
                        <a:rPr lang="en-US" sz="2400" baseline="0" dirty="0"/>
                        <a:t> primary IP addresses must be in same subnet</a:t>
                      </a:r>
                      <a:endParaRPr lang="en-US" sz="2400" dirty="0"/>
                    </a:p>
                  </a:txBody>
                  <a:tcPr marL="87119" marR="8711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</a:t>
                      </a:r>
                    </a:p>
                  </a:txBody>
                  <a:tcPr marL="87119" marR="87119"/>
                </a:tc>
                <a:extLst>
                  <a:ext uri="{0D108BD9-81ED-4DB2-BD59-A6C34878D82A}">
                    <a16:rowId xmlns:a16="http://schemas.microsoft.com/office/drawing/2014/main" val="1564213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Must</a:t>
                      </a:r>
                      <a:r>
                        <a:rPr lang="en-US" sz="2400" baseline="0" dirty="0"/>
                        <a:t> not be passive on the connected interface</a:t>
                      </a:r>
                      <a:endParaRPr lang="en-US" sz="2400" dirty="0"/>
                    </a:p>
                  </a:txBody>
                  <a:tcPr marL="87119" marR="8711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</a:t>
                      </a:r>
                    </a:p>
                  </a:txBody>
                  <a:tcPr marL="87119" marR="87119"/>
                </a:tc>
                <a:extLst>
                  <a:ext uri="{0D108BD9-81ED-4DB2-BD59-A6C34878D82A}">
                    <a16:rowId xmlns:a16="http://schemas.microsoft.com/office/drawing/2014/main" val="3868307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Must be in sam</a:t>
                      </a:r>
                      <a:r>
                        <a:rPr lang="en-US" sz="2400" baseline="0" dirty="0"/>
                        <a:t>e area</a:t>
                      </a:r>
                      <a:endParaRPr lang="en-US" sz="2400" dirty="0"/>
                    </a:p>
                  </a:txBody>
                  <a:tcPr marL="87119" marR="8711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</a:t>
                      </a:r>
                    </a:p>
                  </a:txBody>
                  <a:tcPr marL="87119" marR="87119"/>
                </a:tc>
                <a:extLst>
                  <a:ext uri="{0D108BD9-81ED-4DB2-BD59-A6C34878D82A}">
                    <a16:rowId xmlns:a16="http://schemas.microsoft.com/office/drawing/2014/main" val="253334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Hello</a:t>
                      </a:r>
                      <a:r>
                        <a:rPr lang="en-US" sz="2400" baseline="0" dirty="0"/>
                        <a:t> and Dead timers must be the same</a:t>
                      </a:r>
                      <a:endParaRPr lang="en-US" sz="2400" dirty="0"/>
                    </a:p>
                  </a:txBody>
                  <a:tcPr marL="87119" marR="8711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</a:t>
                      </a:r>
                    </a:p>
                  </a:txBody>
                  <a:tcPr marL="87119" marR="87119"/>
                </a:tc>
                <a:extLst>
                  <a:ext uri="{0D108BD9-81ED-4DB2-BD59-A6C34878D82A}">
                    <a16:rowId xmlns:a16="http://schemas.microsoft.com/office/drawing/2014/main" val="291828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Router ID must be unique</a:t>
                      </a:r>
                    </a:p>
                  </a:txBody>
                  <a:tcPr marL="87119" marR="8711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</a:t>
                      </a:r>
                    </a:p>
                  </a:txBody>
                  <a:tcPr marL="87119" marR="87119"/>
                </a:tc>
                <a:extLst>
                  <a:ext uri="{0D108BD9-81ED-4DB2-BD59-A6C34878D82A}">
                    <a16:rowId xmlns:a16="http://schemas.microsoft.com/office/drawing/2014/main" val="2732906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Must</a:t>
                      </a:r>
                      <a:r>
                        <a:rPr lang="en-US" sz="2400" baseline="0" dirty="0"/>
                        <a:t> pass neighbor authentication (Optional)</a:t>
                      </a:r>
                      <a:endParaRPr lang="en-US" sz="2400" dirty="0"/>
                    </a:p>
                  </a:txBody>
                  <a:tcPr marL="87119" marR="8711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Yes</a:t>
                      </a:r>
                    </a:p>
                  </a:txBody>
                  <a:tcPr marL="87119" marR="87119"/>
                </a:tc>
                <a:extLst>
                  <a:ext uri="{0D108BD9-81ED-4DB2-BD59-A6C34878D82A}">
                    <a16:rowId xmlns:a16="http://schemas.microsoft.com/office/drawing/2014/main" val="110204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K-values</a:t>
                      </a:r>
                      <a:r>
                        <a:rPr lang="en-US" sz="2400" baseline="0" dirty="0"/>
                        <a:t> must match</a:t>
                      </a:r>
                      <a:endParaRPr lang="en-US" sz="2400" dirty="0"/>
                    </a:p>
                  </a:txBody>
                  <a:tcPr marL="87119" marR="8711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N/A</a:t>
                      </a:r>
                    </a:p>
                  </a:txBody>
                  <a:tcPr marL="87119" marR="87119"/>
                </a:tc>
                <a:extLst>
                  <a:ext uri="{0D108BD9-81ED-4DB2-BD59-A6C34878D82A}">
                    <a16:rowId xmlns:a16="http://schemas.microsoft.com/office/drawing/2014/main" val="1173474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11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918" y="360218"/>
            <a:ext cx="10018713" cy="748145"/>
          </a:xfrm>
        </p:spPr>
        <p:txBody>
          <a:bodyPr/>
          <a:lstStyle/>
          <a:p>
            <a:r>
              <a:rPr lang="en-US" dirty="0"/>
              <a:t>Verifying OSPF	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7463516"/>
              </p:ext>
            </p:extLst>
          </p:nvPr>
        </p:nvGraphicFramePr>
        <p:xfrm>
          <a:off x="1283918" y="1207142"/>
          <a:ext cx="9389246" cy="5260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221">
                  <a:extLst>
                    <a:ext uri="{9D8B030D-6E8A-4147-A177-3AD203B41FA5}">
                      <a16:colId xmlns:a16="http://schemas.microsoft.com/office/drawing/2014/main" val="2197690055"/>
                    </a:ext>
                  </a:extLst>
                </a:gridCol>
                <a:gridCol w="7532025">
                  <a:extLst>
                    <a:ext uri="{9D8B030D-6E8A-4147-A177-3AD203B41FA5}">
                      <a16:colId xmlns:a16="http://schemas.microsoft.com/office/drawing/2014/main" val="1995897008"/>
                    </a:ext>
                  </a:extLst>
                </a:gridCol>
              </a:tblGrid>
              <a:tr h="523733">
                <a:tc>
                  <a:txBody>
                    <a:bodyPr/>
                    <a:lstStyle/>
                    <a:p>
                      <a:r>
                        <a:rPr lang="en-US" sz="2800" dirty="0"/>
                        <a:t>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155302"/>
                  </a:ext>
                </a:extLst>
              </a:tr>
              <a:tr h="531007">
                <a:tc>
                  <a:txBody>
                    <a:bodyPr/>
                    <a:lstStyle/>
                    <a:p>
                      <a:r>
                        <a:rPr lang="en-US" sz="2800" dirty="0" err="1"/>
                        <a:t>Sh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ip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ospf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int</a:t>
                      </a:r>
                      <a:r>
                        <a:rPr lang="en-US" sz="2800" dirty="0"/>
                        <a:t> brief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Lists the interfaces on which OSPF</a:t>
                      </a:r>
                      <a:r>
                        <a:rPr lang="en-US" sz="2800" baseline="0" dirty="0"/>
                        <a:t> is enabled, omitting passive interfaces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048582"/>
                  </a:ext>
                </a:extLst>
              </a:tr>
              <a:tr h="916532">
                <a:tc>
                  <a:txBody>
                    <a:bodyPr/>
                    <a:lstStyle/>
                    <a:p>
                      <a:r>
                        <a:rPr lang="en-US" sz="2800" dirty="0" err="1"/>
                        <a:t>Sh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ip</a:t>
                      </a:r>
                      <a:r>
                        <a:rPr lang="en-US" sz="2800" dirty="0"/>
                        <a:t> protocols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List the contents of the network configuration</a:t>
                      </a:r>
                      <a:r>
                        <a:rPr lang="en-US" sz="2800" baseline="0" dirty="0"/>
                        <a:t> commands for each routing process and a list enabled but passive interfaces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881713"/>
                  </a:ext>
                </a:extLst>
              </a:tr>
              <a:tr h="531007">
                <a:tc>
                  <a:txBody>
                    <a:bodyPr/>
                    <a:lstStyle/>
                    <a:p>
                      <a:r>
                        <a:rPr lang="en-US" sz="2800" dirty="0" err="1"/>
                        <a:t>Sh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ip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ospf</a:t>
                      </a:r>
                      <a:r>
                        <a:rPr lang="en-US" sz="2800" baseline="0" dirty="0"/>
                        <a:t> neighbor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List of known neighbors,</a:t>
                      </a:r>
                      <a:r>
                        <a:rPr lang="en-US" sz="2800" baseline="0" dirty="0"/>
                        <a:t> including neighbor state.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408912"/>
                  </a:ext>
                </a:extLst>
              </a:tr>
              <a:tr h="531007">
                <a:tc>
                  <a:txBody>
                    <a:bodyPr/>
                    <a:lstStyle/>
                    <a:p>
                      <a:r>
                        <a:rPr lang="en-US" sz="2800" dirty="0" err="1"/>
                        <a:t>Sh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ip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ospf</a:t>
                      </a:r>
                      <a:r>
                        <a:rPr lang="en-US" sz="2800" dirty="0"/>
                        <a:t>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List all LSAs</a:t>
                      </a:r>
                      <a:r>
                        <a:rPr lang="en-US" sz="2800" baseline="0" dirty="0"/>
                        <a:t> for all connected area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053905"/>
                  </a:ext>
                </a:extLst>
              </a:tr>
              <a:tr h="531007">
                <a:tc>
                  <a:txBody>
                    <a:bodyPr/>
                    <a:lstStyle/>
                    <a:p>
                      <a:r>
                        <a:rPr lang="en-US" sz="2800" dirty="0" err="1"/>
                        <a:t>Sh</a:t>
                      </a:r>
                      <a:r>
                        <a:rPr lang="en-US" sz="2800" dirty="0"/>
                        <a:t> </a:t>
                      </a:r>
                      <a:r>
                        <a:rPr lang="en-US" sz="2800" dirty="0" err="1"/>
                        <a:t>ip</a:t>
                      </a:r>
                      <a:r>
                        <a:rPr lang="en-US" sz="2800" dirty="0"/>
                        <a:t> route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List the contents</a:t>
                      </a:r>
                      <a:r>
                        <a:rPr lang="en-US" sz="2800" baseline="0" dirty="0"/>
                        <a:t> of the IP routing table.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48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978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46865"/>
          </a:xfrm>
        </p:spPr>
        <p:txBody>
          <a:bodyPr/>
          <a:lstStyle/>
          <a:p>
            <a:r>
              <a:rPr lang="en-US" dirty="0"/>
              <a:t>Common issues with </a:t>
            </a:r>
            <a:r>
              <a:rPr lang="en-US" dirty="0" err="1"/>
              <a:t>ospf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369565"/>
            <a:ext cx="10363826" cy="5123599"/>
          </a:xfrm>
        </p:spPr>
        <p:txBody>
          <a:bodyPr>
            <a:noAutofit/>
          </a:bodyPr>
          <a:lstStyle/>
          <a:p>
            <a:r>
              <a:rPr lang="en-US" sz="1800" dirty="0"/>
              <a:t>Interface is down</a:t>
            </a:r>
          </a:p>
          <a:p>
            <a:r>
              <a:rPr lang="en-US" sz="1800" dirty="0"/>
              <a:t>Interface not running </a:t>
            </a:r>
            <a:r>
              <a:rPr lang="en-US" sz="1800" dirty="0" err="1"/>
              <a:t>ospf</a:t>
            </a:r>
            <a:r>
              <a:rPr lang="en-US" sz="1800" dirty="0"/>
              <a:t> process</a:t>
            </a:r>
          </a:p>
          <a:p>
            <a:r>
              <a:rPr lang="en-US" sz="1800" dirty="0"/>
              <a:t>Mismatched timers</a:t>
            </a:r>
          </a:p>
          <a:p>
            <a:r>
              <a:rPr lang="en-US" sz="1800" dirty="0"/>
              <a:t>Mismatched areas</a:t>
            </a:r>
          </a:p>
          <a:p>
            <a:r>
              <a:rPr lang="en-US" sz="1800" dirty="0"/>
              <a:t>Mismatched area type: stub or </a:t>
            </a:r>
            <a:r>
              <a:rPr lang="en-US" sz="1800" dirty="0" err="1"/>
              <a:t>nssa</a:t>
            </a:r>
            <a:endParaRPr lang="en-US" sz="1800" dirty="0"/>
          </a:p>
          <a:p>
            <a:r>
              <a:rPr lang="en-US" sz="1800" dirty="0"/>
              <a:t>Different subnets</a:t>
            </a:r>
          </a:p>
          <a:p>
            <a:r>
              <a:rPr lang="en-US" sz="1800" dirty="0"/>
              <a:t>Passive interface: Once again don’t do it</a:t>
            </a:r>
          </a:p>
          <a:p>
            <a:r>
              <a:rPr lang="en-US" sz="1800" dirty="0"/>
              <a:t>Mismatched authentication</a:t>
            </a:r>
          </a:p>
          <a:p>
            <a:r>
              <a:rPr lang="en-US" sz="1800" dirty="0"/>
              <a:t>Acl</a:t>
            </a:r>
          </a:p>
          <a:p>
            <a:r>
              <a:rPr lang="en-US" sz="1800" dirty="0" err="1"/>
              <a:t>Mtu</a:t>
            </a:r>
            <a:r>
              <a:rPr lang="en-US" sz="1800" dirty="0"/>
              <a:t> mismatch</a:t>
            </a:r>
          </a:p>
          <a:p>
            <a:r>
              <a:rPr lang="en-US" sz="1800" dirty="0"/>
              <a:t>Duplicate routers id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0706563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128</TotalTime>
  <Words>370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Droplet</vt:lpstr>
      <vt:lpstr>Troubleshooting OSPf</vt:lpstr>
      <vt:lpstr>OSPF Review</vt:lpstr>
      <vt:lpstr>OSPF Review</vt:lpstr>
      <vt:lpstr>All about OSPF</vt:lpstr>
      <vt:lpstr>Requirements to create Neighbors</vt:lpstr>
      <vt:lpstr>Verifying OSPF </vt:lpstr>
      <vt:lpstr>Common issues with ospf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Troubleshooting OSPf</dc:title>
  <dc:creator>Jarhead</dc:creator>
  <cp:lastModifiedBy>Jarhead</cp:lastModifiedBy>
  <cp:revision>5</cp:revision>
  <dcterms:created xsi:type="dcterms:W3CDTF">2017-04-28T14:27:39Z</dcterms:created>
  <dcterms:modified xsi:type="dcterms:W3CDTF">2017-04-28T16:36:34Z</dcterms:modified>
</cp:coreProperties>
</file>