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0" r:id="rId2"/>
  </p:sldMasterIdLst>
  <p:notesMasterIdLst>
    <p:notesMasterId r:id="rId33"/>
  </p:notesMasterIdLst>
  <p:sldIdLst>
    <p:sldId id="2997" r:id="rId3"/>
    <p:sldId id="277" r:id="rId4"/>
    <p:sldId id="3015" r:id="rId5"/>
    <p:sldId id="3022" r:id="rId6"/>
    <p:sldId id="643" r:id="rId7"/>
    <p:sldId id="639" r:id="rId8"/>
    <p:sldId id="3020" r:id="rId9"/>
    <p:sldId id="3021" r:id="rId10"/>
    <p:sldId id="3023" r:id="rId11"/>
    <p:sldId id="3024" r:id="rId12"/>
    <p:sldId id="3025" r:id="rId13"/>
    <p:sldId id="3026" r:id="rId14"/>
    <p:sldId id="3016" r:id="rId15"/>
    <p:sldId id="3009" r:id="rId16"/>
    <p:sldId id="3017" r:id="rId17"/>
    <p:sldId id="3018" r:id="rId18"/>
    <p:sldId id="3027" r:id="rId19"/>
    <p:sldId id="3029" r:id="rId20"/>
    <p:sldId id="3030" r:id="rId21"/>
    <p:sldId id="3031" r:id="rId22"/>
    <p:sldId id="3032" r:id="rId23"/>
    <p:sldId id="3033" r:id="rId24"/>
    <p:sldId id="3034" r:id="rId25"/>
    <p:sldId id="3035" r:id="rId26"/>
    <p:sldId id="3036" r:id="rId27"/>
    <p:sldId id="3037" r:id="rId28"/>
    <p:sldId id="265" r:id="rId29"/>
    <p:sldId id="266" r:id="rId30"/>
    <p:sldId id="282" r:id="rId31"/>
    <p:sldId id="301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401" userDrawn="1">
          <p15:clr>
            <a:srgbClr val="A4A3A4"/>
          </p15:clr>
        </p15:guide>
        <p15:guide id="4" orient="horz" pos="2328" userDrawn="1">
          <p15:clr>
            <a:srgbClr val="A4A3A4"/>
          </p15:clr>
        </p15:guide>
        <p15:guide id="5" orient="horz" pos="2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E700"/>
    <a:srgbClr val="E01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4" y="60"/>
      </p:cViewPr>
      <p:guideLst>
        <p:guide orient="horz" pos="936"/>
        <p:guide pos="3840"/>
        <p:guide pos="5401"/>
        <p:guide orient="horz" pos="2328"/>
        <p:guide orient="horz" pos="23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1A384-52D9-4020-BDF9-9F6392443E6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E194C-B884-4F3F-A4B9-CC04BC0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8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299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354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32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27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422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523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840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6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5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579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144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35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88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13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60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652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39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3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85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3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35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629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43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67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6121-09F9-C045-B85B-D2A46B45A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4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0"/>
            <a:ext cx="10360152" cy="68580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500"/>
              </a:spcAft>
              <a:buNone/>
              <a:defRPr sz="2800" b="0" i="0">
                <a:solidFill>
                  <a:schemeClr val="tx1"/>
                </a:solidFill>
                <a:latin typeface="Neutraface Text Bold" panose="02000800040000020004" pitchFamily="50" charset="0"/>
                <a:ea typeface="Neutraface Text Bold" panose="02000800040000020004" pitchFamily="50" charset="0"/>
                <a:cs typeface="Neutraface Text Bold" panose="02000800040000020004" pitchFamily="50" charset="0"/>
              </a:defRPr>
            </a:lvl1pPr>
            <a:lvl2pPr marL="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45720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68580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91440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358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op - tex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5943600"/>
            <a:ext cx="10360152" cy="76630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Aft>
                <a:spcPts val="500"/>
              </a:spcAft>
              <a:buNone/>
              <a:defRPr sz="1600" b="0" i="0">
                <a:solidFill>
                  <a:schemeClr val="tx1"/>
                </a:solidFill>
                <a:latin typeface="Neutraface Text Book" panose="02000600030000020004" pitchFamily="50" charset="0"/>
                <a:ea typeface="Neutraface Text Book" panose="02000600030000020004" pitchFamily="50" charset="0"/>
                <a:cs typeface="Calibri Light" charset="0"/>
              </a:defRPr>
            </a:lvl1pPr>
            <a:lvl2pPr marL="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45720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68580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91440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76801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914400" y="5444067"/>
            <a:ext cx="10360152" cy="381000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spcAft>
                <a:spcPts val="500"/>
              </a:spcAft>
              <a:buNone/>
              <a:defRPr sz="2800" b="1" i="0" spc="100" baseline="0">
                <a:solidFill>
                  <a:schemeClr val="tx1"/>
                </a:solidFill>
                <a:latin typeface="Neutraface Text Bold" panose="02000800040000020004" pitchFamily="50" charset="0"/>
                <a:ea typeface="Neutraface Text Bold" panose="02000800040000020004" pitchFamily="50" charset="0"/>
                <a:cs typeface="Neutraface Text Bold" panose="02000800040000020004" pitchFamily="50" charset="0"/>
              </a:defRPr>
            </a:lvl1pPr>
            <a:lvl2pPr marL="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45720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68580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914400">
              <a:lnSpc>
                <a:spcPct val="110000"/>
              </a:lnSpc>
              <a:spcAft>
                <a:spcPts val="500"/>
              </a:spcAft>
              <a:defRPr sz="12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81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500061"/>
            <a:ext cx="2898648" cy="13258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2800" b="1" i="0" spc="500" baseline="0">
                <a:solidFill>
                  <a:schemeClr val="tx1"/>
                </a:solidFill>
                <a:latin typeface="Neutraface Text Bold" panose="02000800040000020004" pitchFamily="50" charset="0"/>
                <a:ea typeface="Neutraface Text Bold" panose="02000800040000020004" pitchFamily="50" charset="0"/>
                <a:cs typeface="Neutraface Text Bold" panose="02000800040000020004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010266"/>
            <a:ext cx="2895599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Aft>
                <a:spcPts val="500"/>
              </a:spcAft>
              <a:buNone/>
              <a:defRPr sz="1600" b="0" i="0" spc="50" baseline="0">
                <a:solidFill>
                  <a:schemeClr val="tx1"/>
                </a:solidFill>
                <a:latin typeface="Neutraface Text Book" panose="02000600030000020004" pitchFamily="50" charset="0"/>
                <a:ea typeface="Neutraface Text Book" panose="02000600030000020004" pitchFamily="50" charset="0"/>
                <a:cs typeface="Calibri Light" charset="0"/>
              </a:defRPr>
            </a:lvl1pPr>
            <a:lvl2pPr marL="0">
              <a:lnSpc>
                <a:spcPct val="110000"/>
              </a:lnSpc>
              <a:spcAft>
                <a:spcPts val="500"/>
              </a:spcAft>
              <a:defRPr sz="1200" b="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457200">
              <a:lnSpc>
                <a:spcPct val="110000"/>
              </a:lnSpc>
              <a:spcAft>
                <a:spcPts val="500"/>
              </a:spcAft>
              <a:defRPr sz="1200" b="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685800">
              <a:lnSpc>
                <a:spcPct val="110000"/>
              </a:lnSpc>
              <a:spcAft>
                <a:spcPts val="500"/>
              </a:spcAft>
              <a:defRPr sz="1200" b="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914400">
              <a:lnSpc>
                <a:spcPct val="110000"/>
              </a:lnSpc>
              <a:spcAft>
                <a:spcPts val="500"/>
              </a:spcAft>
              <a:defRPr sz="1200" b="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7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2048933" y="62145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E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3094296"/>
            <a:ext cx="10350916" cy="610439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4800" baseline="0">
                <a:solidFill>
                  <a:schemeClr val="tx1"/>
                </a:solidFill>
                <a:latin typeface="Neutraface Text Bold" panose="02000800040000020004" pitchFamily="50" charset="0"/>
                <a:ea typeface="Neutraface Text Bold" panose="02000800040000020004" pitchFamily="50" charset="0"/>
                <a:cs typeface="Neutraface Text Bold" panose="02000800040000020004" pitchFamily="50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4902200" y="-1405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E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62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E75F-190E-4684-A2EE-C69E74422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07624"/>
            <a:ext cx="10515600" cy="991518"/>
          </a:xfrm>
        </p:spPr>
        <p:txBody>
          <a:bodyPr/>
          <a:lstStyle>
            <a:lvl1pPr algn="l">
              <a:defRPr>
                <a:solidFill>
                  <a:srgbClr val="E01383"/>
                </a:solidFill>
                <a:latin typeface="Neutraface Display Bold" panose="02000803040000020004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9AF5B-6343-4887-8233-10ADA3FED5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99142"/>
            <a:ext cx="10515600" cy="41643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51D331-A4EA-4D5F-89FE-9D04EE8A9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14" y="5673687"/>
            <a:ext cx="12725215" cy="11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8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E75F-190E-4684-A2EE-C69E74422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07624"/>
            <a:ext cx="10515600" cy="991518"/>
          </a:xfrm>
        </p:spPr>
        <p:txBody>
          <a:bodyPr/>
          <a:lstStyle>
            <a:lvl1pPr algn="l">
              <a:defRPr>
                <a:solidFill>
                  <a:srgbClr val="E01383"/>
                </a:solidFill>
                <a:latin typeface="Neutraface Display Bold" panose="02000803040000020004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9AF5B-6343-4887-8233-10ADA3FED5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99142"/>
            <a:ext cx="10515600" cy="41643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51D331-A4EA-4D5F-89FE-9D04EE8A9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14" y="5673687"/>
            <a:ext cx="12725215" cy="11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4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55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8" r:id="rId4"/>
    <p:sldLayoutId id="214748368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eutraface Text Bold" panose="0200080004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eutraface Text Book" panose="02000600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eutraface Text Book" panose="02000600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eutraface Text Book" panose="02000600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eutraface Text Book" panose="02000600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eutraface Text Book" panose="02000600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608CEC-2EFA-4071-A50B-11B2AA31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AA91B-A031-4AEC-BFAB-E4BB3D88F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D4368-9EC3-4923-9662-BE2A39373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AB544-64B9-4729-B160-A3F989E4F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3F488-061F-4978-A817-BEC8A270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D8029-8017-4662-9927-A66E0DDB8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8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keitmsp.org/msp-hell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itmsp.org/bemsp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.makeitmsp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keitmsp.org/intern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akeitmsp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ecruiters.makeitmsp.org/make-it-msp-insights-repor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pp.e2ma.net/app2/audience/signup/1793386/43679.38076063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ecruiters.makeitmsp.org/make-it-msp-insights-report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makeitmsp.or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09625" y="723900"/>
            <a:ext cx="11032969" cy="4733293"/>
          </a:xfrm>
        </p:spPr>
        <p:txBody>
          <a:bodyPr/>
          <a:lstStyle/>
          <a:p>
            <a:r>
              <a:rPr lang="en-US" sz="6200" b="1" dirty="0">
                <a:solidFill>
                  <a:srgbClr val="E01383"/>
                </a:solidFill>
                <a:latin typeface="Neutraface Text" panose="02000600030000020004" pitchFamily="2" charset="77"/>
              </a:rPr>
              <a:t>MAKE IT. MSP.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OVERVIEW</a:t>
            </a:r>
            <a:endParaRPr lang="en-US" sz="48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  <a:p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0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286" y="620556"/>
            <a:ext cx="11107098" cy="4733293"/>
          </a:xfrm>
        </p:spPr>
        <p:txBody>
          <a:bodyPr/>
          <a:lstStyle/>
          <a:p>
            <a:r>
              <a:rPr lang="en-US" sz="4400" b="1" dirty="0">
                <a:latin typeface="Neutraface Display Bold" panose="02000803040000020004" pitchFamily="50" charset="0"/>
              </a:rPr>
              <a:t>For people living and working in MSP: </a:t>
            </a:r>
          </a:p>
          <a:p>
            <a:r>
              <a:rPr lang="en-US" sz="4400" dirty="0">
                <a:latin typeface="Neutraface Display Bold" panose="02000803040000020004" pitchFamily="50" charset="0"/>
              </a:rPr>
              <a:t>Make It. MSP. is an initiative with a network that’s here to help you make meaningful connections to professional and social opportunities in Minneapolis-Saint Paul</a:t>
            </a:r>
          </a:p>
          <a:p>
            <a:endParaRPr lang="en-US" sz="60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58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0309" y="93802"/>
            <a:ext cx="11107098" cy="4733293"/>
          </a:xfrm>
        </p:spPr>
        <p:txBody>
          <a:bodyPr/>
          <a:lstStyle/>
          <a:p>
            <a:r>
              <a:rPr lang="en-US" sz="4400" b="1" dirty="0">
                <a:latin typeface="Neutraface Display Bold" panose="02000803040000020004" pitchFamily="50" charset="0"/>
              </a:rPr>
              <a:t>For people living and working outside MSP: </a:t>
            </a:r>
          </a:p>
          <a:p>
            <a:r>
              <a:rPr lang="en-US" sz="4400" dirty="0">
                <a:latin typeface="Neutraface Display Bold" panose="02000803040000020004" pitchFamily="50" charset="0"/>
              </a:rPr>
              <a:t>Make It. MSP. is an initiative to introduce you to Minneapolis-Saint Paul and help you discover why it’s the best place for you to make an impact</a:t>
            </a:r>
          </a:p>
        </p:txBody>
      </p:sp>
    </p:spTree>
    <p:extLst>
      <p:ext uri="{BB962C8B-B14F-4D97-AF65-F5344CB8AC3E}">
        <p14:creationId xmlns:p14="http://schemas.microsoft.com/office/powerpoint/2010/main" val="3109826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8563A-D3C1-244D-A4D5-AF7219E89CBA}"/>
              </a:ext>
            </a:extLst>
          </p:cNvPr>
          <p:cNvSpPr/>
          <p:nvPr/>
        </p:nvSpPr>
        <p:spPr>
          <a:xfrm>
            <a:off x="-116114" y="0"/>
            <a:ext cx="12383262" cy="6858000"/>
          </a:xfrm>
          <a:prstGeom prst="rect">
            <a:avLst/>
          </a:prstGeom>
          <a:solidFill>
            <a:srgbClr val="E013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0CA11-52CB-6242-AD21-32D4B041E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3689" r="18703"/>
          <a:stretch/>
        </p:blipFill>
        <p:spPr>
          <a:xfrm>
            <a:off x="-116113" y="-2124012"/>
            <a:ext cx="12383262" cy="5761656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1"/>
          </p:nvPr>
        </p:nvSpPr>
        <p:spPr>
          <a:xfrm>
            <a:off x="2216426" y="4488461"/>
            <a:ext cx="9496603" cy="1412710"/>
          </a:xfrm>
        </p:spPr>
        <p:txBody>
          <a:bodyPr/>
          <a:lstStyle/>
          <a:p>
            <a:pPr algn="r"/>
            <a:r>
              <a:rPr lang="en-US" sz="5200" dirty="0">
                <a:solidFill>
                  <a:srgbClr val="FFE700"/>
                </a:solidFill>
                <a:latin typeface="Neutraface Text" panose="02000600030000020004" pitchFamily="2" charset="77"/>
              </a:rPr>
              <a:t>What are the key project teams of Make It. MSP.?</a:t>
            </a:r>
          </a:p>
        </p:txBody>
      </p:sp>
    </p:spTree>
    <p:extLst>
      <p:ext uri="{BB962C8B-B14F-4D97-AF65-F5344CB8AC3E}">
        <p14:creationId xmlns:p14="http://schemas.microsoft.com/office/powerpoint/2010/main" val="2262463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11"/>
          </p:nvPr>
        </p:nvSpPr>
        <p:spPr>
          <a:xfrm>
            <a:off x="1060644" y="5386170"/>
            <a:ext cx="10360152" cy="1008236"/>
          </a:xfrm>
        </p:spPr>
        <p:txBody>
          <a:bodyPr/>
          <a:lstStyle/>
          <a:p>
            <a:pPr algn="r"/>
            <a:r>
              <a:rPr lang="en-US" sz="5200" dirty="0">
                <a:latin typeface="Neutraface Text" panose="02000600030000020004" pitchFamily="2" charset="77"/>
                <a:hlinkClick r:id="rId3"/>
              </a:rPr>
              <a:t>MSP HELLO</a:t>
            </a:r>
            <a:endParaRPr lang="en-US" sz="5200" dirty="0">
              <a:solidFill>
                <a:schemeClr val="tx1"/>
              </a:solidFill>
              <a:latin typeface="Neutraface Text" panose="02000600030000020004" pitchFamily="2" charset="77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E1B46A1E-B5BE-7248-8902-5F1037059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922" y="5176728"/>
            <a:ext cx="1373748" cy="1427118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1C53496-BD97-4625-BD38-EFEBE556CF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>
            <a:fillRect/>
          </a:stretch>
        </p:blipFill>
        <p:spPr>
          <a:xfrm>
            <a:off x="0" y="-79513"/>
            <a:ext cx="12192000" cy="487680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D280E1-744E-44E5-8DB1-81CB1E63C94D}"/>
              </a:ext>
            </a:extLst>
          </p:cNvPr>
          <p:cNvSpPr/>
          <p:nvPr/>
        </p:nvSpPr>
        <p:spPr>
          <a:xfrm>
            <a:off x="508922" y="466061"/>
            <a:ext cx="110556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MSP HELLO</a:t>
            </a:r>
          </a:p>
          <a:p>
            <a:r>
              <a:rPr lang="en-US" sz="6000" dirty="0"/>
              <a:t>is a project to welcome newcomers to MSP and help them make meaningful connections</a:t>
            </a:r>
          </a:p>
        </p:txBody>
      </p:sp>
    </p:spTree>
    <p:extLst>
      <p:ext uri="{BB962C8B-B14F-4D97-AF65-F5344CB8AC3E}">
        <p14:creationId xmlns:p14="http://schemas.microsoft.com/office/powerpoint/2010/main" val="315287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11"/>
          </p:nvPr>
        </p:nvSpPr>
        <p:spPr>
          <a:xfrm>
            <a:off x="1060644" y="5386170"/>
            <a:ext cx="10360152" cy="1008236"/>
          </a:xfrm>
        </p:spPr>
        <p:txBody>
          <a:bodyPr/>
          <a:lstStyle/>
          <a:p>
            <a:pPr algn="r"/>
            <a:r>
              <a:rPr lang="en-US" sz="5200" dirty="0">
                <a:solidFill>
                  <a:schemeClr val="tx1"/>
                </a:solidFill>
                <a:latin typeface="Neutraface Text" panose="02000600030000020004" pitchFamily="2" charset="77"/>
                <a:hlinkClick r:id="rId3"/>
              </a:rPr>
              <a:t>BE MSP</a:t>
            </a:r>
            <a:endParaRPr lang="en-US" sz="5200" dirty="0">
              <a:solidFill>
                <a:schemeClr val="tx1"/>
              </a:solidFill>
              <a:latin typeface="Neutraface Text" panose="02000600030000020004" pitchFamily="2" charset="77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E1B46A1E-B5BE-7248-8902-5F1037059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47" y="5437420"/>
            <a:ext cx="3396328" cy="905735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49E1941-0013-4937-8A57-DD4D87F2E4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0" b="30776"/>
          <a:stretch/>
        </p:blipFill>
        <p:spPr>
          <a:xfrm>
            <a:off x="0" y="0"/>
            <a:ext cx="12192000" cy="487680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A9B445-1A05-4AF6-B980-70AD097902BF}"/>
              </a:ext>
            </a:extLst>
          </p:cNvPr>
          <p:cNvSpPr/>
          <p:nvPr/>
        </p:nvSpPr>
        <p:spPr>
          <a:xfrm>
            <a:off x="568186" y="1007239"/>
            <a:ext cx="110556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BE MSP</a:t>
            </a:r>
          </a:p>
          <a:p>
            <a:r>
              <a:rPr lang="en-US" sz="6000" dirty="0"/>
              <a:t>is a project to better connect people of color in MSP</a:t>
            </a:r>
          </a:p>
        </p:txBody>
      </p:sp>
    </p:spTree>
    <p:extLst>
      <p:ext uri="{BB962C8B-B14F-4D97-AF65-F5344CB8AC3E}">
        <p14:creationId xmlns:p14="http://schemas.microsoft.com/office/powerpoint/2010/main" val="2361438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11"/>
          </p:nvPr>
        </p:nvSpPr>
        <p:spPr>
          <a:xfrm>
            <a:off x="1060644" y="5386170"/>
            <a:ext cx="10360152" cy="1008236"/>
          </a:xfrm>
        </p:spPr>
        <p:txBody>
          <a:bodyPr/>
          <a:lstStyle/>
          <a:p>
            <a:pPr algn="r"/>
            <a:r>
              <a:rPr lang="en-US" sz="5200" dirty="0">
                <a:solidFill>
                  <a:schemeClr val="tx1"/>
                </a:solidFill>
                <a:latin typeface="Neutraface Text" panose="02000600030000020004" pitchFamily="2" charset="77"/>
                <a:hlinkClick r:id="rId3"/>
              </a:rPr>
              <a:t>MSP TECH</a:t>
            </a:r>
            <a:endParaRPr lang="en-US" sz="5200" dirty="0">
              <a:solidFill>
                <a:schemeClr val="tx1"/>
              </a:solidFill>
              <a:latin typeface="Neutraface Text" panose="02000600030000020004" pitchFamily="2" charset="77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E1B46A1E-B5BE-7248-8902-5F1037059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72" y="5324312"/>
            <a:ext cx="2500978" cy="1131951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BB8A89B-6C2C-474C-A84E-1087C1F3F98C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91" b="13813"/>
          <a:stretch/>
        </p:blipFill>
        <p:spPr>
          <a:xfrm>
            <a:off x="0" y="0"/>
            <a:ext cx="12192000" cy="4876801"/>
          </a:xfrm>
          <a:gradFill>
            <a:gsLst>
              <a:gs pos="0">
                <a:schemeClr val="tx1">
                  <a:lumMod val="96000"/>
                  <a:lumOff val="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60450C-B89D-4DEA-966E-5E4FCB305B21}"/>
              </a:ext>
            </a:extLst>
          </p:cNvPr>
          <p:cNvSpPr/>
          <p:nvPr/>
        </p:nvSpPr>
        <p:spPr>
          <a:xfrm>
            <a:off x="568186" y="908495"/>
            <a:ext cx="110556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MSP Tech</a:t>
            </a:r>
          </a:p>
          <a:p>
            <a:r>
              <a:rPr lang="en-US" sz="6000" dirty="0"/>
              <a:t>is a project to expand the number of tech workers in MSP</a:t>
            </a:r>
          </a:p>
        </p:txBody>
      </p:sp>
    </p:spTree>
    <p:extLst>
      <p:ext uri="{BB962C8B-B14F-4D97-AF65-F5344CB8AC3E}">
        <p14:creationId xmlns:p14="http://schemas.microsoft.com/office/powerpoint/2010/main" val="4018089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11"/>
          </p:nvPr>
        </p:nvSpPr>
        <p:spPr>
          <a:xfrm>
            <a:off x="1060644" y="5386170"/>
            <a:ext cx="10360152" cy="1008236"/>
          </a:xfrm>
        </p:spPr>
        <p:txBody>
          <a:bodyPr/>
          <a:lstStyle/>
          <a:p>
            <a:pPr algn="r"/>
            <a:r>
              <a:rPr lang="en-US" sz="5200" dirty="0">
                <a:solidFill>
                  <a:schemeClr val="tx1"/>
                </a:solidFill>
                <a:latin typeface="Neutraface Text" panose="02000600030000020004" pitchFamily="2" charset="77"/>
                <a:hlinkClick r:id="rId3"/>
              </a:rPr>
              <a:t>MSP CAMPUS</a:t>
            </a:r>
            <a:endParaRPr lang="en-US" sz="5200" dirty="0">
              <a:solidFill>
                <a:schemeClr val="tx1"/>
              </a:solidFill>
              <a:latin typeface="Neutraface Text" panose="02000600030000020004" pitchFamily="2" charset="77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E1B46A1E-B5BE-7248-8902-5F1037059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2" y="5044831"/>
            <a:ext cx="1373748" cy="1690913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9716944-AFFE-4CB7-BECD-E58BAF13E7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>
            <a:fillRect/>
          </a:stretch>
        </p:blipFill>
        <p:spPr>
          <a:gradFill flip="none" rotWithShape="1">
            <a:gsLst>
              <a:gs pos="0">
                <a:schemeClr val="tx1">
                  <a:lumMod val="96000"/>
                  <a:lumOff val="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8DCF30-634E-404B-A5A9-4E876445FC5A}"/>
              </a:ext>
            </a:extLst>
          </p:cNvPr>
          <p:cNvSpPr/>
          <p:nvPr/>
        </p:nvSpPr>
        <p:spPr>
          <a:xfrm>
            <a:off x="568186" y="1007239"/>
            <a:ext cx="110556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MSP Campus</a:t>
            </a:r>
          </a:p>
          <a:p>
            <a:r>
              <a:rPr lang="en-US" sz="6000" dirty="0"/>
              <a:t>is a project to attract college interns and graduates to MSP</a:t>
            </a:r>
          </a:p>
        </p:txBody>
      </p:sp>
    </p:spTree>
    <p:extLst>
      <p:ext uri="{BB962C8B-B14F-4D97-AF65-F5344CB8AC3E}">
        <p14:creationId xmlns:p14="http://schemas.microsoft.com/office/powerpoint/2010/main" val="152280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8563A-D3C1-244D-A4D5-AF7219E89CBA}"/>
              </a:ext>
            </a:extLst>
          </p:cNvPr>
          <p:cNvSpPr/>
          <p:nvPr/>
        </p:nvSpPr>
        <p:spPr>
          <a:xfrm>
            <a:off x="-116114" y="0"/>
            <a:ext cx="12383262" cy="6858000"/>
          </a:xfrm>
          <a:prstGeom prst="rect">
            <a:avLst/>
          </a:prstGeom>
          <a:solidFill>
            <a:srgbClr val="E013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0CA11-52CB-6242-AD21-32D4B041E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3689" r="18703"/>
          <a:stretch/>
        </p:blipFill>
        <p:spPr>
          <a:xfrm>
            <a:off x="-116113" y="-2124012"/>
            <a:ext cx="12383262" cy="5761656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1"/>
          </p:nvPr>
        </p:nvSpPr>
        <p:spPr>
          <a:xfrm>
            <a:off x="2216426" y="4488461"/>
            <a:ext cx="9496603" cy="1412710"/>
          </a:xfrm>
        </p:spPr>
        <p:txBody>
          <a:bodyPr/>
          <a:lstStyle/>
          <a:p>
            <a:pPr algn="r"/>
            <a:r>
              <a:rPr lang="en-US" sz="5200" dirty="0">
                <a:solidFill>
                  <a:srgbClr val="FFE700"/>
                </a:solidFill>
                <a:latin typeface="Neutraface Text" panose="02000600030000020004" pitchFamily="2" charset="77"/>
              </a:rPr>
              <a:t>Where can I find out more?</a:t>
            </a:r>
          </a:p>
        </p:txBody>
      </p:sp>
    </p:spTree>
    <p:extLst>
      <p:ext uri="{BB962C8B-B14F-4D97-AF65-F5344CB8AC3E}">
        <p14:creationId xmlns:p14="http://schemas.microsoft.com/office/powerpoint/2010/main" val="1709951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375" y="346213"/>
            <a:ext cx="11107098" cy="4733293"/>
          </a:xfrm>
        </p:spPr>
        <p:txBody>
          <a:bodyPr/>
          <a:lstStyle/>
          <a:p>
            <a:r>
              <a:rPr lang="en-US" sz="6200" b="1" dirty="0">
                <a:solidFill>
                  <a:srgbClr val="FF3399"/>
                </a:solidFill>
                <a:latin typeface="Neutraface Text" panose="02000600030000020004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MAKEITMSP.ORG</a:t>
            </a:r>
            <a:endParaRPr lang="en-US" sz="6200" b="1" dirty="0">
              <a:solidFill>
                <a:srgbClr val="FF3399"/>
              </a:solidFill>
              <a:latin typeface="Neutraface Text" panose="02000600030000020004" pitchFamily="2" charset="77"/>
            </a:endParaRPr>
          </a:p>
          <a:p>
            <a:r>
              <a:rPr lang="en-US" sz="4800" dirty="0">
                <a:latin typeface="Neutraface Display Bold" panose="02000803040000020004" pitchFamily="50" charset="0"/>
              </a:rPr>
              <a:t>The Make It. MSP. website includes guides, event calendars, tools to help attract &amp; retain people, a job portal and a blog with all the latest from the initiative</a:t>
            </a:r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3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375" y="346213"/>
            <a:ext cx="11107098" cy="4733293"/>
          </a:xfrm>
        </p:spPr>
        <p:txBody>
          <a:bodyPr/>
          <a:lstStyle/>
          <a:p>
            <a:r>
              <a:rPr lang="en-US" sz="6200" b="1" dirty="0">
                <a:solidFill>
                  <a:srgbClr val="E01383"/>
                </a:solidFill>
                <a:latin typeface="Neutraface Text" panose="02000600030000020004" pitchFamily="2" charset="77"/>
              </a:rPr>
              <a:t>MAKE IT. MSP. INSIGHTS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These reports examine migration trends, people’s perceptions of MSP, and team projects. You can download them for free at </a:t>
            </a:r>
            <a:r>
              <a:rPr lang="en-US" sz="4800" dirty="0">
                <a:latin typeface="Neutraface Display Bold" panose="02000803040000020004" pitchFamily="50" charset="0"/>
                <a:hlinkClick r:id="rId4"/>
              </a:rPr>
              <a:t>makeitmsp.org</a:t>
            </a:r>
            <a:r>
              <a:rPr lang="en-US" sz="4800" dirty="0">
                <a:latin typeface="Neutraface Display Bold" panose="02000803040000020004" pitchFamily="50" charset="0"/>
              </a:rPr>
              <a:t>.</a:t>
            </a:r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4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8563A-D3C1-244D-A4D5-AF7219E89CBA}"/>
              </a:ext>
            </a:extLst>
          </p:cNvPr>
          <p:cNvSpPr/>
          <p:nvPr/>
        </p:nvSpPr>
        <p:spPr>
          <a:xfrm>
            <a:off x="-116114" y="0"/>
            <a:ext cx="12383262" cy="6858000"/>
          </a:xfrm>
          <a:prstGeom prst="rect">
            <a:avLst/>
          </a:prstGeom>
          <a:solidFill>
            <a:srgbClr val="E013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0CA11-52CB-6242-AD21-32D4B041E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3689" r="18703"/>
          <a:stretch/>
        </p:blipFill>
        <p:spPr>
          <a:xfrm>
            <a:off x="-116113" y="-2124012"/>
            <a:ext cx="12383262" cy="5761656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1"/>
          </p:nvPr>
        </p:nvSpPr>
        <p:spPr>
          <a:xfrm>
            <a:off x="1524000" y="4488461"/>
            <a:ext cx="10189028" cy="1412710"/>
          </a:xfrm>
        </p:spPr>
        <p:txBody>
          <a:bodyPr/>
          <a:lstStyle/>
          <a:p>
            <a:pPr algn="r"/>
            <a:r>
              <a:rPr lang="en-US" sz="5200" dirty="0">
                <a:solidFill>
                  <a:srgbClr val="FFE700"/>
                </a:solidFill>
                <a:latin typeface="Neutraface Text" panose="02000600030000020004" pitchFamily="2" charset="77"/>
              </a:rPr>
              <a:t>What is Make It. MSP.?</a:t>
            </a:r>
          </a:p>
        </p:txBody>
      </p:sp>
    </p:spTree>
    <p:extLst>
      <p:ext uri="{BB962C8B-B14F-4D97-AF65-F5344CB8AC3E}">
        <p14:creationId xmlns:p14="http://schemas.microsoft.com/office/powerpoint/2010/main" val="1996530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375" y="346213"/>
            <a:ext cx="11107098" cy="4733293"/>
          </a:xfrm>
        </p:spPr>
        <p:txBody>
          <a:bodyPr/>
          <a:lstStyle/>
          <a:p>
            <a:r>
              <a:rPr lang="en-US" sz="6200" b="1" dirty="0">
                <a:solidFill>
                  <a:srgbClr val="E01383"/>
                </a:solidFill>
                <a:latin typeface="Neutraface Text" panose="02000600030000020004" pitchFamily="2" charset="77"/>
              </a:rPr>
              <a:t>QUARTERLY WORKSHOPS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These free, interactive workshops connect hundreds of current and prospective partners working to attract and retain people in MSP</a:t>
            </a:r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4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375" y="346213"/>
            <a:ext cx="11107098" cy="4733293"/>
          </a:xfrm>
        </p:spPr>
        <p:txBody>
          <a:bodyPr/>
          <a:lstStyle/>
          <a:p>
            <a:r>
              <a:rPr lang="en-US" sz="6200" b="1" dirty="0">
                <a:solidFill>
                  <a:srgbClr val="E01383"/>
                </a:solidFill>
                <a:latin typeface="Neutraface Text" panose="02000600030000020004" pitchFamily="2" charset="77"/>
              </a:rPr>
              <a:t>NEWSLETTERS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These e-mails are designed for different audiences and partners, including talent leaders, newcomers, people of color, and more. Find them all at </a:t>
            </a:r>
            <a:r>
              <a:rPr lang="en-US" sz="4800" dirty="0">
                <a:latin typeface="Neutraface Display Bold" panose="02000803040000020004" pitchFamily="50" charset="0"/>
                <a:hlinkClick r:id="rId4"/>
              </a:rPr>
              <a:t>makeitmsp.org</a:t>
            </a:r>
            <a:r>
              <a:rPr lang="en-US" sz="4800" dirty="0">
                <a:latin typeface="Neutraface Display Bold" panose="02000803040000020004" pitchFamily="50" charset="0"/>
              </a:rPr>
              <a:t>.</a:t>
            </a:r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08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8563A-D3C1-244D-A4D5-AF7219E89CBA}"/>
              </a:ext>
            </a:extLst>
          </p:cNvPr>
          <p:cNvSpPr/>
          <p:nvPr/>
        </p:nvSpPr>
        <p:spPr>
          <a:xfrm>
            <a:off x="-116114" y="0"/>
            <a:ext cx="12383262" cy="6858000"/>
          </a:xfrm>
          <a:prstGeom prst="rect">
            <a:avLst/>
          </a:prstGeom>
          <a:solidFill>
            <a:srgbClr val="E013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0CA11-52CB-6242-AD21-32D4B041E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3689" r="18703"/>
          <a:stretch/>
        </p:blipFill>
        <p:spPr>
          <a:xfrm>
            <a:off x="-116113" y="-2124012"/>
            <a:ext cx="12383262" cy="5761656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1"/>
          </p:nvPr>
        </p:nvSpPr>
        <p:spPr>
          <a:xfrm>
            <a:off x="2216426" y="4488461"/>
            <a:ext cx="9496603" cy="1412710"/>
          </a:xfrm>
        </p:spPr>
        <p:txBody>
          <a:bodyPr/>
          <a:lstStyle/>
          <a:p>
            <a:pPr algn="r"/>
            <a:r>
              <a:rPr lang="en-US" sz="5200" dirty="0">
                <a:solidFill>
                  <a:srgbClr val="FFE700"/>
                </a:solidFill>
                <a:latin typeface="Neutraface Text" panose="02000600030000020004" pitchFamily="2" charset="77"/>
              </a:rPr>
              <a:t>Where can I find out more?</a:t>
            </a:r>
          </a:p>
        </p:txBody>
      </p:sp>
    </p:spTree>
    <p:extLst>
      <p:ext uri="{BB962C8B-B14F-4D97-AF65-F5344CB8AC3E}">
        <p14:creationId xmlns:p14="http://schemas.microsoft.com/office/powerpoint/2010/main" val="593392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346213"/>
            <a:ext cx="11284855" cy="4733293"/>
          </a:xfrm>
        </p:spPr>
        <p:txBody>
          <a:bodyPr/>
          <a:lstStyle/>
          <a:p>
            <a:r>
              <a:rPr lang="en-US" sz="6200" b="1" dirty="0">
                <a:solidFill>
                  <a:srgbClr val="E01383"/>
                </a:solidFill>
                <a:latin typeface="Neutraface Text" panose="02000600030000020004" pitchFamily="2" charset="77"/>
              </a:rPr>
              <a:t>FOLLOW &amp; SUBSCRIBE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Visit makeitmsp.org to subscribe to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latin typeface="Neutraface Display Bold" panose="02000803040000020004" pitchFamily="50" charset="0"/>
              </a:rPr>
              <a:t>e-updates or follow @</a:t>
            </a:r>
            <a:r>
              <a:rPr lang="en-US" sz="4800" dirty="0" err="1">
                <a:latin typeface="Neutraface Display Bold" panose="02000803040000020004" pitchFamily="50" charset="0"/>
              </a:rPr>
              <a:t>makeitmsp</a:t>
            </a:r>
            <a:r>
              <a:rPr lang="en-US" sz="4800" dirty="0">
                <a:latin typeface="Neutraface Display Bold" panose="02000803040000020004" pitchFamily="50" charset="0"/>
              </a:rPr>
              <a:t> on social</a:t>
            </a:r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44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375" y="346213"/>
            <a:ext cx="11107098" cy="4733293"/>
          </a:xfrm>
        </p:spPr>
        <p:txBody>
          <a:bodyPr/>
          <a:lstStyle/>
          <a:p>
            <a:r>
              <a:rPr lang="en-US" sz="6200" b="1" dirty="0">
                <a:solidFill>
                  <a:srgbClr val="E01383"/>
                </a:solidFill>
                <a:latin typeface="Neutraface Text" panose="02000600030000020004" pitchFamily="2" charset="77"/>
              </a:rPr>
              <a:t>USE TOOLS &amp; INSIGHTS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Find our </a:t>
            </a:r>
            <a:r>
              <a:rPr lang="en-US" sz="4800" dirty="0">
                <a:latin typeface="Neutraface Display Bold" panose="02000803040000020004" pitchFamily="50" charset="0"/>
                <a:hlinkClick r:id="rId4"/>
              </a:rPr>
              <a:t>Toolkit</a:t>
            </a:r>
            <a:r>
              <a:rPr lang="en-US" sz="4800" dirty="0">
                <a:latin typeface="Neutraface Display Bold" panose="02000803040000020004" pitchFamily="50" charset="0"/>
              </a:rPr>
              <a:t> at makeitmsp.org and give us your feedback</a:t>
            </a:r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95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375" y="346213"/>
            <a:ext cx="11107098" cy="4733293"/>
          </a:xfrm>
        </p:spPr>
        <p:txBody>
          <a:bodyPr/>
          <a:lstStyle/>
          <a:p>
            <a:r>
              <a:rPr lang="en-US" sz="6200" b="1" dirty="0">
                <a:solidFill>
                  <a:srgbClr val="E01383"/>
                </a:solidFill>
                <a:latin typeface="Neutraface Text" panose="02000600030000020004" pitchFamily="2" charset="77"/>
              </a:rPr>
              <a:t>CONTRIBUTE TO A PROJECT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Contact us at </a:t>
            </a:r>
            <a:r>
              <a:rPr lang="en-US" sz="4800" dirty="0">
                <a:latin typeface="Neutraface Display Bold" panose="02000803040000020004" pitchFamily="50" charset="0"/>
                <a:hlinkClick r:id="rId4"/>
              </a:rPr>
              <a:t>info@makeitmsp.org </a:t>
            </a:r>
            <a:r>
              <a:rPr lang="en-US" sz="4800" dirty="0">
                <a:latin typeface="Neutraface Display Bold" panose="02000803040000020004" pitchFamily="50" charset="0"/>
              </a:rPr>
              <a:t>to learn more about active projects &amp; teams</a:t>
            </a:r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064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375" y="346213"/>
            <a:ext cx="11107098" cy="4733293"/>
          </a:xfrm>
        </p:spPr>
        <p:txBody>
          <a:bodyPr/>
          <a:lstStyle/>
          <a:p>
            <a:r>
              <a:rPr lang="en-US" sz="6200" b="1" dirty="0">
                <a:solidFill>
                  <a:srgbClr val="E01383"/>
                </a:solidFill>
                <a:latin typeface="Neutraface Text" panose="02000600030000020004" pitchFamily="2" charset="77"/>
              </a:rPr>
              <a:t>INVEST IN THE MISSION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Consider sponsoring an event or program and help us achieve our ambition</a:t>
            </a:r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615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C4BF01-F300-984C-81BA-6267F708E6ED}"/>
              </a:ext>
            </a:extLst>
          </p:cNvPr>
          <p:cNvSpPr/>
          <p:nvPr/>
        </p:nvSpPr>
        <p:spPr>
          <a:xfrm>
            <a:off x="-116114" y="0"/>
            <a:ext cx="12383262" cy="6858000"/>
          </a:xfrm>
          <a:prstGeom prst="rect">
            <a:avLst/>
          </a:prstGeom>
          <a:solidFill>
            <a:srgbClr val="E013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73E76-465E-9F4E-9158-7B7043147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61677" r="43777"/>
          <a:stretch/>
        </p:blipFill>
        <p:spPr>
          <a:xfrm rot="5400000">
            <a:off x="5381168" y="76201"/>
            <a:ext cx="6974115" cy="6647541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D8D558-F4EC-4EBA-B0D0-174728B13624}"/>
              </a:ext>
            </a:extLst>
          </p:cNvPr>
          <p:cNvSpPr txBox="1">
            <a:spLocks/>
          </p:cNvSpPr>
          <p:nvPr/>
        </p:nvSpPr>
        <p:spPr>
          <a:xfrm>
            <a:off x="678501" y="1408826"/>
            <a:ext cx="4476750" cy="1412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200" b="1" u="none" strike="noStrike" kern="1200" cap="none" spc="0" normalizeH="0" baseline="0" noProof="0" dirty="0">
                <a:ln>
                  <a:noFill/>
                </a:ln>
                <a:solidFill>
                  <a:srgbClr val="FFE700"/>
                </a:solidFill>
                <a:effectLst/>
                <a:uLnTx/>
                <a:uFillTx/>
                <a:latin typeface="Neutraface Text" panose="02000600030000020004" pitchFamily="2" charset="77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94970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C7A1E4-25E4-F447-9C39-8FF54D0FAF9D}"/>
              </a:ext>
            </a:extLst>
          </p:cNvPr>
          <p:cNvSpPr/>
          <p:nvPr/>
        </p:nvSpPr>
        <p:spPr>
          <a:xfrm>
            <a:off x="-116114" y="0"/>
            <a:ext cx="12383262" cy="6858000"/>
          </a:xfrm>
          <a:prstGeom prst="rect">
            <a:avLst/>
          </a:prstGeom>
          <a:solidFill>
            <a:srgbClr val="E013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8ADA731-7325-4B19-88B6-9C8C4DF722CE}"/>
              </a:ext>
            </a:extLst>
          </p:cNvPr>
          <p:cNvSpPr txBox="1">
            <a:spLocks/>
          </p:cNvSpPr>
          <p:nvPr/>
        </p:nvSpPr>
        <p:spPr>
          <a:xfrm>
            <a:off x="2594610" y="1194072"/>
            <a:ext cx="8773127" cy="42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eutraface Text Bold" panose="02000800040000020004" pitchFamily="50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u="none" strike="noStrike" kern="1200" cap="none" spc="0" normalizeH="0" baseline="0" noProof="0" dirty="0">
                <a:ln>
                  <a:noFill/>
                </a:ln>
                <a:solidFill>
                  <a:srgbClr val="FFE700"/>
                </a:solidFill>
                <a:effectLst/>
                <a:uLnTx/>
                <a:uFillTx/>
                <a:latin typeface="Neutraface Text" panose="02000600030000020004" pitchFamily="2" charset="77"/>
              </a:rPr>
              <a:t>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10584D-BD7B-954D-9C5A-20F5CB5FE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3689" r="18703"/>
          <a:stretch/>
        </p:blipFill>
        <p:spPr>
          <a:xfrm rot="10800000">
            <a:off x="-116114" y="4671726"/>
            <a:ext cx="12383262" cy="57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82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DA98ABED-AE89-4340-8BFF-BB70A1FA05A1}"/>
              </a:ext>
            </a:extLst>
          </p:cNvPr>
          <p:cNvSpPr txBox="1">
            <a:spLocks/>
          </p:cNvSpPr>
          <p:nvPr/>
        </p:nvSpPr>
        <p:spPr>
          <a:xfrm>
            <a:off x="567146" y="4883869"/>
            <a:ext cx="11103428" cy="14127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2800" b="1" i="0" kern="1200" spc="100" baseline="0">
                <a:solidFill>
                  <a:schemeClr val="tx1"/>
                </a:solidFill>
                <a:latin typeface="Neutraface Text Bold" panose="02000800040000020004" pitchFamily="50" charset="0"/>
                <a:ea typeface="Neutraface Text Bold" panose="02000800040000020004" pitchFamily="50" charset="0"/>
                <a:cs typeface="Neutraface Text Bold" panose="02000800040000020004" pitchFamily="50" charset="0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200" u="none" strike="noStrike" kern="1200" cap="none" spc="100" normalizeH="0" baseline="0" noProof="0" dirty="0">
                <a:ln>
                  <a:noFill/>
                </a:ln>
                <a:solidFill>
                  <a:srgbClr val="1F1E1D"/>
                </a:solidFill>
                <a:effectLst/>
                <a:uLnTx/>
                <a:uFillTx/>
                <a:latin typeface="Neutraface Text" panose="02000600030000020004" pitchFamily="2" charset="77"/>
              </a:rPr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3BCF0-479A-6448-99DD-355FD438CC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66275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709C47F-B891-44A9-A2C3-41F9D9AC9D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6" t="15945" r="16861"/>
          <a:stretch/>
        </p:blipFill>
        <p:spPr>
          <a:xfrm>
            <a:off x="6096000" y="0"/>
            <a:ext cx="608965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12ABCE66-CE9F-EE46-9354-F31A787050DA}"/>
              </a:ext>
            </a:extLst>
          </p:cNvPr>
          <p:cNvSpPr txBox="1">
            <a:spLocks/>
          </p:cNvSpPr>
          <p:nvPr/>
        </p:nvSpPr>
        <p:spPr>
          <a:xfrm>
            <a:off x="592714" y="-1246789"/>
            <a:ext cx="5142164" cy="52224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2800" b="1" i="0" kern="1200" spc="100" baseline="0">
                <a:solidFill>
                  <a:schemeClr val="tx1"/>
                </a:solidFill>
                <a:latin typeface="Neutraface Text Bold" panose="02000800040000020004" pitchFamily="50" charset="0"/>
                <a:ea typeface="Neutraface Text Bold" panose="02000800040000020004" pitchFamily="50" charset="0"/>
                <a:cs typeface="Neutraface Text Bold" panose="02000800040000020004" pitchFamily="50" charset="0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800" b="0" dirty="0">
                <a:latin typeface="Neutraface Text" panose="02000600030000020004" pitchFamily="2" charset="77"/>
              </a:rPr>
              <a:t>Make It. MSP. is a </a:t>
            </a:r>
            <a:r>
              <a:rPr lang="en-US" sz="4800" dirty="0">
                <a:latin typeface="Neutraface Text" panose="02000600030000020004" pitchFamily="2" charset="77"/>
              </a:rPr>
              <a:t>strategic initiative </a:t>
            </a:r>
            <a:r>
              <a:rPr lang="en-US" sz="4800" b="0" dirty="0">
                <a:latin typeface="Neutraface Text" panose="02000600030000020004" pitchFamily="2" charset="77"/>
              </a:rPr>
              <a:t>of the GREATER MSP Partnership </a:t>
            </a:r>
            <a:endParaRPr kumimoji="0" lang="en-US" sz="4800" b="0" u="none" strike="noStrike" kern="1200" cap="none" spc="100" normalizeH="0" baseline="0" noProof="0" dirty="0">
              <a:ln>
                <a:noFill/>
              </a:ln>
              <a:effectLst/>
              <a:uLnTx/>
              <a:uFillTx/>
              <a:latin typeface="Neutraface Text" panose="02000600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1266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D45816-A257-E44E-A978-140FC081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89904" cy="6780948"/>
          </a:xfrm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12ABCE66-CE9F-EE46-9354-F31A787050DA}"/>
              </a:ext>
            </a:extLst>
          </p:cNvPr>
          <p:cNvSpPr txBox="1">
            <a:spLocks/>
          </p:cNvSpPr>
          <p:nvPr/>
        </p:nvSpPr>
        <p:spPr>
          <a:xfrm>
            <a:off x="344236" y="-372146"/>
            <a:ext cx="10998768" cy="14127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2800" b="1" i="0" kern="1200" spc="100" baseline="0">
                <a:solidFill>
                  <a:schemeClr val="tx1"/>
                </a:solidFill>
                <a:latin typeface="Neutraface Text Bold" panose="02000800040000020004" pitchFamily="50" charset="0"/>
                <a:ea typeface="Neutraface Text Bold" panose="02000800040000020004" pitchFamily="50" charset="0"/>
                <a:cs typeface="Neutraface Text Bold" panose="02000800040000020004" pitchFamily="50" charset="0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20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Neutraface Text" panose="02000600030000020004" pitchFamily="2" charset="77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71600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C4BF01-F300-984C-81BA-6267F708E6ED}"/>
              </a:ext>
            </a:extLst>
          </p:cNvPr>
          <p:cNvSpPr/>
          <p:nvPr/>
        </p:nvSpPr>
        <p:spPr>
          <a:xfrm>
            <a:off x="-95631" y="29029"/>
            <a:ext cx="12383262" cy="6858000"/>
          </a:xfrm>
          <a:prstGeom prst="rect">
            <a:avLst/>
          </a:prstGeom>
          <a:solidFill>
            <a:srgbClr val="E013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73E76-465E-9F4E-9158-7B7043147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61677" r="43777"/>
          <a:stretch/>
        </p:blipFill>
        <p:spPr>
          <a:xfrm rot="5400000">
            <a:off x="5381168" y="76201"/>
            <a:ext cx="6974115" cy="6647541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D8D558-F4EC-4EBA-B0D0-174728B13624}"/>
              </a:ext>
            </a:extLst>
          </p:cNvPr>
          <p:cNvSpPr txBox="1">
            <a:spLocks/>
          </p:cNvSpPr>
          <p:nvPr/>
        </p:nvSpPr>
        <p:spPr>
          <a:xfrm>
            <a:off x="678501" y="1408826"/>
            <a:ext cx="4476750" cy="1412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traface Text Book" panose="02000600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200" b="1" u="none" strike="noStrike" kern="1200" cap="none" spc="0" normalizeH="0" baseline="0" noProof="0" dirty="0">
                <a:ln>
                  <a:noFill/>
                </a:ln>
                <a:solidFill>
                  <a:srgbClr val="FFE700"/>
                </a:solidFill>
                <a:effectLst/>
                <a:uLnTx/>
                <a:uFillTx/>
                <a:latin typeface="Neutraface Text" panose="02000600030000020004" pitchFamily="2" charset="77"/>
              </a:rPr>
              <a:t>GOAL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srgbClr val="FFE700"/>
                </a:solidFill>
                <a:effectLst/>
                <a:uLnTx/>
                <a:uFillTx/>
                <a:latin typeface="Neutraface Text" panose="02000600030000020004" pitchFamily="2" charset="77"/>
              </a:rPr>
              <a:t>Make MSP </a:t>
            </a:r>
            <a:r>
              <a:rPr lang="en-US" sz="4400" dirty="0">
                <a:solidFill>
                  <a:srgbClr val="FFE700"/>
                </a:solidFill>
                <a:latin typeface="Neutraface Text" panose="02000600030000020004" pitchFamily="2" charset="77"/>
              </a:rPr>
              <a:t>one of the nation’s Top 10 performers at </a:t>
            </a:r>
            <a:r>
              <a:rPr lang="en-US" sz="4400" b="1" dirty="0">
                <a:solidFill>
                  <a:srgbClr val="FFE700"/>
                </a:solidFill>
                <a:latin typeface="Neutraface Text" panose="02000600030000020004" pitchFamily="2" charset="77"/>
              </a:rPr>
              <a:t>attracting and retaining people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E700"/>
              </a:solidFill>
              <a:effectLst/>
              <a:uLnTx/>
              <a:uFillTx/>
              <a:latin typeface="Neutraface Text" panose="02000600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6586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2CA0A-14EE-4F5E-BA56-0012C6266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93" y="487137"/>
            <a:ext cx="10515600" cy="991518"/>
          </a:xfrm>
        </p:spPr>
        <p:txBody>
          <a:bodyPr/>
          <a:lstStyle/>
          <a:p>
            <a:r>
              <a:rPr lang="en-US" b="1" dirty="0"/>
              <a:t>MAKE IT. MSP. ORIGIN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3C7A0-0F84-418C-B1D7-C500BADC1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1" y="1844653"/>
            <a:ext cx="4269550" cy="3370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7061D1-8810-4610-8F8F-402B79558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16" y="1844653"/>
            <a:ext cx="3162320" cy="3406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BD2CE-81C3-42E9-B79A-41CFE584F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81" y="1844653"/>
            <a:ext cx="3493296" cy="34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4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BCDF2F-B869-4637-BB97-A5C8E8071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462490"/>
            <a:ext cx="11428963" cy="5028744"/>
          </a:xfr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E75F3536-19B3-44CC-85D9-1D12ED5EC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92" y="6171201"/>
            <a:ext cx="820710" cy="21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1AF227A-490F-45B2-A93C-97418CD14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17" y="6194936"/>
            <a:ext cx="596646" cy="11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77E2EB77-6841-436E-A2C2-CF20DCACE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38" y="6171180"/>
            <a:ext cx="733447" cy="19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59ABA61F-CB3F-42D6-8BFD-5334E3B858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71" y="6174530"/>
            <a:ext cx="922417" cy="13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B1EAC097-6E82-4D2D-9F64-6B8D579D2C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223" y="6157973"/>
            <a:ext cx="761648" cy="2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7188A02-AB28-45C7-B05D-061E9CDC0A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988" y="6241046"/>
            <a:ext cx="603269" cy="1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D147837-DCEC-4A08-97C8-C972309E8B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31" y="6127122"/>
            <a:ext cx="325629" cy="32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3E6195C-53AA-4200-BB5E-5255C47BC0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318" y="6125825"/>
            <a:ext cx="325629" cy="32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5B88EE-979C-4826-B25B-810C4032B3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78" y="6190944"/>
            <a:ext cx="706522" cy="116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8BC16C-236F-4990-95BA-581AC72CA9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75" y="6184191"/>
            <a:ext cx="830508" cy="171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AAAFEF-F760-4F1F-9AE3-B1CBA50F71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86" y="6199303"/>
            <a:ext cx="722719" cy="117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AB6EF0-E8A2-4C18-8313-BB24B8F33A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84" y="6202449"/>
            <a:ext cx="531970" cy="156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BC8F93-1607-414D-90E7-0784465FB3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02" y="6004703"/>
            <a:ext cx="575560" cy="5822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A6C4A6-338C-4697-B8F2-93F217E03E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5" y="6157973"/>
            <a:ext cx="607509" cy="209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E96AD3-3096-4A6A-A2C1-F7D2767576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2966"/>
            <a:ext cx="792480" cy="5943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B54168-E439-4C82-9D13-D8FE51F4D56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8667" r="13162" b="20267"/>
          <a:stretch/>
        </p:blipFill>
        <p:spPr>
          <a:xfrm>
            <a:off x="2064171" y="6074974"/>
            <a:ext cx="607509" cy="3614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A3711B-B998-478E-B132-B35339CB09B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1" b="40266"/>
          <a:stretch/>
        </p:blipFill>
        <p:spPr>
          <a:xfrm>
            <a:off x="9329210" y="6185439"/>
            <a:ext cx="827802" cy="2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36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497" y="723900"/>
            <a:ext cx="11107098" cy="4733293"/>
          </a:xfrm>
        </p:spPr>
        <p:txBody>
          <a:bodyPr/>
          <a:lstStyle/>
          <a:p>
            <a:r>
              <a:rPr lang="en-US" sz="6200" b="1" dirty="0">
                <a:solidFill>
                  <a:srgbClr val="E01383"/>
                </a:solidFill>
                <a:latin typeface="Neutraface Text" panose="02000600030000020004" pitchFamily="2" charset="77"/>
              </a:rPr>
              <a:t>THE WORK OF MAKE IT. MSP.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DEVELOP data-driven focus with partners</a:t>
            </a:r>
          </a:p>
          <a:p>
            <a:r>
              <a:rPr lang="en-US" sz="4800" dirty="0">
                <a:solidFill>
                  <a:schemeClr val="tx1"/>
                </a:solidFill>
                <a:latin typeface="Neutraface Display Bold" panose="02000803040000020004" pitchFamily="50" charset="0"/>
              </a:rPr>
              <a:t>COLLECT and share targeted insight </a:t>
            </a:r>
          </a:p>
          <a:p>
            <a:r>
              <a:rPr lang="en-US" sz="4800" dirty="0">
                <a:latin typeface="Neutraface Display Bold" panose="02000803040000020004" pitchFamily="50" charset="0"/>
              </a:rPr>
              <a:t>PRIORITIZE, take action, and measure results</a:t>
            </a:r>
            <a:endParaRPr lang="en-US" sz="48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  <a:p>
            <a:endParaRPr lang="en-US" sz="66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4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8563A-D3C1-244D-A4D5-AF7219E89CBA}"/>
              </a:ext>
            </a:extLst>
          </p:cNvPr>
          <p:cNvSpPr/>
          <p:nvPr/>
        </p:nvSpPr>
        <p:spPr>
          <a:xfrm>
            <a:off x="-116114" y="0"/>
            <a:ext cx="12383262" cy="6858000"/>
          </a:xfrm>
          <a:prstGeom prst="rect">
            <a:avLst/>
          </a:prstGeom>
          <a:solidFill>
            <a:srgbClr val="E013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0CA11-52CB-6242-AD21-32D4B041E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3689" r="18703"/>
          <a:stretch/>
        </p:blipFill>
        <p:spPr>
          <a:xfrm>
            <a:off x="-116113" y="-2124012"/>
            <a:ext cx="12383262" cy="5761656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1"/>
          </p:nvPr>
        </p:nvSpPr>
        <p:spPr>
          <a:xfrm>
            <a:off x="2216426" y="4488461"/>
            <a:ext cx="9496603" cy="1412710"/>
          </a:xfrm>
        </p:spPr>
        <p:txBody>
          <a:bodyPr/>
          <a:lstStyle/>
          <a:p>
            <a:pPr algn="r"/>
            <a:r>
              <a:rPr lang="en-US" sz="5200" dirty="0">
                <a:solidFill>
                  <a:srgbClr val="FFE700"/>
                </a:solidFill>
                <a:latin typeface="Neutraface Text" panose="02000600030000020004" pitchFamily="2" charset="77"/>
              </a:rPr>
              <a:t>How do I explain Make It. MSP. to others?</a:t>
            </a:r>
          </a:p>
        </p:txBody>
      </p:sp>
    </p:spTree>
    <p:extLst>
      <p:ext uri="{BB962C8B-B14F-4D97-AF65-F5344CB8AC3E}">
        <p14:creationId xmlns:p14="http://schemas.microsoft.com/office/powerpoint/2010/main" val="2743454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1D3A7A-249F-488C-9B5F-784FD7F61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6D9DA-36E2-6941-9F36-841D4BF49016}"/>
              </a:ext>
            </a:extLst>
          </p:cNvPr>
          <p:cNvSpPr/>
          <p:nvPr/>
        </p:nvSpPr>
        <p:spPr>
          <a:xfrm>
            <a:off x="-78058" y="6133429"/>
            <a:ext cx="12355552" cy="58107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2E7D-4B34-8C43-BA12-D96B3F9A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0" y="6148155"/>
            <a:ext cx="3339635" cy="5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AD429-AB48-4C7D-A3E8-6C4A972EDE6A}"/>
              </a:ext>
            </a:extLst>
          </p:cNvPr>
          <p:cNvSpPr txBox="1"/>
          <p:nvPr/>
        </p:nvSpPr>
        <p:spPr>
          <a:xfrm>
            <a:off x="344236" y="6166882"/>
            <a:ext cx="404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01383"/>
                </a:solidFill>
                <a:effectLst/>
                <a:uLnTx/>
                <a:uFillTx/>
                <a:latin typeface="Neutraface Text Bold" panose="02000800040000020004" pitchFamily="50" charset="0"/>
                <a:ea typeface="Georgia" charset="0"/>
                <a:cs typeface="Georgia" charset="0"/>
              </a:rPr>
              <a:t>makeitmsp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01383"/>
              </a:solidFill>
              <a:effectLst/>
              <a:uLnTx/>
              <a:uFillTx/>
              <a:latin typeface="Neutraface Text Bold" panose="02000800040000020004" pitchFamily="50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3D4E6-F776-4478-AE34-3E2C71D3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314" y="1062353"/>
            <a:ext cx="11107098" cy="4733293"/>
          </a:xfrm>
        </p:spPr>
        <p:txBody>
          <a:bodyPr/>
          <a:lstStyle/>
          <a:p>
            <a:r>
              <a:rPr lang="en-US" sz="4400" b="1" dirty="0">
                <a:latin typeface="Neutraface Display Bold" panose="02000803040000020004" pitchFamily="50" charset="0"/>
              </a:rPr>
              <a:t>For people concerned with attracting and retaining people: </a:t>
            </a:r>
          </a:p>
          <a:p>
            <a:r>
              <a:rPr lang="en-US" sz="4400" dirty="0">
                <a:latin typeface="Neutraface Display Bold" panose="02000803040000020004" pitchFamily="50" charset="0"/>
              </a:rPr>
              <a:t>Make It. MSP. is an initiative full of resources to help you attract and retain talent to MSP – including research, tools, and a network of peers</a:t>
            </a:r>
          </a:p>
          <a:p>
            <a:endParaRPr lang="en-US" sz="4400" dirty="0">
              <a:latin typeface="Neutraface Display Bold" panose="02000803040000020004" pitchFamily="50" charset="0"/>
            </a:endParaRPr>
          </a:p>
          <a:p>
            <a:endParaRPr lang="en-US" sz="6000" dirty="0">
              <a:solidFill>
                <a:schemeClr val="tx1"/>
              </a:solidFill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69046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ustom 3">
      <a:dk1>
        <a:srgbClr val="1F1E1D"/>
      </a:dk1>
      <a:lt1>
        <a:srgbClr val="FFFFFF"/>
      </a:lt1>
      <a:dk2>
        <a:srgbClr val="C1D52F"/>
      </a:dk2>
      <a:lt2>
        <a:srgbClr val="FFFFFF"/>
      </a:lt2>
      <a:accent1>
        <a:srgbClr val="C1D52F"/>
      </a:accent1>
      <a:accent2>
        <a:srgbClr val="00B3E2"/>
      </a:accent2>
      <a:accent3>
        <a:srgbClr val="FFFFFF"/>
      </a:accent3>
      <a:accent4>
        <a:srgbClr val="1F1E1D"/>
      </a:accent4>
      <a:accent5>
        <a:srgbClr val="FFFFFF"/>
      </a:accent5>
      <a:accent6>
        <a:srgbClr val="E01383"/>
      </a:accent6>
      <a:hlink>
        <a:srgbClr val="00B3E2"/>
      </a:hlink>
      <a:folHlink>
        <a:srgbClr val="E01383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539</Words>
  <Application>Microsoft Office PowerPoint</Application>
  <PresentationFormat>Widescreen</PresentationFormat>
  <Paragraphs>94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Georgia</vt:lpstr>
      <vt:lpstr>Neutraface Display Bold</vt:lpstr>
      <vt:lpstr>Neutraface Text</vt:lpstr>
      <vt:lpstr>Neutraface Text Bold</vt:lpstr>
      <vt:lpstr>Neutraface Text Book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MAKE IT. MSP. ORIGIN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IT. MSP. ORIGIN</dc:title>
  <dc:creator>tiffany</dc:creator>
  <cp:lastModifiedBy>Emily FitzSimmons</cp:lastModifiedBy>
  <cp:revision>57</cp:revision>
  <dcterms:created xsi:type="dcterms:W3CDTF">2019-02-13T22:42:05Z</dcterms:created>
  <dcterms:modified xsi:type="dcterms:W3CDTF">2019-08-22T19:10:57Z</dcterms:modified>
</cp:coreProperties>
</file>