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300" r:id="rId4"/>
    <p:sldId id="269" r:id="rId5"/>
    <p:sldId id="270" r:id="rId6"/>
    <p:sldId id="273" r:id="rId7"/>
    <p:sldId id="271" r:id="rId8"/>
    <p:sldId id="272" r:id="rId9"/>
    <p:sldId id="260" r:id="rId10"/>
    <p:sldId id="261" r:id="rId11"/>
    <p:sldId id="274" r:id="rId12"/>
    <p:sldId id="276" r:id="rId13"/>
    <p:sldId id="263" r:id="rId14"/>
    <p:sldId id="275" r:id="rId15"/>
    <p:sldId id="277" r:id="rId16"/>
    <p:sldId id="256" r:id="rId17"/>
    <p:sldId id="280" r:id="rId18"/>
    <p:sldId id="278" r:id="rId19"/>
    <p:sldId id="289" r:id="rId20"/>
    <p:sldId id="287" r:id="rId21"/>
    <p:sldId id="288" r:id="rId22"/>
    <p:sldId id="292" r:id="rId23"/>
    <p:sldId id="286" r:id="rId24"/>
    <p:sldId id="262" r:id="rId25"/>
    <p:sldId id="296" r:id="rId26"/>
    <p:sldId id="264" r:id="rId27"/>
    <p:sldId id="294" r:id="rId28"/>
    <p:sldId id="295" r:id="rId29"/>
    <p:sldId id="298" r:id="rId30"/>
    <p:sldId id="297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8D72EE-2C05-4E4D-9955-E1699C9E8E51}">
          <p14:sldIdLst>
            <p14:sldId id="258"/>
            <p14:sldId id="259"/>
            <p14:sldId id="300"/>
            <p14:sldId id="269"/>
            <p14:sldId id="270"/>
            <p14:sldId id="273"/>
            <p14:sldId id="271"/>
            <p14:sldId id="272"/>
          </p14:sldIdLst>
        </p14:section>
        <p14:section name="Demand" id="{4951D99A-44FA-47C8-A083-93264AB88544}">
          <p14:sldIdLst>
            <p14:sldId id="260"/>
            <p14:sldId id="261"/>
            <p14:sldId id="274"/>
            <p14:sldId id="276"/>
            <p14:sldId id="263"/>
            <p14:sldId id="275"/>
            <p14:sldId id="277"/>
          </p14:sldIdLst>
        </p14:section>
        <p14:section name="Supply" id="{9A46D9AF-6FAC-48F5-8389-25D0EA19F4B0}">
          <p14:sldIdLst>
            <p14:sldId id="256"/>
            <p14:sldId id="280"/>
            <p14:sldId id="278"/>
            <p14:sldId id="289"/>
            <p14:sldId id="287"/>
            <p14:sldId id="288"/>
            <p14:sldId id="292"/>
            <p14:sldId id="286"/>
            <p14:sldId id="262"/>
            <p14:sldId id="296"/>
            <p14:sldId id="264"/>
            <p14:sldId id="294"/>
            <p14:sldId id="295"/>
            <p14:sldId id="298"/>
            <p14:sldId id="297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D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0BFACFD-6445-430B-8C1C-D5BA92904E7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dirty="0">
            <a:solidFill>
              <a:schemeClr val="bg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33C3A3B-F891-4B1B-A026-D6B996910D9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dirty="0">
            <a:solidFill>
              <a:schemeClr val="bg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E1F8D01-1C50-423D-9ED7-655BDAF1781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dirty="0">
            <a:solidFill>
              <a:schemeClr val="bg1"/>
            </a:solidFill>
          </a:endParaRPr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15ADB2-3F4B-46DE-BE31-1DBA4578F5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DD30F27-A5CB-47F0-BFCE-AE3C9A12F31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7D88C01-8284-4FEF-B7EE-1E18147DF93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dirty="0">
            <a:solidFill>
              <a:schemeClr val="bg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161AA62-6611-4C05-9A50-A48FF764B2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+mj-lt"/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F273A3D-8942-455F-9971-10D4AAE69C8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AFDE727-92BB-4459-AF8C-51238944BD41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4D63F28-2929-4699-A1D2-283318242C12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8389228-066B-453F-B157-720801069644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F245E15-9210-496A-BB56-A28CAA013F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192B706-CE4A-4237-8630-FF7FEC5010B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EB415F5-003F-4F8D-B2A2-C48D5E1A516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กฎหมาย</a:t>
          </a:r>
          <a:endParaRPr lang="en-US" sz="2400" dirty="0">
            <a:solidFill>
              <a:schemeClr val="bg1"/>
            </a:solidFill>
          </a:endParaRPr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37AA5A2-AE49-405F-9590-00023A00E36D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แนวโน้มใหม่ ๆ</a:t>
          </a:r>
          <a:endParaRPr lang="en-US" sz="2400" dirty="0">
            <a:solidFill>
              <a:schemeClr val="bg1"/>
            </a:solidFill>
          </a:endParaRPr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 custScaleX="124547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A3D41-FCAF-49CA-ACB2-C7E7C1C57D1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7CFD59-2569-4237-9F9E-C9E040A95504}">
      <dgm:prSet phldrT="[Text]"/>
      <dgm:spPr/>
      <dgm:t>
        <a:bodyPr/>
        <a:lstStyle/>
        <a:p>
          <a:r>
            <a:rPr lang="th-TH" dirty="0">
              <a:solidFill>
                <a:schemeClr val="tx1">
                  <a:lumMod val="25000"/>
                </a:schemeClr>
              </a:solidFill>
            </a:rPr>
            <a:t>ความเสี่ยงส่วนบุคคล</a:t>
          </a:r>
        </a:p>
        <a:p>
          <a:r>
            <a:rPr lang="th-TH" dirty="0">
              <a:solidFill>
                <a:schemeClr val="tx1">
                  <a:lumMod val="25000"/>
                </a:schemeClr>
              </a:solidFill>
            </a:rPr>
            <a:t>ความเสี่ยงธุรกิจ</a:t>
          </a:r>
          <a:endParaRPr lang="en-US" dirty="0">
            <a:solidFill>
              <a:schemeClr val="tx2"/>
            </a:solidFill>
          </a:endParaRPr>
        </a:p>
      </dgm:t>
    </dgm:pt>
    <dgm:pt modelId="{96425677-BDDC-4141-B042-B1BC17B17D1D}" type="parTrans" cxnId="{45E9B959-1E88-476B-9BD2-D7132B4E3C8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4F0147D-1776-450F-B51B-15A3FCF62556}" type="sibTrans" cxnId="{45E9B959-1E88-476B-9BD2-D7132B4E3C8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9CF428A-A64C-4FC1-9038-649C8AD8499B}">
      <dgm:prSet phldrT="[Text]" custT="1"/>
      <dgm:spPr/>
      <dgm:t>
        <a:bodyPr/>
        <a:lstStyle/>
        <a:p>
          <a:r>
            <a:rPr lang="th-TH" sz="3600" dirty="0">
              <a:solidFill>
                <a:schemeClr val="tx2"/>
              </a:solidFill>
            </a:rPr>
            <a:t>แลกเปลี่ยน </a:t>
          </a:r>
          <a:r>
            <a:rPr lang="en-US" sz="3600" dirty="0">
              <a:solidFill>
                <a:schemeClr val="tx2"/>
              </a:solidFill>
            </a:rPr>
            <a:t>(Trade) </a:t>
          </a:r>
          <a:r>
            <a:rPr lang="th-TH" sz="3600" dirty="0">
              <a:solidFill>
                <a:schemeClr val="tx2"/>
              </a:solidFill>
            </a:rPr>
            <a:t>ความเสี่ยง</a:t>
          </a:r>
        </a:p>
        <a:p>
          <a:r>
            <a:rPr lang="th-TH" sz="3600" dirty="0">
              <a:solidFill>
                <a:schemeClr val="tx2"/>
              </a:solidFill>
            </a:rPr>
            <a:t>ระหว่างบุคคลหรือธุรกิจด้วยกันเอง</a:t>
          </a:r>
        </a:p>
        <a:p>
          <a:r>
            <a:rPr lang="th-TH" sz="3600" dirty="0">
              <a:solidFill>
                <a:schemeClr val="tx2"/>
              </a:solidFill>
            </a:rPr>
            <a:t>โดยผ่านสถาบันการเงิน</a:t>
          </a:r>
          <a:endParaRPr lang="en-US" sz="3600" dirty="0">
            <a:solidFill>
              <a:schemeClr val="tx2"/>
            </a:solidFill>
          </a:endParaRPr>
        </a:p>
      </dgm:t>
    </dgm:pt>
    <dgm:pt modelId="{7E5562A7-089B-4A34-B1E4-DEA20517E135}" type="parTrans" cxnId="{DFDC52E0-EA2E-4108-8FF6-C31A70AB2B9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49AC403-DD4F-4F83-82D1-A030E55E48AA}" type="sibTrans" cxnId="{DFDC52E0-EA2E-4108-8FF6-C31A70AB2B9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A87F965-5DCC-491D-A59A-8BD280B28C15}" type="pres">
      <dgm:prSet presAssocID="{D3FA3D41-FCAF-49CA-ACB2-C7E7C1C57D12}" presName="Name0" presStyleCnt="0">
        <dgm:presLayoutVars>
          <dgm:dir/>
          <dgm:animOne val="branch"/>
          <dgm:animLvl val="lvl"/>
        </dgm:presLayoutVars>
      </dgm:prSet>
      <dgm:spPr/>
    </dgm:pt>
    <dgm:pt modelId="{44CDD0DF-C52D-4353-886E-5D75A972FA6D}" type="pres">
      <dgm:prSet presAssocID="{AA7CFD59-2569-4237-9F9E-C9E040A95504}" presName="chaos" presStyleCnt="0"/>
      <dgm:spPr/>
    </dgm:pt>
    <dgm:pt modelId="{5778A9B6-6786-47E6-A58D-880C53AF4A60}" type="pres">
      <dgm:prSet presAssocID="{AA7CFD59-2569-4237-9F9E-C9E040A95504}" presName="parTx1" presStyleLbl="revTx" presStyleIdx="0" presStyleCnt="2" custScaleX="116675" custScaleY="144078" custLinFactX="4515" custLinFactY="-11472" custLinFactNeighborX="100000" custLinFactNeighborY="-100000"/>
      <dgm:spPr/>
    </dgm:pt>
    <dgm:pt modelId="{E6D50351-15EF-42C5-864F-9D041654B832}" type="pres">
      <dgm:prSet presAssocID="{AA7CFD59-2569-4237-9F9E-C9E040A95504}" presName="desTx1" presStyleLbl="revTx" presStyleIdx="1" presStyleCnt="2" custScaleX="360187" custScaleY="71835">
        <dgm:presLayoutVars>
          <dgm:bulletEnabled val="1"/>
        </dgm:presLayoutVars>
      </dgm:prSet>
      <dgm:spPr/>
    </dgm:pt>
    <dgm:pt modelId="{DCDB267F-F051-4E62-88EB-8A3A45A6B806}" type="pres">
      <dgm:prSet presAssocID="{AA7CFD59-2569-4237-9F9E-C9E040A95504}" presName="c1" presStyleLbl="node1" presStyleIdx="0" presStyleCnt="18"/>
      <dgm:spPr/>
    </dgm:pt>
    <dgm:pt modelId="{0B93A989-B4A3-40D8-B315-8CBE64F64248}" type="pres">
      <dgm:prSet presAssocID="{AA7CFD59-2569-4237-9F9E-C9E040A95504}" presName="c2" presStyleLbl="node1" presStyleIdx="1" presStyleCnt="18"/>
      <dgm:spPr/>
    </dgm:pt>
    <dgm:pt modelId="{1E142308-C744-4C7D-ABDA-329094FE2214}" type="pres">
      <dgm:prSet presAssocID="{AA7CFD59-2569-4237-9F9E-C9E040A95504}" presName="c3" presStyleLbl="node1" presStyleIdx="2" presStyleCnt="18"/>
      <dgm:spPr/>
    </dgm:pt>
    <dgm:pt modelId="{F5D28C95-CA89-4FB5-B2C7-C95564656338}" type="pres">
      <dgm:prSet presAssocID="{AA7CFD59-2569-4237-9F9E-C9E040A95504}" presName="c4" presStyleLbl="node1" presStyleIdx="3" presStyleCnt="18"/>
      <dgm:spPr/>
    </dgm:pt>
    <dgm:pt modelId="{857D959A-3D9F-427B-B5D3-D33E365E5434}" type="pres">
      <dgm:prSet presAssocID="{AA7CFD59-2569-4237-9F9E-C9E040A95504}" presName="c5" presStyleLbl="node1" presStyleIdx="4" presStyleCnt="18"/>
      <dgm:spPr/>
    </dgm:pt>
    <dgm:pt modelId="{A91130F5-7191-42C9-801B-D3552200D0C9}" type="pres">
      <dgm:prSet presAssocID="{AA7CFD59-2569-4237-9F9E-C9E040A95504}" presName="c6" presStyleLbl="node1" presStyleIdx="5" presStyleCnt="18"/>
      <dgm:spPr/>
    </dgm:pt>
    <dgm:pt modelId="{AC60B080-E705-416E-88FF-9EB12AB0AA9C}" type="pres">
      <dgm:prSet presAssocID="{AA7CFD59-2569-4237-9F9E-C9E040A95504}" presName="c7" presStyleLbl="node1" presStyleIdx="6" presStyleCnt="18"/>
      <dgm:spPr/>
    </dgm:pt>
    <dgm:pt modelId="{886A258C-BDCA-4DF3-9DBA-B4DB9AF8E9F4}" type="pres">
      <dgm:prSet presAssocID="{AA7CFD59-2569-4237-9F9E-C9E040A95504}" presName="c8" presStyleLbl="node1" presStyleIdx="7" presStyleCnt="18"/>
      <dgm:spPr/>
    </dgm:pt>
    <dgm:pt modelId="{D6AAF02C-7CA1-47A9-A879-A6BAECC434B6}" type="pres">
      <dgm:prSet presAssocID="{AA7CFD59-2569-4237-9F9E-C9E040A95504}" presName="c9" presStyleLbl="node1" presStyleIdx="8" presStyleCnt="18"/>
      <dgm:spPr/>
    </dgm:pt>
    <dgm:pt modelId="{5F1B586F-8438-45CD-B3CF-C6DD7213ED61}" type="pres">
      <dgm:prSet presAssocID="{AA7CFD59-2569-4237-9F9E-C9E040A95504}" presName="c10" presStyleLbl="node1" presStyleIdx="9" presStyleCnt="18"/>
      <dgm:spPr/>
    </dgm:pt>
    <dgm:pt modelId="{4B1F927A-4BE6-4A16-AB42-EE8015EF3CA4}" type="pres">
      <dgm:prSet presAssocID="{AA7CFD59-2569-4237-9F9E-C9E040A95504}" presName="c11" presStyleLbl="node1" presStyleIdx="10" presStyleCnt="18"/>
      <dgm:spPr/>
    </dgm:pt>
    <dgm:pt modelId="{50E14FE3-6512-49B3-BB3A-7F85C3906838}" type="pres">
      <dgm:prSet presAssocID="{AA7CFD59-2569-4237-9F9E-C9E040A95504}" presName="c12" presStyleLbl="node1" presStyleIdx="11" presStyleCnt="18"/>
      <dgm:spPr/>
    </dgm:pt>
    <dgm:pt modelId="{F3C29BF2-17AE-4861-8EA4-7DC96763A44D}" type="pres">
      <dgm:prSet presAssocID="{AA7CFD59-2569-4237-9F9E-C9E040A95504}" presName="c13" presStyleLbl="node1" presStyleIdx="12" presStyleCnt="18"/>
      <dgm:spPr/>
    </dgm:pt>
    <dgm:pt modelId="{AD72141B-6C70-4A6A-8B27-5812A98B000D}" type="pres">
      <dgm:prSet presAssocID="{AA7CFD59-2569-4237-9F9E-C9E040A95504}" presName="c14" presStyleLbl="node1" presStyleIdx="13" presStyleCnt="18"/>
      <dgm:spPr/>
    </dgm:pt>
    <dgm:pt modelId="{ADD6565A-B49D-4394-9CA5-9EAB00C44A70}" type="pres">
      <dgm:prSet presAssocID="{AA7CFD59-2569-4237-9F9E-C9E040A95504}" presName="c15" presStyleLbl="node1" presStyleIdx="14" presStyleCnt="18"/>
      <dgm:spPr/>
    </dgm:pt>
    <dgm:pt modelId="{C88D4C64-DA0F-4E18-B9AD-9AA5B2A0518F}" type="pres">
      <dgm:prSet presAssocID="{AA7CFD59-2569-4237-9F9E-C9E040A95504}" presName="c16" presStyleLbl="node1" presStyleIdx="15" presStyleCnt="18"/>
      <dgm:spPr/>
    </dgm:pt>
    <dgm:pt modelId="{89F3BBD7-8AFF-4F31-9E9E-2EED2FB5E247}" type="pres">
      <dgm:prSet presAssocID="{AA7CFD59-2569-4237-9F9E-C9E040A95504}" presName="c17" presStyleLbl="node1" presStyleIdx="16" presStyleCnt="18"/>
      <dgm:spPr/>
    </dgm:pt>
    <dgm:pt modelId="{4D4D7A07-7F8B-4D1F-9A10-BD4DB0A2B67C}" type="pres">
      <dgm:prSet presAssocID="{AA7CFD59-2569-4237-9F9E-C9E040A95504}" presName="c18" presStyleLbl="node1" presStyleIdx="17" presStyleCnt="18"/>
      <dgm:spPr/>
    </dgm:pt>
  </dgm:ptLst>
  <dgm:cxnLst>
    <dgm:cxn modelId="{388DB135-1D3E-44F6-886B-2C7DD9E46CA2}" type="presOf" srcId="{59CF428A-A64C-4FC1-9038-649C8AD8499B}" destId="{E6D50351-15EF-42C5-864F-9D041654B832}" srcOrd="0" destOrd="0" presId="urn:microsoft.com/office/officeart/2009/3/layout/RandomtoResultProcess"/>
    <dgm:cxn modelId="{2C4B2864-3DD4-4254-A054-3D0492AB66EC}" type="presOf" srcId="{AA7CFD59-2569-4237-9F9E-C9E040A95504}" destId="{5778A9B6-6786-47E6-A58D-880C53AF4A60}" srcOrd="0" destOrd="0" presId="urn:microsoft.com/office/officeart/2009/3/layout/RandomtoResultProcess"/>
    <dgm:cxn modelId="{45E9B959-1E88-476B-9BD2-D7132B4E3C84}" srcId="{D3FA3D41-FCAF-49CA-ACB2-C7E7C1C57D12}" destId="{AA7CFD59-2569-4237-9F9E-C9E040A95504}" srcOrd="0" destOrd="0" parTransId="{96425677-BDDC-4141-B042-B1BC17B17D1D}" sibTransId="{94F0147D-1776-450F-B51B-15A3FCF62556}"/>
    <dgm:cxn modelId="{1B555BB7-8B64-46FA-8E65-BC7A25B59A63}" type="presOf" srcId="{D3FA3D41-FCAF-49CA-ACB2-C7E7C1C57D12}" destId="{2A87F965-5DCC-491D-A59A-8BD280B28C15}" srcOrd="0" destOrd="0" presId="urn:microsoft.com/office/officeart/2009/3/layout/RandomtoResultProcess"/>
    <dgm:cxn modelId="{DFDC52E0-EA2E-4108-8FF6-C31A70AB2B9A}" srcId="{AA7CFD59-2569-4237-9F9E-C9E040A95504}" destId="{59CF428A-A64C-4FC1-9038-649C8AD8499B}" srcOrd="0" destOrd="0" parTransId="{7E5562A7-089B-4A34-B1E4-DEA20517E135}" sibTransId="{749AC403-DD4F-4F83-82D1-A030E55E48AA}"/>
    <dgm:cxn modelId="{4C1FD6AB-738D-456C-A1E9-F736F2BC5194}" type="presParOf" srcId="{2A87F965-5DCC-491D-A59A-8BD280B28C15}" destId="{44CDD0DF-C52D-4353-886E-5D75A972FA6D}" srcOrd="0" destOrd="0" presId="urn:microsoft.com/office/officeart/2009/3/layout/RandomtoResultProcess"/>
    <dgm:cxn modelId="{68DC99C2-6636-48B9-8C9E-363A5EA5DFF4}" type="presParOf" srcId="{44CDD0DF-C52D-4353-886E-5D75A972FA6D}" destId="{5778A9B6-6786-47E6-A58D-880C53AF4A60}" srcOrd="0" destOrd="0" presId="urn:microsoft.com/office/officeart/2009/3/layout/RandomtoResultProcess"/>
    <dgm:cxn modelId="{92A601AB-39CB-4DD9-8316-ACFD7798CC72}" type="presParOf" srcId="{44CDD0DF-C52D-4353-886E-5D75A972FA6D}" destId="{E6D50351-15EF-42C5-864F-9D041654B832}" srcOrd="1" destOrd="0" presId="urn:microsoft.com/office/officeart/2009/3/layout/RandomtoResultProcess"/>
    <dgm:cxn modelId="{BEF36BD0-9504-4BA4-9A21-0ABEDA61625F}" type="presParOf" srcId="{44CDD0DF-C52D-4353-886E-5D75A972FA6D}" destId="{DCDB267F-F051-4E62-88EB-8A3A45A6B806}" srcOrd="2" destOrd="0" presId="urn:microsoft.com/office/officeart/2009/3/layout/RandomtoResultProcess"/>
    <dgm:cxn modelId="{CD62E988-F585-4131-AB0C-72CB14FDACC3}" type="presParOf" srcId="{44CDD0DF-C52D-4353-886E-5D75A972FA6D}" destId="{0B93A989-B4A3-40D8-B315-8CBE64F64248}" srcOrd="3" destOrd="0" presId="urn:microsoft.com/office/officeart/2009/3/layout/RandomtoResultProcess"/>
    <dgm:cxn modelId="{870ABCA3-8C61-48EE-8B9A-E88DB27C7592}" type="presParOf" srcId="{44CDD0DF-C52D-4353-886E-5D75A972FA6D}" destId="{1E142308-C744-4C7D-ABDA-329094FE2214}" srcOrd="4" destOrd="0" presId="urn:microsoft.com/office/officeart/2009/3/layout/RandomtoResultProcess"/>
    <dgm:cxn modelId="{56A8848A-6807-42B6-8109-C0C8ED58B938}" type="presParOf" srcId="{44CDD0DF-C52D-4353-886E-5D75A972FA6D}" destId="{F5D28C95-CA89-4FB5-B2C7-C95564656338}" srcOrd="5" destOrd="0" presId="urn:microsoft.com/office/officeart/2009/3/layout/RandomtoResultProcess"/>
    <dgm:cxn modelId="{70E39AA0-AE3A-4C69-A026-3A4062C09202}" type="presParOf" srcId="{44CDD0DF-C52D-4353-886E-5D75A972FA6D}" destId="{857D959A-3D9F-427B-B5D3-D33E365E5434}" srcOrd="6" destOrd="0" presId="urn:microsoft.com/office/officeart/2009/3/layout/RandomtoResultProcess"/>
    <dgm:cxn modelId="{BBA57CE0-D42D-499C-BE21-B24EAD5A6928}" type="presParOf" srcId="{44CDD0DF-C52D-4353-886E-5D75A972FA6D}" destId="{A91130F5-7191-42C9-801B-D3552200D0C9}" srcOrd="7" destOrd="0" presId="urn:microsoft.com/office/officeart/2009/3/layout/RandomtoResultProcess"/>
    <dgm:cxn modelId="{19551F98-B08C-4AFE-9758-BD17EFCAD357}" type="presParOf" srcId="{44CDD0DF-C52D-4353-886E-5D75A972FA6D}" destId="{AC60B080-E705-416E-88FF-9EB12AB0AA9C}" srcOrd="8" destOrd="0" presId="urn:microsoft.com/office/officeart/2009/3/layout/RandomtoResultProcess"/>
    <dgm:cxn modelId="{761409E1-873B-4927-AADA-55141B4468E2}" type="presParOf" srcId="{44CDD0DF-C52D-4353-886E-5D75A972FA6D}" destId="{886A258C-BDCA-4DF3-9DBA-B4DB9AF8E9F4}" srcOrd="9" destOrd="0" presId="urn:microsoft.com/office/officeart/2009/3/layout/RandomtoResultProcess"/>
    <dgm:cxn modelId="{4DF2D6DD-C618-4AB3-A15E-DBC8A74517AE}" type="presParOf" srcId="{44CDD0DF-C52D-4353-886E-5D75A972FA6D}" destId="{D6AAF02C-7CA1-47A9-A879-A6BAECC434B6}" srcOrd="10" destOrd="0" presId="urn:microsoft.com/office/officeart/2009/3/layout/RandomtoResultProcess"/>
    <dgm:cxn modelId="{75FD46C5-899B-4483-B209-C55EBA42A7B7}" type="presParOf" srcId="{44CDD0DF-C52D-4353-886E-5D75A972FA6D}" destId="{5F1B586F-8438-45CD-B3CF-C6DD7213ED61}" srcOrd="11" destOrd="0" presId="urn:microsoft.com/office/officeart/2009/3/layout/RandomtoResultProcess"/>
    <dgm:cxn modelId="{B4068667-294E-4804-9E49-6B1FF44AFB1C}" type="presParOf" srcId="{44CDD0DF-C52D-4353-886E-5D75A972FA6D}" destId="{4B1F927A-4BE6-4A16-AB42-EE8015EF3CA4}" srcOrd="12" destOrd="0" presId="urn:microsoft.com/office/officeart/2009/3/layout/RandomtoResultProcess"/>
    <dgm:cxn modelId="{D1F5A116-D963-41EA-BC42-A2D6088028EB}" type="presParOf" srcId="{44CDD0DF-C52D-4353-886E-5D75A972FA6D}" destId="{50E14FE3-6512-49B3-BB3A-7F85C3906838}" srcOrd="13" destOrd="0" presId="urn:microsoft.com/office/officeart/2009/3/layout/RandomtoResultProcess"/>
    <dgm:cxn modelId="{CA5CCAB9-6394-49E0-99EC-DCFB05E1681A}" type="presParOf" srcId="{44CDD0DF-C52D-4353-886E-5D75A972FA6D}" destId="{F3C29BF2-17AE-4861-8EA4-7DC96763A44D}" srcOrd="14" destOrd="0" presId="urn:microsoft.com/office/officeart/2009/3/layout/RandomtoResultProcess"/>
    <dgm:cxn modelId="{F1DA6FCB-8CC8-40D8-8B9C-B07901DABE09}" type="presParOf" srcId="{44CDD0DF-C52D-4353-886E-5D75A972FA6D}" destId="{AD72141B-6C70-4A6A-8B27-5812A98B000D}" srcOrd="15" destOrd="0" presId="urn:microsoft.com/office/officeart/2009/3/layout/RandomtoResultProcess"/>
    <dgm:cxn modelId="{A13BE263-B5E9-4220-8038-9C29AC4CD192}" type="presParOf" srcId="{44CDD0DF-C52D-4353-886E-5D75A972FA6D}" destId="{ADD6565A-B49D-4394-9CA5-9EAB00C44A70}" srcOrd="16" destOrd="0" presId="urn:microsoft.com/office/officeart/2009/3/layout/RandomtoResultProcess"/>
    <dgm:cxn modelId="{E8958FD7-C523-4311-890F-990CE2025A39}" type="presParOf" srcId="{44CDD0DF-C52D-4353-886E-5D75A972FA6D}" destId="{C88D4C64-DA0F-4E18-B9AD-9AA5B2A0518F}" srcOrd="17" destOrd="0" presId="urn:microsoft.com/office/officeart/2009/3/layout/RandomtoResultProcess"/>
    <dgm:cxn modelId="{7B55C403-2A33-4FE5-9090-AA7EBE10056A}" type="presParOf" srcId="{44CDD0DF-C52D-4353-886E-5D75A972FA6D}" destId="{89F3BBD7-8AFF-4F31-9E9E-2EED2FB5E247}" srcOrd="18" destOrd="0" presId="urn:microsoft.com/office/officeart/2009/3/layout/RandomtoResultProcess"/>
    <dgm:cxn modelId="{0F8A9687-957D-466C-B119-368911C6D6E5}" type="presParOf" srcId="{44CDD0DF-C52D-4353-886E-5D75A972FA6D}" destId="{4D4D7A07-7F8B-4D1F-9A10-BD4DB0A2B67C}" srcOrd="19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A3D41-FCAF-49CA-ACB2-C7E7C1C57D1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A7CFD59-2569-4237-9F9E-C9E040A95504}">
      <dgm:prSet phldrT="[Text]" custT="1"/>
      <dgm:spPr/>
      <dgm:t>
        <a:bodyPr/>
        <a:lstStyle/>
        <a:p>
          <a:r>
            <a:rPr lang="th-TH" sz="3200" dirty="0">
              <a:solidFill>
                <a:schemeClr val="tx1">
                  <a:lumMod val="25000"/>
                </a:schemeClr>
              </a:solidFill>
            </a:rPr>
            <a:t>ความเสี่ยงส่วนบุคคล</a:t>
          </a:r>
        </a:p>
        <a:p>
          <a:r>
            <a:rPr lang="th-TH" sz="3200" dirty="0">
              <a:solidFill>
                <a:schemeClr val="tx1">
                  <a:lumMod val="25000"/>
                </a:schemeClr>
              </a:solidFill>
            </a:rPr>
            <a:t>ความเสี่ยงธุรกิจ</a:t>
          </a:r>
          <a:endParaRPr lang="en-US" sz="3200" dirty="0">
            <a:solidFill>
              <a:schemeClr val="tx1">
                <a:lumMod val="25000"/>
              </a:schemeClr>
            </a:solidFill>
          </a:endParaRPr>
        </a:p>
      </dgm:t>
    </dgm:pt>
    <dgm:pt modelId="{96425677-BDDC-4141-B042-B1BC17B17D1D}" type="parTrans" cxnId="{45E9B959-1E88-476B-9BD2-D7132B4E3C84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94F0147D-1776-450F-B51B-15A3FCF62556}" type="sibTrans" cxnId="{45E9B959-1E88-476B-9BD2-D7132B4E3C84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59CF428A-A64C-4FC1-9038-649C8AD8499B}">
      <dgm:prSet phldrT="[Text]" custT="1"/>
      <dgm:spPr/>
      <dgm:t>
        <a:bodyPr/>
        <a:lstStyle/>
        <a:p>
          <a:r>
            <a:rPr lang="th-TH" sz="5400" dirty="0">
              <a:solidFill>
                <a:schemeClr val="tx1">
                  <a:lumMod val="25000"/>
                </a:schemeClr>
              </a:solidFill>
            </a:rPr>
            <a:t>ถ่ายโอนความเสี่ยง</a:t>
          </a:r>
          <a:endParaRPr lang="en-US" sz="5400" dirty="0">
            <a:solidFill>
              <a:schemeClr val="tx1">
                <a:lumMod val="25000"/>
              </a:schemeClr>
            </a:solidFill>
          </a:endParaRPr>
        </a:p>
      </dgm:t>
    </dgm:pt>
    <dgm:pt modelId="{7E5562A7-089B-4A34-B1E4-DEA20517E135}" type="parTrans" cxnId="{DFDC52E0-EA2E-4108-8FF6-C31A70AB2B9A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749AC403-DD4F-4F83-82D1-A030E55E48AA}" type="sibTrans" cxnId="{DFDC52E0-EA2E-4108-8FF6-C31A70AB2B9A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3848D6EA-A123-477C-96DD-FD7B358BA941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อุตสาหกรรมประกันภัย</a:t>
          </a:r>
          <a:endParaRPr lang="en-US" sz="3200" dirty="0">
            <a:solidFill>
              <a:schemeClr val="bg1"/>
            </a:solidFill>
          </a:endParaRPr>
        </a:p>
      </dgm:t>
    </dgm:pt>
    <dgm:pt modelId="{4EC5E556-A41E-4A54-A237-8DD3030F49BF}" type="parTrans" cxnId="{C6AEC2EA-4AF1-482D-9BA7-2AA9BC4EB91C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DA2CC3EB-5B65-4F9F-B2B9-7486C8A8C731}" type="sibTrans" cxnId="{C6AEC2EA-4AF1-482D-9BA7-2AA9BC4EB91C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2FE945B6-9733-4FDE-8B1E-FD40625119B0}">
      <dgm:prSet phldrT="[Text]" custT="1"/>
      <dgm:spPr/>
      <dgm:t>
        <a:bodyPr/>
        <a:lstStyle/>
        <a:p>
          <a:r>
            <a:rPr lang="th-TH" sz="5400" dirty="0">
              <a:solidFill>
                <a:schemeClr val="tx1">
                  <a:lumMod val="25000"/>
                </a:schemeClr>
              </a:solidFill>
            </a:rPr>
            <a:t>รวบรวมและซึมซับ</a:t>
          </a:r>
        </a:p>
        <a:p>
          <a:r>
            <a:rPr lang="th-TH" sz="5400" dirty="0">
              <a:solidFill>
                <a:schemeClr val="tx1">
                  <a:lumMod val="25000"/>
                </a:schemeClr>
              </a:solidFill>
            </a:rPr>
            <a:t>ความเสี่ยง</a:t>
          </a:r>
          <a:endParaRPr lang="en-US" sz="5400" dirty="0">
            <a:solidFill>
              <a:schemeClr val="tx1">
                <a:lumMod val="25000"/>
              </a:schemeClr>
            </a:solidFill>
          </a:endParaRPr>
        </a:p>
      </dgm:t>
    </dgm:pt>
    <dgm:pt modelId="{2805DBB0-4918-42AF-B8CB-C5C73FDE73F5}" type="parTrans" cxnId="{B3B7D3F0-EB0A-41FE-8FCD-8DC2C6BF3790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8DF1C500-F79C-4958-B3C6-0595803F798B}" type="sibTrans" cxnId="{B3B7D3F0-EB0A-41FE-8FCD-8DC2C6BF3790}">
      <dgm:prSet/>
      <dgm:spPr/>
      <dgm:t>
        <a:bodyPr/>
        <a:lstStyle/>
        <a:p>
          <a:endParaRPr lang="en-US">
            <a:solidFill>
              <a:schemeClr val="tx1">
                <a:lumMod val="25000"/>
              </a:schemeClr>
            </a:solidFill>
          </a:endParaRPr>
        </a:p>
      </dgm:t>
    </dgm:pt>
    <dgm:pt modelId="{2A87F965-5DCC-491D-A59A-8BD280B28C15}" type="pres">
      <dgm:prSet presAssocID="{D3FA3D41-FCAF-49CA-ACB2-C7E7C1C57D12}" presName="Name0" presStyleCnt="0">
        <dgm:presLayoutVars>
          <dgm:dir/>
          <dgm:animOne val="branch"/>
          <dgm:animLvl val="lvl"/>
        </dgm:presLayoutVars>
      </dgm:prSet>
      <dgm:spPr/>
    </dgm:pt>
    <dgm:pt modelId="{44CDD0DF-C52D-4353-886E-5D75A972FA6D}" type="pres">
      <dgm:prSet presAssocID="{AA7CFD59-2569-4237-9F9E-C9E040A95504}" presName="chaos" presStyleCnt="0"/>
      <dgm:spPr/>
    </dgm:pt>
    <dgm:pt modelId="{5778A9B6-6786-47E6-A58D-880C53AF4A60}" type="pres">
      <dgm:prSet presAssocID="{AA7CFD59-2569-4237-9F9E-C9E040A95504}" presName="parTx1" presStyleLbl="revTx" presStyleIdx="0" presStyleCnt="3"/>
      <dgm:spPr/>
    </dgm:pt>
    <dgm:pt modelId="{E6D50351-15EF-42C5-864F-9D041654B832}" type="pres">
      <dgm:prSet presAssocID="{AA7CFD59-2569-4237-9F9E-C9E040A95504}" presName="desTx1" presStyleLbl="revTx" presStyleIdx="1" presStyleCnt="3" custScaleX="162543" custScaleY="71835">
        <dgm:presLayoutVars>
          <dgm:bulletEnabled val="1"/>
        </dgm:presLayoutVars>
      </dgm:prSet>
      <dgm:spPr/>
    </dgm:pt>
    <dgm:pt modelId="{DCDB267F-F051-4E62-88EB-8A3A45A6B806}" type="pres">
      <dgm:prSet presAssocID="{AA7CFD59-2569-4237-9F9E-C9E040A95504}" presName="c1" presStyleLbl="node1" presStyleIdx="0" presStyleCnt="19"/>
      <dgm:spPr/>
    </dgm:pt>
    <dgm:pt modelId="{0B93A989-B4A3-40D8-B315-8CBE64F64248}" type="pres">
      <dgm:prSet presAssocID="{AA7CFD59-2569-4237-9F9E-C9E040A95504}" presName="c2" presStyleLbl="node1" presStyleIdx="1" presStyleCnt="19"/>
      <dgm:spPr/>
    </dgm:pt>
    <dgm:pt modelId="{1E142308-C744-4C7D-ABDA-329094FE2214}" type="pres">
      <dgm:prSet presAssocID="{AA7CFD59-2569-4237-9F9E-C9E040A95504}" presName="c3" presStyleLbl="node1" presStyleIdx="2" presStyleCnt="19"/>
      <dgm:spPr/>
    </dgm:pt>
    <dgm:pt modelId="{F5D28C95-CA89-4FB5-B2C7-C95564656338}" type="pres">
      <dgm:prSet presAssocID="{AA7CFD59-2569-4237-9F9E-C9E040A95504}" presName="c4" presStyleLbl="node1" presStyleIdx="3" presStyleCnt="19"/>
      <dgm:spPr/>
    </dgm:pt>
    <dgm:pt modelId="{857D959A-3D9F-427B-B5D3-D33E365E5434}" type="pres">
      <dgm:prSet presAssocID="{AA7CFD59-2569-4237-9F9E-C9E040A95504}" presName="c5" presStyleLbl="node1" presStyleIdx="4" presStyleCnt="19"/>
      <dgm:spPr/>
    </dgm:pt>
    <dgm:pt modelId="{A91130F5-7191-42C9-801B-D3552200D0C9}" type="pres">
      <dgm:prSet presAssocID="{AA7CFD59-2569-4237-9F9E-C9E040A95504}" presName="c6" presStyleLbl="node1" presStyleIdx="5" presStyleCnt="19"/>
      <dgm:spPr/>
    </dgm:pt>
    <dgm:pt modelId="{AC60B080-E705-416E-88FF-9EB12AB0AA9C}" type="pres">
      <dgm:prSet presAssocID="{AA7CFD59-2569-4237-9F9E-C9E040A95504}" presName="c7" presStyleLbl="node1" presStyleIdx="6" presStyleCnt="19"/>
      <dgm:spPr/>
    </dgm:pt>
    <dgm:pt modelId="{886A258C-BDCA-4DF3-9DBA-B4DB9AF8E9F4}" type="pres">
      <dgm:prSet presAssocID="{AA7CFD59-2569-4237-9F9E-C9E040A95504}" presName="c8" presStyleLbl="node1" presStyleIdx="7" presStyleCnt="19"/>
      <dgm:spPr/>
    </dgm:pt>
    <dgm:pt modelId="{D6AAF02C-7CA1-47A9-A879-A6BAECC434B6}" type="pres">
      <dgm:prSet presAssocID="{AA7CFD59-2569-4237-9F9E-C9E040A95504}" presName="c9" presStyleLbl="node1" presStyleIdx="8" presStyleCnt="19"/>
      <dgm:spPr/>
    </dgm:pt>
    <dgm:pt modelId="{5F1B586F-8438-45CD-B3CF-C6DD7213ED61}" type="pres">
      <dgm:prSet presAssocID="{AA7CFD59-2569-4237-9F9E-C9E040A95504}" presName="c10" presStyleLbl="node1" presStyleIdx="9" presStyleCnt="19"/>
      <dgm:spPr/>
    </dgm:pt>
    <dgm:pt modelId="{4B1F927A-4BE6-4A16-AB42-EE8015EF3CA4}" type="pres">
      <dgm:prSet presAssocID="{AA7CFD59-2569-4237-9F9E-C9E040A95504}" presName="c11" presStyleLbl="node1" presStyleIdx="10" presStyleCnt="19"/>
      <dgm:spPr/>
    </dgm:pt>
    <dgm:pt modelId="{50E14FE3-6512-49B3-BB3A-7F85C3906838}" type="pres">
      <dgm:prSet presAssocID="{AA7CFD59-2569-4237-9F9E-C9E040A95504}" presName="c12" presStyleLbl="node1" presStyleIdx="11" presStyleCnt="19"/>
      <dgm:spPr/>
    </dgm:pt>
    <dgm:pt modelId="{F3C29BF2-17AE-4861-8EA4-7DC96763A44D}" type="pres">
      <dgm:prSet presAssocID="{AA7CFD59-2569-4237-9F9E-C9E040A95504}" presName="c13" presStyleLbl="node1" presStyleIdx="12" presStyleCnt="19"/>
      <dgm:spPr/>
    </dgm:pt>
    <dgm:pt modelId="{AD72141B-6C70-4A6A-8B27-5812A98B000D}" type="pres">
      <dgm:prSet presAssocID="{AA7CFD59-2569-4237-9F9E-C9E040A95504}" presName="c14" presStyleLbl="node1" presStyleIdx="13" presStyleCnt="19"/>
      <dgm:spPr/>
    </dgm:pt>
    <dgm:pt modelId="{ADD6565A-B49D-4394-9CA5-9EAB00C44A70}" type="pres">
      <dgm:prSet presAssocID="{AA7CFD59-2569-4237-9F9E-C9E040A95504}" presName="c15" presStyleLbl="node1" presStyleIdx="14" presStyleCnt="19"/>
      <dgm:spPr/>
    </dgm:pt>
    <dgm:pt modelId="{C88D4C64-DA0F-4E18-B9AD-9AA5B2A0518F}" type="pres">
      <dgm:prSet presAssocID="{AA7CFD59-2569-4237-9F9E-C9E040A95504}" presName="c16" presStyleLbl="node1" presStyleIdx="15" presStyleCnt="19"/>
      <dgm:spPr/>
    </dgm:pt>
    <dgm:pt modelId="{89F3BBD7-8AFF-4F31-9E9E-2EED2FB5E247}" type="pres">
      <dgm:prSet presAssocID="{AA7CFD59-2569-4237-9F9E-C9E040A95504}" presName="c17" presStyleLbl="node1" presStyleIdx="16" presStyleCnt="19"/>
      <dgm:spPr/>
    </dgm:pt>
    <dgm:pt modelId="{4D4D7A07-7F8B-4D1F-9A10-BD4DB0A2B67C}" type="pres">
      <dgm:prSet presAssocID="{AA7CFD59-2569-4237-9F9E-C9E040A95504}" presName="c18" presStyleLbl="node1" presStyleIdx="17" presStyleCnt="19"/>
      <dgm:spPr/>
    </dgm:pt>
    <dgm:pt modelId="{27D47CE1-89E2-4293-91B6-F6141053A5E8}" type="pres">
      <dgm:prSet presAssocID="{94F0147D-1776-450F-B51B-15A3FCF62556}" presName="chevronComposite1" presStyleCnt="0"/>
      <dgm:spPr/>
    </dgm:pt>
    <dgm:pt modelId="{27300736-39EF-45FD-8CF5-E0AC74432117}" type="pres">
      <dgm:prSet presAssocID="{94F0147D-1776-450F-B51B-15A3FCF62556}" presName="chevron1" presStyleLbl="sibTrans2D1" presStyleIdx="0" presStyleCnt="2"/>
      <dgm:spPr>
        <a:solidFill>
          <a:schemeClr val="bg1"/>
        </a:solidFill>
      </dgm:spPr>
    </dgm:pt>
    <dgm:pt modelId="{6348DD14-ADC9-440B-A584-893439A4AD4D}" type="pres">
      <dgm:prSet presAssocID="{94F0147D-1776-450F-B51B-15A3FCF62556}" presName="spChevron1" presStyleCnt="0"/>
      <dgm:spPr/>
    </dgm:pt>
    <dgm:pt modelId="{AD89F786-CC82-400A-9915-3EF6E29C86E2}" type="pres">
      <dgm:prSet presAssocID="{94F0147D-1776-450F-B51B-15A3FCF62556}" presName="overlap" presStyleCnt="0"/>
      <dgm:spPr/>
    </dgm:pt>
    <dgm:pt modelId="{E8BED110-2A01-4C01-BBC0-57001F0E54B1}" type="pres">
      <dgm:prSet presAssocID="{94F0147D-1776-450F-B51B-15A3FCF62556}" presName="chevronComposite2" presStyleCnt="0"/>
      <dgm:spPr/>
    </dgm:pt>
    <dgm:pt modelId="{6BCC0223-40B9-4412-ACC6-4379C78CF24B}" type="pres">
      <dgm:prSet presAssocID="{94F0147D-1776-450F-B51B-15A3FCF62556}" presName="chevron2" presStyleLbl="sibTrans2D1" presStyleIdx="1" presStyleCnt="2"/>
      <dgm:spPr>
        <a:solidFill>
          <a:schemeClr val="bg1"/>
        </a:solidFill>
      </dgm:spPr>
    </dgm:pt>
    <dgm:pt modelId="{5C92E2EC-4935-415E-952D-8305B140EB75}" type="pres">
      <dgm:prSet presAssocID="{94F0147D-1776-450F-B51B-15A3FCF62556}" presName="spChevron2" presStyleCnt="0"/>
      <dgm:spPr/>
    </dgm:pt>
    <dgm:pt modelId="{43E5BEFC-65C4-40FD-BAEE-A553D61EB13C}" type="pres">
      <dgm:prSet presAssocID="{3848D6EA-A123-477C-96DD-FD7B358BA941}" presName="last" presStyleCnt="0"/>
      <dgm:spPr/>
    </dgm:pt>
    <dgm:pt modelId="{AB25405F-B8AA-471D-95AC-3008CFAC7E7B}" type="pres">
      <dgm:prSet presAssocID="{3848D6EA-A123-477C-96DD-FD7B358BA941}" presName="circleTx" presStyleLbl="node1" presStyleIdx="18" presStyleCnt="19" custLinFactNeighborX="35856"/>
      <dgm:spPr/>
    </dgm:pt>
    <dgm:pt modelId="{F07E6256-06C5-43FE-9BF0-05D7D7DA9A6C}" type="pres">
      <dgm:prSet presAssocID="{3848D6EA-A123-477C-96DD-FD7B358BA941}" presName="desTxN" presStyleLbl="revTx" presStyleIdx="2" presStyleCnt="3" custScaleX="172791" custLinFactNeighborX="30477">
        <dgm:presLayoutVars>
          <dgm:bulletEnabled val="1"/>
        </dgm:presLayoutVars>
      </dgm:prSet>
      <dgm:spPr/>
    </dgm:pt>
    <dgm:pt modelId="{D218AB61-E2A4-4E8F-BD27-CD0DEC932F1A}" type="pres">
      <dgm:prSet presAssocID="{3848D6EA-A123-477C-96DD-FD7B358BA941}" presName="spN" presStyleCnt="0"/>
      <dgm:spPr/>
    </dgm:pt>
  </dgm:ptLst>
  <dgm:cxnLst>
    <dgm:cxn modelId="{BC5CD602-555B-4DE5-A1D2-35BBC931051B}" type="presOf" srcId="{3848D6EA-A123-477C-96DD-FD7B358BA941}" destId="{AB25405F-B8AA-471D-95AC-3008CFAC7E7B}" srcOrd="0" destOrd="0" presId="urn:microsoft.com/office/officeart/2009/3/layout/RandomtoResultProcess"/>
    <dgm:cxn modelId="{388DB135-1D3E-44F6-886B-2C7DD9E46CA2}" type="presOf" srcId="{59CF428A-A64C-4FC1-9038-649C8AD8499B}" destId="{E6D50351-15EF-42C5-864F-9D041654B832}" srcOrd="0" destOrd="0" presId="urn:microsoft.com/office/officeart/2009/3/layout/RandomtoResultProcess"/>
    <dgm:cxn modelId="{2C4B2864-3DD4-4254-A054-3D0492AB66EC}" type="presOf" srcId="{AA7CFD59-2569-4237-9F9E-C9E040A95504}" destId="{5778A9B6-6786-47E6-A58D-880C53AF4A60}" srcOrd="0" destOrd="0" presId="urn:microsoft.com/office/officeart/2009/3/layout/RandomtoResultProcess"/>
    <dgm:cxn modelId="{45E9B959-1E88-476B-9BD2-D7132B4E3C84}" srcId="{D3FA3D41-FCAF-49CA-ACB2-C7E7C1C57D12}" destId="{AA7CFD59-2569-4237-9F9E-C9E040A95504}" srcOrd="0" destOrd="0" parTransId="{96425677-BDDC-4141-B042-B1BC17B17D1D}" sibTransId="{94F0147D-1776-450F-B51B-15A3FCF62556}"/>
    <dgm:cxn modelId="{1B555BB7-8B64-46FA-8E65-BC7A25B59A63}" type="presOf" srcId="{D3FA3D41-FCAF-49CA-ACB2-C7E7C1C57D12}" destId="{2A87F965-5DCC-491D-A59A-8BD280B28C15}" srcOrd="0" destOrd="0" presId="urn:microsoft.com/office/officeart/2009/3/layout/RandomtoResultProcess"/>
    <dgm:cxn modelId="{370B83D7-3726-4862-A097-8AA27BD1E118}" type="presOf" srcId="{2FE945B6-9733-4FDE-8B1E-FD40625119B0}" destId="{F07E6256-06C5-43FE-9BF0-05D7D7DA9A6C}" srcOrd="0" destOrd="0" presId="urn:microsoft.com/office/officeart/2009/3/layout/RandomtoResultProcess"/>
    <dgm:cxn modelId="{DFDC52E0-EA2E-4108-8FF6-C31A70AB2B9A}" srcId="{AA7CFD59-2569-4237-9F9E-C9E040A95504}" destId="{59CF428A-A64C-4FC1-9038-649C8AD8499B}" srcOrd="0" destOrd="0" parTransId="{7E5562A7-089B-4A34-B1E4-DEA20517E135}" sibTransId="{749AC403-DD4F-4F83-82D1-A030E55E48AA}"/>
    <dgm:cxn modelId="{C6AEC2EA-4AF1-482D-9BA7-2AA9BC4EB91C}" srcId="{D3FA3D41-FCAF-49CA-ACB2-C7E7C1C57D12}" destId="{3848D6EA-A123-477C-96DD-FD7B358BA941}" srcOrd="1" destOrd="0" parTransId="{4EC5E556-A41E-4A54-A237-8DD3030F49BF}" sibTransId="{DA2CC3EB-5B65-4F9F-B2B9-7486C8A8C731}"/>
    <dgm:cxn modelId="{B3B7D3F0-EB0A-41FE-8FCD-8DC2C6BF3790}" srcId="{3848D6EA-A123-477C-96DD-FD7B358BA941}" destId="{2FE945B6-9733-4FDE-8B1E-FD40625119B0}" srcOrd="0" destOrd="0" parTransId="{2805DBB0-4918-42AF-B8CB-C5C73FDE73F5}" sibTransId="{8DF1C500-F79C-4958-B3C6-0595803F798B}"/>
    <dgm:cxn modelId="{4C1FD6AB-738D-456C-A1E9-F736F2BC5194}" type="presParOf" srcId="{2A87F965-5DCC-491D-A59A-8BD280B28C15}" destId="{44CDD0DF-C52D-4353-886E-5D75A972FA6D}" srcOrd="0" destOrd="0" presId="urn:microsoft.com/office/officeart/2009/3/layout/RandomtoResultProcess"/>
    <dgm:cxn modelId="{68DC99C2-6636-48B9-8C9E-363A5EA5DFF4}" type="presParOf" srcId="{44CDD0DF-C52D-4353-886E-5D75A972FA6D}" destId="{5778A9B6-6786-47E6-A58D-880C53AF4A60}" srcOrd="0" destOrd="0" presId="urn:microsoft.com/office/officeart/2009/3/layout/RandomtoResultProcess"/>
    <dgm:cxn modelId="{92A601AB-39CB-4DD9-8316-ACFD7798CC72}" type="presParOf" srcId="{44CDD0DF-C52D-4353-886E-5D75A972FA6D}" destId="{E6D50351-15EF-42C5-864F-9D041654B832}" srcOrd="1" destOrd="0" presId="urn:microsoft.com/office/officeart/2009/3/layout/RandomtoResultProcess"/>
    <dgm:cxn modelId="{BEF36BD0-9504-4BA4-9A21-0ABEDA61625F}" type="presParOf" srcId="{44CDD0DF-C52D-4353-886E-5D75A972FA6D}" destId="{DCDB267F-F051-4E62-88EB-8A3A45A6B806}" srcOrd="2" destOrd="0" presId="urn:microsoft.com/office/officeart/2009/3/layout/RandomtoResultProcess"/>
    <dgm:cxn modelId="{CD62E988-F585-4131-AB0C-72CB14FDACC3}" type="presParOf" srcId="{44CDD0DF-C52D-4353-886E-5D75A972FA6D}" destId="{0B93A989-B4A3-40D8-B315-8CBE64F64248}" srcOrd="3" destOrd="0" presId="urn:microsoft.com/office/officeart/2009/3/layout/RandomtoResultProcess"/>
    <dgm:cxn modelId="{870ABCA3-8C61-48EE-8B9A-E88DB27C7592}" type="presParOf" srcId="{44CDD0DF-C52D-4353-886E-5D75A972FA6D}" destId="{1E142308-C744-4C7D-ABDA-329094FE2214}" srcOrd="4" destOrd="0" presId="urn:microsoft.com/office/officeart/2009/3/layout/RandomtoResultProcess"/>
    <dgm:cxn modelId="{56A8848A-6807-42B6-8109-C0C8ED58B938}" type="presParOf" srcId="{44CDD0DF-C52D-4353-886E-5D75A972FA6D}" destId="{F5D28C95-CA89-4FB5-B2C7-C95564656338}" srcOrd="5" destOrd="0" presId="urn:microsoft.com/office/officeart/2009/3/layout/RandomtoResultProcess"/>
    <dgm:cxn modelId="{70E39AA0-AE3A-4C69-A026-3A4062C09202}" type="presParOf" srcId="{44CDD0DF-C52D-4353-886E-5D75A972FA6D}" destId="{857D959A-3D9F-427B-B5D3-D33E365E5434}" srcOrd="6" destOrd="0" presId="urn:microsoft.com/office/officeart/2009/3/layout/RandomtoResultProcess"/>
    <dgm:cxn modelId="{BBA57CE0-D42D-499C-BE21-B24EAD5A6928}" type="presParOf" srcId="{44CDD0DF-C52D-4353-886E-5D75A972FA6D}" destId="{A91130F5-7191-42C9-801B-D3552200D0C9}" srcOrd="7" destOrd="0" presId="urn:microsoft.com/office/officeart/2009/3/layout/RandomtoResultProcess"/>
    <dgm:cxn modelId="{19551F98-B08C-4AFE-9758-BD17EFCAD357}" type="presParOf" srcId="{44CDD0DF-C52D-4353-886E-5D75A972FA6D}" destId="{AC60B080-E705-416E-88FF-9EB12AB0AA9C}" srcOrd="8" destOrd="0" presId="urn:microsoft.com/office/officeart/2009/3/layout/RandomtoResultProcess"/>
    <dgm:cxn modelId="{761409E1-873B-4927-AADA-55141B4468E2}" type="presParOf" srcId="{44CDD0DF-C52D-4353-886E-5D75A972FA6D}" destId="{886A258C-BDCA-4DF3-9DBA-B4DB9AF8E9F4}" srcOrd="9" destOrd="0" presId="urn:microsoft.com/office/officeart/2009/3/layout/RandomtoResultProcess"/>
    <dgm:cxn modelId="{4DF2D6DD-C618-4AB3-A15E-DBC8A74517AE}" type="presParOf" srcId="{44CDD0DF-C52D-4353-886E-5D75A972FA6D}" destId="{D6AAF02C-7CA1-47A9-A879-A6BAECC434B6}" srcOrd="10" destOrd="0" presId="urn:microsoft.com/office/officeart/2009/3/layout/RandomtoResultProcess"/>
    <dgm:cxn modelId="{75FD46C5-899B-4483-B209-C55EBA42A7B7}" type="presParOf" srcId="{44CDD0DF-C52D-4353-886E-5D75A972FA6D}" destId="{5F1B586F-8438-45CD-B3CF-C6DD7213ED61}" srcOrd="11" destOrd="0" presId="urn:microsoft.com/office/officeart/2009/3/layout/RandomtoResultProcess"/>
    <dgm:cxn modelId="{B4068667-294E-4804-9E49-6B1FF44AFB1C}" type="presParOf" srcId="{44CDD0DF-C52D-4353-886E-5D75A972FA6D}" destId="{4B1F927A-4BE6-4A16-AB42-EE8015EF3CA4}" srcOrd="12" destOrd="0" presId="urn:microsoft.com/office/officeart/2009/3/layout/RandomtoResultProcess"/>
    <dgm:cxn modelId="{D1F5A116-D963-41EA-BC42-A2D6088028EB}" type="presParOf" srcId="{44CDD0DF-C52D-4353-886E-5D75A972FA6D}" destId="{50E14FE3-6512-49B3-BB3A-7F85C3906838}" srcOrd="13" destOrd="0" presId="urn:microsoft.com/office/officeart/2009/3/layout/RandomtoResultProcess"/>
    <dgm:cxn modelId="{CA5CCAB9-6394-49E0-99EC-DCFB05E1681A}" type="presParOf" srcId="{44CDD0DF-C52D-4353-886E-5D75A972FA6D}" destId="{F3C29BF2-17AE-4861-8EA4-7DC96763A44D}" srcOrd="14" destOrd="0" presId="urn:microsoft.com/office/officeart/2009/3/layout/RandomtoResultProcess"/>
    <dgm:cxn modelId="{F1DA6FCB-8CC8-40D8-8B9C-B07901DABE09}" type="presParOf" srcId="{44CDD0DF-C52D-4353-886E-5D75A972FA6D}" destId="{AD72141B-6C70-4A6A-8B27-5812A98B000D}" srcOrd="15" destOrd="0" presId="urn:microsoft.com/office/officeart/2009/3/layout/RandomtoResultProcess"/>
    <dgm:cxn modelId="{A13BE263-B5E9-4220-8038-9C29AC4CD192}" type="presParOf" srcId="{44CDD0DF-C52D-4353-886E-5D75A972FA6D}" destId="{ADD6565A-B49D-4394-9CA5-9EAB00C44A70}" srcOrd="16" destOrd="0" presId="urn:microsoft.com/office/officeart/2009/3/layout/RandomtoResultProcess"/>
    <dgm:cxn modelId="{E8958FD7-C523-4311-890F-990CE2025A39}" type="presParOf" srcId="{44CDD0DF-C52D-4353-886E-5D75A972FA6D}" destId="{C88D4C64-DA0F-4E18-B9AD-9AA5B2A0518F}" srcOrd="17" destOrd="0" presId="urn:microsoft.com/office/officeart/2009/3/layout/RandomtoResultProcess"/>
    <dgm:cxn modelId="{7B55C403-2A33-4FE5-9090-AA7EBE10056A}" type="presParOf" srcId="{44CDD0DF-C52D-4353-886E-5D75A972FA6D}" destId="{89F3BBD7-8AFF-4F31-9E9E-2EED2FB5E247}" srcOrd="18" destOrd="0" presId="urn:microsoft.com/office/officeart/2009/3/layout/RandomtoResultProcess"/>
    <dgm:cxn modelId="{0F8A9687-957D-466C-B119-368911C6D6E5}" type="presParOf" srcId="{44CDD0DF-C52D-4353-886E-5D75A972FA6D}" destId="{4D4D7A07-7F8B-4D1F-9A10-BD4DB0A2B67C}" srcOrd="19" destOrd="0" presId="urn:microsoft.com/office/officeart/2009/3/layout/RandomtoResultProcess"/>
    <dgm:cxn modelId="{7294567C-EB94-467C-9877-A2C4A5F56D1A}" type="presParOf" srcId="{2A87F965-5DCC-491D-A59A-8BD280B28C15}" destId="{27D47CE1-89E2-4293-91B6-F6141053A5E8}" srcOrd="1" destOrd="0" presId="urn:microsoft.com/office/officeart/2009/3/layout/RandomtoResultProcess"/>
    <dgm:cxn modelId="{FB24DC37-0CC3-4069-ACB4-344F6C56E5D8}" type="presParOf" srcId="{27D47CE1-89E2-4293-91B6-F6141053A5E8}" destId="{27300736-39EF-45FD-8CF5-E0AC74432117}" srcOrd="0" destOrd="0" presId="urn:microsoft.com/office/officeart/2009/3/layout/RandomtoResultProcess"/>
    <dgm:cxn modelId="{9692758F-246C-499E-B74C-62809159CCFB}" type="presParOf" srcId="{27D47CE1-89E2-4293-91B6-F6141053A5E8}" destId="{6348DD14-ADC9-440B-A584-893439A4AD4D}" srcOrd="1" destOrd="0" presId="urn:microsoft.com/office/officeart/2009/3/layout/RandomtoResultProcess"/>
    <dgm:cxn modelId="{705489D6-3D70-462B-9BFA-3BEC217A9C70}" type="presParOf" srcId="{2A87F965-5DCC-491D-A59A-8BD280B28C15}" destId="{AD89F786-CC82-400A-9915-3EF6E29C86E2}" srcOrd="2" destOrd="0" presId="urn:microsoft.com/office/officeart/2009/3/layout/RandomtoResultProcess"/>
    <dgm:cxn modelId="{EA37D816-3722-406B-88CF-9657265A088D}" type="presParOf" srcId="{2A87F965-5DCC-491D-A59A-8BD280B28C15}" destId="{E8BED110-2A01-4C01-BBC0-57001F0E54B1}" srcOrd="3" destOrd="0" presId="urn:microsoft.com/office/officeart/2009/3/layout/RandomtoResultProcess"/>
    <dgm:cxn modelId="{A715DAC0-41FF-4110-984B-426377774A41}" type="presParOf" srcId="{E8BED110-2A01-4C01-BBC0-57001F0E54B1}" destId="{6BCC0223-40B9-4412-ACC6-4379C78CF24B}" srcOrd="0" destOrd="0" presId="urn:microsoft.com/office/officeart/2009/3/layout/RandomtoResultProcess"/>
    <dgm:cxn modelId="{916DAD28-E790-4E63-9635-BB33BBF2718D}" type="presParOf" srcId="{E8BED110-2A01-4C01-BBC0-57001F0E54B1}" destId="{5C92E2EC-4935-415E-952D-8305B140EB75}" srcOrd="1" destOrd="0" presId="urn:microsoft.com/office/officeart/2009/3/layout/RandomtoResultProcess"/>
    <dgm:cxn modelId="{44D64213-0DC6-4AD2-B801-224ABA1A0000}" type="presParOf" srcId="{2A87F965-5DCC-491D-A59A-8BD280B28C15}" destId="{43E5BEFC-65C4-40FD-BAEE-A553D61EB13C}" srcOrd="4" destOrd="0" presId="urn:microsoft.com/office/officeart/2009/3/layout/RandomtoResultProcess"/>
    <dgm:cxn modelId="{8A3D1B67-C5A8-4B90-B186-83F514423DB1}" type="presParOf" srcId="{43E5BEFC-65C4-40FD-BAEE-A553D61EB13C}" destId="{AB25405F-B8AA-471D-95AC-3008CFAC7E7B}" srcOrd="0" destOrd="0" presId="urn:microsoft.com/office/officeart/2009/3/layout/RandomtoResultProcess"/>
    <dgm:cxn modelId="{71B3416E-EC44-435F-BF29-4385E23B7A58}" type="presParOf" srcId="{43E5BEFC-65C4-40FD-BAEE-A553D61EB13C}" destId="{F07E6256-06C5-43FE-9BF0-05D7D7DA9A6C}" srcOrd="1" destOrd="0" presId="urn:microsoft.com/office/officeart/2009/3/layout/RandomtoResultProcess"/>
    <dgm:cxn modelId="{FA2B7846-7535-4FD3-A391-81C167AC47D0}" type="presParOf" srcId="{43E5BEFC-65C4-40FD-BAEE-A553D61EB13C}" destId="{D218AB61-E2A4-4E8F-BD27-CD0DEC932F1A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AD654D-6001-469E-B36F-791D4BD5BC74}" type="doc">
      <dgm:prSet loTypeId="urn:microsoft.com/office/officeart/2005/8/layout/vList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4B8EFF-A122-40B5-A969-53D80F6EDA33}">
      <dgm:prSet/>
      <dgm:spPr/>
      <dgm:t>
        <a:bodyPr/>
        <a:lstStyle/>
        <a:p>
          <a:r>
            <a:rPr lang="th-TH" dirty="0">
              <a:latin typeface="+mj-lt"/>
            </a:rPr>
            <a:t>ความเสี่ยงประหลาด</a:t>
          </a:r>
          <a:r>
            <a:rPr lang="en-US" dirty="0">
              <a:latin typeface="+mj-lt"/>
            </a:rPr>
            <a:t> </a:t>
          </a:r>
          <a:r>
            <a:rPr lang="th-TH" dirty="0">
              <a:latin typeface="+mj-lt"/>
            </a:rPr>
            <a:t>ๆ </a:t>
          </a:r>
          <a:r>
            <a:rPr lang="en-US" dirty="0">
              <a:latin typeface="+mj-lt"/>
            </a:rPr>
            <a:t>+</a:t>
          </a:r>
          <a:r>
            <a:rPr lang="th-TH" dirty="0">
              <a:latin typeface="+mj-lt"/>
            </a:rPr>
            <a:t> คาดไม่ถึงมีมากขึ้น</a:t>
          </a:r>
          <a:endParaRPr lang="en-US" dirty="0">
            <a:latin typeface="+mj-lt"/>
          </a:endParaRPr>
        </a:p>
      </dgm:t>
    </dgm:pt>
    <dgm:pt modelId="{D41812F5-C693-416F-9F3A-20B98852794B}" type="parTrans" cxnId="{99A9A2AB-BA33-4190-A26A-F54021F257EF}">
      <dgm:prSet/>
      <dgm:spPr/>
      <dgm:t>
        <a:bodyPr/>
        <a:lstStyle/>
        <a:p>
          <a:endParaRPr lang="en-US"/>
        </a:p>
      </dgm:t>
    </dgm:pt>
    <dgm:pt modelId="{E374643F-B499-467D-B6AF-D805E5B01B21}" type="sibTrans" cxnId="{99A9A2AB-BA33-4190-A26A-F54021F257EF}">
      <dgm:prSet/>
      <dgm:spPr/>
      <dgm:t>
        <a:bodyPr/>
        <a:lstStyle/>
        <a:p>
          <a:endParaRPr lang="en-US"/>
        </a:p>
      </dgm:t>
    </dgm:pt>
    <dgm:pt modelId="{79BE7454-FA44-4472-8DC0-BE93CE8630E7}">
      <dgm:prSet/>
      <dgm:spPr/>
      <dgm:t>
        <a:bodyPr/>
        <a:lstStyle/>
        <a:p>
          <a:r>
            <a:rPr lang="th-TH" dirty="0">
              <a:latin typeface="+mj-lt"/>
            </a:rPr>
            <a:t>ต้นทุนสูงขึ้น</a:t>
          </a:r>
          <a:endParaRPr lang="en-US" dirty="0">
            <a:latin typeface="+mj-lt"/>
          </a:endParaRPr>
        </a:p>
      </dgm:t>
    </dgm:pt>
    <dgm:pt modelId="{7C1940E9-BABF-4C4C-A7DC-56D75FFDF3DC}" type="parTrans" cxnId="{30B43ACC-67CC-4F5B-9A87-3FC6685B621B}">
      <dgm:prSet/>
      <dgm:spPr/>
      <dgm:t>
        <a:bodyPr/>
        <a:lstStyle/>
        <a:p>
          <a:endParaRPr lang="en-US"/>
        </a:p>
      </dgm:t>
    </dgm:pt>
    <dgm:pt modelId="{EA729D24-A380-4E6A-96C2-11FB470680B3}" type="sibTrans" cxnId="{30B43ACC-67CC-4F5B-9A87-3FC6685B621B}">
      <dgm:prSet/>
      <dgm:spPr/>
      <dgm:t>
        <a:bodyPr/>
        <a:lstStyle/>
        <a:p>
          <a:endParaRPr lang="en-US"/>
        </a:p>
      </dgm:t>
    </dgm:pt>
    <dgm:pt modelId="{3EEB3BC4-481F-4868-93E2-4A1E9DAE9FA3}">
      <dgm:prSet/>
      <dgm:spPr/>
      <dgm:t>
        <a:bodyPr/>
        <a:lstStyle/>
        <a:p>
          <a:r>
            <a:rPr lang="th-TH" dirty="0">
              <a:latin typeface="+mj-lt"/>
            </a:rPr>
            <a:t>การแข่งขันจาก </a:t>
          </a:r>
          <a:r>
            <a:rPr lang="en-US" dirty="0">
              <a:latin typeface="+mj-lt"/>
            </a:rPr>
            <a:t>Captive </a:t>
          </a:r>
          <a:r>
            <a:rPr lang="th-TH" dirty="0">
              <a:latin typeface="+mj-lt"/>
            </a:rPr>
            <a:t>และจากตลาดทุน</a:t>
          </a:r>
          <a:endParaRPr lang="en-US" dirty="0">
            <a:latin typeface="+mj-lt"/>
          </a:endParaRPr>
        </a:p>
      </dgm:t>
    </dgm:pt>
    <dgm:pt modelId="{151FCC3E-DF31-4458-8986-FF7A34F5FCDF}" type="parTrans" cxnId="{B0AB0892-A065-4572-9273-B465F82E08E8}">
      <dgm:prSet/>
      <dgm:spPr/>
      <dgm:t>
        <a:bodyPr/>
        <a:lstStyle/>
        <a:p>
          <a:endParaRPr lang="en-US"/>
        </a:p>
      </dgm:t>
    </dgm:pt>
    <dgm:pt modelId="{954807E5-D243-4EC1-A7E0-CAAA436122DE}" type="sibTrans" cxnId="{B0AB0892-A065-4572-9273-B465F82E08E8}">
      <dgm:prSet/>
      <dgm:spPr/>
      <dgm:t>
        <a:bodyPr/>
        <a:lstStyle/>
        <a:p>
          <a:endParaRPr lang="en-US"/>
        </a:p>
      </dgm:t>
    </dgm:pt>
    <dgm:pt modelId="{B6155850-E16E-4123-8712-38810E7D5D2C}">
      <dgm:prSet/>
      <dgm:spPr/>
      <dgm:t>
        <a:bodyPr/>
        <a:lstStyle/>
        <a:p>
          <a:r>
            <a:rPr lang="th-TH" dirty="0">
              <a:latin typeface="+mj-lt"/>
            </a:rPr>
            <a:t>ไม่สามารถส่งออกความเสี่ยงได้</a:t>
          </a:r>
          <a:endParaRPr lang="en-US" dirty="0">
            <a:latin typeface="+mj-lt"/>
          </a:endParaRPr>
        </a:p>
      </dgm:t>
    </dgm:pt>
    <dgm:pt modelId="{2778065E-F544-40DD-B64F-3BC244319330}" type="parTrans" cxnId="{D94C8116-4B6A-4DF2-96B4-680C97965F3F}">
      <dgm:prSet/>
      <dgm:spPr/>
      <dgm:t>
        <a:bodyPr/>
        <a:lstStyle/>
        <a:p>
          <a:endParaRPr lang="en-US"/>
        </a:p>
      </dgm:t>
    </dgm:pt>
    <dgm:pt modelId="{070F9CBB-D0E9-4063-A1E3-B3A91A6F74D8}" type="sibTrans" cxnId="{D94C8116-4B6A-4DF2-96B4-680C97965F3F}">
      <dgm:prSet/>
      <dgm:spPr/>
      <dgm:t>
        <a:bodyPr/>
        <a:lstStyle/>
        <a:p>
          <a:endParaRPr lang="en-US"/>
        </a:p>
      </dgm:t>
    </dgm:pt>
    <dgm:pt modelId="{BB2A5F6E-5F8E-4573-B2E8-91EA0C0E0EC3}">
      <dgm:prSet/>
      <dgm:spPr/>
      <dgm:t>
        <a:bodyPr/>
        <a:lstStyle/>
        <a:p>
          <a:r>
            <a:rPr lang="th-TH" dirty="0">
              <a:latin typeface="+mj-lt"/>
            </a:rPr>
            <a:t>หาแหล่งลงทุนที่ผลตอบแทนสูง ๆ ไม่ค่อยได้ (</a:t>
          </a:r>
          <a:r>
            <a:rPr lang="en-US" dirty="0">
              <a:latin typeface="+mj-lt"/>
            </a:rPr>
            <a:t>yield </a:t>
          </a:r>
          <a:r>
            <a:rPr lang="th-TH" dirty="0">
              <a:latin typeface="+mj-lt"/>
            </a:rPr>
            <a:t>ต่ำ)</a:t>
          </a:r>
          <a:endParaRPr lang="en-US" dirty="0">
            <a:latin typeface="+mj-lt"/>
          </a:endParaRPr>
        </a:p>
      </dgm:t>
    </dgm:pt>
    <dgm:pt modelId="{4DB2F246-75E9-4F02-839F-57CE9014AA67}" type="parTrans" cxnId="{EBAC75EE-D5AB-4D82-9BA2-699E32C21FFF}">
      <dgm:prSet/>
      <dgm:spPr/>
      <dgm:t>
        <a:bodyPr/>
        <a:lstStyle/>
        <a:p>
          <a:endParaRPr lang="en-US"/>
        </a:p>
      </dgm:t>
    </dgm:pt>
    <dgm:pt modelId="{D7BA6502-86A6-4DCB-8998-B216109A19A1}" type="sibTrans" cxnId="{EBAC75EE-D5AB-4D82-9BA2-699E32C21FFF}">
      <dgm:prSet/>
      <dgm:spPr/>
      <dgm:t>
        <a:bodyPr/>
        <a:lstStyle/>
        <a:p>
          <a:endParaRPr lang="en-US"/>
        </a:p>
      </dgm:t>
    </dgm:pt>
    <dgm:pt modelId="{934A0D80-4AC1-4925-B10F-8CC66AD5019D}">
      <dgm:prSet/>
      <dgm:spPr/>
      <dgm:t>
        <a:bodyPr/>
        <a:lstStyle/>
        <a:p>
          <a:r>
            <a:rPr lang="th-TH" dirty="0">
              <a:latin typeface="+mj-lt"/>
            </a:rPr>
            <a:t>ความผันผวนของอัตราดอกเบี้ยและอัตราเงินเฟ้อ</a:t>
          </a:r>
          <a:endParaRPr lang="en-US" dirty="0">
            <a:latin typeface="+mj-lt"/>
          </a:endParaRPr>
        </a:p>
      </dgm:t>
    </dgm:pt>
    <dgm:pt modelId="{854F2933-7F59-4A53-B448-49E2AC6AE475}" type="parTrans" cxnId="{40C5A3E8-FBC2-4478-B42A-00EB668446B6}">
      <dgm:prSet/>
      <dgm:spPr/>
      <dgm:t>
        <a:bodyPr/>
        <a:lstStyle/>
        <a:p>
          <a:endParaRPr lang="en-US"/>
        </a:p>
      </dgm:t>
    </dgm:pt>
    <dgm:pt modelId="{8BF1419A-C2D5-4B28-8CA0-FCFCF1F1D690}" type="sibTrans" cxnId="{40C5A3E8-FBC2-4478-B42A-00EB668446B6}">
      <dgm:prSet/>
      <dgm:spPr/>
      <dgm:t>
        <a:bodyPr/>
        <a:lstStyle/>
        <a:p>
          <a:endParaRPr lang="en-US"/>
        </a:p>
      </dgm:t>
    </dgm:pt>
    <dgm:pt modelId="{5571E560-8997-40BA-BF33-140812D31F38}">
      <dgm:prSet/>
      <dgm:spPr/>
      <dgm:t>
        <a:bodyPr/>
        <a:lstStyle/>
        <a:p>
          <a:r>
            <a:rPr lang="th-TH" dirty="0">
              <a:latin typeface="+mj-lt"/>
            </a:rPr>
            <a:t>กฎระเบียบเปลี่ยนบ่อยมาก</a:t>
          </a:r>
          <a:endParaRPr lang="en-US" dirty="0">
            <a:latin typeface="+mj-lt"/>
          </a:endParaRPr>
        </a:p>
      </dgm:t>
    </dgm:pt>
    <dgm:pt modelId="{18F0100A-7FB8-49EB-ABC9-28C74D2F5A32}" type="parTrans" cxnId="{2BB7126D-C6BF-4C32-A1C7-D69AF1EEEDB2}">
      <dgm:prSet/>
      <dgm:spPr/>
      <dgm:t>
        <a:bodyPr/>
        <a:lstStyle/>
        <a:p>
          <a:endParaRPr lang="en-US"/>
        </a:p>
      </dgm:t>
    </dgm:pt>
    <dgm:pt modelId="{B9326FCB-A5D7-4602-BB19-161816A277BB}" type="sibTrans" cxnId="{2BB7126D-C6BF-4C32-A1C7-D69AF1EEEDB2}">
      <dgm:prSet/>
      <dgm:spPr/>
      <dgm:t>
        <a:bodyPr/>
        <a:lstStyle/>
        <a:p>
          <a:endParaRPr lang="en-US"/>
        </a:p>
      </dgm:t>
    </dgm:pt>
    <dgm:pt modelId="{53DA163A-2C46-41D1-B007-E706EAB3F733}" type="pres">
      <dgm:prSet presAssocID="{CAAD654D-6001-469E-B36F-791D4BD5BC74}" presName="linear" presStyleCnt="0">
        <dgm:presLayoutVars>
          <dgm:animLvl val="lvl"/>
          <dgm:resizeHandles val="exact"/>
        </dgm:presLayoutVars>
      </dgm:prSet>
      <dgm:spPr/>
    </dgm:pt>
    <dgm:pt modelId="{C60442F4-532E-45B2-94C5-0FFD115B7BF5}" type="pres">
      <dgm:prSet presAssocID="{534B8EFF-A122-40B5-A969-53D80F6EDA3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B015338-2181-4B1C-83FE-77714A6DCAAD}" type="pres">
      <dgm:prSet presAssocID="{E374643F-B499-467D-B6AF-D805E5B01B21}" presName="spacer" presStyleCnt="0"/>
      <dgm:spPr/>
    </dgm:pt>
    <dgm:pt modelId="{344A99FF-D6CD-4B22-A08C-DA7C834A1843}" type="pres">
      <dgm:prSet presAssocID="{79BE7454-FA44-4472-8DC0-BE93CE8630E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26485B4-6182-404D-B658-237F78643C79}" type="pres">
      <dgm:prSet presAssocID="{EA729D24-A380-4E6A-96C2-11FB470680B3}" presName="spacer" presStyleCnt="0"/>
      <dgm:spPr/>
    </dgm:pt>
    <dgm:pt modelId="{A24D9143-2704-421D-937F-561137A4B8D1}" type="pres">
      <dgm:prSet presAssocID="{3EEB3BC4-481F-4868-93E2-4A1E9DAE9FA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3D0AC71-0B1B-4ADC-B75E-65477E1657DD}" type="pres">
      <dgm:prSet presAssocID="{954807E5-D243-4EC1-A7E0-CAAA436122DE}" presName="spacer" presStyleCnt="0"/>
      <dgm:spPr/>
    </dgm:pt>
    <dgm:pt modelId="{62BFF5DE-3711-4B79-B6A8-312F5C3D3CBC}" type="pres">
      <dgm:prSet presAssocID="{B6155850-E16E-4123-8712-38810E7D5D2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9EB7CA1-EAC1-4AAB-B303-7DF0BDE05A5B}" type="pres">
      <dgm:prSet presAssocID="{070F9CBB-D0E9-4063-A1E3-B3A91A6F74D8}" presName="spacer" presStyleCnt="0"/>
      <dgm:spPr/>
    </dgm:pt>
    <dgm:pt modelId="{9B0CF395-3C8F-4987-8B1C-D9CAD9A14A2D}" type="pres">
      <dgm:prSet presAssocID="{BB2A5F6E-5F8E-4573-B2E8-91EA0C0E0EC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8CC836B-D6FF-4D53-9626-7D241FB98708}" type="pres">
      <dgm:prSet presAssocID="{D7BA6502-86A6-4DCB-8998-B216109A19A1}" presName="spacer" presStyleCnt="0"/>
      <dgm:spPr/>
    </dgm:pt>
    <dgm:pt modelId="{5A8165D7-B662-4AF8-A0BC-0374F622F38A}" type="pres">
      <dgm:prSet presAssocID="{934A0D80-4AC1-4925-B10F-8CC66AD5019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4DF487A-1F29-42FC-AC27-098E159B3D31}" type="pres">
      <dgm:prSet presAssocID="{8BF1419A-C2D5-4B28-8CA0-FCFCF1F1D690}" presName="spacer" presStyleCnt="0"/>
      <dgm:spPr/>
    </dgm:pt>
    <dgm:pt modelId="{F6017916-A349-4659-A11F-9EBE781277A6}" type="pres">
      <dgm:prSet presAssocID="{5571E560-8997-40BA-BF33-140812D31F3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4570306-92A3-451A-AB1A-E64F9EA2C0FE}" type="presOf" srcId="{5571E560-8997-40BA-BF33-140812D31F38}" destId="{F6017916-A349-4659-A11F-9EBE781277A6}" srcOrd="0" destOrd="0" presId="urn:microsoft.com/office/officeart/2005/8/layout/vList2"/>
    <dgm:cxn modelId="{6B8C720F-9FE1-4C07-BF47-A483F68046EC}" type="presOf" srcId="{934A0D80-4AC1-4925-B10F-8CC66AD5019D}" destId="{5A8165D7-B662-4AF8-A0BC-0374F622F38A}" srcOrd="0" destOrd="0" presId="urn:microsoft.com/office/officeart/2005/8/layout/vList2"/>
    <dgm:cxn modelId="{D94C8116-4B6A-4DF2-96B4-680C97965F3F}" srcId="{CAAD654D-6001-469E-B36F-791D4BD5BC74}" destId="{B6155850-E16E-4123-8712-38810E7D5D2C}" srcOrd="3" destOrd="0" parTransId="{2778065E-F544-40DD-B64F-3BC244319330}" sibTransId="{070F9CBB-D0E9-4063-A1E3-B3A91A6F74D8}"/>
    <dgm:cxn modelId="{94B4121F-F29B-4668-BE3F-72800D58FB0E}" type="presOf" srcId="{534B8EFF-A122-40B5-A969-53D80F6EDA33}" destId="{C60442F4-532E-45B2-94C5-0FFD115B7BF5}" srcOrd="0" destOrd="0" presId="urn:microsoft.com/office/officeart/2005/8/layout/vList2"/>
    <dgm:cxn modelId="{2BB7126D-C6BF-4C32-A1C7-D69AF1EEEDB2}" srcId="{CAAD654D-6001-469E-B36F-791D4BD5BC74}" destId="{5571E560-8997-40BA-BF33-140812D31F38}" srcOrd="6" destOrd="0" parTransId="{18F0100A-7FB8-49EB-ABC9-28C74D2F5A32}" sibTransId="{B9326FCB-A5D7-4602-BB19-161816A277BB}"/>
    <dgm:cxn modelId="{069CCD73-8542-432C-AB63-F5AECA5E9847}" type="presOf" srcId="{CAAD654D-6001-469E-B36F-791D4BD5BC74}" destId="{53DA163A-2C46-41D1-B007-E706EAB3F733}" srcOrd="0" destOrd="0" presId="urn:microsoft.com/office/officeart/2005/8/layout/vList2"/>
    <dgm:cxn modelId="{6C041C57-B7B0-45F7-9DE3-F6D3C88A378D}" type="presOf" srcId="{3EEB3BC4-481F-4868-93E2-4A1E9DAE9FA3}" destId="{A24D9143-2704-421D-937F-561137A4B8D1}" srcOrd="0" destOrd="0" presId="urn:microsoft.com/office/officeart/2005/8/layout/vList2"/>
    <dgm:cxn modelId="{7120527D-7743-4D80-BAAB-F937C8CBE082}" type="presOf" srcId="{B6155850-E16E-4123-8712-38810E7D5D2C}" destId="{62BFF5DE-3711-4B79-B6A8-312F5C3D3CBC}" srcOrd="0" destOrd="0" presId="urn:microsoft.com/office/officeart/2005/8/layout/vList2"/>
    <dgm:cxn modelId="{B0AB0892-A065-4572-9273-B465F82E08E8}" srcId="{CAAD654D-6001-469E-B36F-791D4BD5BC74}" destId="{3EEB3BC4-481F-4868-93E2-4A1E9DAE9FA3}" srcOrd="2" destOrd="0" parTransId="{151FCC3E-DF31-4458-8986-FF7A34F5FCDF}" sibTransId="{954807E5-D243-4EC1-A7E0-CAAA436122DE}"/>
    <dgm:cxn modelId="{99A9A2AB-BA33-4190-A26A-F54021F257EF}" srcId="{CAAD654D-6001-469E-B36F-791D4BD5BC74}" destId="{534B8EFF-A122-40B5-A969-53D80F6EDA33}" srcOrd="0" destOrd="0" parTransId="{D41812F5-C693-416F-9F3A-20B98852794B}" sibTransId="{E374643F-B499-467D-B6AF-D805E5B01B21}"/>
    <dgm:cxn modelId="{98BE8AC8-502A-4B10-84CA-29B694C5BB8C}" type="presOf" srcId="{BB2A5F6E-5F8E-4573-B2E8-91EA0C0E0EC3}" destId="{9B0CF395-3C8F-4987-8B1C-D9CAD9A14A2D}" srcOrd="0" destOrd="0" presId="urn:microsoft.com/office/officeart/2005/8/layout/vList2"/>
    <dgm:cxn modelId="{21E699C9-00AA-4695-A2D9-7F0229333167}" type="presOf" srcId="{79BE7454-FA44-4472-8DC0-BE93CE8630E7}" destId="{344A99FF-D6CD-4B22-A08C-DA7C834A1843}" srcOrd="0" destOrd="0" presId="urn:microsoft.com/office/officeart/2005/8/layout/vList2"/>
    <dgm:cxn modelId="{30B43ACC-67CC-4F5B-9A87-3FC6685B621B}" srcId="{CAAD654D-6001-469E-B36F-791D4BD5BC74}" destId="{79BE7454-FA44-4472-8DC0-BE93CE8630E7}" srcOrd="1" destOrd="0" parTransId="{7C1940E9-BABF-4C4C-A7DC-56D75FFDF3DC}" sibTransId="{EA729D24-A380-4E6A-96C2-11FB470680B3}"/>
    <dgm:cxn modelId="{40C5A3E8-FBC2-4478-B42A-00EB668446B6}" srcId="{CAAD654D-6001-469E-B36F-791D4BD5BC74}" destId="{934A0D80-4AC1-4925-B10F-8CC66AD5019D}" srcOrd="5" destOrd="0" parTransId="{854F2933-7F59-4A53-B448-49E2AC6AE475}" sibTransId="{8BF1419A-C2D5-4B28-8CA0-FCFCF1F1D690}"/>
    <dgm:cxn modelId="{EBAC75EE-D5AB-4D82-9BA2-699E32C21FFF}" srcId="{CAAD654D-6001-469E-B36F-791D4BD5BC74}" destId="{BB2A5F6E-5F8E-4573-B2E8-91EA0C0E0EC3}" srcOrd="4" destOrd="0" parTransId="{4DB2F246-75E9-4F02-839F-57CE9014AA67}" sibTransId="{D7BA6502-86A6-4DCB-8998-B216109A19A1}"/>
    <dgm:cxn modelId="{AB4200AA-6DE7-4F04-9F51-9051B3438843}" type="presParOf" srcId="{53DA163A-2C46-41D1-B007-E706EAB3F733}" destId="{C60442F4-532E-45B2-94C5-0FFD115B7BF5}" srcOrd="0" destOrd="0" presId="urn:microsoft.com/office/officeart/2005/8/layout/vList2"/>
    <dgm:cxn modelId="{40FF37A3-EE7A-4C96-A3E1-327202902C87}" type="presParOf" srcId="{53DA163A-2C46-41D1-B007-E706EAB3F733}" destId="{DB015338-2181-4B1C-83FE-77714A6DCAAD}" srcOrd="1" destOrd="0" presId="urn:microsoft.com/office/officeart/2005/8/layout/vList2"/>
    <dgm:cxn modelId="{9DB71D59-43D6-49FD-9AFA-00A21E7B7CC6}" type="presParOf" srcId="{53DA163A-2C46-41D1-B007-E706EAB3F733}" destId="{344A99FF-D6CD-4B22-A08C-DA7C834A1843}" srcOrd="2" destOrd="0" presId="urn:microsoft.com/office/officeart/2005/8/layout/vList2"/>
    <dgm:cxn modelId="{446741CB-F6C6-434D-89AC-85D7683FD69D}" type="presParOf" srcId="{53DA163A-2C46-41D1-B007-E706EAB3F733}" destId="{D26485B4-6182-404D-B658-237F78643C79}" srcOrd="3" destOrd="0" presId="urn:microsoft.com/office/officeart/2005/8/layout/vList2"/>
    <dgm:cxn modelId="{AFC59E8F-3E62-4E04-9E1A-EE5965FB0189}" type="presParOf" srcId="{53DA163A-2C46-41D1-B007-E706EAB3F733}" destId="{A24D9143-2704-421D-937F-561137A4B8D1}" srcOrd="4" destOrd="0" presId="urn:microsoft.com/office/officeart/2005/8/layout/vList2"/>
    <dgm:cxn modelId="{FD4E4DBD-0EBA-4A99-9FAA-E5E831A51767}" type="presParOf" srcId="{53DA163A-2C46-41D1-B007-E706EAB3F733}" destId="{53D0AC71-0B1B-4ADC-B75E-65477E1657DD}" srcOrd="5" destOrd="0" presId="urn:microsoft.com/office/officeart/2005/8/layout/vList2"/>
    <dgm:cxn modelId="{6849951F-238C-46B2-943E-88F698104CFE}" type="presParOf" srcId="{53DA163A-2C46-41D1-B007-E706EAB3F733}" destId="{62BFF5DE-3711-4B79-B6A8-312F5C3D3CBC}" srcOrd="6" destOrd="0" presId="urn:microsoft.com/office/officeart/2005/8/layout/vList2"/>
    <dgm:cxn modelId="{A265A99D-BB8D-4357-96C8-854FF454E678}" type="presParOf" srcId="{53DA163A-2C46-41D1-B007-E706EAB3F733}" destId="{29EB7CA1-EAC1-4AAB-B303-7DF0BDE05A5B}" srcOrd="7" destOrd="0" presId="urn:microsoft.com/office/officeart/2005/8/layout/vList2"/>
    <dgm:cxn modelId="{090A7E29-DB41-465F-82A2-51AB535E235F}" type="presParOf" srcId="{53DA163A-2C46-41D1-B007-E706EAB3F733}" destId="{9B0CF395-3C8F-4987-8B1C-D9CAD9A14A2D}" srcOrd="8" destOrd="0" presId="urn:microsoft.com/office/officeart/2005/8/layout/vList2"/>
    <dgm:cxn modelId="{06D47339-82F5-4635-B4ED-42B7289A033D}" type="presParOf" srcId="{53DA163A-2C46-41D1-B007-E706EAB3F733}" destId="{78CC836B-D6FF-4D53-9626-7D241FB98708}" srcOrd="9" destOrd="0" presId="urn:microsoft.com/office/officeart/2005/8/layout/vList2"/>
    <dgm:cxn modelId="{42E1B814-E727-4FC9-B217-41902BAA1234}" type="presParOf" srcId="{53DA163A-2C46-41D1-B007-E706EAB3F733}" destId="{5A8165D7-B662-4AF8-A0BC-0374F622F38A}" srcOrd="10" destOrd="0" presId="urn:microsoft.com/office/officeart/2005/8/layout/vList2"/>
    <dgm:cxn modelId="{21574E04-716D-4A5A-B486-4FF8DD132292}" type="presParOf" srcId="{53DA163A-2C46-41D1-B007-E706EAB3F733}" destId="{34DF487A-1F29-42FC-AC27-098E159B3D31}" srcOrd="11" destOrd="0" presId="urn:microsoft.com/office/officeart/2005/8/layout/vList2"/>
    <dgm:cxn modelId="{F26B7798-DCCB-4397-84AE-A36B9836EDEA}" type="presParOf" srcId="{53DA163A-2C46-41D1-B007-E706EAB3F733}" destId="{F6017916-A349-4659-A11F-9EBE781277A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ความรู้ทั่วไปเกี่ยวกับการประกันภัย</a:t>
          </a:r>
          <a:endParaRPr lang="en-US" dirty="0">
            <a:solidFill>
              <a:schemeClr val="tx1"/>
            </a:solidFill>
          </a:endParaRPr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BFACFD-6445-430B-8C1C-D5BA92904E71}">
      <dgm:prSet phldrT="[Text]"/>
      <dgm:spPr>
        <a:solidFill>
          <a:schemeClr val="accent1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dirty="0">
            <a:solidFill>
              <a:schemeClr val="tx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3C3A3B-F891-4B1B-A026-D6B996910D90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dirty="0">
            <a:solidFill>
              <a:schemeClr val="tx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การจัดการความเสี่ยงบริษัท</a:t>
          </a:r>
          <a:endParaRPr lang="en-US" dirty="0">
            <a:solidFill>
              <a:schemeClr val="tx1"/>
            </a:solidFill>
          </a:endParaRPr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แนวโน้มเรื่องการจัดการความเสี่ยงและประกันภัย</a:t>
          </a:r>
          <a:endParaRPr lang="en-US" dirty="0">
            <a:solidFill>
              <a:schemeClr val="tx1"/>
            </a:solidFill>
          </a:endParaRPr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D30F27-A5CB-47F0-BFCE-AE3C9A12F31C}">
      <dgm:prSet phldrT="[Text]"/>
      <dgm:spPr>
        <a:solidFill>
          <a:schemeClr val="accent1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D88C01-8284-4FEF-B7EE-1E18147DF935}">
      <dgm:prSet phldrT="[Text]"/>
      <dgm:spPr>
        <a:solidFill>
          <a:schemeClr val="accent1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ความน่าจะเป็นและสถิติ</a:t>
          </a:r>
          <a:endParaRPr lang="en-US" dirty="0">
            <a:solidFill>
              <a:schemeClr val="tx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61AA62-6611-4C05-9A50-A48FF764B22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273A3D-8942-455F-9971-10D4AAE69C8B}">
      <dgm:prSet phldrT="[Text]"/>
      <dgm:spPr>
        <a:solidFill>
          <a:schemeClr val="accent1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FDE727-92BB-4459-AF8C-51238944BD41}">
      <dgm:prSet phldrT="[Text]"/>
      <dgm:spPr>
        <a:solidFill>
          <a:srgbClr val="FFFF0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เครื่องมือ</a:t>
          </a:r>
          <a:endParaRPr lang="en-US" dirty="0">
            <a:solidFill>
              <a:schemeClr val="tx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เครื่องมือ</a:t>
          </a:r>
          <a:endParaRPr lang="en-US" dirty="0">
            <a:solidFill>
              <a:schemeClr val="tx1"/>
            </a:solidFill>
          </a:endParaRPr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389228-066B-453F-B157-720801069644}">
      <dgm:prSet phldrT="[Text]"/>
      <dgm:spPr>
        <a:solidFill>
          <a:srgbClr val="FFFF00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</a:rPr>
            <a:t>การเอาไปใช้</a:t>
          </a:r>
          <a:endParaRPr lang="en-US" dirty="0">
            <a:solidFill>
              <a:schemeClr val="tx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พื้นฐาน</a:t>
          </a:r>
          <a:endParaRPr lang="en-US" dirty="0">
            <a:solidFill>
              <a:schemeClr val="tx1"/>
            </a:solidFill>
          </a:endParaRPr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การเอาไปใช้</a:t>
          </a:r>
          <a:endParaRPr lang="en-US" dirty="0">
            <a:solidFill>
              <a:schemeClr val="tx1"/>
            </a:solidFill>
          </a:endParaRPr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กฎหมาย</a:t>
          </a:r>
          <a:endParaRPr lang="en-US" dirty="0">
            <a:solidFill>
              <a:schemeClr val="tx1"/>
            </a:solidFill>
          </a:endParaRPr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>
              <a:solidFill>
                <a:schemeClr val="tx1"/>
              </a:solidFill>
            </a:rPr>
            <a:t>แนวโน้มใหม่ ๆ</a:t>
          </a:r>
          <a:endParaRPr lang="en-US" dirty="0">
            <a:solidFill>
              <a:schemeClr val="tx1"/>
            </a:solidFill>
          </a:endParaRPr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6996409" y="2234479"/>
          <a:ext cx="344959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344959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6996409" y="2234479"/>
          <a:ext cx="344959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344959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56494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1684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1684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1684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564948" y="923482"/>
          <a:ext cx="890490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890490" y="193879"/>
              </a:lnTo>
              <a:lnTo>
                <a:pt x="89049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482613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482613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482613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21203" y="923482"/>
          <a:ext cx="1343744" cy="387759"/>
        </a:xfrm>
        <a:custGeom>
          <a:avLst/>
          <a:gdLst/>
          <a:ahLst/>
          <a:cxnLst/>
          <a:rect l="0" t="0" r="0" b="0"/>
          <a:pathLst>
            <a:path>
              <a:moveTo>
                <a:pt x="1343744" y="0"/>
              </a:moveTo>
              <a:lnTo>
                <a:pt x="1343744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24837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24837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24837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986968" y="923482"/>
          <a:ext cx="3577979" cy="387759"/>
        </a:xfrm>
        <a:custGeom>
          <a:avLst/>
          <a:gdLst/>
          <a:ahLst/>
          <a:cxnLst/>
          <a:rect l="0" t="0" r="0" b="0"/>
          <a:pathLst>
            <a:path>
              <a:moveTo>
                <a:pt x="3577979" y="0"/>
              </a:moveTo>
              <a:lnTo>
                <a:pt x="3577979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64171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4171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63731" y="1311242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3731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25349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25349" y="3933237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25349" y="5244234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j-lt"/>
            </a:rPr>
            <a:t>Excel</a:t>
          </a:r>
        </a:p>
      </dsp:txBody>
      <dsp:txXfrm>
        <a:off x="525349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297966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297966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759584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759584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759584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32201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532201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4993820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4993820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4993820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766436" y="1311242"/>
          <a:ext cx="2299729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766436" y="1311242"/>
        <a:ext cx="2299729" cy="923237"/>
      </dsp:txXfrm>
    </dsp:sp>
    <dsp:sp modelId="{D77CC423-4319-4783-9008-C58F480015E7}">
      <dsp:nvSpPr>
        <dsp:cNvPr id="0" name=""/>
        <dsp:cNvSpPr/>
      </dsp:nvSpPr>
      <dsp:spPr>
        <a:xfrm>
          <a:off x="7341368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กฎหมาย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341368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แนวโน้มใหม่ ๆ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3933237"/>
        <a:ext cx="1846475" cy="923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8A9B6-6786-47E6-A58D-880C53AF4A60}">
      <dsp:nvSpPr>
        <dsp:cNvPr id="0" name=""/>
        <dsp:cNvSpPr/>
      </dsp:nvSpPr>
      <dsp:spPr>
        <a:xfrm>
          <a:off x="7147765" y="0"/>
          <a:ext cx="3254036" cy="132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>
              <a:solidFill>
                <a:schemeClr val="tx1">
                  <a:lumMod val="25000"/>
                </a:schemeClr>
              </a:solidFill>
            </a:rPr>
            <a:t>ความเสี่ยงส่วนบุคคล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kern="1200" dirty="0">
              <a:solidFill>
                <a:schemeClr val="tx1">
                  <a:lumMod val="25000"/>
                </a:schemeClr>
              </a:solidFill>
            </a:rPr>
            <a:t>ความเสี่ยงธุรกิจ</a:t>
          </a:r>
          <a:endParaRPr lang="en-US" sz="3500" kern="1200" dirty="0">
            <a:solidFill>
              <a:schemeClr val="tx2"/>
            </a:solidFill>
          </a:endParaRPr>
        </a:p>
      </dsp:txBody>
      <dsp:txXfrm>
        <a:off x="7147765" y="0"/>
        <a:ext cx="3254036" cy="1324212"/>
      </dsp:txXfrm>
    </dsp:sp>
    <dsp:sp modelId="{E6D50351-15EF-42C5-864F-9D041654B832}">
      <dsp:nvSpPr>
        <dsp:cNvPr id="0" name=""/>
        <dsp:cNvSpPr/>
      </dsp:nvSpPr>
      <dsp:spPr>
        <a:xfrm>
          <a:off x="837124" y="3175022"/>
          <a:ext cx="10045524" cy="1236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solidFill>
                <a:schemeClr val="tx2"/>
              </a:solidFill>
            </a:rPr>
            <a:t>แลกเปลี่ยน </a:t>
          </a:r>
          <a:r>
            <a:rPr lang="en-US" sz="3600" kern="1200" dirty="0">
              <a:solidFill>
                <a:schemeClr val="tx2"/>
              </a:solidFill>
            </a:rPr>
            <a:t>(Trade) </a:t>
          </a:r>
          <a:r>
            <a:rPr lang="th-TH" sz="3600" kern="1200" dirty="0">
              <a:solidFill>
                <a:schemeClr val="tx2"/>
              </a:solidFill>
            </a:rPr>
            <a:t>ความเสี่ยง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solidFill>
                <a:schemeClr val="tx2"/>
              </a:solidFill>
            </a:rPr>
            <a:t>ระหว่างบุคคลหรือธุรกิจด้วยกันเอง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>
              <a:solidFill>
                <a:schemeClr val="tx2"/>
              </a:solidFill>
            </a:rPr>
            <a:t>โดยผ่านสถาบันการเงิน</a:t>
          </a:r>
          <a:endParaRPr lang="en-US" sz="3600" kern="1200" dirty="0">
            <a:solidFill>
              <a:schemeClr val="tx2"/>
            </a:solidFill>
          </a:endParaRPr>
        </a:p>
      </dsp:txBody>
      <dsp:txXfrm>
        <a:off x="837124" y="3175022"/>
        <a:ext cx="10045524" cy="1236951"/>
      </dsp:txXfrm>
    </dsp:sp>
    <dsp:sp modelId="{DCDB267F-F051-4E62-88EB-8A3A45A6B806}">
      <dsp:nvSpPr>
        <dsp:cNvPr id="0" name=""/>
        <dsp:cNvSpPr/>
      </dsp:nvSpPr>
      <dsp:spPr>
        <a:xfrm>
          <a:off x="4462230" y="714947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A989-B4A3-40D8-B315-8CBE64F64248}">
      <dsp:nvSpPr>
        <dsp:cNvPr id="0" name=""/>
        <dsp:cNvSpPr/>
      </dsp:nvSpPr>
      <dsp:spPr>
        <a:xfrm>
          <a:off x="4617525" y="404357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42308-C744-4C7D-ABDA-329094FE2214}">
      <dsp:nvSpPr>
        <dsp:cNvPr id="0" name=""/>
        <dsp:cNvSpPr/>
      </dsp:nvSpPr>
      <dsp:spPr>
        <a:xfrm>
          <a:off x="4990233" y="466475"/>
          <a:ext cx="348621" cy="348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28C95-CA89-4FB5-B2C7-C95564656338}">
      <dsp:nvSpPr>
        <dsp:cNvPr id="0" name=""/>
        <dsp:cNvSpPr/>
      </dsp:nvSpPr>
      <dsp:spPr>
        <a:xfrm>
          <a:off x="5300824" y="124825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D959A-3D9F-427B-B5D3-D33E365E5434}">
      <dsp:nvSpPr>
        <dsp:cNvPr id="0" name=""/>
        <dsp:cNvSpPr/>
      </dsp:nvSpPr>
      <dsp:spPr>
        <a:xfrm>
          <a:off x="5704591" y="589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130F5-7191-42C9-801B-D3552200D0C9}">
      <dsp:nvSpPr>
        <dsp:cNvPr id="0" name=""/>
        <dsp:cNvSpPr/>
      </dsp:nvSpPr>
      <dsp:spPr>
        <a:xfrm>
          <a:off x="6201536" y="218002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0B080-E705-416E-88FF-9EB12AB0AA9C}">
      <dsp:nvSpPr>
        <dsp:cNvPr id="0" name=""/>
        <dsp:cNvSpPr/>
      </dsp:nvSpPr>
      <dsp:spPr>
        <a:xfrm>
          <a:off x="6512126" y="373298"/>
          <a:ext cx="348621" cy="348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258C-BDCA-4DF3-9DBA-B4DB9AF8E9F4}">
      <dsp:nvSpPr>
        <dsp:cNvPr id="0" name=""/>
        <dsp:cNvSpPr/>
      </dsp:nvSpPr>
      <dsp:spPr>
        <a:xfrm>
          <a:off x="6946953" y="714947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AF02C-7CA1-47A9-A879-A6BAECC434B6}">
      <dsp:nvSpPr>
        <dsp:cNvPr id="0" name=""/>
        <dsp:cNvSpPr/>
      </dsp:nvSpPr>
      <dsp:spPr>
        <a:xfrm>
          <a:off x="7133307" y="1056596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B586F-8438-45CD-B3CF-C6DD7213ED61}">
      <dsp:nvSpPr>
        <dsp:cNvPr id="0" name=""/>
        <dsp:cNvSpPr/>
      </dsp:nvSpPr>
      <dsp:spPr>
        <a:xfrm>
          <a:off x="5518237" y="404357"/>
          <a:ext cx="570472" cy="5704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F927A-4BE6-4A16-AB42-EE8015EF3CA4}">
      <dsp:nvSpPr>
        <dsp:cNvPr id="0" name=""/>
        <dsp:cNvSpPr/>
      </dsp:nvSpPr>
      <dsp:spPr>
        <a:xfrm>
          <a:off x="4306935" y="1584600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14FE3-6512-49B3-BB3A-7F85C3906838}">
      <dsp:nvSpPr>
        <dsp:cNvPr id="0" name=""/>
        <dsp:cNvSpPr/>
      </dsp:nvSpPr>
      <dsp:spPr>
        <a:xfrm>
          <a:off x="4493289" y="1864131"/>
          <a:ext cx="348621" cy="348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29BF2-17AE-4861-8EA4-7DC96763A44D}">
      <dsp:nvSpPr>
        <dsp:cNvPr id="0" name=""/>
        <dsp:cNvSpPr/>
      </dsp:nvSpPr>
      <dsp:spPr>
        <a:xfrm>
          <a:off x="4959174" y="2112604"/>
          <a:ext cx="507086" cy="5070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2141B-6C70-4A6A-8B27-5812A98B000D}">
      <dsp:nvSpPr>
        <dsp:cNvPr id="0" name=""/>
        <dsp:cNvSpPr/>
      </dsp:nvSpPr>
      <dsp:spPr>
        <a:xfrm>
          <a:off x="5611414" y="2516371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6565A-B49D-4394-9CA5-9EAB00C44A70}">
      <dsp:nvSpPr>
        <dsp:cNvPr id="0" name=""/>
        <dsp:cNvSpPr/>
      </dsp:nvSpPr>
      <dsp:spPr>
        <a:xfrm>
          <a:off x="5735650" y="2112604"/>
          <a:ext cx="348621" cy="348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D4C64-DA0F-4E18-B9AD-9AA5B2A0518F}">
      <dsp:nvSpPr>
        <dsp:cNvPr id="0" name=""/>
        <dsp:cNvSpPr/>
      </dsp:nvSpPr>
      <dsp:spPr>
        <a:xfrm>
          <a:off x="6046241" y="2547430"/>
          <a:ext cx="221850" cy="2218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3BBD7-8AFF-4F31-9E9E-2EED2FB5E247}">
      <dsp:nvSpPr>
        <dsp:cNvPr id="0" name=""/>
        <dsp:cNvSpPr/>
      </dsp:nvSpPr>
      <dsp:spPr>
        <a:xfrm>
          <a:off x="6325772" y="2050486"/>
          <a:ext cx="507086" cy="5070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D7A07-7F8B-4D1F-9A10-BD4DB0A2B67C}">
      <dsp:nvSpPr>
        <dsp:cNvPr id="0" name=""/>
        <dsp:cNvSpPr/>
      </dsp:nvSpPr>
      <dsp:spPr>
        <a:xfrm>
          <a:off x="7009071" y="1926250"/>
          <a:ext cx="348621" cy="348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8A9B6-6786-47E6-A58D-880C53AF4A60}">
      <dsp:nvSpPr>
        <dsp:cNvPr id="0" name=""/>
        <dsp:cNvSpPr/>
      </dsp:nvSpPr>
      <dsp:spPr>
        <a:xfrm>
          <a:off x="1367839" y="942354"/>
          <a:ext cx="2644361" cy="87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>
                  <a:lumMod val="25000"/>
                </a:schemeClr>
              </a:solidFill>
            </a:rPr>
            <a:t>ความเสี่ยงส่วนบุคคล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tx1">
                  <a:lumMod val="25000"/>
                </a:schemeClr>
              </a:solidFill>
            </a:rPr>
            <a:t>ความเสี่ยงธุรกิจ</a:t>
          </a:r>
          <a:endParaRPr lang="en-US" sz="3200" kern="1200" dirty="0">
            <a:solidFill>
              <a:schemeClr val="tx1">
                <a:lumMod val="25000"/>
              </a:schemeClr>
            </a:solidFill>
          </a:endParaRPr>
        </a:p>
      </dsp:txBody>
      <dsp:txXfrm>
        <a:off x="1367839" y="942354"/>
        <a:ext cx="2644361" cy="871437"/>
      </dsp:txXfrm>
    </dsp:sp>
    <dsp:sp modelId="{E6D50351-15EF-42C5-864F-9D041654B832}">
      <dsp:nvSpPr>
        <dsp:cNvPr id="0" name=""/>
        <dsp:cNvSpPr/>
      </dsp:nvSpPr>
      <dsp:spPr>
        <a:xfrm>
          <a:off x="540908" y="3009833"/>
          <a:ext cx="4298224" cy="1172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solidFill>
                <a:schemeClr val="tx1">
                  <a:lumMod val="25000"/>
                </a:schemeClr>
              </a:solidFill>
            </a:rPr>
            <a:t>ถ่ายโอนความเสี่ยง</a:t>
          </a:r>
          <a:endParaRPr lang="en-US" sz="5400" kern="1200" dirty="0">
            <a:solidFill>
              <a:schemeClr val="tx1">
                <a:lumMod val="25000"/>
              </a:schemeClr>
            </a:solidFill>
          </a:endParaRPr>
        </a:p>
      </dsp:txBody>
      <dsp:txXfrm>
        <a:off x="540908" y="3009833"/>
        <a:ext cx="4298224" cy="1172813"/>
      </dsp:txXfrm>
    </dsp:sp>
    <dsp:sp modelId="{DCDB267F-F051-4E62-88EB-8A3A45A6B806}">
      <dsp:nvSpPr>
        <dsp:cNvPr id="0" name=""/>
        <dsp:cNvSpPr/>
      </dsp:nvSpPr>
      <dsp:spPr>
        <a:xfrm>
          <a:off x="1364834" y="677317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A989-B4A3-40D8-B315-8CBE64F64248}">
      <dsp:nvSpPr>
        <dsp:cNvPr id="0" name=""/>
        <dsp:cNvSpPr/>
      </dsp:nvSpPr>
      <dsp:spPr>
        <a:xfrm>
          <a:off x="1512077" y="382831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42308-C744-4C7D-ABDA-329094FE2214}">
      <dsp:nvSpPr>
        <dsp:cNvPr id="0" name=""/>
        <dsp:cNvSpPr/>
      </dsp:nvSpPr>
      <dsp:spPr>
        <a:xfrm>
          <a:off x="1865460" y="441728"/>
          <a:ext cx="330545" cy="330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28C95-CA89-4FB5-B2C7-C95564656338}">
      <dsp:nvSpPr>
        <dsp:cNvPr id="0" name=""/>
        <dsp:cNvSpPr/>
      </dsp:nvSpPr>
      <dsp:spPr>
        <a:xfrm>
          <a:off x="2159945" y="117794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D959A-3D9F-427B-B5D3-D33E365E5434}">
      <dsp:nvSpPr>
        <dsp:cNvPr id="0" name=""/>
        <dsp:cNvSpPr/>
      </dsp:nvSpPr>
      <dsp:spPr>
        <a:xfrm>
          <a:off x="2542777" y="0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130F5-7191-42C9-801B-D3552200D0C9}">
      <dsp:nvSpPr>
        <dsp:cNvPr id="0" name=""/>
        <dsp:cNvSpPr/>
      </dsp:nvSpPr>
      <dsp:spPr>
        <a:xfrm>
          <a:off x="3013954" y="206139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0B080-E705-416E-88FF-9EB12AB0AA9C}">
      <dsp:nvSpPr>
        <dsp:cNvPr id="0" name=""/>
        <dsp:cNvSpPr/>
      </dsp:nvSpPr>
      <dsp:spPr>
        <a:xfrm>
          <a:off x="3308440" y="353382"/>
          <a:ext cx="330545" cy="330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258C-BDCA-4DF3-9DBA-B4DB9AF8E9F4}">
      <dsp:nvSpPr>
        <dsp:cNvPr id="0" name=""/>
        <dsp:cNvSpPr/>
      </dsp:nvSpPr>
      <dsp:spPr>
        <a:xfrm>
          <a:off x="3720720" y="677317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AF02C-7CA1-47A9-A879-A6BAECC434B6}">
      <dsp:nvSpPr>
        <dsp:cNvPr id="0" name=""/>
        <dsp:cNvSpPr/>
      </dsp:nvSpPr>
      <dsp:spPr>
        <a:xfrm>
          <a:off x="3897411" y="1001251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B586F-8438-45CD-B3CF-C6DD7213ED61}">
      <dsp:nvSpPr>
        <dsp:cNvPr id="0" name=""/>
        <dsp:cNvSpPr/>
      </dsp:nvSpPr>
      <dsp:spPr>
        <a:xfrm>
          <a:off x="2366085" y="382831"/>
          <a:ext cx="540892" cy="540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F927A-4BE6-4A16-AB42-EE8015EF3CA4}">
      <dsp:nvSpPr>
        <dsp:cNvPr id="0" name=""/>
        <dsp:cNvSpPr/>
      </dsp:nvSpPr>
      <dsp:spPr>
        <a:xfrm>
          <a:off x="1217591" y="1501877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14FE3-6512-49B3-BB3A-7F85C3906838}">
      <dsp:nvSpPr>
        <dsp:cNvPr id="0" name=""/>
        <dsp:cNvSpPr/>
      </dsp:nvSpPr>
      <dsp:spPr>
        <a:xfrm>
          <a:off x="1394283" y="1766914"/>
          <a:ext cx="330545" cy="330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29BF2-17AE-4861-8EA4-7DC96763A44D}">
      <dsp:nvSpPr>
        <dsp:cNvPr id="0" name=""/>
        <dsp:cNvSpPr/>
      </dsp:nvSpPr>
      <dsp:spPr>
        <a:xfrm>
          <a:off x="1836011" y="2002502"/>
          <a:ext cx="480792" cy="4807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2141B-6C70-4A6A-8B27-5812A98B000D}">
      <dsp:nvSpPr>
        <dsp:cNvPr id="0" name=""/>
        <dsp:cNvSpPr/>
      </dsp:nvSpPr>
      <dsp:spPr>
        <a:xfrm>
          <a:off x="2454431" y="2385334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6565A-B49D-4394-9CA5-9EAB00C44A70}">
      <dsp:nvSpPr>
        <dsp:cNvPr id="0" name=""/>
        <dsp:cNvSpPr/>
      </dsp:nvSpPr>
      <dsp:spPr>
        <a:xfrm>
          <a:off x="2572225" y="2002502"/>
          <a:ext cx="330545" cy="330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D4C64-DA0F-4E18-B9AD-9AA5B2A0518F}">
      <dsp:nvSpPr>
        <dsp:cNvPr id="0" name=""/>
        <dsp:cNvSpPr/>
      </dsp:nvSpPr>
      <dsp:spPr>
        <a:xfrm>
          <a:off x="2866711" y="2414782"/>
          <a:ext cx="210346" cy="210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3BBD7-8AFF-4F31-9E9E-2EED2FB5E247}">
      <dsp:nvSpPr>
        <dsp:cNvPr id="0" name=""/>
        <dsp:cNvSpPr/>
      </dsp:nvSpPr>
      <dsp:spPr>
        <a:xfrm>
          <a:off x="3131748" y="1943605"/>
          <a:ext cx="480792" cy="4807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D7A07-7F8B-4D1F-9A10-BD4DB0A2B67C}">
      <dsp:nvSpPr>
        <dsp:cNvPr id="0" name=""/>
        <dsp:cNvSpPr/>
      </dsp:nvSpPr>
      <dsp:spPr>
        <a:xfrm>
          <a:off x="3779617" y="1825811"/>
          <a:ext cx="330545" cy="3305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00736-39EF-45FD-8CF5-E0AC74432117}">
      <dsp:nvSpPr>
        <dsp:cNvPr id="0" name=""/>
        <dsp:cNvSpPr/>
      </dsp:nvSpPr>
      <dsp:spPr>
        <a:xfrm>
          <a:off x="4839132" y="441238"/>
          <a:ext cx="970764" cy="1853294"/>
        </a:xfrm>
        <a:prstGeom prst="chevron">
          <a:avLst>
            <a:gd name="adj" fmla="val 6231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C0223-40B9-4412-ACC6-4379C78CF24B}">
      <dsp:nvSpPr>
        <dsp:cNvPr id="0" name=""/>
        <dsp:cNvSpPr/>
      </dsp:nvSpPr>
      <dsp:spPr>
        <a:xfrm>
          <a:off x="5633393" y="441238"/>
          <a:ext cx="970764" cy="1853294"/>
        </a:xfrm>
        <a:prstGeom prst="chevron">
          <a:avLst>
            <a:gd name="adj" fmla="val 6231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405F-B8AA-471D-95AC-3008CFAC7E7B}">
      <dsp:nvSpPr>
        <dsp:cNvPr id="0" name=""/>
        <dsp:cNvSpPr/>
      </dsp:nvSpPr>
      <dsp:spPr>
        <a:xfrm>
          <a:off x="8573214" y="309761"/>
          <a:ext cx="2250407" cy="22504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อุตสาหกรรมประกันภัย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8902778" y="639325"/>
        <a:ext cx="1591279" cy="1591279"/>
      </dsp:txXfrm>
    </dsp:sp>
    <dsp:sp modelId="{F07E6256-06C5-43FE-9BF0-05D7D7DA9A6C}">
      <dsp:nvSpPr>
        <dsp:cNvPr id="0" name=""/>
        <dsp:cNvSpPr/>
      </dsp:nvSpPr>
      <dsp:spPr>
        <a:xfrm>
          <a:off x="7145065" y="2779915"/>
          <a:ext cx="4574708" cy="163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solidFill>
                <a:schemeClr val="tx1">
                  <a:lumMod val="25000"/>
                </a:schemeClr>
              </a:solidFill>
            </a:rPr>
            <a:t>รวบรวมและซึมซับ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solidFill>
                <a:schemeClr val="tx1">
                  <a:lumMod val="25000"/>
                </a:schemeClr>
              </a:solidFill>
            </a:rPr>
            <a:t>ความเสี่ยง</a:t>
          </a:r>
          <a:endParaRPr lang="en-US" sz="5400" kern="1200" dirty="0">
            <a:solidFill>
              <a:schemeClr val="tx1">
                <a:lumMod val="25000"/>
              </a:schemeClr>
            </a:solidFill>
          </a:endParaRPr>
        </a:p>
      </dsp:txBody>
      <dsp:txXfrm>
        <a:off x="7145065" y="2779915"/>
        <a:ext cx="4574708" cy="1632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442F4-532E-45B2-94C5-0FFD115B7BF5}">
      <dsp:nvSpPr>
        <dsp:cNvPr id="0" name=""/>
        <dsp:cNvSpPr/>
      </dsp:nvSpPr>
      <dsp:spPr>
        <a:xfrm>
          <a:off x="0" y="24947"/>
          <a:ext cx="6269037" cy="7173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ความเสี่ยงประหลาด</a:t>
          </a:r>
          <a:r>
            <a:rPr lang="en-US" sz="2900" kern="1200" dirty="0">
              <a:latin typeface="+mj-lt"/>
            </a:rPr>
            <a:t> </a:t>
          </a:r>
          <a:r>
            <a:rPr lang="th-TH" sz="2900" kern="1200" dirty="0">
              <a:latin typeface="+mj-lt"/>
            </a:rPr>
            <a:t>ๆ </a:t>
          </a:r>
          <a:r>
            <a:rPr lang="en-US" sz="2900" kern="1200" dirty="0">
              <a:latin typeface="+mj-lt"/>
            </a:rPr>
            <a:t>+</a:t>
          </a:r>
          <a:r>
            <a:rPr lang="th-TH" sz="2900" kern="1200" dirty="0">
              <a:latin typeface="+mj-lt"/>
            </a:rPr>
            <a:t> คาดไม่ถึงมีมากขึ้น</a:t>
          </a:r>
          <a:endParaRPr lang="en-US" sz="2900" kern="1200" dirty="0">
            <a:latin typeface="+mj-lt"/>
          </a:endParaRPr>
        </a:p>
      </dsp:txBody>
      <dsp:txXfrm>
        <a:off x="35016" y="59963"/>
        <a:ext cx="6199005" cy="647269"/>
      </dsp:txXfrm>
    </dsp:sp>
    <dsp:sp modelId="{344A99FF-D6CD-4B22-A08C-DA7C834A1843}">
      <dsp:nvSpPr>
        <dsp:cNvPr id="0" name=""/>
        <dsp:cNvSpPr/>
      </dsp:nvSpPr>
      <dsp:spPr>
        <a:xfrm>
          <a:off x="0" y="825768"/>
          <a:ext cx="6269037" cy="717301"/>
        </a:xfrm>
        <a:prstGeom prst="roundRect">
          <a:avLst/>
        </a:prstGeom>
        <a:solidFill>
          <a:schemeClr val="accent2">
            <a:hueOff val="-956445"/>
            <a:satOff val="846"/>
            <a:lumOff val="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ต้นทุนสูงขึ้น</a:t>
          </a:r>
          <a:endParaRPr lang="en-US" sz="2900" kern="1200" dirty="0">
            <a:latin typeface="+mj-lt"/>
          </a:endParaRPr>
        </a:p>
      </dsp:txBody>
      <dsp:txXfrm>
        <a:off x="35016" y="860784"/>
        <a:ext cx="6199005" cy="647269"/>
      </dsp:txXfrm>
    </dsp:sp>
    <dsp:sp modelId="{A24D9143-2704-421D-937F-561137A4B8D1}">
      <dsp:nvSpPr>
        <dsp:cNvPr id="0" name=""/>
        <dsp:cNvSpPr/>
      </dsp:nvSpPr>
      <dsp:spPr>
        <a:xfrm>
          <a:off x="0" y="1626590"/>
          <a:ext cx="6269037" cy="717301"/>
        </a:xfrm>
        <a:prstGeom prst="roundRect">
          <a:avLst/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การแข่งขันจาก </a:t>
          </a:r>
          <a:r>
            <a:rPr lang="en-US" sz="2900" kern="1200" dirty="0">
              <a:latin typeface="+mj-lt"/>
            </a:rPr>
            <a:t>Captive </a:t>
          </a:r>
          <a:r>
            <a:rPr lang="th-TH" sz="2900" kern="1200" dirty="0">
              <a:latin typeface="+mj-lt"/>
            </a:rPr>
            <a:t>และจากตลาดทุน</a:t>
          </a:r>
          <a:endParaRPr lang="en-US" sz="2900" kern="1200" dirty="0">
            <a:latin typeface="+mj-lt"/>
          </a:endParaRPr>
        </a:p>
      </dsp:txBody>
      <dsp:txXfrm>
        <a:off x="35016" y="1661606"/>
        <a:ext cx="6199005" cy="647269"/>
      </dsp:txXfrm>
    </dsp:sp>
    <dsp:sp modelId="{62BFF5DE-3711-4B79-B6A8-312F5C3D3CBC}">
      <dsp:nvSpPr>
        <dsp:cNvPr id="0" name=""/>
        <dsp:cNvSpPr/>
      </dsp:nvSpPr>
      <dsp:spPr>
        <a:xfrm>
          <a:off x="0" y="2427411"/>
          <a:ext cx="6269037" cy="717301"/>
        </a:xfrm>
        <a:prstGeom prst="roundRect">
          <a:avLst/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ไม่สามารถส่งออกความเสี่ยงได้</a:t>
          </a:r>
          <a:endParaRPr lang="en-US" sz="2900" kern="1200" dirty="0">
            <a:latin typeface="+mj-lt"/>
          </a:endParaRPr>
        </a:p>
      </dsp:txBody>
      <dsp:txXfrm>
        <a:off x="35016" y="2462427"/>
        <a:ext cx="6199005" cy="647269"/>
      </dsp:txXfrm>
    </dsp:sp>
    <dsp:sp modelId="{9B0CF395-3C8F-4987-8B1C-D9CAD9A14A2D}">
      <dsp:nvSpPr>
        <dsp:cNvPr id="0" name=""/>
        <dsp:cNvSpPr/>
      </dsp:nvSpPr>
      <dsp:spPr>
        <a:xfrm>
          <a:off x="0" y="3228233"/>
          <a:ext cx="6269037" cy="717301"/>
        </a:xfrm>
        <a:prstGeom prst="roundRect">
          <a:avLst/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หาแหล่งลงทุนที่ผลตอบแทนสูง ๆ ไม่ค่อยได้ (</a:t>
          </a:r>
          <a:r>
            <a:rPr lang="en-US" sz="2900" kern="1200" dirty="0">
              <a:latin typeface="+mj-lt"/>
            </a:rPr>
            <a:t>yield </a:t>
          </a:r>
          <a:r>
            <a:rPr lang="th-TH" sz="2900" kern="1200" dirty="0">
              <a:latin typeface="+mj-lt"/>
            </a:rPr>
            <a:t>ต่ำ)</a:t>
          </a:r>
          <a:endParaRPr lang="en-US" sz="2900" kern="1200" dirty="0">
            <a:latin typeface="+mj-lt"/>
          </a:endParaRPr>
        </a:p>
      </dsp:txBody>
      <dsp:txXfrm>
        <a:off x="35016" y="3263249"/>
        <a:ext cx="6199005" cy="647269"/>
      </dsp:txXfrm>
    </dsp:sp>
    <dsp:sp modelId="{5A8165D7-B662-4AF8-A0BC-0374F622F38A}">
      <dsp:nvSpPr>
        <dsp:cNvPr id="0" name=""/>
        <dsp:cNvSpPr/>
      </dsp:nvSpPr>
      <dsp:spPr>
        <a:xfrm>
          <a:off x="0" y="4029054"/>
          <a:ext cx="6269037" cy="717301"/>
        </a:xfrm>
        <a:prstGeom prst="roundRect">
          <a:avLst/>
        </a:prstGeom>
        <a:solidFill>
          <a:schemeClr val="accent2">
            <a:hueOff val="-4782225"/>
            <a:satOff val="4231"/>
            <a:lumOff val="75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ความผันผวนของอัตราดอกเบี้ยและอัตราเงินเฟ้อ</a:t>
          </a:r>
          <a:endParaRPr lang="en-US" sz="2900" kern="1200" dirty="0">
            <a:latin typeface="+mj-lt"/>
          </a:endParaRPr>
        </a:p>
      </dsp:txBody>
      <dsp:txXfrm>
        <a:off x="35016" y="4064070"/>
        <a:ext cx="6199005" cy="647269"/>
      </dsp:txXfrm>
    </dsp:sp>
    <dsp:sp modelId="{F6017916-A349-4659-A11F-9EBE781277A6}">
      <dsp:nvSpPr>
        <dsp:cNvPr id="0" name=""/>
        <dsp:cNvSpPr/>
      </dsp:nvSpPr>
      <dsp:spPr>
        <a:xfrm>
          <a:off x="0" y="4829876"/>
          <a:ext cx="6269037" cy="717301"/>
        </a:xfrm>
        <a:prstGeom prst="roundRect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>
              <a:latin typeface="+mj-lt"/>
            </a:rPr>
            <a:t>กฎระเบียบเปลี่ยนบ่อยมาก</a:t>
          </a:r>
          <a:endParaRPr lang="en-US" sz="2900" kern="1200" dirty="0">
            <a:latin typeface="+mj-lt"/>
          </a:endParaRPr>
        </a:p>
      </dsp:txBody>
      <dsp:txXfrm>
        <a:off x="35016" y="4864892"/>
        <a:ext cx="6199005" cy="647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ความรู้ทั่วไปเกี่ยวกับการประกันภัย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การอ่านออกเขียนได้เรื่องความเสี่ยง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ความน่าจะเป็นและสถิติ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j-lt"/>
            </a:rPr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การจัดการความเสี่ยงส่วนบุคคล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เครื่องมือ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การเอาไปใช้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การจัดการความเสี่ยงบริษัท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พื้นฐาน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เครื่องมือ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การเอาไปใช้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แนวโน้มเรื่องการจัดการความเสี่ยงและประกันภัย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กฎหมาย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chemeClr val="tx1"/>
              </a:solidFill>
            </a:rPr>
            <a:t>แนวโน้มใหม่ ๆ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84711" y="3933237"/>
        <a:ext cx="1846475" cy="9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776E-B6E5-4640-B708-CAD17041A9F8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78B6C-C001-459D-9BF2-A0A9056D0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2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3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39202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1216" y="171684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5331" y="166086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01216" y="333105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05331" y="327507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01216" y="491038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105331" y="485440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57005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6" y="6056586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35398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6" y="6056586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2339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1B63-0A87-4898-8A93-45DE01B8654B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0E88-8328-42BF-A003-8683C9CE4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6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9" y="5112064"/>
            <a:ext cx="1550563" cy="1550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65" y="5128601"/>
            <a:ext cx="1540992" cy="153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1659085"/>
            <a:ext cx="1550562" cy="1556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041"/>
            <a:ext cx="1547375" cy="8869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8" y="4042870"/>
            <a:ext cx="1553754" cy="1569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4315574"/>
            <a:ext cx="1540994" cy="15505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" y="42036"/>
            <a:ext cx="1550563" cy="1544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29" y="5656120"/>
            <a:ext cx="1601778" cy="939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5659432"/>
            <a:ext cx="1618322" cy="936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00" y="3014159"/>
            <a:ext cx="1601778" cy="9299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1" y="1268693"/>
            <a:ext cx="1601775" cy="1605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65" y="133206"/>
            <a:ext cx="1682895" cy="9606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9" y="5077691"/>
            <a:ext cx="1608393" cy="9100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" y="5931353"/>
            <a:ext cx="1595158" cy="92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8" y="4028666"/>
            <a:ext cx="1615014" cy="9266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0" y="2982524"/>
            <a:ext cx="1621634" cy="9299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04" y="1929502"/>
            <a:ext cx="1618322" cy="9332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2" y="227105"/>
            <a:ext cx="1611705" cy="1608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14" y="3326234"/>
            <a:ext cx="1611705" cy="1608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1" y="2242256"/>
            <a:ext cx="1611705" cy="90679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1093873"/>
            <a:ext cx="1615016" cy="9200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44753"/>
            <a:ext cx="1601778" cy="90679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5" y="5798765"/>
            <a:ext cx="1624945" cy="9314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3784667"/>
            <a:ext cx="1761570" cy="11853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2404864"/>
            <a:ext cx="1611705" cy="12211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284430"/>
            <a:ext cx="1591848" cy="9067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63997"/>
            <a:ext cx="1598468" cy="9067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4702892"/>
            <a:ext cx="1601773" cy="9100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2942503"/>
            <a:ext cx="1601775" cy="16017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899836"/>
            <a:ext cx="1595158" cy="90679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3930876"/>
            <a:ext cx="1605085" cy="16083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2886126"/>
            <a:ext cx="1598466" cy="91340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844687"/>
            <a:ext cx="1598464" cy="91009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31091"/>
            <a:ext cx="1595158" cy="15984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00133"/>
            <a:ext cx="1605085" cy="15984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120" y="814283"/>
            <a:ext cx="10679395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WELCOME TO SCHOOL OF RISKX @ CHULA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6267" y="4867318"/>
            <a:ext cx="6340419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CU Intro Risk Fall 2017</a:t>
            </a: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416" y="2900524"/>
            <a:ext cx="6961252" cy="671953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RISKX.TEACHABLE.COM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" y="4663801"/>
            <a:ext cx="1171187" cy="117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5174789" y="6073630"/>
            <a:ext cx="1635921" cy="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ลองเข้า </a:t>
            </a:r>
            <a:r>
              <a:rPr lang="en-US" sz="3600" dirty="0">
                <a:solidFill>
                  <a:schemeClr val="bg1"/>
                </a:solidFill>
              </a:rPr>
              <a:t>https://www.prudential.com.sg/pacs/prudential_en_sg/needs/</a:t>
            </a:r>
          </a:p>
        </p:txBody>
      </p:sp>
    </p:spTree>
    <p:extLst>
      <p:ext uri="{BB962C8B-B14F-4D97-AF65-F5344CB8AC3E}">
        <p14:creationId xmlns:p14="http://schemas.microsoft.com/office/powerpoint/2010/main" val="18388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th-TH" sz="3200"/>
              <a:t>การวิเคราะห์ความต้องการ </a:t>
            </a:r>
            <a:r>
              <a:rPr lang="en-US" sz="3200"/>
              <a:t>(Need Analysis)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49181" y="802638"/>
            <a:ext cx="5528925" cy="5252722"/>
          </a:xfrm>
        </p:spPr>
        <p:txBody>
          <a:bodyPr anchor="ctr">
            <a:noAutofit/>
          </a:bodyPr>
          <a:lstStyle/>
          <a:p>
            <a:pPr algn="thaiDist"/>
            <a:r>
              <a:rPr lang="th-TH" sz="3200" dirty="0">
                <a:solidFill>
                  <a:schemeClr val="bg1"/>
                </a:solidFill>
              </a:rPr>
              <a:t>กระบวนการเพื่อ</a:t>
            </a:r>
            <a:r>
              <a:rPr lang="th-TH" sz="3200" dirty="0">
                <a:highlight>
                  <a:srgbClr val="FFFF00"/>
                </a:highlight>
              </a:rPr>
              <a:t>ค้นหา</a:t>
            </a:r>
            <a:r>
              <a:rPr lang="th-TH" sz="3200" dirty="0">
                <a:solidFill>
                  <a:schemeClr val="bg1"/>
                </a:solidFill>
              </a:rPr>
              <a:t>ความต้องการที่แท้จริงของลูกค้า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ว่ามี</a:t>
            </a:r>
            <a:r>
              <a:rPr lang="th-TH" sz="3200" dirty="0">
                <a:highlight>
                  <a:srgbClr val="FFFF00"/>
                </a:highlight>
              </a:rPr>
              <a:t>พื้นฐาน</a:t>
            </a:r>
            <a:r>
              <a:rPr lang="th-TH" sz="3200" dirty="0">
                <a:solidFill>
                  <a:schemeClr val="bg1"/>
                </a:solidFill>
              </a:rPr>
              <a:t>เกี่ยวกับชีวิต อาชีพ การเงิน สุขภาพ และความเสี่ยงอย่างไรบ้าง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และมีความต้องการ</a:t>
            </a:r>
            <a:r>
              <a:rPr lang="th-TH" sz="3200" dirty="0">
                <a:highlight>
                  <a:srgbClr val="FFFF00"/>
                </a:highlight>
              </a:rPr>
              <a:t>ใช้เงินส่วนไหน เท่าไหร่ และเมื่อไหร่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เพื่อที่จะได้แนะนำ</a:t>
            </a:r>
            <a:r>
              <a:rPr lang="th-TH" sz="3200" dirty="0">
                <a:highlight>
                  <a:srgbClr val="FFFF00"/>
                </a:highlight>
              </a:rPr>
              <a:t>แผนทางการเงินและแผนประกันภัย</a:t>
            </a:r>
            <a:r>
              <a:rPr lang="th-TH" sz="3200" dirty="0">
                <a:solidFill>
                  <a:schemeClr val="bg1"/>
                </a:solidFill>
              </a:rPr>
              <a:t>ที่ตอบสนองความพึงพอใจของลูกค้า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และ</a:t>
            </a:r>
            <a:r>
              <a:rPr lang="th-TH" sz="3200" dirty="0">
                <a:highlight>
                  <a:srgbClr val="FFFF00"/>
                </a:highlight>
              </a:rPr>
              <a:t>ประเมินแผน</a:t>
            </a:r>
            <a:r>
              <a:rPr lang="th-TH" sz="3200" dirty="0">
                <a:solidFill>
                  <a:schemeClr val="bg1"/>
                </a:solidFill>
              </a:rPr>
              <a:t>ทางการเงินและแผนประกันภัยอย่างสม่ำเสมอ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2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72" y="461041"/>
            <a:ext cx="11206064" cy="10076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Let’s Debate!!!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2558" y="1571379"/>
            <a:ext cx="11150078" cy="4569181"/>
          </a:xfrm>
        </p:spPr>
        <p:txBody>
          <a:bodyPr>
            <a:noAutofit/>
          </a:bodyPr>
          <a:lstStyle/>
          <a:p>
            <a:r>
              <a:rPr lang="th-TH" sz="2800" dirty="0"/>
              <a:t>แบ่งห้องเป็นสองฝั่ง ซ้ายกับขวา</a:t>
            </a:r>
          </a:p>
          <a:p>
            <a:r>
              <a:rPr lang="th-TH" sz="2800" dirty="0"/>
              <a:t>ทั้งซ้ายและขวา ให้แบ่งกลุ่ม กลุ่มละ </a:t>
            </a:r>
            <a:r>
              <a:rPr lang="en-US" sz="2800" dirty="0"/>
              <a:t>3-5 </a:t>
            </a:r>
            <a:r>
              <a:rPr lang="th-TH" sz="2800" dirty="0"/>
              <a:t>คน</a:t>
            </a:r>
          </a:p>
          <a:p>
            <a:endParaRPr lang="th-TH" sz="2800" dirty="0"/>
          </a:p>
          <a:p>
            <a:endParaRPr lang="th-TH" sz="2800" dirty="0"/>
          </a:p>
          <a:p>
            <a:endParaRPr lang="th-TH" sz="2800" dirty="0"/>
          </a:p>
          <a:p>
            <a:endParaRPr lang="th-TH" sz="2800" dirty="0"/>
          </a:p>
          <a:p>
            <a:pPr marL="0" indent="0">
              <a:buNone/>
            </a:pPr>
            <a:endParaRPr lang="th-TH" sz="2800" dirty="0"/>
          </a:p>
          <a:p>
            <a:r>
              <a:rPr lang="th-TH" sz="2800" dirty="0"/>
              <a:t>ให้เวลาคิด </a:t>
            </a:r>
            <a:r>
              <a:rPr lang="en-US" sz="2800" dirty="0"/>
              <a:t>10 </a:t>
            </a:r>
            <a:r>
              <a:rPr lang="th-TH" sz="2800" dirty="0"/>
              <a:t>นาที เสร็จแล้วขอตัวแทนกลุ่มละ </a:t>
            </a:r>
            <a:r>
              <a:rPr lang="en-US" sz="2800" dirty="0"/>
              <a:t>1 </a:t>
            </a:r>
            <a:r>
              <a:rPr lang="th-TH" sz="2800" dirty="0"/>
              <a:t>คนยืนขึ้นตอบคำถามผม </a:t>
            </a:r>
          </a:p>
          <a:p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14400" y="2810438"/>
            <a:ext cx="4961964" cy="24742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ฝั่งซ้าย</a:t>
            </a:r>
            <a:r>
              <a:rPr lang="en-US" sz="3200" dirty="0"/>
              <a:t>… </a:t>
            </a:r>
            <a:r>
              <a:rPr lang="th-TH" sz="3200" dirty="0"/>
              <a:t>จงให้เหตุผลสนับสนุนว่า</a:t>
            </a:r>
          </a:p>
          <a:p>
            <a:pPr algn="ctr"/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</a:rPr>
              <a:t>ซื้อประกันดีกว่า</a:t>
            </a:r>
            <a:r>
              <a:rPr lang="th-TH" sz="3200" dirty="0"/>
              <a:t>ซื้อหุ้น/กองทุน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0326" y="2810437"/>
            <a:ext cx="4961964" cy="247426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ฝั่งขวา</a:t>
            </a:r>
            <a:r>
              <a:rPr lang="en-US" sz="3200" dirty="0"/>
              <a:t>… </a:t>
            </a:r>
            <a:r>
              <a:rPr lang="th-TH" sz="3200" dirty="0"/>
              <a:t>จงให้เหตุผลสนับสนุนว่า</a:t>
            </a:r>
          </a:p>
          <a:p>
            <a:pPr algn="ctr"/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</a:rPr>
              <a:t>ซื้อหุ้น/กองทุนดีกว่า</a:t>
            </a:r>
            <a:r>
              <a:rPr lang="th-TH" sz="3200" dirty="0"/>
              <a:t>ซื้อประกัน</a:t>
            </a:r>
          </a:p>
        </p:txBody>
      </p:sp>
    </p:spTree>
    <p:extLst>
      <p:ext uri="{BB962C8B-B14F-4D97-AF65-F5344CB8AC3E}">
        <p14:creationId xmlns:p14="http://schemas.microsoft.com/office/powerpoint/2010/main" val="421886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26" y="313780"/>
            <a:ext cx="1901820" cy="1929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0" y="4656856"/>
            <a:ext cx="1901820" cy="1929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55" y="4659862"/>
            <a:ext cx="1901820" cy="19291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59" y="4659862"/>
            <a:ext cx="1901820" cy="1929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1" y="2488536"/>
            <a:ext cx="1901820" cy="1929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55" y="2488536"/>
            <a:ext cx="1901820" cy="19291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59" y="2488536"/>
            <a:ext cx="1901820" cy="19291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1" y="313780"/>
            <a:ext cx="1901820" cy="19291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55" y="313780"/>
            <a:ext cx="1901820" cy="1929197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98993" y="2079849"/>
            <a:ext cx="249164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5400" dirty="0"/>
              <a:t>9</a:t>
            </a:r>
            <a:r>
              <a:rPr lang="en-US" sz="3200" dirty="0"/>
              <a:t> </a:t>
            </a:r>
            <a:r>
              <a:rPr lang="th-TH" sz="3200" dirty="0"/>
              <a:t>ขั้นตอน</a:t>
            </a:r>
            <a:br>
              <a:rPr lang="th-TH" sz="3200" dirty="0"/>
            </a:br>
            <a:r>
              <a:rPr lang="th-TH" sz="3200" dirty="0"/>
              <a:t>การวางแผนการเงิน</a:t>
            </a:r>
            <a:endParaRPr lang="en-US" sz="3200" dirty="0"/>
          </a:p>
        </p:txBody>
      </p:sp>
      <p:sp>
        <p:nvSpPr>
          <p:cNvPr id="31" name="Rectangle: Rounded Corners 30"/>
          <p:cNvSpPr/>
          <p:nvPr/>
        </p:nvSpPr>
        <p:spPr>
          <a:xfrm>
            <a:off x="5839312" y="780175"/>
            <a:ext cx="1419447" cy="10028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Find Your Passion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8006366" y="780175"/>
            <a:ext cx="1419447" cy="10028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Make Detailed Plan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10132436" y="780175"/>
            <a:ext cx="1419447" cy="10028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Choose the Right Career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5839311" y="3093651"/>
            <a:ext cx="1419447" cy="7189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Risk</a:t>
            </a:r>
          </a:p>
          <a:p>
            <a:pPr algn="ctr"/>
            <a:r>
              <a:rPr lang="en-US" sz="2400" dirty="0">
                <a:latin typeface="+mj-lt"/>
              </a:rPr>
              <a:t>Assessment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8006940" y="3093651"/>
            <a:ext cx="1419447" cy="7189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Save Prudently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10132436" y="3093651"/>
            <a:ext cx="1419447" cy="71896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Insure Optimally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5881445" y="5118636"/>
            <a:ext cx="1419447" cy="103846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Invest Smart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8006367" y="5118636"/>
            <a:ext cx="1419447" cy="103846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Plan Your Tax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10132436" y="5118635"/>
            <a:ext cx="1419447" cy="103846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Retire &amp;</a:t>
            </a:r>
          </a:p>
          <a:p>
            <a:pPr algn="ctr"/>
            <a:r>
              <a:rPr lang="en-US" sz="2400" dirty="0">
                <a:latin typeface="+mj-lt"/>
              </a:rPr>
              <a:t>Leave Behind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6586" y="3755238"/>
            <a:ext cx="2525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+mj-lt"/>
                <a:cs typeface="+mj-cs"/>
              </a:rPr>
              <a:t>ที่มา</a:t>
            </a:r>
            <a:r>
              <a:rPr lang="en-US" sz="2000" dirty="0">
                <a:latin typeface="+mj-lt"/>
                <a:cs typeface="+mj-cs"/>
              </a:rPr>
              <a:t>: </a:t>
            </a:r>
            <a:r>
              <a:rPr lang="th-TH" sz="2000" dirty="0">
                <a:latin typeface="+mj-lt"/>
                <a:cs typeface="+mj-cs"/>
              </a:rPr>
              <a:t>ดัดแปลงจากโพสในเพจ </a:t>
            </a:r>
            <a:r>
              <a:rPr lang="en-US" sz="2000" dirty="0">
                <a:latin typeface="+mj-lt"/>
                <a:cs typeface="+mj-cs"/>
              </a:rPr>
              <a:t>“</a:t>
            </a:r>
            <a:r>
              <a:rPr lang="en-US" sz="2000" dirty="0" err="1">
                <a:latin typeface="+mj-lt"/>
                <a:cs typeface="+mj-cs"/>
              </a:rPr>
              <a:t>Insuranger</a:t>
            </a:r>
            <a:r>
              <a:rPr lang="en-US" sz="2000" dirty="0">
                <a:latin typeface="+mj-lt"/>
                <a:cs typeface="+mj-cs"/>
              </a:rPr>
              <a:t>” https://www.facebook.com/easyfinplanning/posts/1200219160078677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5486400" y="2386876"/>
            <a:ext cx="6410674" cy="4318724"/>
          </a:xfrm>
          <a:prstGeom prst="roundRect">
            <a:avLst>
              <a:gd name="adj" fmla="val 4324"/>
            </a:avLst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/>
          <p:cNvSpPr/>
          <p:nvPr/>
        </p:nvSpPr>
        <p:spPr>
          <a:xfrm>
            <a:off x="4711029" y="1040276"/>
            <a:ext cx="544198" cy="66158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/>
          <p:cNvSpPr/>
          <p:nvPr/>
        </p:nvSpPr>
        <p:spPr>
          <a:xfrm>
            <a:off x="4711029" y="3251616"/>
            <a:ext cx="544198" cy="66158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/>
          <p:cNvSpPr/>
          <p:nvPr/>
        </p:nvSpPr>
        <p:spPr>
          <a:xfrm>
            <a:off x="4711029" y="5397126"/>
            <a:ext cx="544198" cy="66158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16810" y="1040276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200" dirty="0"/>
              <a:t>รู้จักตัวเอง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3013843" y="3251616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200" dirty="0"/>
              <a:t>ปกป้องตัวเอง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13843" y="4904684"/>
            <a:ext cx="1653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200" dirty="0"/>
              <a:t>สร้างมูลค่า</a:t>
            </a:r>
          </a:p>
          <a:p>
            <a:pPr algn="r"/>
            <a:r>
              <a:rPr lang="th-TH" sz="3200" dirty="0"/>
              <a:t>ให้ตัวเองและ</a:t>
            </a:r>
          </a:p>
          <a:p>
            <a:pPr algn="r"/>
            <a:r>
              <a:rPr lang="th-TH" sz="3200" dirty="0"/>
              <a:t>คนรอบตัว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947587" y="1989878"/>
            <a:ext cx="361188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+mj-lt"/>
              </a:rPr>
              <a:t>ผลิตภัณฑ์ประกันภัยสามารถช่วย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+mj-lt"/>
              </a:rPr>
              <a:t>ในการวางแผนทางการเงินได้ทั้ง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6 </a:t>
            </a:r>
            <a:r>
              <a:rPr lang="th-TH" sz="2400" b="1" dirty="0">
                <a:solidFill>
                  <a:schemeClr val="bg1"/>
                </a:solidFill>
                <a:latin typeface="+mj-lt"/>
              </a:rPr>
              <a:t>ข้อ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50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th-TH" sz="3200" dirty="0"/>
              <a:t>การวางแผนการประกันภัย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1904854"/>
            <a:ext cx="5408696" cy="4414819"/>
          </a:xfrm>
        </p:spPr>
        <p:txBody>
          <a:bodyPr anchor="ctr">
            <a:noAutofit/>
          </a:bodyPr>
          <a:lstStyle/>
          <a:p>
            <a:pPr algn="thaiDist"/>
            <a:r>
              <a:rPr lang="th-TH" dirty="0">
                <a:solidFill>
                  <a:schemeClr val="bg1"/>
                </a:solidFill>
                <a:latin typeface="+mj-lt"/>
              </a:rPr>
              <a:t>ดู</a:t>
            </a:r>
            <a:r>
              <a:rPr lang="th-TH" dirty="0">
                <a:highlight>
                  <a:srgbClr val="FFFF00"/>
                </a:highlight>
                <a:latin typeface="+mj-lt"/>
              </a:rPr>
              <a:t>เป้าหมาย</a:t>
            </a:r>
            <a:r>
              <a:rPr lang="th-TH" dirty="0">
                <a:solidFill>
                  <a:schemeClr val="bg1"/>
                </a:solidFill>
                <a:latin typeface="+mj-lt"/>
              </a:rPr>
              <a:t>ในชีวิต (ใช้เงินส่วนไหน ใช้เท่าไหร่ ใช้เมื่อไหร่)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th-TH" dirty="0">
                <a:highlight>
                  <a:srgbClr val="FFFF00"/>
                </a:highlight>
                <a:latin typeface="+mj-lt"/>
              </a:rPr>
              <a:t>ประเมินความเสี่ยง</a:t>
            </a:r>
            <a:r>
              <a:rPr lang="th-TH" dirty="0">
                <a:solidFill>
                  <a:schemeClr val="bg1"/>
                </a:solidFill>
                <a:latin typeface="+mj-lt"/>
              </a:rPr>
              <a:t>ของลูกค้า และ</a:t>
            </a:r>
            <a:r>
              <a:rPr lang="th-TH" dirty="0">
                <a:highlight>
                  <a:srgbClr val="FFFF00"/>
                </a:highlight>
                <a:latin typeface="+mj-lt"/>
              </a:rPr>
              <a:t>จัดลำดับความสำคัญ</a:t>
            </a:r>
            <a:r>
              <a:rPr lang="th-TH" dirty="0">
                <a:solidFill>
                  <a:schemeClr val="bg1"/>
                </a:solidFill>
                <a:latin typeface="+mj-lt"/>
              </a:rPr>
              <a:t>ของความเสี่ยงที่จะส่งผลกระทบต่อเป้าหมายในชีวิตของลูกค้าที่มากเป็นลำดับต้น ๆ เช่น ความเสี่ยงด้านสุขภาพ การเสียชีวิต ความเสี่ยงของทรัพย์สิน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+mj-lt"/>
              </a:rPr>
              <a:t>ดู </a:t>
            </a:r>
            <a:r>
              <a:rPr lang="th-TH" dirty="0">
                <a:highlight>
                  <a:srgbClr val="FFFF00"/>
                </a:highlight>
                <a:latin typeface="+mj-lt"/>
              </a:rPr>
              <a:t>อายุความคุ้มครอง</a:t>
            </a:r>
          </a:p>
          <a:p>
            <a:pPr algn="thaiDist"/>
            <a:r>
              <a:rPr lang="th-TH" dirty="0">
                <a:solidFill>
                  <a:schemeClr val="bg1"/>
                </a:solidFill>
                <a:latin typeface="+mj-lt"/>
              </a:rPr>
              <a:t>ดู </a:t>
            </a:r>
            <a:r>
              <a:rPr lang="en-US" dirty="0">
                <a:highlight>
                  <a:srgbClr val="FFFF00"/>
                </a:highlight>
                <a:latin typeface="+mj-lt"/>
              </a:rPr>
              <a:t>Feature </a:t>
            </a:r>
            <a:r>
              <a:rPr lang="th-TH" dirty="0">
                <a:highlight>
                  <a:srgbClr val="FFFF00"/>
                </a:highlight>
                <a:latin typeface="+mj-lt"/>
              </a:rPr>
              <a:t>อื่นๆ </a:t>
            </a:r>
            <a:r>
              <a:rPr lang="th-TH" dirty="0">
                <a:solidFill>
                  <a:schemeClr val="bg1"/>
                </a:solidFill>
                <a:latin typeface="+mj-lt"/>
              </a:rPr>
              <a:t>ของผลิตภัณฑ์ประกันภัย เช่น การออมเงิน การลงทุน การลดหย่อนภาษี</a:t>
            </a:r>
          </a:p>
          <a:p>
            <a:pPr algn="thaiDist"/>
            <a:r>
              <a:rPr lang="th-TH" dirty="0">
                <a:solidFill>
                  <a:schemeClr val="bg1"/>
                </a:solidFill>
              </a:rPr>
              <a:t>ดู </a:t>
            </a:r>
            <a:r>
              <a:rPr lang="th-TH" dirty="0">
                <a:highlight>
                  <a:srgbClr val="FFFF00"/>
                </a:highlight>
              </a:rPr>
              <a:t>ความสามารถในการจ่ายเบี้ยประกัน</a:t>
            </a:r>
            <a:br>
              <a:rPr lang="th-TH" dirty="0">
                <a:solidFill>
                  <a:schemeClr val="bg1"/>
                </a:solidFill>
                <a:latin typeface="+mj-lt"/>
              </a:rPr>
            </a:br>
            <a:endParaRPr lang="th-TH" dirty="0">
              <a:solidFill>
                <a:schemeClr val="bg1"/>
              </a:solidFill>
              <a:latin typeface="+mj-lt"/>
            </a:endParaRPr>
          </a:p>
          <a:p>
            <a:pPr algn="thaiDist"/>
            <a:endParaRPr lang="th-TH" dirty="0">
              <a:solidFill>
                <a:schemeClr val="bg1"/>
              </a:solidFill>
              <a:latin typeface="+mj-lt"/>
            </a:endParaRPr>
          </a:p>
          <a:p>
            <a:pPr algn="thaiDist"/>
            <a:endParaRPr lang="th-TH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2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r="630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ข่าวดี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เบี้ยประกันสุขภาพ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จะเอามา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ลดหย่อนภาษี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ได้ล้าววว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388245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Model </a:t>
            </a:r>
            <a:r>
              <a:rPr lang="th-T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ธุรกิจประกันภัย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th-TH" sz="5400" dirty="0">
                <a:solidFill>
                  <a:schemeClr val="accent1"/>
                </a:solidFill>
              </a:rPr>
              <a:t>อ.ยาส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3" y="-6328"/>
            <a:ext cx="6400897" cy="32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7"/>
            <a:ext cx="5791103" cy="3257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572"/>
            <a:ext cx="5791103" cy="386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7"/>
          <a:stretch/>
        </p:blipFill>
        <p:spPr>
          <a:xfrm>
            <a:off x="5791103" y="2997572"/>
            <a:ext cx="6400897" cy="3860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1772" y="1926445"/>
            <a:ext cx="10051149" cy="175432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/>
          <a:p>
            <a:r>
              <a:rPr lang="th-TH" sz="5400" dirty="0"/>
              <a:t>ถ้าเหตุการณ์เหล่านี้เกิดขึ้น แต่คุณไม่ได้ทำประกันไว้</a:t>
            </a:r>
          </a:p>
          <a:p>
            <a:pPr algn="ctr"/>
            <a:r>
              <a:rPr lang="th-TH" sz="5400" dirty="0"/>
              <a:t>คุณจะทำอย่างไร?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7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18" y="643467"/>
            <a:ext cx="73319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4190"/>
            <a:ext cx="10905066" cy="34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คุยกันวันนี้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52494354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5178325" y="2921144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6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ความแตกต่างระหว่างธุรกิจประกันชีวิตและประกันวินาศภัย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32648"/>
              </p:ext>
            </p:extLst>
          </p:nvPr>
        </p:nvGraphicFramePr>
        <p:xfrm>
          <a:off x="457202" y="1200361"/>
          <a:ext cx="11295527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68">
                  <a:extLst>
                    <a:ext uri="{9D8B030D-6E8A-4147-A177-3AD203B41FA5}">
                      <a16:colId xmlns:a16="http://schemas.microsoft.com/office/drawing/2014/main" val="2240819180"/>
                    </a:ext>
                  </a:extLst>
                </a:gridCol>
                <a:gridCol w="4679988">
                  <a:extLst>
                    <a:ext uri="{9D8B030D-6E8A-4147-A177-3AD203B41FA5}">
                      <a16:colId xmlns:a16="http://schemas.microsoft.com/office/drawing/2014/main" val="2881006442"/>
                    </a:ext>
                  </a:extLst>
                </a:gridCol>
                <a:gridCol w="4511471">
                  <a:extLst>
                    <a:ext uri="{9D8B030D-6E8A-4147-A177-3AD203B41FA5}">
                      <a16:colId xmlns:a16="http://schemas.microsoft.com/office/drawing/2014/main" val="1900882539"/>
                    </a:ext>
                  </a:extLst>
                </a:gridCol>
              </a:tblGrid>
              <a:tr h="31016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ประกันชีวิต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ประกันวินาศภัย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84990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สิ่งที่คุ้มครอง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คุ้มครองชีวิตคน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คุ้มครองทรัพย์สิน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ความรับผิด สุขภาพและอุบัติเหตุ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26310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เหตุการณ์ที่ทำให้ประกันจ่าย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จ่ายเมื่อตาย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จ่ายเมื่อเกิดเหตุการณ์ที่กำหนดในสัญญาอาจจะมีหลายเหตุการณ์ก็ได้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n-cs"/>
                        </a:rPr>
                        <a:t>(Multi-Peril)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586785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ระยะเวลาคุ้มครอง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คุ้มครองระยะสั้นหรือระยะยาวก็ได้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คุ้มครองระยะสั้น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56959"/>
                  </a:ext>
                </a:extLst>
              </a:tr>
              <a:tr h="80643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จ่ายเมื่อไหร่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/ </a:t>
                      </a:r>
                      <a:r>
                        <a:rPr lang="th-TH" sz="2400" dirty="0">
                          <a:latin typeface="+mj-lt"/>
                          <a:cs typeface="+mn-cs"/>
                        </a:rPr>
                        <a:t>จ่ายเท่าไหร่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ทราบแน่นอนล่วงหน้าว่าจะต้องจ่ายเท่าไหร่ </a:t>
                      </a:r>
                      <a:r>
                        <a:rPr lang="en-US" sz="2400" dirty="0">
                          <a:latin typeface="+mj-lt"/>
                          <a:cs typeface="+mn-cs"/>
                        </a:rPr>
                        <a:t>(sum insured) </a:t>
                      </a:r>
                      <a:r>
                        <a:rPr lang="th-TH" sz="2400" dirty="0">
                          <a:latin typeface="+mj-lt"/>
                          <a:cs typeface="+mn-cs"/>
                        </a:rPr>
                        <a:t>แม้ว่าเวลาที่จะจ่าย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(เวลาตาย) จะไม่แน่นอน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ไม่ทราบแน่นอนว่าจะต้องจ่ายเมื่อไหร่หรือจ่ายเท่าไหร่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11621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ภัยพิบัติร้ายแรง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ไม่ค่อยมีเหตุการณ์ที่เป็นภัยพิบัติร้ายแรง (คนตายพร้อม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ๆ กันหลายแสนหรือหลายล้านคน)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สามารถเกิดเหตุการณ์ที่เป็นภัยพิบัติร้ายแรงได้</a:t>
                      </a:r>
                      <a:r>
                        <a:rPr lang="th-TH" sz="2400" baseline="0" dirty="0">
                          <a:latin typeface="+mj-lt"/>
                          <a:cs typeface="+mn-cs"/>
                        </a:rPr>
                        <a:t> (ทรัพย์สินเสียหายพร้อม ๆ กัน ฯลฯ)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75385"/>
                  </a:ext>
                </a:extLst>
              </a:tr>
              <a:tr h="55830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การออมการลงทุน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อาจจะมี </a:t>
                      </a:r>
                      <a:r>
                        <a:rPr lang="en-US" sz="2400" dirty="0">
                          <a:latin typeface="+mj-lt"/>
                          <a:cs typeface="+mn-cs"/>
                        </a:rPr>
                        <a:t>feature </a:t>
                      </a:r>
                      <a:r>
                        <a:rPr lang="th-TH" sz="2400" dirty="0">
                          <a:latin typeface="+mj-lt"/>
                          <a:cs typeface="+mn-cs"/>
                        </a:rPr>
                        <a:t>ของเงินออมหรือการลงทุนพ่วงกับความคุ้มครองได้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มี </a:t>
                      </a:r>
                      <a:r>
                        <a:rPr lang="en-US" sz="2400" dirty="0">
                          <a:latin typeface="+mj-lt"/>
                          <a:cs typeface="+mn-cs"/>
                        </a:rPr>
                        <a:t>feature </a:t>
                      </a:r>
                      <a:r>
                        <a:rPr lang="th-TH" sz="2400" dirty="0">
                          <a:latin typeface="+mj-lt"/>
                          <a:cs typeface="+mn-cs"/>
                        </a:rPr>
                        <a:t>ของการคุ้มครองอย่างเดียว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96027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n-cs"/>
                        </a:rPr>
                        <a:t>การลดหย่อนภาษี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ลดหย่อนภาษีเงินได้บุคคลธรรมดาได้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+mj-lt"/>
                          <a:cs typeface="+mn-cs"/>
                        </a:rPr>
                        <a:t>ลดหย่อนภาษีไม่ได้</a:t>
                      </a:r>
                      <a:r>
                        <a:rPr lang="en-US" sz="2400" dirty="0">
                          <a:latin typeface="+mj-lt"/>
                          <a:cs typeface="+mn-cs"/>
                        </a:rPr>
                        <a:t> </a:t>
                      </a:r>
                      <a:r>
                        <a:rPr lang="th-TH" sz="2400" dirty="0">
                          <a:latin typeface="+mj-lt"/>
                          <a:cs typeface="+mn-cs"/>
                        </a:rPr>
                        <a:t>(ในขณะนี้)</a:t>
                      </a:r>
                      <a:endParaRPr lang="en-US" sz="24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4233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76945" y="2119745"/>
            <a:ext cx="9351818" cy="81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6945" y="2937165"/>
            <a:ext cx="932614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76945" y="3394365"/>
            <a:ext cx="9462656" cy="119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6945" y="4585855"/>
            <a:ext cx="9462655" cy="81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6944" y="5403275"/>
            <a:ext cx="9462655" cy="80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76943" y="6165273"/>
            <a:ext cx="9462655" cy="52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th-TH" dirty="0"/>
              <a:t>ผลิตภัณฑ์และบริการของธุรกิจประกันภัย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90488"/>
              </p:ext>
            </p:extLst>
          </p:nvPr>
        </p:nvGraphicFramePr>
        <p:xfrm>
          <a:off x="838200" y="1690688"/>
          <a:ext cx="10515504" cy="493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68">
                  <a:extLst>
                    <a:ext uri="{9D8B030D-6E8A-4147-A177-3AD203B41FA5}">
                      <a16:colId xmlns:a16="http://schemas.microsoft.com/office/drawing/2014/main" val="1205744166"/>
                    </a:ext>
                  </a:extLst>
                </a:gridCol>
                <a:gridCol w="3505168">
                  <a:extLst>
                    <a:ext uri="{9D8B030D-6E8A-4147-A177-3AD203B41FA5}">
                      <a16:colId xmlns:a16="http://schemas.microsoft.com/office/drawing/2014/main" val="4270941397"/>
                    </a:ext>
                  </a:extLst>
                </a:gridCol>
                <a:gridCol w="3505168">
                  <a:extLst>
                    <a:ext uri="{9D8B030D-6E8A-4147-A177-3AD203B41FA5}">
                      <a16:colId xmlns:a16="http://schemas.microsoft.com/office/drawing/2014/main" val="962276704"/>
                    </a:ext>
                  </a:extLst>
                </a:gridCol>
              </a:tblGrid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ประกันชีวิต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ประกันสุขภาพและอุบัติเหตุ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ประกันทรัพย์สิน</a:t>
                      </a:r>
                    </a:p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และความรับผิด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377295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Term</a:t>
                      </a:r>
                      <a:r>
                        <a:rPr lang="th-TH" sz="2800" dirty="0">
                          <a:latin typeface="+mj-lt"/>
                        </a:rPr>
                        <a:t> </a:t>
                      </a:r>
                      <a:r>
                        <a:rPr lang="en-US" sz="2800" dirty="0">
                          <a:latin typeface="+mj-lt"/>
                        </a:rPr>
                        <a:t>Life</a:t>
                      </a:r>
                      <a:r>
                        <a:rPr lang="th-TH" sz="2800" dirty="0">
                          <a:latin typeface="+mj-lt"/>
                        </a:rPr>
                        <a:t> (ชั่วระยะเวลา)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ภาคบังคับ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รถยนต์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686114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Whole Life</a:t>
                      </a:r>
                      <a:r>
                        <a:rPr lang="th-TH" sz="2800" dirty="0">
                          <a:latin typeface="+mj-lt"/>
                        </a:rPr>
                        <a:t> (ตลอดชีพ)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ภาคสมัครใจ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อัคคีภัย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379649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Endowment</a:t>
                      </a:r>
                      <a:r>
                        <a:rPr lang="th-TH" sz="2800" dirty="0">
                          <a:latin typeface="+mj-lt"/>
                        </a:rPr>
                        <a:t> (สะสมทรัพย์)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เดินทาง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715427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Unit-linked</a:t>
                      </a:r>
                      <a:r>
                        <a:rPr lang="th-TH" sz="2800" dirty="0">
                          <a:latin typeface="+mj-lt"/>
                        </a:rPr>
                        <a:t> (ควบลงทุน)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เจ้าบ้าน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248639"/>
                  </a:ext>
                </a:extLst>
              </a:tr>
              <a:tr h="7625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Annuity</a:t>
                      </a:r>
                      <a:r>
                        <a:rPr lang="th-TH" sz="2800" dirty="0">
                          <a:latin typeface="+mj-lt"/>
                        </a:rPr>
                        <a:t> (บำนาญ)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ความรับผิด</a:t>
                      </a:r>
                    </a:p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และแบบอื่น</a:t>
                      </a:r>
                      <a:r>
                        <a:rPr lang="th-TH" sz="2800" baseline="0" dirty="0">
                          <a:latin typeface="+mj-lt"/>
                        </a:rPr>
                        <a:t> ๆ อีกเพียบ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0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46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03" y="-6328"/>
            <a:ext cx="6400897" cy="32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7"/>
            <a:ext cx="5791103" cy="3257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572"/>
            <a:ext cx="5791103" cy="3860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7"/>
          <a:stretch/>
        </p:blipFill>
        <p:spPr>
          <a:xfrm>
            <a:off x="5791103" y="2997572"/>
            <a:ext cx="6400897" cy="3860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9501" y="2004673"/>
            <a:ext cx="10142520" cy="249299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9600" dirty="0"/>
              <a:t>คนกลุ่มใดที่มักจะซื้อประกัน?</a:t>
            </a:r>
          </a:p>
          <a:p>
            <a:pPr algn="ctr"/>
            <a:r>
              <a:rPr lang="th-TH" sz="6000" dirty="0"/>
              <a:t>(ขอคนละสองคำตอบ... เดี๋ยวสุ่มถาม)</a:t>
            </a:r>
          </a:p>
        </p:txBody>
      </p:sp>
    </p:spTree>
    <p:extLst>
      <p:ext uri="{BB962C8B-B14F-4D97-AF65-F5344CB8AC3E}">
        <p14:creationId xmlns:p14="http://schemas.microsoft.com/office/powerpoint/2010/main" val="180362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1418070"/>
            <a:ext cx="10520702" cy="1325563"/>
          </a:xfrm>
        </p:spPr>
        <p:txBody>
          <a:bodyPr>
            <a:normAutofit/>
          </a:bodyPr>
          <a:lstStyle/>
          <a:p>
            <a:r>
              <a:rPr lang="th-TH" dirty="0"/>
              <a:t>ปัญหาสุดคลาสสิค</a:t>
            </a:r>
            <a:r>
              <a:rPr lang="th-TH" dirty="0">
                <a:highlight>
                  <a:srgbClr val="FF00FF"/>
                </a:highlight>
              </a:rPr>
              <a:t>สองข้อ</a:t>
            </a:r>
            <a:r>
              <a:rPr lang="th-TH" dirty="0"/>
              <a:t>ที่ธุรกิจประกันภัยจะต้องแก้ให้ได้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075546"/>
            <a:ext cx="10515598" cy="260481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4400" dirty="0">
                <a:highlight>
                  <a:srgbClr val="FF00FF"/>
                </a:highlight>
                <a:latin typeface="+mj-lt"/>
                <a:cs typeface="+mj-cs"/>
              </a:rPr>
              <a:t>ก่อนทำประกัน</a:t>
            </a:r>
            <a:r>
              <a:rPr lang="th-TH" sz="4400" dirty="0">
                <a:latin typeface="+mj-lt"/>
                <a:cs typeface="+mj-cs"/>
              </a:rPr>
              <a:t>... ดูหน้าไม่รู้ความเสี่ยง </a:t>
            </a:r>
            <a:r>
              <a:rPr lang="en-US" sz="4400" dirty="0">
                <a:latin typeface="+mj-lt"/>
                <a:cs typeface="+mj-cs"/>
              </a:rPr>
              <a:t>(Adverse Selection)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4400" dirty="0">
                <a:highlight>
                  <a:srgbClr val="FF00FF"/>
                </a:highlight>
                <a:latin typeface="+mj-lt"/>
                <a:cs typeface="+mj-cs"/>
              </a:rPr>
              <a:t>หลังทำประกัน</a:t>
            </a:r>
            <a:r>
              <a:rPr lang="th-TH" sz="4400" dirty="0">
                <a:latin typeface="+mj-lt"/>
                <a:cs typeface="+mj-cs"/>
              </a:rPr>
              <a:t>... พฤติกรรมผู้เอาประกันอาจจะเปลี่ยนหลังจากทำสัญญาประกันภัยแล้ว</a:t>
            </a:r>
            <a:r>
              <a:rPr lang="en-US" sz="4400" dirty="0">
                <a:latin typeface="+mj-lt"/>
                <a:cs typeface="+mj-cs"/>
              </a:rPr>
              <a:t> (Moral Hazard)</a:t>
            </a:r>
          </a:p>
        </p:txBody>
      </p:sp>
    </p:spTree>
    <p:extLst>
      <p:ext uri="{BB962C8B-B14F-4D97-AF65-F5344CB8AC3E}">
        <p14:creationId xmlns:p14="http://schemas.microsoft.com/office/powerpoint/2010/main" val="110398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th-TH" sz="4000" dirty="0"/>
              <a:t>สารพัดกลยุทธ์การแก้ปัญหา </a:t>
            </a:r>
            <a:r>
              <a:rPr lang="en-US" sz="4000" dirty="0"/>
              <a:t>Adverse Selection </a:t>
            </a:r>
            <a:r>
              <a:rPr lang="th-TH" sz="4000" dirty="0"/>
              <a:t>และ </a:t>
            </a:r>
            <a:r>
              <a:rPr lang="en-US" sz="4000" dirty="0"/>
              <a:t>Moral Hazard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08497"/>
              </p:ext>
            </p:extLst>
          </p:nvPr>
        </p:nvGraphicFramePr>
        <p:xfrm>
          <a:off x="838200" y="2022475"/>
          <a:ext cx="10515600" cy="375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8715124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5621620"/>
                    </a:ext>
                  </a:extLst>
                </a:gridCol>
              </a:tblGrid>
              <a:tr h="103947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กลยุทธ์การแก้ปัญหา </a:t>
                      </a:r>
                      <a:r>
                        <a:rPr lang="en-US" sz="2800" dirty="0">
                          <a:latin typeface="+mj-lt"/>
                        </a:rPr>
                        <a:t>Adverse Selection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กลยุทธ์การ</a:t>
                      </a:r>
                      <a:r>
                        <a:rPr lang="th-TH" sz="2800" dirty="0">
                          <a:latin typeface="+mj-lt"/>
                        </a:rPr>
                        <a:t>แก้ปัญหา </a:t>
                      </a:r>
                      <a:r>
                        <a:rPr lang="en-US" sz="2800" dirty="0">
                          <a:latin typeface="+mj-lt"/>
                        </a:rPr>
                        <a:t>Moral Hazard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63539"/>
                  </a:ext>
                </a:extLst>
              </a:tr>
              <a:tr h="103947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การพิจารณาเอาประกัน</a:t>
                      </a:r>
                      <a:r>
                        <a:rPr lang="en-US" sz="2800" dirty="0">
                          <a:latin typeface="+mj-lt"/>
                        </a:rPr>
                        <a:t> </a:t>
                      </a:r>
                      <a:r>
                        <a:rPr lang="th-TH" sz="2800" dirty="0">
                          <a:latin typeface="+mj-lt"/>
                        </a:rPr>
                        <a:t>ใช้การพยากรณ์เข้าช่วย</a:t>
                      </a:r>
                      <a:r>
                        <a:rPr lang="th-TH" sz="2800" baseline="0" dirty="0">
                          <a:latin typeface="+mj-lt"/>
                        </a:rPr>
                        <a:t> </a:t>
                      </a:r>
                      <a:r>
                        <a:rPr lang="en-US" sz="2800" baseline="0" dirty="0">
                          <a:latin typeface="+mj-lt"/>
                        </a:rPr>
                        <a:t>(Big Data Analytics, A.I.)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กำหนด </a:t>
                      </a:r>
                      <a:r>
                        <a:rPr lang="en-US" sz="2800" dirty="0">
                          <a:latin typeface="+mj-lt"/>
                        </a:rPr>
                        <a:t>Deductible </a:t>
                      </a:r>
                      <a:r>
                        <a:rPr lang="th-TH" sz="2800" dirty="0">
                          <a:latin typeface="+mj-lt"/>
                        </a:rPr>
                        <a:t>หรือกำหนด </a:t>
                      </a:r>
                      <a:r>
                        <a:rPr lang="en-US" sz="2800" dirty="0">
                          <a:latin typeface="+mj-lt"/>
                        </a:rPr>
                        <a:t>Policy 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887307"/>
                  </a:ext>
                </a:extLst>
              </a:tr>
              <a:tr h="167591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+mj-lt"/>
                        </a:rPr>
                        <a:t>เพิ่มเบี้ยประกันเมื่อเรียนรู้ว่าเป็นพวกที่มีความเสี่ยงสูง </a:t>
                      </a:r>
                      <a:r>
                        <a:rPr lang="th-TH" sz="2800" baseline="0" dirty="0">
                          <a:latin typeface="+mj-lt"/>
                        </a:rPr>
                        <a:t>หรือให้รางวัลเมื่อเรียนรู้ว่าเป็นพวกที่มีความเสี่ยงต่ำ </a:t>
                      </a:r>
                      <a:r>
                        <a:rPr lang="en-US" sz="2800" baseline="0" dirty="0">
                          <a:latin typeface="+mj-lt"/>
                        </a:rPr>
                        <a:t>(Bonus Malus</a:t>
                      </a:r>
                      <a:r>
                        <a:rPr lang="th-TH" sz="2800" baseline="0" dirty="0">
                          <a:latin typeface="+mj-lt"/>
                        </a:rPr>
                        <a:t> </a:t>
                      </a:r>
                      <a:r>
                        <a:rPr lang="en-US" sz="2800" baseline="0" dirty="0">
                          <a:latin typeface="+mj-lt"/>
                        </a:rPr>
                        <a:t>Scheme)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จำกัดผู้ให้บริการ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เช่น</a:t>
                      </a:r>
                      <a:r>
                        <a:rPr lang="th-TH" sz="2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บริการทางการแพทย์</a:t>
                      </a:r>
                      <a:r>
                        <a:rPr lang="th-TH" sz="2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ให้ใช้ได้เฉพาะแพทย์หรือโรงพยาบาลในเครือข่ายเท่านั้น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63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72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FFFFFF"/>
                </a:solidFill>
              </a:rPr>
              <a:t>ปัญหาอื่น ๆ ที่ธุรกิจประกันภัยเผชิญ และส่งผลกระทบต่อผู้เอาประกัน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23326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46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Extra Credit… </a:t>
            </a:r>
            <a:r>
              <a:rPr lang="th-TH" dirty="0"/>
              <a:t>โพสสรุปแล้วลง </a:t>
            </a:r>
            <a:r>
              <a:rPr lang="en-US" dirty="0"/>
              <a:t>Group </a:t>
            </a:r>
            <a:r>
              <a:rPr lang="th-TH" dirty="0"/>
              <a:t>จะได้คะแนนพิเศษ</a:t>
            </a:r>
            <a:r>
              <a:rPr lang="en-US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หนึ่งโพส </a:t>
            </a:r>
            <a:r>
              <a:rPr lang="en-US" sz="3600" dirty="0">
                <a:latin typeface="+mj-lt"/>
              </a:rPr>
              <a:t>= 1% </a:t>
            </a:r>
            <a:r>
              <a:rPr lang="th-TH" sz="3600" dirty="0">
                <a:latin typeface="+mj-lt"/>
              </a:rPr>
              <a:t>ให้ </a:t>
            </a:r>
            <a:r>
              <a:rPr lang="en-US" sz="3600" dirty="0">
                <a:latin typeface="+mj-lt"/>
              </a:rPr>
              <a:t>constructive feedback </a:t>
            </a:r>
            <a:r>
              <a:rPr lang="th-TH" sz="3600" dirty="0">
                <a:latin typeface="+mj-lt"/>
              </a:rPr>
              <a:t>งานของเพื่อน </a:t>
            </a:r>
            <a:r>
              <a:rPr lang="en-US" sz="3600" dirty="0">
                <a:latin typeface="+mj-lt"/>
              </a:rPr>
              <a:t>= 0.25%</a:t>
            </a:r>
            <a:endParaRPr lang="th-TH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อาจจะเลือกบางหัวข้อย่อยในนั้นที่นิสิตสนใจ ไม่ต้องสรุปทั้งบท แต่ก็ต้องไม่สั้นจนเกินไป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ไม่จำกัดรูปแบบการนำเสนอ </a:t>
            </a:r>
            <a:r>
              <a:rPr lang="en-US" sz="3600" dirty="0">
                <a:latin typeface="+mj-lt"/>
              </a:rPr>
              <a:t>(</a:t>
            </a:r>
            <a:r>
              <a:rPr lang="th-TH" sz="3600" dirty="0">
                <a:latin typeface="+mj-lt"/>
              </a:rPr>
              <a:t>เรียงความ รูป วิดีโอ ฯลฯ</a:t>
            </a:r>
            <a:r>
              <a:rPr lang="en-US" sz="3600" dirty="0">
                <a:latin typeface="+mj-lt"/>
              </a:rPr>
              <a:t>)</a:t>
            </a:r>
            <a:endParaRPr lang="th-TH" sz="3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หลักการประกันภัย 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21/9)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3600" dirty="0">
                <a:latin typeface="+mj-lt"/>
              </a:rPr>
              <a:t>http://riskx.teachable.com/courses/186048/lectures/3364115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ประกันชีวิต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2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8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/9)  </a:t>
            </a:r>
            <a:r>
              <a:rPr lang="en-US" sz="3600" dirty="0">
                <a:latin typeface="+mj-lt"/>
              </a:rPr>
              <a:t>http://riskx.teachable.com/courses/186048/lectures/3363954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ประกันสุขภาพ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5/10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)  </a:t>
            </a:r>
            <a:r>
              <a:rPr lang="en-US" sz="3600" dirty="0">
                <a:latin typeface="+mj-lt"/>
              </a:rPr>
              <a:t>http://riskx.teachable.com/courses/186048/lectures/3363955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ประกันวินาศภัย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5/10)  </a:t>
            </a:r>
            <a:r>
              <a:rPr lang="en-US" sz="3600" dirty="0">
                <a:latin typeface="+mj-lt"/>
              </a:rPr>
              <a:t>http://riskx.teachable.com/courses/186048/lectures/3363956</a:t>
            </a:r>
            <a:r>
              <a:rPr lang="th-TH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71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Extra Credit… </a:t>
            </a:r>
            <a:r>
              <a:rPr lang="th-TH" dirty="0"/>
              <a:t>โพสสรุปแล้วลง </a:t>
            </a:r>
            <a:r>
              <a:rPr lang="en-US" dirty="0"/>
              <a:t>Group </a:t>
            </a:r>
            <a:r>
              <a:rPr lang="th-TH" dirty="0"/>
              <a:t>จะได้คะแนนพิเศษ</a:t>
            </a:r>
            <a:r>
              <a:rPr lang="en-US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หนึ่งโพส </a:t>
            </a:r>
            <a:r>
              <a:rPr lang="en-US" sz="3600" dirty="0">
                <a:latin typeface="+mj-lt"/>
              </a:rPr>
              <a:t>= 1% </a:t>
            </a:r>
            <a:r>
              <a:rPr lang="th-TH" sz="3600" dirty="0">
                <a:latin typeface="+mj-lt"/>
              </a:rPr>
              <a:t>ให้ </a:t>
            </a:r>
            <a:r>
              <a:rPr lang="en-US" sz="3600" dirty="0">
                <a:latin typeface="+mj-lt"/>
              </a:rPr>
              <a:t>constructive feedback </a:t>
            </a:r>
            <a:r>
              <a:rPr lang="th-TH" sz="3600" dirty="0">
                <a:latin typeface="+mj-lt"/>
              </a:rPr>
              <a:t>งานของเพื่อน </a:t>
            </a:r>
            <a:r>
              <a:rPr lang="en-US" sz="3600" dirty="0">
                <a:latin typeface="+mj-lt"/>
              </a:rPr>
              <a:t>= 0.25%</a:t>
            </a:r>
            <a:endParaRPr lang="th-TH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อาจจะเลือกบางหัวข้อย่อยในนั้นที่นิสิตสนใจ ไม่ต้องสรุปทั้งบท แต่ก็ต้องไม่สั้นจนเกินไป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ไม่จำกัดรูปแบบการนำเสนอ </a:t>
            </a:r>
            <a:r>
              <a:rPr lang="en-US" sz="3600" dirty="0">
                <a:latin typeface="+mj-lt"/>
              </a:rPr>
              <a:t>(</a:t>
            </a:r>
            <a:r>
              <a:rPr lang="th-TH" sz="3600" dirty="0">
                <a:latin typeface="+mj-lt"/>
              </a:rPr>
              <a:t>เรียงความ รูป วิดีโอ ฯลฯ</a:t>
            </a:r>
            <a:r>
              <a:rPr lang="en-US" sz="3600" dirty="0">
                <a:latin typeface="+mj-lt"/>
              </a:rPr>
              <a:t>)</a:t>
            </a:r>
            <a:endParaRPr lang="th-TH" sz="3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หลักการประกันภัย 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21/9)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3600" dirty="0">
                <a:latin typeface="+mj-lt"/>
              </a:rPr>
              <a:t>http://riskx.teachable.com/courses/186048/lectures/3364115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ประกันชีวิต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2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8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/9)  </a:t>
            </a:r>
            <a:r>
              <a:rPr lang="en-US" sz="3600" dirty="0">
                <a:latin typeface="+mj-lt"/>
              </a:rPr>
              <a:t>http://riskx.teachable.com/courses/186048/lectures/3363954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ประกันสุขภาพ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5/10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)  </a:t>
            </a:r>
            <a:r>
              <a:rPr lang="en-US" sz="3600" dirty="0">
                <a:latin typeface="+mj-lt"/>
              </a:rPr>
              <a:t>http://riskx.teachable.com/courses/186048/lectures/3363955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ประกันวินาศภัย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5/10)  </a:t>
            </a:r>
            <a:r>
              <a:rPr lang="en-US" sz="3600" dirty="0">
                <a:latin typeface="+mj-lt"/>
              </a:rPr>
              <a:t>http://riskx.teachable.com/courses/186048/lectures/3363956</a:t>
            </a:r>
            <a:r>
              <a:rPr lang="th-TH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1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 </a:t>
            </a:r>
            <a:r>
              <a:rPr lang="th-TH" dirty="0"/>
              <a:t>วันนี้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ighlight>
                  <a:srgbClr val="FFFF00"/>
                </a:highlight>
                <a:latin typeface="+mj-lt"/>
              </a:rPr>
              <a:t>Insurance Demand</a:t>
            </a:r>
          </a:p>
          <a:p>
            <a:pPr lvl="1"/>
            <a:r>
              <a:rPr lang="en-US" sz="3600" dirty="0">
                <a:latin typeface="+mj-lt"/>
              </a:rPr>
              <a:t>Need Analysis </a:t>
            </a:r>
            <a:r>
              <a:rPr lang="th-TH" sz="3600" dirty="0">
                <a:latin typeface="+mj-lt"/>
              </a:rPr>
              <a:t>การวางแผนทางการเงิน การวางแผนประกันภัย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4000" dirty="0">
              <a:latin typeface="+mj-lt"/>
            </a:endParaRPr>
          </a:p>
          <a:p>
            <a:r>
              <a:rPr lang="en-US" sz="4000" dirty="0">
                <a:highlight>
                  <a:srgbClr val="FFFF00"/>
                </a:highlight>
                <a:latin typeface="+mj-lt"/>
              </a:rPr>
              <a:t>Insurance Supply</a:t>
            </a:r>
          </a:p>
          <a:p>
            <a:pPr lvl="1"/>
            <a:r>
              <a:rPr lang="en-US" sz="3600" dirty="0">
                <a:latin typeface="+mj-lt"/>
              </a:rPr>
              <a:t>Business Model </a:t>
            </a:r>
            <a:r>
              <a:rPr lang="th-TH" sz="3600" dirty="0">
                <a:latin typeface="+mj-lt"/>
              </a:rPr>
              <a:t>ของธุรกิจประกันภัย</a:t>
            </a:r>
          </a:p>
          <a:p>
            <a:pPr lvl="1"/>
            <a:r>
              <a:rPr lang="th-TH" sz="3600" dirty="0">
                <a:latin typeface="+mj-lt"/>
              </a:rPr>
              <a:t>ประกันภัยประเภทต่าง ๆ</a:t>
            </a:r>
            <a:endParaRPr lang="en-US" sz="3600" dirty="0">
              <a:latin typeface="+mj-lt"/>
            </a:endParaRPr>
          </a:p>
          <a:p>
            <a:pPr lvl="1"/>
            <a:r>
              <a:rPr lang="th-TH" sz="3600" dirty="0">
                <a:latin typeface="+mj-lt"/>
              </a:rPr>
              <a:t>ปัญหาที่ธุรกิจประกันภัยเผชิญ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5201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สัปดาห์หน้า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83061682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5178325" y="4209616"/>
            <a:ext cx="2213810" cy="2495984"/>
          </a:xfrm>
          <a:prstGeom prst="roundRect">
            <a:avLst>
              <a:gd name="adj" fmla="val 7905"/>
            </a:avLst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ยังจำได้มั้ย? ความเสี่ยงส่วนบุคคล</a:t>
            </a:r>
            <a:r>
              <a:rPr lang="en-US" dirty="0"/>
              <a:t> 6 </a:t>
            </a:r>
            <a:r>
              <a:rPr lang="th-TH" dirty="0"/>
              <a:t>ประเภท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Health </a:t>
            </a:r>
            <a:r>
              <a:rPr lang="th-TH" sz="2400" dirty="0">
                <a:cs typeface="+mj-cs"/>
              </a:rPr>
              <a:t>สุขภาพ ความทุพลภาพ</a:t>
            </a:r>
          </a:p>
          <a:p>
            <a:r>
              <a:rPr lang="th-TH" sz="2000" dirty="0">
                <a:cs typeface="+mj-cs"/>
              </a:rPr>
              <a:t>ป่วยน้อย ป่วยหนัก/นาน อุบัติเหตุ พิการ จิตเสื่อม</a:t>
            </a:r>
            <a:endParaRPr lang="en-US" sz="2000" dirty="0">
              <a:cs typeface="+mj-cs"/>
            </a:endParaRPr>
          </a:p>
        </p:txBody>
      </p:sp>
      <p:pic>
        <p:nvPicPr>
          <p:cNvPr id="18" name="Picture Placeholder 17" descr="&lt;strong&gt;sick&lt;/strong&gt;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6199" b="1619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4354284" cy="1315615"/>
          </a:xfrm>
        </p:spPr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Finance </a:t>
            </a:r>
            <a:r>
              <a:rPr lang="th-TH" sz="2400" dirty="0">
                <a:cs typeface="+mj-cs"/>
              </a:rPr>
              <a:t>การเงิน</a:t>
            </a:r>
          </a:p>
          <a:p>
            <a:r>
              <a:rPr lang="th-TH" sz="2000" dirty="0">
                <a:cs typeface="+mj-cs"/>
              </a:rPr>
              <a:t>เข้าถึงแหล่งทุนไม่ได้ เงินไม่พอ เงินแพง ผลตอบแทนจากการลงทุนต่ำ/ผันผวน รายจ่ายเพิ่ม/ผันผวน จ่ายภาษีแพง</a:t>
            </a:r>
          </a:p>
        </p:txBody>
      </p:sp>
      <p:pic>
        <p:nvPicPr>
          <p:cNvPr id="24" name="Picture Placeholder 23" descr="Progressive Charlestown: Important new scientific research sheds light ..."/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273" b="227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4183224" cy="1315615"/>
          </a:xfrm>
        </p:spPr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Career </a:t>
            </a:r>
            <a:r>
              <a:rPr lang="th-TH" sz="2400" dirty="0">
                <a:cs typeface="+mj-cs"/>
              </a:rPr>
              <a:t>การเรียน อาชีพ</a:t>
            </a:r>
          </a:p>
          <a:p>
            <a:r>
              <a:rPr lang="th-TH" sz="2000" dirty="0">
                <a:cs typeface="+mj-cs"/>
              </a:rPr>
              <a:t>เลือกสายผิด เลือกอาชีพผิด รายได้น้อย/ผันผวน ตกงาน</a:t>
            </a:r>
            <a:endParaRPr lang="en-US" sz="2000" dirty="0">
              <a:cs typeface="+mj-cs"/>
            </a:endParaRPr>
          </a:p>
        </p:txBody>
      </p:sp>
      <p:pic>
        <p:nvPicPr>
          <p:cNvPr id="20" name="Picture Placeholder 19" descr="Baby &lt;strong&gt;Working&lt;/strong&gt; On A &lt;strong&gt;Laptop&lt;/strong&gt; Free Stock Photo - Public Domain Pictures"/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5079" r="1507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+mj-cs"/>
              </a:rPr>
              <a:t>Property </a:t>
            </a:r>
            <a:r>
              <a:rPr lang="th-TH" sz="3200" dirty="0">
                <a:cs typeface="+mj-cs"/>
              </a:rPr>
              <a:t>ทรัพย์สิน</a:t>
            </a:r>
          </a:p>
          <a:p>
            <a:r>
              <a:rPr lang="th-TH" sz="2200" dirty="0">
                <a:cs typeface="+mj-cs"/>
              </a:rPr>
              <a:t>พัง เสีย หาย มูลค่าตก ถูกโจรกรรมข้อมูล</a:t>
            </a:r>
            <a:endParaRPr lang="en-US" sz="2200" dirty="0">
              <a:cs typeface="+mj-cs"/>
            </a:endParaRPr>
          </a:p>
        </p:txBody>
      </p:sp>
      <p:pic>
        <p:nvPicPr>
          <p:cNvPr id="26" name="Picture Placeholder 25" descr="Description Ranch style &lt;strong&gt;home&lt;/strong&gt; in Salinas, California.JPG"/>
          <p:cNvPicPr>
            <a:picLocks noGrp="1" noChangeAspect="1"/>
          </p:cNvPicPr>
          <p:nvPr>
            <p:ph type="pic" sz="quarter" idx="29"/>
          </p:nvPr>
        </p:nvPicPr>
        <p:blipFill>
          <a:blip r:embed="rId5"/>
          <a:srcRect l="10714" r="10714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Death </a:t>
            </a:r>
            <a:r>
              <a:rPr lang="th-TH" sz="2400" dirty="0">
                <a:cs typeface="+mj-cs"/>
              </a:rPr>
              <a:t>การเสียชีวิต</a:t>
            </a:r>
          </a:p>
          <a:p>
            <a:r>
              <a:rPr lang="th-TH" sz="2000" dirty="0">
                <a:cs typeface="+mj-cs"/>
              </a:rPr>
              <a:t>ตัวเองตาย คนรอบข้างตาย ตายเร็ว</a:t>
            </a:r>
            <a:r>
              <a:rPr lang="en-US" sz="2000" dirty="0">
                <a:cs typeface="+mj-cs"/>
              </a:rPr>
              <a:t> </a:t>
            </a:r>
            <a:r>
              <a:rPr lang="th-TH" sz="2000" dirty="0">
                <a:cs typeface="+mj-cs"/>
              </a:rPr>
              <a:t>ตายช้า</a:t>
            </a:r>
            <a:endParaRPr lang="en-US" sz="2000" dirty="0">
              <a:cs typeface="+mj-cs"/>
            </a:endParaRPr>
          </a:p>
        </p:txBody>
      </p:sp>
      <p:pic>
        <p:nvPicPr>
          <p:cNvPr id="22" name="Picture Placeholder 21" descr="Review : &lt;strong&gt;Death Note&lt;/strong&gt; manga series by Tsugumi Ohba. | Fiction is like a ..."/>
          <p:cNvPicPr>
            <a:picLocks noGrp="1" noChangeAspect="1"/>
          </p:cNvPicPr>
          <p:nvPr>
            <p:ph type="pic" sz="quarter" idx="31"/>
          </p:nvPr>
        </p:nvPicPr>
        <p:blipFill>
          <a:blip r:embed="rId6"/>
          <a:srcRect l="20536" r="20536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+mj-cs"/>
              </a:rPr>
              <a:t>Liability </a:t>
            </a:r>
            <a:r>
              <a:rPr lang="th-TH" sz="3200" dirty="0">
                <a:cs typeface="+mj-cs"/>
              </a:rPr>
              <a:t>ความรับผิด</a:t>
            </a:r>
          </a:p>
          <a:p>
            <a:r>
              <a:rPr lang="th-TH" sz="2200" dirty="0">
                <a:cs typeface="+mj-cs"/>
              </a:rPr>
              <a:t>ถูกฟ้อง ถูกไล่ออก ถูกปรับ เข้าคุก ประหารชีวิต</a:t>
            </a:r>
            <a:endParaRPr lang="en-US" sz="2200" dirty="0">
              <a:cs typeface="+mj-cs"/>
            </a:endParaRPr>
          </a:p>
        </p:txBody>
      </p:sp>
      <p:pic>
        <p:nvPicPr>
          <p:cNvPr id="28" name="Picture Placeholder 27" descr="When one has been in the brig, how long until clean record?"/>
          <p:cNvPicPr>
            <a:picLocks noGrp="1" noChangeAspect="1"/>
          </p:cNvPicPr>
          <p:nvPr>
            <p:ph type="pic" sz="quarter" idx="33"/>
          </p:nvPr>
        </p:nvPicPr>
        <p:blipFill>
          <a:blip r:embed="rId7"/>
          <a:srcRect t="1064" b="1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7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0" grpId="0" build="p"/>
      <p:bldP spid="12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ยังจำได้มั้ย? กลยุทธ์การจัดการความเสี่ยง </a:t>
            </a:r>
            <a:r>
              <a:rPr lang="en-US" dirty="0"/>
              <a:t>4 </a:t>
            </a:r>
            <a:r>
              <a:rPr lang="th-TH" dirty="0"/>
              <a:t>วิธี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9104" y="2081529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Mitigate </a:t>
            </a:r>
            <a:r>
              <a:rPr lang="th-TH" sz="4000" dirty="0">
                <a:latin typeface="+mj-lt"/>
              </a:rPr>
              <a:t>(ลด)</a:t>
            </a:r>
            <a:endParaRPr lang="en-US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7008" y="3823497"/>
            <a:ext cx="3930827" cy="14391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Transfer</a:t>
            </a:r>
            <a:r>
              <a:rPr lang="th-TH" sz="4000" dirty="0">
                <a:latin typeface="+mj-lt"/>
              </a:rPr>
              <a:t> (โอน)</a:t>
            </a:r>
            <a:endParaRPr lang="en-US" sz="4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7009" y="2081529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Avoid</a:t>
            </a:r>
            <a:r>
              <a:rPr lang="th-TH" sz="4000" dirty="0">
                <a:latin typeface="+mj-lt"/>
              </a:rPr>
              <a:t> (เลี่ยง)</a:t>
            </a:r>
            <a:endParaRPr lang="en-US" sz="4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104" y="3823497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Retain (</a:t>
            </a:r>
            <a:r>
              <a:rPr lang="th-TH" sz="4000" dirty="0">
                <a:latin typeface="+mj-lt"/>
              </a:rPr>
              <a:t>รับ</a:t>
            </a:r>
            <a:r>
              <a:rPr lang="en-US" sz="4000" dirty="0">
                <a:latin typeface="+mj-lt"/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96556" y="3689684"/>
            <a:ext cx="9448800" cy="0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03316" y="1514946"/>
            <a:ext cx="8021" cy="4114800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4323" y="5409615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accent1"/>
                </a:solidFill>
              </a:rPr>
              <a:t>ความเสียหายสูง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190" y="5408615"/>
            <a:ext cx="2526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accent1"/>
                </a:solidFill>
              </a:rPr>
              <a:t>ความเสียหายต่ำ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342" y="3881368"/>
            <a:ext cx="113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solidFill>
                  <a:schemeClr val="accent1"/>
                </a:solidFill>
              </a:rPr>
              <a:t>โอกาส</a:t>
            </a:r>
          </a:p>
          <a:p>
            <a:pPr algn="ctr"/>
            <a:r>
              <a:rPr lang="th-TH" sz="4000" dirty="0">
                <a:solidFill>
                  <a:schemeClr val="accent1"/>
                </a:solidFill>
              </a:rPr>
              <a:t>เกิดต่ำ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117" y="2139400"/>
            <a:ext cx="1372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solidFill>
                  <a:schemeClr val="accent1"/>
                </a:solidFill>
              </a:rPr>
              <a:t>โอกาส</a:t>
            </a:r>
          </a:p>
          <a:p>
            <a:pPr algn="ctr"/>
            <a:r>
              <a:rPr lang="th-TH" sz="4000" dirty="0">
                <a:solidFill>
                  <a:schemeClr val="accent1"/>
                </a:solidFill>
              </a:rPr>
              <a:t>เกิดบ่อย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ยังจำได้มั้ย? โอนความเสี่ยง... แล้วความเสี่ยงไปไหน?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154546" y="1772794"/>
          <a:ext cx="11719774" cy="441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074276" y="2781836"/>
            <a:ext cx="489397" cy="1107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64428" y="2653048"/>
            <a:ext cx="1107583" cy="117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9273" y="2678806"/>
            <a:ext cx="2137893" cy="97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272011" y="2296666"/>
            <a:ext cx="618186" cy="139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97758" y="2678806"/>
            <a:ext cx="1010991" cy="121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01355" y="2665927"/>
            <a:ext cx="1010992" cy="66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40758" y="1903953"/>
            <a:ext cx="299433" cy="17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18974" y="4207165"/>
            <a:ext cx="797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49273" y="2075737"/>
            <a:ext cx="425003" cy="12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993228" y="3103808"/>
            <a:ext cx="77273" cy="55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0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ยังจำได้มั้ย? โอนความเสี่ยง... แล้วความเสี่ยงไปไหน?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772794"/>
          <a:ext cx="11719774" cy="441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Chevron 4"/>
          <p:cNvSpPr/>
          <p:nvPr/>
        </p:nvSpPr>
        <p:spPr>
          <a:xfrm>
            <a:off x="5471066" y="2167503"/>
            <a:ext cx="970764" cy="1853294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Arrow: Chevron 5"/>
          <p:cNvSpPr/>
          <p:nvPr/>
        </p:nvSpPr>
        <p:spPr>
          <a:xfrm>
            <a:off x="6265327" y="2167503"/>
            <a:ext cx="970764" cy="1853294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6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1849832"/>
                  </p:ext>
                </p:extLst>
              </p:nvPr>
            </p:nvGraphicFramePr>
            <p:xfrm>
              <a:off x="155619" y="1426602"/>
              <a:ext cx="5843675" cy="3287067"/>
            </p:xfrm>
            <a:graphic>
              <a:graphicData uri="http://schemas.microsoft.com/office/powerpoint/2016/sectionzoom">
                <psez:sectionZm>
                  <psez:sectionZmObj sectionId="{4951D99A-44FA-47C8-A083-93264AB88544}">
                    <psez:zmPr id="{11F0B609-0D90-43B5-9C6D-B608234816E0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43675" cy="32870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619" y="1426602"/>
                <a:ext cx="5843675" cy="32870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7" name="Section Zoom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5798976"/>
                  </p:ext>
                </p:extLst>
              </p:nvPr>
            </p:nvGraphicFramePr>
            <p:xfrm>
              <a:off x="6193664" y="1426602"/>
              <a:ext cx="5843675" cy="3287067"/>
            </p:xfrm>
            <a:graphic>
              <a:graphicData uri="http://schemas.microsoft.com/office/powerpoint/2016/sectionzoom">
                <psez:sectionZm>
                  <psez:sectionZmObj sectionId="{9A46D9AF-6FAC-48F5-8389-25D0EA19F4B0}">
                    <psez:zmPr id="{8D3F231F-1C78-4F46-87E2-EF39543A564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43675" cy="32870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7" name="Section Zoom 6">
                <a:hlinkClick r:id="rId6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3664" y="1426602"/>
                <a:ext cx="5843675" cy="32870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735582" y="525317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Insurance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6639" y="525317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Insurance Supply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312" y="5434791"/>
            <a:ext cx="11094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>
                <a:latin typeface="+mj-lt"/>
              </a:rPr>
              <a:t>แนวคิดเบื้องต้นของการจัดการความเสี่ยงส่วนบุคคลและการประกันภัย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14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th-T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การวิเคราะห์ความต้องการ</a:t>
            </a:r>
            <a:br>
              <a:rPr lang="th-T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h-TH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และการวางแผนประกันภัย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th-TH" sz="5400" dirty="0">
                <a:solidFill>
                  <a:schemeClr val="accent1"/>
                </a:solidFill>
              </a:rPr>
              <a:t>อ.ยาส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1548</Words>
  <Application>Microsoft Office PowerPoint</Application>
  <PresentationFormat>Widescreen</PresentationFormat>
  <Paragraphs>217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FreesiaUPC</vt:lpstr>
      <vt:lpstr>Office Theme</vt:lpstr>
      <vt:lpstr>PowerPoint Presentation</vt:lpstr>
      <vt:lpstr>คุยกันวันนี้</vt:lpstr>
      <vt:lpstr>Extra Credit… โพสสรุปแล้วลง Group จะได้คะแนนพิเศษ!!!</vt:lpstr>
      <vt:lpstr>ยังจำได้มั้ย? ความเสี่ยงส่วนบุคคล 6 ประเภท</vt:lpstr>
      <vt:lpstr>ยังจำได้มั้ย? กลยุทธ์การจัดการความเสี่ยง 4 วิธี</vt:lpstr>
      <vt:lpstr>ยังจำได้มั้ย? โอนความเสี่ยง... แล้วความเสี่ยงไปไหน?</vt:lpstr>
      <vt:lpstr>ยังจำได้มั้ย? โอนความเสี่ยง... แล้วความเสี่ยงไปไหน?</vt:lpstr>
      <vt:lpstr>PowerPoint Presentation</vt:lpstr>
      <vt:lpstr>การวิเคราะห์ความต้องการ และการวางแผนประกันภัย</vt:lpstr>
      <vt:lpstr>ลองเข้า https://www.prudential.com.sg/pacs/prudential_en_sg/needs/</vt:lpstr>
      <vt:lpstr>การวิเคราะห์ความต้องการ (Need Analysis)</vt:lpstr>
      <vt:lpstr>Let’s Debate!!!</vt:lpstr>
      <vt:lpstr>9 ขั้นตอน การวางแผนการเงิน</vt:lpstr>
      <vt:lpstr>การวางแผนการประกันภัย</vt:lpstr>
      <vt:lpstr>ข่าวดี!! เบี้ยประกันสุขภาพจะเอามาลดหย่อนภาษีได้ล้าววว!!!!!</vt:lpstr>
      <vt:lpstr>Business Model ธุรกิจประกันภัย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ความแตกต่างระหว่างธุรกิจประกันชีวิตและประกันวินาศภัย</vt:lpstr>
      <vt:lpstr>ผลิตภัณฑ์และบริการของธุรกิจประกันภัย</vt:lpstr>
      <vt:lpstr>PowerPoint Presentation</vt:lpstr>
      <vt:lpstr>ปัญหาสุดคลาสสิคสองข้อที่ธุรกิจประกันภัยจะต้องแก้ให้ได้</vt:lpstr>
      <vt:lpstr>สารพัดกลยุทธ์การแก้ปัญหา Adverse Selection และ Moral Hazard</vt:lpstr>
      <vt:lpstr>ปัญหาอื่น ๆ ที่ธุรกิจประกันภัยเผชิญ และส่งผลกระทบต่อผู้เอาประกัน</vt:lpstr>
      <vt:lpstr>Extra Credit… โพสสรุปแล้วลง Group จะได้คะแนนพิเศษ!!!</vt:lpstr>
      <vt:lpstr>Key Takeaway วันนี้</vt:lpstr>
      <vt:lpstr>สัปดาห์หน้า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Isariya Suttakulpiboon</dc:creator>
  <cp:lastModifiedBy>Isariya Suttakulpiboon</cp:lastModifiedBy>
  <cp:revision>46</cp:revision>
  <dcterms:created xsi:type="dcterms:W3CDTF">2017-09-12T02:26:13Z</dcterms:created>
  <dcterms:modified xsi:type="dcterms:W3CDTF">2017-09-13T00:59:58Z</dcterms:modified>
</cp:coreProperties>
</file>