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ileron Heavy" panose="02020500000000000000" charset="0"/>
      <p:regular r:id="rId11"/>
    </p:embeddedFont>
    <p:embeddedFont>
      <p:font typeface="华文行楷" panose="02020500000000000000" charset="-122"/>
      <p:regular r:id="rId12"/>
    </p:embeddedFont>
    <p:embeddedFont>
      <p:font typeface="Open Sans" panose="02020500000000000000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Aileron Heavy Bold" panose="02020500000000000000" charset="0"/>
      <p:regular r:id="rId18"/>
    </p:embeddedFont>
    <p:embeddedFont>
      <p:font typeface="Open Sans Extra Bold" panose="0202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66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55000"/>
          </a:blip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71944" y="-61940"/>
            <a:ext cx="18917078" cy="506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73"/>
              </a:lnSpc>
              <a:spcBef>
                <a:spcPct val="0"/>
              </a:spcBef>
            </a:pPr>
            <a:r>
              <a:rPr lang="en-US" sz="29838">
                <a:solidFill>
                  <a:srgbClr val="545454"/>
                </a:solidFill>
                <a:ea typeface="华文行楷"/>
              </a:rPr>
              <a:t>中文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71944" y="5001116"/>
            <a:ext cx="16551652" cy="2116449"/>
            <a:chOff x="0" y="0"/>
            <a:chExt cx="3849281" cy="4922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9281" cy="492205"/>
            </a:xfrm>
            <a:custGeom>
              <a:avLst/>
              <a:gdLst/>
              <a:ahLst/>
              <a:cxnLst/>
              <a:rect l="l" t="t" r="r" b="b"/>
              <a:pathLst>
                <a:path w="3849281" h="492205">
                  <a:moveTo>
                    <a:pt x="0" y="0"/>
                  </a:moveTo>
                  <a:lnTo>
                    <a:pt x="3849281" y="0"/>
                  </a:lnTo>
                  <a:lnTo>
                    <a:pt x="3849281" y="492205"/>
                  </a:lnTo>
                  <a:lnTo>
                    <a:pt x="0" y="492205"/>
                  </a:lnTo>
                  <a:close/>
                </a:path>
              </a:pathLst>
            </a:custGeom>
            <a:solidFill>
              <a:srgbClr val="C7D0D8">
                <a:alpha val="63921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332469" y="4797335"/>
            <a:ext cx="15623061" cy="22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90"/>
              </a:lnSpc>
              <a:spcBef>
                <a:spcPct val="0"/>
              </a:spcBef>
            </a:pPr>
            <a:r>
              <a:rPr lang="en-US" sz="13350">
                <a:solidFill>
                  <a:srgbClr val="D40909"/>
                </a:solidFill>
                <a:latin typeface="Aileron Heavy"/>
              </a:rPr>
              <a:t>HanZi  MasterClass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27476" y="6269081"/>
            <a:ext cx="6212087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5"/>
              </a:lnSpc>
              <a:spcBef>
                <a:spcPct val="0"/>
              </a:spcBef>
            </a:pPr>
            <a:r>
              <a:rPr lang="en-US" sz="8875" dirty="0">
                <a:solidFill>
                  <a:srgbClr val="000000"/>
                </a:solidFill>
                <a:latin typeface="Aileron Heavy"/>
              </a:rPr>
              <a:t>Lesson  2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25637" y="9889562"/>
            <a:ext cx="10713276" cy="39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5"/>
              </a:lnSpc>
              <a:spcBef>
                <a:spcPct val="0"/>
              </a:spcBef>
            </a:pPr>
            <a:r>
              <a:rPr lang="en-US" sz="2346">
                <a:solidFill>
                  <a:srgbClr val="34B6A6"/>
                </a:solidFill>
                <a:latin typeface="Aileron Heavy Bold"/>
              </a:rPr>
              <a:t>SMART Mandarin </a:t>
            </a:r>
            <a:r>
              <a:rPr lang="en-US" sz="2346">
                <a:solidFill>
                  <a:srgbClr val="545454"/>
                </a:solidFill>
                <a:latin typeface="Aileron Heavy"/>
              </a:rPr>
              <a:t>- Read Chinese with Confidence &amp; Joy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t="11324" b="136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0000"/>
          </a:blip>
          <a:srcRect b="6829"/>
          <a:stretch>
            <a:fillRect/>
          </a:stretch>
        </p:blipFill>
        <p:spPr>
          <a:xfrm>
            <a:off x="9144000" y="819658"/>
            <a:ext cx="6036836" cy="749937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54606" y="-1892850"/>
            <a:ext cx="18187274" cy="1115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166"/>
              </a:lnSpc>
              <a:spcBef>
                <a:spcPct val="0"/>
              </a:spcBef>
            </a:pPr>
            <a:r>
              <a:rPr lang="en-US" sz="65118">
                <a:solidFill>
                  <a:srgbClr val="071C7D"/>
                </a:solidFill>
                <a:ea typeface="Open Sans Extra Bold"/>
              </a:rPr>
              <a:t>休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57000"/>
          </a:blip>
          <a:srcRect l="9426" t="18853" r="9426"/>
          <a:stretch>
            <a:fillRect/>
          </a:stretch>
        </p:blipFill>
        <p:spPr>
          <a:xfrm>
            <a:off x="2713779" y="819658"/>
            <a:ext cx="6203902" cy="740764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65733" y="6433809"/>
            <a:ext cx="4114800" cy="2824491"/>
            <a:chOff x="0" y="0"/>
            <a:chExt cx="278821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88210" cy="1913890"/>
            </a:xfrm>
            <a:custGeom>
              <a:avLst/>
              <a:gdLst/>
              <a:ahLst/>
              <a:cxnLst/>
              <a:rect l="l" t="t" r="r" b="b"/>
              <a:pathLst>
                <a:path w="2788210" h="1913890">
                  <a:moveTo>
                    <a:pt x="0" y="0"/>
                  </a:moveTo>
                  <a:lnTo>
                    <a:pt x="2788210" y="0"/>
                  </a:lnTo>
                  <a:lnTo>
                    <a:pt x="278821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7D0D8">
                <a:alpha val="56862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656379" y="6624289"/>
            <a:ext cx="4114800" cy="229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29"/>
              </a:lnSpc>
              <a:spcBef>
                <a:spcPct val="0"/>
              </a:spcBef>
            </a:pPr>
            <a:r>
              <a:rPr lang="en-US" sz="7877">
                <a:solidFill>
                  <a:srgbClr val="000000"/>
                </a:solidFill>
                <a:latin typeface="Aileron Heavy Bold"/>
              </a:rPr>
              <a:t>Xiū</a:t>
            </a:r>
          </a:p>
          <a:p>
            <a:pPr algn="ctr">
              <a:lnSpc>
                <a:spcPts val="7515"/>
              </a:lnSpc>
              <a:spcBef>
                <a:spcPct val="0"/>
              </a:spcBef>
            </a:pPr>
            <a:r>
              <a:rPr lang="en-US" sz="7877">
                <a:solidFill>
                  <a:srgbClr val="545454"/>
                </a:solidFill>
                <a:latin typeface="Aileron Heavy"/>
              </a:rPr>
              <a:t>rest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t="11324" b="136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7000"/>
          </a:blip>
          <a:srcRect l="10058"/>
          <a:stretch>
            <a:fillRect/>
          </a:stretch>
        </p:blipFill>
        <p:spPr>
          <a:xfrm>
            <a:off x="423566" y="1336173"/>
            <a:ext cx="5675245" cy="75342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1390867" y="190120"/>
            <a:ext cx="13235502" cy="8118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344"/>
              </a:lnSpc>
              <a:spcBef>
                <a:spcPct val="0"/>
              </a:spcBef>
            </a:pPr>
            <a:r>
              <a:rPr lang="en-US" sz="47389">
                <a:solidFill>
                  <a:srgbClr val="000000"/>
                </a:solidFill>
                <a:ea typeface="Open Sans Extra Bold"/>
              </a:rPr>
              <a:t>亻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72000"/>
          </a:blip>
          <a:srcRect b="4926"/>
          <a:stretch>
            <a:fillRect/>
          </a:stretch>
        </p:blipFill>
        <p:spPr>
          <a:xfrm>
            <a:off x="6413861" y="1400129"/>
            <a:ext cx="5905988" cy="74867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731773" y="868595"/>
            <a:ext cx="11270163" cy="690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93"/>
              </a:lnSpc>
              <a:spcBef>
                <a:spcPct val="0"/>
              </a:spcBef>
            </a:pPr>
            <a:r>
              <a:rPr lang="en-US" sz="40352">
                <a:solidFill>
                  <a:srgbClr val="000000"/>
                </a:solidFill>
                <a:ea typeface="Open Sans Extra Bold"/>
              </a:rPr>
              <a:t>木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319849" y="2011870"/>
            <a:ext cx="5968151" cy="596815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7D0D8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3536353" y="8166077"/>
            <a:ext cx="3701882" cy="2066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2"/>
              </a:lnSpc>
              <a:spcBef>
                <a:spcPct val="0"/>
              </a:spcBef>
            </a:pPr>
            <a:r>
              <a:rPr lang="en-US" sz="7087">
                <a:solidFill>
                  <a:srgbClr val="000000"/>
                </a:solidFill>
                <a:latin typeface="Aileron Heavy Bold"/>
              </a:rPr>
              <a:t>Xiū</a:t>
            </a:r>
          </a:p>
          <a:p>
            <a:pPr algn="ctr">
              <a:lnSpc>
                <a:spcPts val="6761"/>
              </a:lnSpc>
              <a:spcBef>
                <a:spcPct val="0"/>
              </a:spcBef>
            </a:pPr>
            <a:r>
              <a:rPr lang="en-US" sz="7087">
                <a:solidFill>
                  <a:srgbClr val="545454"/>
                </a:solidFill>
                <a:latin typeface="Aileron Heavy"/>
              </a:rPr>
              <a:t>rest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52213" y="868595"/>
            <a:ext cx="11270163" cy="6904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93"/>
              </a:lnSpc>
              <a:spcBef>
                <a:spcPct val="0"/>
              </a:spcBef>
            </a:pPr>
            <a:r>
              <a:rPr lang="en-US" sz="40352">
                <a:solidFill>
                  <a:srgbClr val="071C7D"/>
                </a:solidFill>
                <a:ea typeface="Open Sans Extra Bold"/>
              </a:rPr>
              <a:t>休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04117" y="8772571"/>
            <a:ext cx="2725475" cy="153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5"/>
              </a:lnSpc>
              <a:spcBef>
                <a:spcPct val="0"/>
              </a:spcBef>
            </a:pPr>
            <a:r>
              <a:rPr lang="en-US" sz="5218">
                <a:solidFill>
                  <a:srgbClr val="000000"/>
                </a:solidFill>
                <a:latin typeface="Aileron Heavy Bold"/>
              </a:rPr>
              <a:t>mù</a:t>
            </a:r>
          </a:p>
          <a:p>
            <a:pPr algn="ctr">
              <a:lnSpc>
                <a:spcPts val="4977"/>
              </a:lnSpc>
              <a:spcBef>
                <a:spcPct val="0"/>
              </a:spcBef>
            </a:pPr>
            <a:r>
              <a:rPr lang="en-US" sz="5218">
                <a:solidFill>
                  <a:srgbClr val="071C7D"/>
                </a:solidFill>
                <a:latin typeface="Aileron Heavy"/>
              </a:rPr>
              <a:t>tree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43280" y="8772571"/>
            <a:ext cx="2725475" cy="1530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5"/>
              </a:lnSpc>
              <a:spcBef>
                <a:spcPct val="0"/>
              </a:spcBef>
            </a:pPr>
            <a:r>
              <a:rPr lang="en-US" sz="5218">
                <a:solidFill>
                  <a:srgbClr val="000000"/>
                </a:solidFill>
                <a:latin typeface="Aileron Heavy Bold"/>
              </a:rPr>
              <a:t>rén</a:t>
            </a:r>
          </a:p>
          <a:p>
            <a:pPr algn="ctr">
              <a:lnSpc>
                <a:spcPts val="4977"/>
              </a:lnSpc>
              <a:spcBef>
                <a:spcPct val="0"/>
              </a:spcBef>
            </a:pPr>
            <a:r>
              <a:rPr lang="en-US" sz="5218">
                <a:solidFill>
                  <a:srgbClr val="071C7D"/>
                </a:solidFill>
                <a:latin typeface="Aileron Heavy"/>
              </a:rPr>
              <a:t>person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srcRect t="11324" b="136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72000"/>
          </a:blip>
          <a:srcRect t="16747" b="16985"/>
          <a:stretch>
            <a:fillRect/>
          </a:stretch>
        </p:blipFill>
        <p:spPr>
          <a:xfrm>
            <a:off x="2710085" y="0"/>
            <a:ext cx="13732659" cy="121337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-1547849"/>
            <a:ext cx="17255484" cy="10576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95"/>
              </a:lnSpc>
              <a:spcBef>
                <a:spcPct val="0"/>
              </a:spcBef>
            </a:pPr>
            <a:r>
              <a:rPr lang="en-US" sz="61782">
                <a:solidFill>
                  <a:srgbClr val="000000"/>
                </a:solidFill>
                <a:ea typeface="Open Sans Extra Bold"/>
              </a:rPr>
              <a:t>木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397922" y="7877970"/>
            <a:ext cx="4624327" cy="2301577"/>
            <a:chOff x="0" y="0"/>
            <a:chExt cx="3357697" cy="167116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57697" cy="1671162"/>
            </a:xfrm>
            <a:custGeom>
              <a:avLst/>
              <a:gdLst/>
              <a:ahLst/>
              <a:cxnLst/>
              <a:rect l="l" t="t" r="r" b="b"/>
              <a:pathLst>
                <a:path w="3357697" h="1671162">
                  <a:moveTo>
                    <a:pt x="0" y="0"/>
                  </a:moveTo>
                  <a:lnTo>
                    <a:pt x="3357697" y="0"/>
                  </a:lnTo>
                  <a:lnTo>
                    <a:pt x="3357697" y="1671162"/>
                  </a:lnTo>
                  <a:lnTo>
                    <a:pt x="0" y="1671162"/>
                  </a:lnTo>
                  <a:close/>
                </a:path>
              </a:pathLst>
            </a:custGeom>
            <a:solidFill>
              <a:srgbClr val="C7D0D8">
                <a:alpha val="68627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7323534"/>
            <a:ext cx="308685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89"/>
              </a:lnSpc>
              <a:spcBef>
                <a:spcPct val="0"/>
              </a:spcBef>
            </a:pPr>
            <a:r>
              <a:rPr lang="en-US" sz="6600" dirty="0" err="1">
                <a:solidFill>
                  <a:srgbClr val="000000"/>
                </a:solidFill>
                <a:latin typeface="Aileron Heavy Bold"/>
              </a:rPr>
              <a:t>mù</a:t>
            </a:r>
            <a:endParaRPr lang="en-US" sz="6600" dirty="0">
              <a:solidFill>
                <a:srgbClr val="000000"/>
              </a:solidFill>
              <a:latin typeface="Aileron Heavy Bold"/>
            </a:endParaRPr>
          </a:p>
          <a:p>
            <a:pPr algn="ctr">
              <a:lnSpc>
                <a:spcPts val="6943"/>
              </a:lnSpc>
              <a:spcBef>
                <a:spcPct val="0"/>
              </a:spcBef>
            </a:pPr>
            <a:r>
              <a:rPr lang="en-US" sz="6600" dirty="0">
                <a:solidFill>
                  <a:srgbClr val="071C7D"/>
                </a:solidFill>
                <a:latin typeface="Aileron Heavy"/>
              </a:rPr>
              <a:t>wood; tree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srcRect t="11324" b="136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5999"/>
          </a:blip>
          <a:srcRect/>
          <a:stretch>
            <a:fillRect/>
          </a:stretch>
        </p:blipFill>
        <p:spPr>
          <a:xfrm>
            <a:off x="682403" y="-3215587"/>
            <a:ext cx="17647619" cy="1173566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184122" y="1799713"/>
            <a:ext cx="5027303" cy="6720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15"/>
              </a:lnSpc>
              <a:spcBef>
                <a:spcPct val="0"/>
              </a:spcBef>
            </a:pPr>
            <a:r>
              <a:rPr lang="en-US" sz="39582">
                <a:solidFill>
                  <a:srgbClr val="000000"/>
                </a:solidFill>
                <a:ea typeface="Open Sans Extra Bold"/>
              </a:rPr>
              <a:t>大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77200" y="8764405"/>
            <a:ext cx="3679918" cy="1526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36"/>
              </a:lnSpc>
              <a:spcBef>
                <a:spcPct val="0"/>
              </a:spcBef>
            </a:pPr>
            <a:r>
              <a:rPr lang="en-US" sz="8526" dirty="0">
                <a:solidFill>
                  <a:srgbClr val="071C7D"/>
                </a:solidFill>
                <a:latin typeface="Open Sans"/>
              </a:rPr>
              <a:t>big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5000"/>
          </a:blip>
          <a:srcRect t="11324" b="136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5999"/>
          </a:blip>
          <a:srcRect l="7167" t="24122" r="7167"/>
          <a:stretch>
            <a:fillRect/>
          </a:stretch>
        </p:blipFill>
        <p:spPr>
          <a:xfrm>
            <a:off x="711922" y="4291698"/>
            <a:ext cx="8432078" cy="49666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2549"/>
          <a:stretch>
            <a:fillRect/>
          </a:stretch>
        </p:blipFill>
        <p:spPr>
          <a:xfrm>
            <a:off x="1882915" y="2090420"/>
            <a:ext cx="6802014" cy="131261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17992" y="4591050"/>
            <a:ext cx="3619938" cy="484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2"/>
              </a:lnSpc>
              <a:spcBef>
                <a:spcPct val="0"/>
              </a:spcBef>
            </a:pPr>
            <a:r>
              <a:rPr lang="en-US" sz="28501">
                <a:solidFill>
                  <a:srgbClr val="000000"/>
                </a:solidFill>
                <a:ea typeface="Open Sans Extra Bold"/>
              </a:rPr>
              <a:t>大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593084" y="397096"/>
            <a:ext cx="7786518" cy="9036759"/>
            <a:chOff x="0" y="0"/>
            <a:chExt cx="1913890" cy="22211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2221193"/>
            </a:xfrm>
            <a:custGeom>
              <a:avLst/>
              <a:gdLst/>
              <a:ahLst/>
              <a:cxnLst/>
              <a:rect l="l" t="t" r="r" b="b"/>
              <a:pathLst>
                <a:path w="1913890" h="2221193">
                  <a:moveTo>
                    <a:pt x="0" y="0"/>
                  </a:moveTo>
                  <a:lnTo>
                    <a:pt x="1913890" y="0"/>
                  </a:lnTo>
                  <a:lnTo>
                    <a:pt x="1913890" y="2221193"/>
                  </a:lnTo>
                  <a:lnTo>
                    <a:pt x="0" y="2221193"/>
                  </a:lnTo>
                  <a:close/>
                </a:path>
              </a:pathLst>
            </a:custGeom>
            <a:solidFill>
              <a:srgbClr val="C7D0D8">
                <a:alpha val="60000"/>
              </a:srgbClr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49000"/>
          </a:blip>
          <a:srcRect l="7167" t="24122" r="7167"/>
          <a:stretch>
            <a:fillRect/>
          </a:stretch>
        </p:blipFill>
        <p:spPr>
          <a:xfrm>
            <a:off x="9593084" y="4291698"/>
            <a:ext cx="8432078" cy="49666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alphaModFix amt="55000"/>
          </a:blip>
          <a:srcRect r="2549"/>
          <a:stretch>
            <a:fillRect/>
          </a:stretch>
        </p:blipFill>
        <p:spPr>
          <a:xfrm>
            <a:off x="10457286" y="2979088"/>
            <a:ext cx="6802014" cy="131261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830730" y="1176020"/>
            <a:ext cx="6055126" cy="8090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744"/>
              </a:lnSpc>
              <a:spcBef>
                <a:spcPct val="0"/>
              </a:spcBef>
            </a:pPr>
            <a:r>
              <a:rPr lang="en-US" sz="47674">
                <a:solidFill>
                  <a:srgbClr val="071C7D"/>
                </a:solidFill>
                <a:ea typeface="Open Sans Extra Bold"/>
              </a:rPr>
              <a:t>天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684121" y="-534118"/>
            <a:ext cx="11224165" cy="589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24"/>
              </a:lnSpc>
              <a:spcBef>
                <a:spcPct val="0"/>
              </a:spcBef>
            </a:pPr>
            <a:r>
              <a:rPr lang="en-US" sz="34731">
                <a:solidFill>
                  <a:srgbClr val="000000"/>
                </a:solidFill>
                <a:ea typeface="Open Sans Extra Bold"/>
              </a:rPr>
              <a:t>一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53943" y="-339376"/>
            <a:ext cx="3086100" cy="30861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80277" y="228480"/>
            <a:ext cx="2227277" cy="2054707"/>
            <a:chOff x="0" y="0"/>
            <a:chExt cx="1519171" cy="14014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19171" cy="1401465"/>
            </a:xfrm>
            <a:custGeom>
              <a:avLst/>
              <a:gdLst/>
              <a:ahLst/>
              <a:cxnLst/>
              <a:rect l="l" t="t" r="r" b="b"/>
              <a:pathLst>
                <a:path w="1519171" h="1401465">
                  <a:moveTo>
                    <a:pt x="0" y="0"/>
                  </a:moveTo>
                  <a:lnTo>
                    <a:pt x="1519171" y="0"/>
                  </a:lnTo>
                  <a:lnTo>
                    <a:pt x="1519171" y="1401465"/>
                  </a:lnTo>
                  <a:lnTo>
                    <a:pt x="0" y="1401465"/>
                  </a:lnTo>
                  <a:close/>
                </a:path>
              </a:pathLst>
            </a:custGeom>
            <a:solidFill>
              <a:srgbClr val="C7D0D8">
                <a:alpha val="80000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-1325300" y="311371"/>
            <a:ext cx="5038430" cy="156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8"/>
              </a:lnSpc>
            </a:pPr>
            <a:r>
              <a:rPr lang="en-US" sz="4705">
                <a:solidFill>
                  <a:srgbClr val="000000"/>
                </a:solidFill>
                <a:latin typeface="Open Sans Extra Bold"/>
              </a:rPr>
              <a:t>yī</a:t>
            </a:r>
          </a:p>
          <a:p>
            <a:pPr algn="ctr">
              <a:lnSpc>
                <a:spcPts val="6588"/>
              </a:lnSpc>
              <a:spcBef>
                <a:spcPct val="0"/>
              </a:spcBef>
            </a:pPr>
            <a:r>
              <a:rPr lang="en-US" sz="4705">
                <a:solidFill>
                  <a:srgbClr val="000000"/>
                </a:solidFill>
                <a:latin typeface="Aileron Heavy"/>
              </a:rPr>
              <a:t>one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0277" y="7460583"/>
            <a:ext cx="2040934" cy="1882802"/>
            <a:chOff x="0" y="0"/>
            <a:chExt cx="1519171" cy="140146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19171" cy="1401465"/>
            </a:xfrm>
            <a:custGeom>
              <a:avLst/>
              <a:gdLst/>
              <a:ahLst/>
              <a:cxnLst/>
              <a:rect l="l" t="t" r="r" b="b"/>
              <a:pathLst>
                <a:path w="1519171" h="1401465">
                  <a:moveTo>
                    <a:pt x="0" y="0"/>
                  </a:moveTo>
                  <a:lnTo>
                    <a:pt x="1519171" y="0"/>
                  </a:lnTo>
                  <a:lnTo>
                    <a:pt x="1519171" y="1401465"/>
                  </a:lnTo>
                  <a:lnTo>
                    <a:pt x="0" y="1401465"/>
                  </a:lnTo>
                  <a:close/>
                </a:path>
              </a:pathLst>
            </a:custGeom>
            <a:solidFill>
              <a:srgbClr val="C7D0D8">
                <a:alpha val="80000"/>
              </a:srgbClr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-1325300" y="7574513"/>
            <a:ext cx="5038430" cy="156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8"/>
              </a:lnSpc>
            </a:pPr>
            <a:r>
              <a:rPr lang="en-US" sz="4705">
                <a:solidFill>
                  <a:srgbClr val="000000"/>
                </a:solidFill>
                <a:latin typeface="Open Sans Extra Bold"/>
              </a:rPr>
              <a:t>dà</a:t>
            </a:r>
          </a:p>
          <a:p>
            <a:pPr algn="ctr">
              <a:lnSpc>
                <a:spcPts val="6588"/>
              </a:lnSpc>
              <a:spcBef>
                <a:spcPct val="0"/>
              </a:spcBef>
            </a:pPr>
            <a:r>
              <a:rPr lang="en-US" sz="4705">
                <a:solidFill>
                  <a:srgbClr val="000000"/>
                </a:solidFill>
                <a:latin typeface="Open Sans Extra Bold"/>
              </a:rPr>
              <a:t>big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5028566" y="0"/>
            <a:ext cx="3251201" cy="1882802"/>
            <a:chOff x="0" y="0"/>
            <a:chExt cx="2420034" cy="140146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20034" cy="1401465"/>
            </a:xfrm>
            <a:custGeom>
              <a:avLst/>
              <a:gdLst/>
              <a:ahLst/>
              <a:cxnLst/>
              <a:rect l="l" t="t" r="r" b="b"/>
              <a:pathLst>
                <a:path w="2420034" h="1401465">
                  <a:moveTo>
                    <a:pt x="0" y="0"/>
                  </a:moveTo>
                  <a:lnTo>
                    <a:pt x="2420034" y="0"/>
                  </a:lnTo>
                  <a:lnTo>
                    <a:pt x="2420034" y="1401465"/>
                  </a:lnTo>
                  <a:lnTo>
                    <a:pt x="0" y="1401465"/>
                  </a:lnTo>
                  <a:close/>
                </a:path>
              </a:pathLst>
            </a:custGeom>
            <a:solidFill>
              <a:srgbClr val="C7D0D8">
                <a:alpha val="80000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4134951" y="201229"/>
            <a:ext cx="5038430" cy="156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8"/>
              </a:lnSpc>
            </a:pPr>
            <a:r>
              <a:rPr lang="en-US" sz="4705">
                <a:solidFill>
                  <a:srgbClr val="000000"/>
                </a:solidFill>
                <a:latin typeface="Open Sans Extra Bold"/>
              </a:rPr>
              <a:t>tiān</a:t>
            </a:r>
          </a:p>
          <a:p>
            <a:pPr algn="ctr">
              <a:lnSpc>
                <a:spcPts val="6588"/>
              </a:lnSpc>
              <a:spcBef>
                <a:spcPct val="0"/>
              </a:spcBef>
            </a:pPr>
            <a:r>
              <a:rPr lang="en-US" sz="4705">
                <a:solidFill>
                  <a:srgbClr val="000000"/>
                </a:solidFill>
                <a:latin typeface="Open Sans Extra Bold"/>
              </a:rPr>
              <a:t>day; sky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8000"/>
          </a:blip>
          <a:srcRect l="2063" t="11590" r="1888" b="73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523690" y="-1133475"/>
            <a:ext cx="23335380" cy="1022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34"/>
              </a:lnSpc>
              <a:spcBef>
                <a:spcPct val="0"/>
              </a:spcBef>
            </a:pPr>
            <a:r>
              <a:rPr lang="en-US" sz="59738" spc="9199">
                <a:solidFill>
                  <a:srgbClr val="000000"/>
                </a:solidFill>
                <a:ea typeface="Open Sans Extra Bold"/>
              </a:rPr>
              <a:t>馬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148196" y="7493250"/>
            <a:ext cx="9991607" cy="3192752"/>
            <a:chOff x="0" y="0"/>
            <a:chExt cx="6418835" cy="20510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18835" cy="2051097"/>
            </a:xfrm>
            <a:custGeom>
              <a:avLst/>
              <a:gdLst/>
              <a:ahLst/>
              <a:cxnLst/>
              <a:rect l="l" t="t" r="r" b="b"/>
              <a:pathLst>
                <a:path w="6418835" h="2051097">
                  <a:moveTo>
                    <a:pt x="0" y="0"/>
                  </a:moveTo>
                  <a:lnTo>
                    <a:pt x="6418835" y="0"/>
                  </a:lnTo>
                  <a:lnTo>
                    <a:pt x="6418835" y="2051097"/>
                  </a:lnTo>
                  <a:lnTo>
                    <a:pt x="0" y="2051097"/>
                  </a:lnTo>
                  <a:close/>
                </a:path>
              </a:pathLst>
            </a:custGeom>
            <a:solidFill>
              <a:srgbClr val="C7D0D8">
                <a:alpha val="61960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360737" y="8056174"/>
            <a:ext cx="4039228" cy="2251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26"/>
              </a:lnSpc>
              <a:spcBef>
                <a:spcPct val="0"/>
              </a:spcBef>
            </a:pPr>
            <a:r>
              <a:rPr lang="en-US" sz="7733">
                <a:solidFill>
                  <a:srgbClr val="071C7D"/>
                </a:solidFill>
                <a:latin typeface="Aileron Heavy Bold"/>
              </a:rPr>
              <a:t>mǎ</a:t>
            </a:r>
          </a:p>
          <a:p>
            <a:pPr algn="ctr">
              <a:lnSpc>
                <a:spcPts val="7377"/>
              </a:lnSpc>
              <a:spcBef>
                <a:spcPct val="0"/>
              </a:spcBef>
            </a:pPr>
            <a:r>
              <a:rPr lang="en-US" sz="5269">
                <a:solidFill>
                  <a:srgbClr val="545454"/>
                </a:solidFill>
                <a:latin typeface="Aileron Heavy Bold"/>
              </a:rPr>
              <a:t>horse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8000"/>
          </a:blip>
          <a:srcRect l="4362" t="14669" r="6177" b="980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62000"/>
          </a:blip>
          <a:srcRect/>
          <a:stretch>
            <a:fillRect/>
          </a:stretch>
        </p:blipFill>
        <p:spPr>
          <a:xfrm>
            <a:off x="1423925" y="-1028700"/>
            <a:ext cx="1544015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-384841" y="-1328594"/>
            <a:ext cx="19057683" cy="8356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02"/>
              </a:lnSpc>
              <a:spcBef>
                <a:spcPct val="0"/>
              </a:spcBef>
            </a:pPr>
            <a:r>
              <a:rPr lang="en-US" sz="48787" spc="7513">
                <a:solidFill>
                  <a:srgbClr val="000000"/>
                </a:solidFill>
                <a:ea typeface="Open Sans Extra Bold"/>
              </a:rPr>
              <a:t>口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5659861" y="7595988"/>
            <a:ext cx="7576529" cy="2395280"/>
            <a:chOff x="0" y="0"/>
            <a:chExt cx="605384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53840" cy="1913890"/>
            </a:xfrm>
            <a:custGeom>
              <a:avLst/>
              <a:gdLst/>
              <a:ahLst/>
              <a:cxnLst/>
              <a:rect l="l" t="t" r="r" b="b"/>
              <a:pathLst>
                <a:path w="6053840" h="1913890">
                  <a:moveTo>
                    <a:pt x="0" y="0"/>
                  </a:moveTo>
                  <a:lnTo>
                    <a:pt x="6053840" y="0"/>
                  </a:lnTo>
                  <a:lnTo>
                    <a:pt x="605384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7D0D8">
                <a:alpha val="61960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6230686" y="7523208"/>
            <a:ext cx="6434879" cy="2266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2"/>
              </a:lnSpc>
              <a:spcBef>
                <a:spcPct val="0"/>
              </a:spcBef>
            </a:pPr>
            <a:r>
              <a:rPr lang="en-US" sz="8166">
                <a:solidFill>
                  <a:srgbClr val="071C7D"/>
                </a:solidFill>
                <a:latin typeface="Aileron Heavy Bold"/>
              </a:rPr>
              <a:t>kǒu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Aileron Heavy Bold"/>
              </a:rPr>
              <a:t>mouth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18000"/>
          </a:blip>
          <a:srcRect l="4362" t="14669" r="6177" b="980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56000"/>
          </a:blip>
          <a:srcRect l="17631" t="3647" r="16371"/>
          <a:stretch>
            <a:fillRect/>
          </a:stretch>
        </p:blipFill>
        <p:spPr>
          <a:xfrm>
            <a:off x="6959863" y="1953794"/>
            <a:ext cx="5596159" cy="54433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34566" y="1748211"/>
            <a:ext cx="12046754" cy="5273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175"/>
              </a:lnSpc>
              <a:spcBef>
                <a:spcPct val="0"/>
              </a:spcBef>
            </a:pPr>
            <a:r>
              <a:rPr lang="en-US" sz="30839" spc="4749">
                <a:solidFill>
                  <a:srgbClr val="000000"/>
                </a:solidFill>
                <a:ea typeface="Open Sans Extra Bold"/>
              </a:rPr>
              <a:t>馬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62000"/>
          </a:blip>
          <a:srcRect l="12590" r="14813"/>
          <a:stretch>
            <a:fillRect/>
          </a:stretch>
        </p:blipFill>
        <p:spPr>
          <a:xfrm>
            <a:off x="1028700" y="1953794"/>
            <a:ext cx="5931163" cy="54433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2051706" y="1353719"/>
            <a:ext cx="12091975" cy="531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37"/>
              </a:lnSpc>
              <a:spcBef>
                <a:spcPct val="0"/>
              </a:spcBef>
            </a:pPr>
            <a:r>
              <a:rPr lang="en-US" sz="30955" spc="4767">
                <a:solidFill>
                  <a:srgbClr val="000000"/>
                </a:solidFill>
                <a:ea typeface="Open Sans Extra Bold"/>
              </a:rPr>
              <a:t>口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799300" y="1953794"/>
            <a:ext cx="5488700" cy="548870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C7D0D8">
                <a:alpha val="87843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9497662" y="1711546"/>
            <a:ext cx="12091975" cy="5310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37"/>
              </a:lnSpc>
              <a:spcBef>
                <a:spcPct val="0"/>
              </a:spcBef>
            </a:pPr>
            <a:r>
              <a:rPr lang="en-US" sz="30955" spc="4767">
                <a:solidFill>
                  <a:srgbClr val="071C7D"/>
                </a:solidFill>
                <a:ea typeface="Open Sans Extra Bold"/>
              </a:rPr>
              <a:t>嗎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8604" y="7483618"/>
            <a:ext cx="5047184" cy="1774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7"/>
              </a:lnSpc>
              <a:spcBef>
                <a:spcPct val="0"/>
              </a:spcBef>
            </a:pPr>
            <a:r>
              <a:rPr lang="en-US" sz="6405">
                <a:solidFill>
                  <a:srgbClr val="071C7D"/>
                </a:solidFill>
                <a:latin typeface="Aileron Heavy Bold"/>
              </a:rPr>
              <a:t>kǒu</a:t>
            </a:r>
          </a:p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3921">
                <a:solidFill>
                  <a:srgbClr val="000000"/>
                </a:solidFill>
                <a:latin typeface="Aileron Heavy Bold"/>
              </a:rPr>
              <a:t>mouth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69864" y="7474093"/>
            <a:ext cx="3176157" cy="1784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3"/>
              </a:lnSpc>
              <a:spcBef>
                <a:spcPct val="0"/>
              </a:spcBef>
            </a:pPr>
            <a:r>
              <a:rPr lang="en-US" sz="6080">
                <a:solidFill>
                  <a:srgbClr val="071C7D"/>
                </a:solidFill>
                <a:latin typeface="Aileron Heavy Bold"/>
              </a:rPr>
              <a:t>mǎ</a:t>
            </a:r>
          </a:p>
          <a:p>
            <a:pPr algn="ctr">
              <a:lnSpc>
                <a:spcPts val="5800"/>
              </a:lnSpc>
              <a:spcBef>
                <a:spcPct val="0"/>
              </a:spcBef>
            </a:pPr>
            <a:r>
              <a:rPr lang="en-US" sz="4143">
                <a:solidFill>
                  <a:srgbClr val="545454"/>
                </a:solidFill>
                <a:latin typeface="Aileron Heavy Bold"/>
              </a:rPr>
              <a:t>horse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515375" y="7292369"/>
            <a:ext cx="4056550" cy="2339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1"/>
              </a:lnSpc>
              <a:spcBef>
                <a:spcPct val="0"/>
              </a:spcBef>
            </a:pPr>
            <a:r>
              <a:rPr lang="en-US" sz="5693">
                <a:solidFill>
                  <a:srgbClr val="071C7D"/>
                </a:solidFill>
                <a:latin typeface="Aileron Heavy Bold"/>
              </a:rPr>
              <a:t>ma</a:t>
            </a:r>
          </a:p>
          <a:p>
            <a:pPr algn="ctr">
              <a:lnSpc>
                <a:spcPts val="5431"/>
              </a:lnSpc>
              <a:spcBef>
                <a:spcPct val="0"/>
              </a:spcBef>
            </a:pPr>
            <a:r>
              <a:rPr lang="en-US" sz="5693">
                <a:solidFill>
                  <a:srgbClr val="545454"/>
                </a:solidFill>
                <a:latin typeface="Aileron Heavy Bold"/>
              </a:rPr>
              <a:t>Yes/no question word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</Words>
  <Application>Microsoft Office PowerPoint</Application>
  <PresentationFormat>自訂</PresentationFormat>
  <Paragraphs>45</Paragraphs>
  <Slides>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9</vt:i4>
      </vt:variant>
    </vt:vector>
  </HeadingPairs>
  <TitlesOfParts>
    <vt:vector size="17" baseType="lpstr">
      <vt:lpstr>Aileron Heavy</vt:lpstr>
      <vt:lpstr>Arial</vt:lpstr>
      <vt:lpstr>华文行楷</vt:lpstr>
      <vt:lpstr>Open Sans</vt:lpstr>
      <vt:lpstr>Calibri</vt:lpstr>
      <vt:lpstr>Aileron Heavy Bold</vt:lpstr>
      <vt:lpstr>Open Sans Extra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漢字</dc:title>
  <cp:lastModifiedBy>李慧娟 Katrina</cp:lastModifiedBy>
  <cp:revision>2</cp:revision>
  <dcterms:created xsi:type="dcterms:W3CDTF">2006-08-16T00:00:00Z</dcterms:created>
  <dcterms:modified xsi:type="dcterms:W3CDTF">2020-02-18T06:26:40Z</dcterms:modified>
  <dc:identifier>DAD0Geg7ius</dc:identifier>
</cp:coreProperties>
</file>