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E6D40-E2BD-4AA1-9391-DD91D43644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Cash Out On Cannabis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B2F88-04CD-4FBA-80BF-C5F19C08A5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rgbClr val="FFC000"/>
                </a:solidFill>
              </a:rPr>
              <a:t>Welcome To Core Strategy Investing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4DD3D9-5D23-443E-9312-B99D773E42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3418" y="200361"/>
            <a:ext cx="5353807" cy="301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361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2C94C9-67A6-4205-93D7-E6339F16496D}"/>
              </a:ext>
            </a:extLst>
          </p:cNvPr>
          <p:cNvSpPr txBox="1"/>
          <p:nvPr/>
        </p:nvSpPr>
        <p:spPr>
          <a:xfrm>
            <a:off x="0" y="364434"/>
            <a:ext cx="99258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Welcome To Our Core Investing Strategy Course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EDF5F1-4181-4B4C-ADDB-92DF417B6AA8}"/>
              </a:ext>
            </a:extLst>
          </p:cNvPr>
          <p:cNvSpPr txBox="1"/>
          <p:nvPr/>
        </p:nvSpPr>
        <p:spPr>
          <a:xfrm>
            <a:off x="305463" y="1391479"/>
            <a:ext cx="465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This Course Is Designed To</a:t>
            </a:r>
            <a:r>
              <a:rPr lang="en-US" dirty="0"/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364CB4-D2B3-4E83-8681-B937DC0B8CC6}"/>
              </a:ext>
            </a:extLst>
          </p:cNvPr>
          <p:cNvSpPr txBox="1"/>
          <p:nvPr/>
        </p:nvSpPr>
        <p:spPr>
          <a:xfrm>
            <a:off x="421086" y="2742438"/>
            <a:ext cx="46574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Minimize Cost</a:t>
            </a:r>
          </a:p>
          <a:p>
            <a:r>
              <a:rPr lang="en-US" sz="4000" dirty="0"/>
              <a:t>Minimize Risk</a:t>
            </a:r>
          </a:p>
          <a:p>
            <a:r>
              <a:rPr lang="en-US" sz="4000" dirty="0"/>
              <a:t>Maximize Returns</a:t>
            </a:r>
          </a:p>
        </p:txBody>
      </p:sp>
      <p:pic>
        <p:nvPicPr>
          <p:cNvPr id="6" name="Graphic 5" descr="Coins">
            <a:extLst>
              <a:ext uri="{FF2B5EF4-FFF2-40B4-BE49-F238E27FC236}">
                <a16:creationId xmlns:a16="http://schemas.microsoft.com/office/drawing/2014/main" id="{EB12A311-6BC0-4015-BB3D-19D4B7135F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87550" y="3381518"/>
            <a:ext cx="3054626" cy="3054626"/>
          </a:xfrm>
          <a:prstGeom prst="rect">
            <a:avLst/>
          </a:prstGeom>
        </p:spPr>
      </p:pic>
      <p:pic>
        <p:nvPicPr>
          <p:cNvPr id="8" name="Graphic 7" descr="Upward trend">
            <a:extLst>
              <a:ext uri="{FF2B5EF4-FFF2-40B4-BE49-F238E27FC236}">
                <a16:creationId xmlns:a16="http://schemas.microsoft.com/office/drawing/2014/main" id="{93B0467A-9C72-4409-9459-C33CB829A9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14191" y="1838504"/>
            <a:ext cx="2491411" cy="249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7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C551505-BE57-4DF5-B36C-13BDAE9F3983}"/>
              </a:ext>
            </a:extLst>
          </p:cNvPr>
          <p:cNvSpPr txBox="1"/>
          <p:nvPr/>
        </p:nvSpPr>
        <p:spPr>
          <a:xfrm>
            <a:off x="1749288" y="265044"/>
            <a:ext cx="6758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Why We Like Pot Stocks?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7F2416-CD03-4D36-BA8F-FB309D74D732}"/>
              </a:ext>
            </a:extLst>
          </p:cNvPr>
          <p:cNvSpPr txBox="1"/>
          <p:nvPr/>
        </p:nvSpPr>
        <p:spPr>
          <a:xfrm>
            <a:off x="384313" y="1510748"/>
            <a:ext cx="2464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Removal Of Stigma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111413-A3C9-4BF2-B60D-7DD76282FDBB}"/>
              </a:ext>
            </a:extLst>
          </p:cNvPr>
          <p:cNvSpPr txBox="1"/>
          <p:nvPr/>
        </p:nvSpPr>
        <p:spPr>
          <a:xfrm>
            <a:off x="3207026" y="1510748"/>
            <a:ext cx="585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Children 10 years old and younger will not know life without marijuana benefits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C35326-CE9B-4373-A3C6-AAF20CD367E8}"/>
              </a:ext>
            </a:extLst>
          </p:cNvPr>
          <p:cNvSpPr txBox="1"/>
          <p:nvPr/>
        </p:nvSpPr>
        <p:spPr>
          <a:xfrm>
            <a:off x="384313" y="2729948"/>
            <a:ext cx="185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More End Users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34CD24-3DBB-4402-B822-E1E1E09CCA33}"/>
              </a:ext>
            </a:extLst>
          </p:cNvPr>
          <p:cNvSpPr txBox="1"/>
          <p:nvPr/>
        </p:nvSpPr>
        <p:spPr>
          <a:xfrm>
            <a:off x="3299791" y="2782092"/>
            <a:ext cx="57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population will continue to grow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1BE6E6-8A19-4EFF-8F81-2B1350A1FDFF}"/>
              </a:ext>
            </a:extLst>
          </p:cNvPr>
          <p:cNvSpPr txBox="1"/>
          <p:nvPr/>
        </p:nvSpPr>
        <p:spPr>
          <a:xfrm>
            <a:off x="384314" y="3693325"/>
            <a:ext cx="246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Outperform the Market in a Recession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34DB2F-8674-466E-90BD-FE494823B287}"/>
              </a:ext>
            </a:extLst>
          </p:cNvPr>
          <p:cNvSpPr txBox="1"/>
          <p:nvPr/>
        </p:nvSpPr>
        <p:spPr>
          <a:xfrm>
            <a:off x="3299791" y="3785658"/>
            <a:ext cx="576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Cyclical (Luxury Stocks) VS. Defensive (Sin Stocks)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DFFFBF-A852-41C8-B900-1710FEEE2EA1}"/>
              </a:ext>
            </a:extLst>
          </p:cNvPr>
          <p:cNvSpPr txBox="1"/>
          <p:nvPr/>
        </p:nvSpPr>
        <p:spPr>
          <a:xfrm>
            <a:off x="384313" y="4908493"/>
            <a:ext cx="1630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Technology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C31D65-066C-4D7C-B640-B493AB73041A}"/>
              </a:ext>
            </a:extLst>
          </p:cNvPr>
          <p:cNvSpPr txBox="1"/>
          <p:nvPr/>
        </p:nvSpPr>
        <p:spPr>
          <a:xfrm>
            <a:off x="3299791" y="4785623"/>
            <a:ext cx="5102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 Technology Improves Cost To Grow, Manufacture, Transport and Package Will Lower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440955-687B-4311-B9D0-595F8F1D3E3C}"/>
              </a:ext>
            </a:extLst>
          </p:cNvPr>
          <p:cNvSpPr txBox="1"/>
          <p:nvPr/>
        </p:nvSpPr>
        <p:spPr>
          <a:xfrm>
            <a:off x="543339" y="5894483"/>
            <a:ext cx="1921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Inflation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1872DF-E3D0-46E5-9486-420543A256F2}"/>
              </a:ext>
            </a:extLst>
          </p:cNvPr>
          <p:cNvSpPr txBox="1"/>
          <p:nvPr/>
        </p:nvSpPr>
        <p:spPr>
          <a:xfrm>
            <a:off x="3458817" y="5877921"/>
            <a:ext cx="4068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Prices Will Go Up</a:t>
            </a:r>
          </a:p>
        </p:txBody>
      </p:sp>
    </p:spTree>
    <p:extLst>
      <p:ext uri="{BB962C8B-B14F-4D97-AF65-F5344CB8AC3E}">
        <p14:creationId xmlns:p14="http://schemas.microsoft.com/office/powerpoint/2010/main" val="179462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CFF072-1042-4841-95D3-E2719F4BE247}"/>
              </a:ext>
            </a:extLst>
          </p:cNvPr>
          <p:cNvSpPr txBox="1"/>
          <p:nvPr/>
        </p:nvSpPr>
        <p:spPr>
          <a:xfrm>
            <a:off x="1266093" y="576776"/>
            <a:ext cx="7737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But What Are Some Immediate Risk?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CE394E-AB32-4BB5-96E3-5DDDB2E02A29}"/>
              </a:ext>
            </a:extLst>
          </p:cNvPr>
          <p:cNvSpPr txBox="1"/>
          <p:nvPr/>
        </p:nvSpPr>
        <p:spPr>
          <a:xfrm>
            <a:off x="627948" y="3021495"/>
            <a:ext cx="8375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Political Risk</a:t>
            </a:r>
          </a:p>
          <a:p>
            <a:r>
              <a:rPr lang="en-US" sz="3600" dirty="0">
                <a:solidFill>
                  <a:srgbClr val="FFC000"/>
                </a:solidFill>
              </a:rPr>
              <a:t>Regulatory Risk</a:t>
            </a:r>
          </a:p>
          <a:p>
            <a:r>
              <a:rPr lang="en-US" sz="3600" dirty="0">
                <a:solidFill>
                  <a:srgbClr val="FFC000"/>
                </a:solidFill>
              </a:rPr>
              <a:t>Heavy Spending</a:t>
            </a:r>
          </a:p>
          <a:p>
            <a:r>
              <a:rPr lang="en-US" sz="3600" dirty="0">
                <a:solidFill>
                  <a:srgbClr val="FFC000"/>
                </a:solidFill>
              </a:rPr>
              <a:t>Transition from Medical to Recreational</a:t>
            </a:r>
          </a:p>
        </p:txBody>
      </p:sp>
      <p:pic>
        <p:nvPicPr>
          <p:cNvPr id="5" name="Graphic 4" descr="No sign">
            <a:extLst>
              <a:ext uri="{FF2B5EF4-FFF2-40B4-BE49-F238E27FC236}">
                <a16:creationId xmlns:a16="http://schemas.microsoft.com/office/drawing/2014/main" id="{CD477E5C-8CE1-48D1-A5C2-17953133DF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2748" y="1407813"/>
            <a:ext cx="3227363" cy="322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154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A04ADA-808B-4B1A-97BA-F30D03938D99}"/>
              </a:ext>
            </a:extLst>
          </p:cNvPr>
          <p:cNvSpPr txBox="1"/>
          <p:nvPr/>
        </p:nvSpPr>
        <p:spPr>
          <a:xfrm>
            <a:off x="296626" y="356609"/>
            <a:ext cx="9303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We Have Created A </a:t>
            </a:r>
            <a:r>
              <a:rPr lang="en-US" sz="3200" b="1" dirty="0">
                <a:solidFill>
                  <a:schemeClr val="accent5"/>
                </a:solidFill>
              </a:rPr>
              <a:t>Formula </a:t>
            </a:r>
            <a:r>
              <a:rPr lang="en-US" sz="3200" b="1" dirty="0">
                <a:solidFill>
                  <a:srgbClr val="FFC000"/>
                </a:solidFill>
              </a:rPr>
              <a:t>and </a:t>
            </a:r>
            <a:r>
              <a:rPr lang="en-US" sz="3200" b="1" dirty="0">
                <a:solidFill>
                  <a:schemeClr val="accent5"/>
                </a:solidFill>
              </a:rPr>
              <a:t>Strategy</a:t>
            </a:r>
            <a:r>
              <a:rPr lang="en-US" sz="3200" b="1" dirty="0">
                <a:solidFill>
                  <a:srgbClr val="FFC000"/>
                </a:solidFill>
              </a:rPr>
              <a:t> To Make Confident Decisions In </a:t>
            </a:r>
            <a:r>
              <a:rPr lang="en-US" sz="3200" b="1" dirty="0">
                <a:solidFill>
                  <a:schemeClr val="accent5"/>
                </a:solidFill>
              </a:rPr>
              <a:t>Cannabis Stocks </a:t>
            </a:r>
          </a:p>
        </p:txBody>
      </p:sp>
      <p:pic>
        <p:nvPicPr>
          <p:cNvPr id="4" name="Graphic 3" descr="Flower in pot">
            <a:extLst>
              <a:ext uri="{FF2B5EF4-FFF2-40B4-BE49-F238E27FC236}">
                <a16:creationId xmlns:a16="http://schemas.microsoft.com/office/drawing/2014/main" id="{1EE14F32-D57F-4418-AD24-61FF2F13C7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49920" y="1287022"/>
            <a:ext cx="1700662" cy="17006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878A185-95EE-47B9-A7A4-4E93E3829466}"/>
              </a:ext>
            </a:extLst>
          </p:cNvPr>
          <p:cNvSpPr txBox="1"/>
          <p:nvPr/>
        </p:nvSpPr>
        <p:spPr>
          <a:xfrm>
            <a:off x="696055" y="2745640"/>
            <a:ext cx="6008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P</a:t>
            </a:r>
            <a:r>
              <a:rPr lang="en-US" sz="3600" dirty="0">
                <a:solidFill>
                  <a:srgbClr val="FFC000"/>
                </a:solidFill>
              </a:rPr>
              <a:t>- </a:t>
            </a:r>
            <a:r>
              <a:rPr lang="en-US" sz="2400" dirty="0">
                <a:solidFill>
                  <a:srgbClr val="FFC000"/>
                </a:solidFill>
              </a:rPr>
              <a:t>Own their </a:t>
            </a:r>
            <a:r>
              <a:rPr lang="en-US" sz="2400" b="1" dirty="0">
                <a:solidFill>
                  <a:schemeClr val="accent5"/>
                </a:solidFill>
              </a:rPr>
              <a:t>PROCESS</a:t>
            </a:r>
            <a:r>
              <a:rPr lang="en-US" sz="2400" dirty="0">
                <a:solidFill>
                  <a:srgbClr val="FFC000"/>
                </a:solidFill>
              </a:rPr>
              <a:t> from seed to sale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102147-6FAE-4C73-A9EA-00166D51EAD4}"/>
              </a:ext>
            </a:extLst>
          </p:cNvPr>
          <p:cNvSpPr txBox="1"/>
          <p:nvPr/>
        </p:nvSpPr>
        <p:spPr>
          <a:xfrm>
            <a:off x="696055" y="3241019"/>
            <a:ext cx="967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L</a:t>
            </a:r>
            <a:r>
              <a:rPr lang="en-US" sz="3600" dirty="0">
                <a:solidFill>
                  <a:srgbClr val="FFC000"/>
                </a:solidFill>
              </a:rPr>
              <a:t>-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5"/>
                </a:solidFill>
              </a:rPr>
              <a:t>LEADERSHIP TEAM</a:t>
            </a:r>
            <a:r>
              <a:rPr lang="en-US" sz="2400" dirty="0">
                <a:solidFill>
                  <a:srgbClr val="FFC000"/>
                </a:solidFill>
              </a:rPr>
              <a:t>, who are the executives making the decisions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9CF585-F0B2-4854-9B75-EDDA9C478521}"/>
              </a:ext>
            </a:extLst>
          </p:cNvPr>
          <p:cNvSpPr txBox="1"/>
          <p:nvPr/>
        </p:nvSpPr>
        <p:spPr>
          <a:xfrm>
            <a:off x="696055" y="3707877"/>
            <a:ext cx="7094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A</a:t>
            </a:r>
            <a:r>
              <a:rPr lang="en-US" sz="3600" dirty="0">
                <a:solidFill>
                  <a:srgbClr val="FFC000"/>
                </a:solidFill>
              </a:rPr>
              <a:t>- </a:t>
            </a:r>
            <a:r>
              <a:rPr lang="en-US" sz="2400" b="1" dirty="0">
                <a:solidFill>
                  <a:schemeClr val="accent5"/>
                </a:solidFill>
              </a:rPr>
              <a:t>AREA COVERAGE</a:t>
            </a:r>
            <a:r>
              <a:rPr lang="en-US" sz="2400" dirty="0">
                <a:solidFill>
                  <a:srgbClr val="FFC000"/>
                </a:solidFill>
              </a:rPr>
              <a:t>, are they seeking expansion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94A2A7-F786-4973-8109-4FD1531D4984}"/>
              </a:ext>
            </a:extLst>
          </p:cNvPr>
          <p:cNvSpPr txBox="1"/>
          <p:nvPr/>
        </p:nvSpPr>
        <p:spPr>
          <a:xfrm>
            <a:off x="696055" y="4212768"/>
            <a:ext cx="91900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N</a:t>
            </a:r>
            <a:r>
              <a:rPr lang="en-US" sz="3600" dirty="0">
                <a:solidFill>
                  <a:srgbClr val="FFC000"/>
                </a:solidFill>
              </a:rPr>
              <a:t>-</a:t>
            </a:r>
            <a:r>
              <a:rPr lang="en-US" sz="2400" b="1" dirty="0">
                <a:solidFill>
                  <a:schemeClr val="accent5"/>
                </a:solidFill>
              </a:rPr>
              <a:t>NETWORK OF PARTNERS</a:t>
            </a:r>
            <a:r>
              <a:rPr lang="en-US" sz="2400" dirty="0">
                <a:solidFill>
                  <a:srgbClr val="FFC000"/>
                </a:solidFill>
              </a:rPr>
              <a:t>, who have they teamed up with to transition from Medical to Recreational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718859-BE38-41BB-8358-B188371ABEE5}"/>
              </a:ext>
            </a:extLst>
          </p:cNvPr>
          <p:cNvSpPr txBox="1"/>
          <p:nvPr/>
        </p:nvSpPr>
        <p:spPr>
          <a:xfrm>
            <a:off x="677791" y="5179733"/>
            <a:ext cx="10818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T-</a:t>
            </a:r>
            <a:r>
              <a:rPr lang="en-US" dirty="0"/>
              <a:t> </a:t>
            </a:r>
            <a:r>
              <a:rPr lang="en-US" sz="2400" b="1" dirty="0">
                <a:solidFill>
                  <a:schemeClr val="accent5"/>
                </a:solidFill>
              </a:rPr>
              <a:t>TERRITORY</a:t>
            </a:r>
            <a:r>
              <a:rPr lang="en-US" sz="2400" dirty="0">
                <a:solidFill>
                  <a:srgbClr val="FFC000"/>
                </a:solidFill>
              </a:rPr>
              <a:t>, how many countries have they created distribution channels</a:t>
            </a:r>
          </a:p>
        </p:txBody>
      </p:sp>
    </p:spTree>
    <p:extLst>
      <p:ext uri="{BB962C8B-B14F-4D97-AF65-F5344CB8AC3E}">
        <p14:creationId xmlns:p14="http://schemas.microsoft.com/office/powerpoint/2010/main" val="413135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EE4480F-3D6A-4CF1-B2BC-661221995587}"/>
              </a:ext>
            </a:extLst>
          </p:cNvPr>
          <p:cNvSpPr txBox="1"/>
          <p:nvPr/>
        </p:nvSpPr>
        <p:spPr>
          <a:xfrm>
            <a:off x="834887" y="410817"/>
            <a:ext cx="8600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/>
                </a:solidFill>
              </a:rPr>
              <a:t>So What Will You Learn?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9A4CDF-23BC-4EE3-93EF-02E2D1073B2D}"/>
              </a:ext>
            </a:extLst>
          </p:cNvPr>
          <p:cNvSpPr txBox="1"/>
          <p:nvPr/>
        </p:nvSpPr>
        <p:spPr>
          <a:xfrm>
            <a:off x="3031100" y="1057148"/>
            <a:ext cx="42082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Trading and Investing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B40F30-0A4D-4BCD-A64B-4E9E6AA063EB}"/>
              </a:ext>
            </a:extLst>
          </p:cNvPr>
          <p:cNvSpPr txBox="1"/>
          <p:nvPr/>
        </p:nvSpPr>
        <p:spPr>
          <a:xfrm>
            <a:off x="1828799" y="2283882"/>
            <a:ext cx="7487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Core Investing Strategy allows you to take advantage of creating income and while leveraging buy and hold strategies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17B151-60FF-428D-BFE4-ED2AE58C291C}"/>
              </a:ext>
            </a:extLst>
          </p:cNvPr>
          <p:cNvSpPr txBox="1"/>
          <p:nvPr/>
        </p:nvSpPr>
        <p:spPr>
          <a:xfrm>
            <a:off x="1828799" y="3803004"/>
            <a:ext cx="72091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Learn how to Buy and Sell Value Stocks and Invest In Funds For Long Term Appreciation.</a:t>
            </a:r>
          </a:p>
        </p:txBody>
      </p:sp>
    </p:spTree>
    <p:extLst>
      <p:ext uri="{BB962C8B-B14F-4D97-AF65-F5344CB8AC3E}">
        <p14:creationId xmlns:p14="http://schemas.microsoft.com/office/powerpoint/2010/main" val="217166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0BF35CA-8AA0-428F-ABED-5B77A6C39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A4A156A-791B-4BD9-8452-A798A15D2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7652CB1-59D3-4DAB-AD45-8DFB73895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83539C1B-883E-4130-95FA-2A6FD3E49A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244CEE5F-144C-437F-9472-22EE3E3D1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621BB31-AA71-4E9B-8854-3C62F162FE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36141D-E3C6-4E7B-8923-B31C3E16F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F113BE6F-9D13-4E70-B7AB-C8CC2546A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FBEB82C3-C636-4A90-B9A5-905EC38E0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646B4C4A-5A81-43CF-93ED-5FA59D5BE7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C3715C1A-EBA1-41A6-AC20-D6A7C4871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F234D72-51AC-4582-A424-BEE01E4EAE3D}"/>
              </a:ext>
            </a:extLst>
          </p:cNvPr>
          <p:cNvSpPr txBox="1"/>
          <p:nvPr/>
        </p:nvSpPr>
        <p:spPr>
          <a:xfrm>
            <a:off x="4974337" y="1265314"/>
            <a:ext cx="4299666" cy="32491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54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See You On The Next Session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03D271DD-C9EA-4985-BA0C-037A88FA3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Graphic 3" descr="Thumbs Up Sign">
            <a:extLst>
              <a:ext uri="{FF2B5EF4-FFF2-40B4-BE49-F238E27FC236}">
                <a16:creationId xmlns:a16="http://schemas.microsoft.com/office/drawing/2014/main" id="{16C79B62-B01A-4134-9534-C6B377525A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340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3355</TotalTime>
  <Words>233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Cash Out On Cannabis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Out On Cannabis</dc:title>
  <dc:creator>Cimone Casson</dc:creator>
  <cp:lastModifiedBy>Cimone Casson</cp:lastModifiedBy>
  <cp:revision>5</cp:revision>
  <dcterms:created xsi:type="dcterms:W3CDTF">2019-02-25T03:42:51Z</dcterms:created>
  <dcterms:modified xsi:type="dcterms:W3CDTF">2019-02-27T11:37:56Z</dcterms:modified>
</cp:coreProperties>
</file>