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318" r:id="rId2"/>
    <p:sldId id="370" r:id="rId3"/>
    <p:sldId id="280" r:id="rId4"/>
    <p:sldId id="317" r:id="rId5"/>
    <p:sldId id="272" r:id="rId6"/>
    <p:sldId id="267" r:id="rId7"/>
    <p:sldId id="265" r:id="rId8"/>
    <p:sldId id="268" r:id="rId9"/>
    <p:sldId id="269" r:id="rId10"/>
    <p:sldId id="270" r:id="rId11"/>
    <p:sldId id="271" r:id="rId12"/>
    <p:sldId id="273" r:id="rId13"/>
    <p:sldId id="321" r:id="rId14"/>
    <p:sldId id="274" r:id="rId15"/>
    <p:sldId id="275" r:id="rId16"/>
    <p:sldId id="276" r:id="rId17"/>
    <p:sldId id="277" r:id="rId18"/>
    <p:sldId id="323" r:id="rId19"/>
    <p:sldId id="279" r:id="rId20"/>
    <p:sldId id="281" r:id="rId21"/>
    <p:sldId id="282" r:id="rId22"/>
    <p:sldId id="284" r:id="rId23"/>
    <p:sldId id="283" r:id="rId24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89" autoAdjust="0"/>
    <p:restoredTop sz="94712"/>
  </p:normalViewPr>
  <p:slideViewPr>
    <p:cSldViewPr snapToGrid="0" snapToObjects="1">
      <p:cViewPr varScale="1">
        <p:scale>
          <a:sx n="92" d="100"/>
          <a:sy n="92" d="100"/>
        </p:scale>
        <p:origin x="12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9CE2B-7BFA-4A90-8C68-5A194888346A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98248-E090-49D4-971C-2DA089E060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029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1CDBC2-9B16-490E-87D3-E9604AD482B4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382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73892"/>
            <a:ext cx="548640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A263F-6F87-46D2-AC3A-E1F1AD2F61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70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471488" y="6356352"/>
            <a:ext cx="154305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6756669-AE22-A34B-A8A7-DB7F6F4F7329}" type="datetimeFigureOut">
              <a:rPr lang="en-US" sz="900" smtClean="0"/>
              <a:pPr/>
              <a:t>10/29/2017</a:t>
            </a:fld>
            <a:endParaRPr lang="en-US" sz="90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4843463" y="6356352"/>
            <a:ext cx="154305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26E182E-F90C-164F-B182-8F9C895C10C6}" type="slidenum">
              <a:rPr lang="en-US" sz="900" smtClean="0"/>
              <a:pPr/>
              <a:t>‹#›</a:t>
            </a:fld>
            <a:endParaRPr lang="en-US" sz="90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1243013" y="2344987"/>
            <a:ext cx="6858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1243013" y="-1784348"/>
            <a:ext cx="6858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alphaModFix amt="12000"/>
          </a:blip>
          <a:stretch>
            <a:fillRect/>
          </a:stretch>
        </p:blipFill>
        <p:spPr>
          <a:xfrm>
            <a:off x="1243013" y="560639"/>
            <a:ext cx="6858000" cy="6297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76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10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792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74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192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25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372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1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896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489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29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7FE3F-A83D-4848-828C-050D271E7625}" type="datetimeFigureOut">
              <a:rPr lang="en-US" smtClean="0"/>
              <a:t>10/29/2017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92816-F5FF-7A40-9A12-A9AA7B37E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4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fense.gov/about/dod101.aspx" TargetMode="External"/><Relationship Id="rId2" Type="http://schemas.openxmlformats.org/officeDocument/2006/relationships/hyperlink" Target="http://www.census.gov/population/socdemo/education/cps2004/tab01-01.pdf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dtic.mil/doctrine/new_pubs/jp1_02.pdf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law.justia.com/citations.html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-HaVIMIDy4o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22091" y="499731"/>
            <a:ext cx="7855527" cy="157979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smtClean="0">
                <a:latin typeface="Century Gothic" charset="0"/>
                <a:ea typeface="Century Gothic" charset="0"/>
                <a:cs typeface="Century Gothic" charset="0"/>
              </a:rPr>
              <a:t>Military 101</a:t>
            </a:r>
            <a:endParaRPr lang="en-US" sz="66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893" y="1810621"/>
            <a:ext cx="6716348" cy="446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2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14400" y="1066800"/>
            <a:ext cx="7315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The Order of Precedence of the United States Armed Forces</a:t>
            </a:r>
          </a:p>
          <a:p>
            <a:pPr algn="ctr"/>
            <a:endParaRPr lang="en-US" dirty="0"/>
          </a:p>
        </p:txBody>
      </p:sp>
      <p:pic>
        <p:nvPicPr>
          <p:cNvPr id="4" name="Picture 3" descr="Flag_of_the_United_States_Air_Force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2209800"/>
            <a:ext cx="5486400" cy="2286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838200" y="1600200"/>
            <a:ext cx="749474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cap="none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Air Force                Est. 18 September 1947</a:t>
            </a:r>
          </a:p>
        </p:txBody>
      </p:sp>
      <p:pic>
        <p:nvPicPr>
          <p:cNvPr id="6" name="Picture 5" descr="USAF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3200" y="2209800"/>
            <a:ext cx="1676400" cy="1752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14400" y="4572000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“The </a:t>
            </a:r>
            <a:r>
              <a:rPr lang="en-US" b="1" dirty="0"/>
              <a:t>U.S. Air Force </a:t>
            </a:r>
            <a:r>
              <a:rPr lang="en-US" dirty="0"/>
              <a:t>provides a rapid, flexible, and when necessary, a lethal air and space capability that can deliver forces anywhere in the world in less than forty-eight hours.”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36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SCG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53200" y="2514600"/>
            <a:ext cx="1600200" cy="1752600"/>
          </a:xfrm>
          <a:prstGeom prst="rect">
            <a:avLst/>
          </a:prstGeom>
        </p:spPr>
      </p:pic>
      <p:pic>
        <p:nvPicPr>
          <p:cNvPr id="3" name="Picture 2" descr="568px-Ensign_of_the_United_States_Coast_Guard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4400" y="2514601"/>
            <a:ext cx="5486400" cy="2286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914400" y="1600200"/>
            <a:ext cx="7552452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Coast Guard                   Est. 4 August 1790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4953000"/>
            <a:ext cx="762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“The </a:t>
            </a:r>
            <a:r>
              <a:rPr lang="en-US" b="1" dirty="0"/>
              <a:t>U.S. Coast Guard </a:t>
            </a:r>
            <a:r>
              <a:rPr lang="en-US" dirty="0"/>
              <a:t>provides law and maritime safety enforcement, marine and environmental protection, and military naval support.”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14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1600200"/>
            <a:ext cx="47936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Honor, Courage, Commitment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6136063" y="1573393"/>
            <a:ext cx="280848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Marines/Navy</a:t>
            </a:r>
            <a:endParaRPr lang="en-US" sz="3200" b="1" spc="50" dirty="0">
              <a:ln w="11430"/>
              <a:solidFill>
                <a:schemeClr val="tx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70409" y="2324724"/>
            <a:ext cx="17543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n-US" sz="3200" b="1" cap="none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Air Force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3733800"/>
            <a:ext cx="4365298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Loyalty, Duty, Respect, </a:t>
            </a:r>
          </a:p>
          <a:p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Selfless Service, Honor, </a:t>
            </a:r>
          </a:p>
          <a:p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Integrity, Personal Courage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600" y="2286000"/>
            <a:ext cx="459042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Integrity, Service, Excellence</a:t>
            </a:r>
            <a:endParaRPr lang="en-US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70409" y="4202164"/>
            <a:ext cx="112460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n-US" sz="3200" b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Army</a:t>
            </a:r>
          </a:p>
        </p:txBody>
      </p:sp>
      <p:sp>
        <p:nvSpPr>
          <p:cNvPr id="10" name="Rectangle 9"/>
          <p:cNvSpPr/>
          <p:nvPr/>
        </p:nvSpPr>
        <p:spPr>
          <a:xfrm>
            <a:off x="609600" y="3048000"/>
            <a:ext cx="607948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Honor, Respect, Devotion to Duty</a:t>
            </a:r>
          </a:p>
          <a:p>
            <a:pPr algn="ctr"/>
            <a:endParaRPr lang="en-US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36063" y="3048000"/>
            <a:ext cx="2334293" cy="584775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200" b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Coast Guard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9600" y="626727"/>
            <a:ext cx="67242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b="1" dirty="0" smtClean="0"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Military Core Values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106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08344" y="1454728"/>
            <a:ext cx="8654903" cy="3591279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>
                <a:latin typeface="Century Gothic" charset="0"/>
                <a:ea typeface="Century Gothic" charset="0"/>
                <a:cs typeface="Century Gothic" charset="0"/>
              </a:rPr>
              <a:t>Reserve and Guard Members</a:t>
            </a:r>
            <a:endParaRPr lang="en-US" sz="4800" b="1" dirty="0"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42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88"/>
          <p:cNvSpPr txBox="1">
            <a:spLocks/>
          </p:cNvSpPr>
          <p:nvPr/>
        </p:nvSpPr>
        <p:spPr>
          <a:xfrm>
            <a:off x="1228947" y="1221267"/>
            <a:ext cx="7319630" cy="54054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9470" indent="-339470" defTabSz="578358">
              <a:spcBef>
                <a:spcPts val="3100"/>
              </a:spcBef>
              <a:defRPr sz="2772"/>
            </a:pPr>
            <a:endParaRPr lang="en-US" sz="2772" dirty="0"/>
          </a:p>
        </p:txBody>
      </p:sp>
      <p:sp>
        <p:nvSpPr>
          <p:cNvPr id="3" name="Title 4"/>
          <p:cNvSpPr txBox="1">
            <a:spLocks/>
          </p:cNvSpPr>
          <p:nvPr/>
        </p:nvSpPr>
        <p:spPr>
          <a:xfrm>
            <a:off x="419100" y="581078"/>
            <a:ext cx="8229600" cy="8851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400" b="1" smtClean="0">
                <a:cs typeface="Times New Roman" pitchFamily="18" charset="0"/>
              </a:rPr>
              <a:t>OUR RESERVE COMPONENT</a:t>
            </a:r>
            <a:endParaRPr lang="en-US" altLang="en-US" sz="3400" b="1" dirty="0" smtClean="0">
              <a:cs typeface="Times New Roman" pitchFamily="18" charset="0"/>
            </a:endParaRPr>
          </a:p>
        </p:txBody>
      </p:sp>
      <p:sp>
        <p:nvSpPr>
          <p:cNvPr id="4" name="Content Placeholder 5"/>
          <p:cNvSpPr txBox="1">
            <a:spLocks/>
          </p:cNvSpPr>
          <p:nvPr/>
        </p:nvSpPr>
        <p:spPr>
          <a:xfrm>
            <a:off x="638175" y="2312801"/>
            <a:ext cx="7791450" cy="36576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400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Did you know?</a:t>
            </a:r>
          </a:p>
          <a:p>
            <a:pPr>
              <a:defRPr/>
            </a:pPr>
            <a:endParaRPr lang="en-US" sz="1100" dirty="0" smtClean="0">
              <a:latin typeface="+mj-lt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200" b="1" dirty="0" smtClean="0">
                <a:latin typeface="+mj-lt"/>
                <a:cs typeface="Times New Roman" panose="02020603050405020304" pitchFamily="18" charset="0"/>
              </a:rPr>
              <a:t>40% of forces that served in Iraq and Afghanistan were Guard or Reserve units.*</a:t>
            </a:r>
          </a:p>
          <a:p>
            <a:pPr>
              <a:defRPr/>
            </a:pPr>
            <a:endParaRPr lang="en-US" sz="1100" dirty="0" smtClean="0">
              <a:latin typeface="+mj-lt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200" b="1" dirty="0" smtClean="0">
                <a:latin typeface="+mj-lt"/>
                <a:cs typeface="Times New Roman" panose="02020603050405020304" pitchFamily="18" charset="0"/>
              </a:rPr>
              <a:t>Have the same training, skills, and requirements as the “Active” military.</a:t>
            </a:r>
          </a:p>
          <a:p>
            <a:pPr>
              <a:defRPr/>
            </a:pPr>
            <a:endParaRPr lang="en-US" sz="1100" dirty="0" smtClean="0">
              <a:latin typeface="+mj-lt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200" b="1" dirty="0" smtClean="0">
                <a:latin typeface="+mj-lt"/>
                <a:cs typeface="Times New Roman" panose="02020603050405020304" pitchFamily="18" charset="0"/>
              </a:rPr>
              <a:t>Enlisted force is well educated.</a:t>
            </a:r>
          </a:p>
          <a:p>
            <a:pPr>
              <a:defRPr/>
            </a:pPr>
            <a:endParaRPr lang="en-US" sz="1100" dirty="0" smtClean="0">
              <a:latin typeface="+mj-lt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200" b="1" dirty="0" smtClean="0">
                <a:latin typeface="+mj-lt"/>
                <a:cs typeface="Times New Roman" panose="02020603050405020304" pitchFamily="18" charset="0"/>
              </a:rPr>
              <a:t>Many Guard and Reserve members have held a civilian job, and understand the business culture.</a:t>
            </a:r>
          </a:p>
          <a:p>
            <a:pPr>
              <a:defRPr/>
            </a:pP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Tx/>
              <a:buNone/>
              <a:defRPr/>
            </a:pP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*hiddensurge.nationalsecurityzone.org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199373" y="1427628"/>
            <a:ext cx="8839200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altLang="en-US" sz="2200" b="1" dirty="0" smtClean="0">
                <a:latin typeface="+mj-lt"/>
                <a:cs typeface="Times New Roman" pitchFamily="18" charset="0"/>
              </a:rPr>
              <a:t>When we think about veterans who are in need of employment assistance, those in the National Guard and Reserve are often overlooked.</a:t>
            </a:r>
          </a:p>
        </p:txBody>
      </p:sp>
    </p:spTree>
    <p:extLst>
      <p:ext uri="{BB962C8B-B14F-4D97-AF65-F5344CB8AC3E}">
        <p14:creationId xmlns:p14="http://schemas.microsoft.com/office/powerpoint/2010/main" val="260701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19100" y="228601"/>
            <a:ext cx="8763000" cy="114300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/>
              <a:t> </a:t>
            </a:r>
            <a:br>
              <a:rPr lang="en-US" altLang="en-US" dirty="0" smtClean="0"/>
            </a:br>
            <a:r>
              <a:rPr lang="en-US" altLang="en-US" sz="3300" b="1" dirty="0" smtClean="0">
                <a:cs typeface="Times New Roman" pitchFamily="18" charset="0"/>
              </a:rPr>
              <a:t>TOP TEN REASONS TO HIRE MEMBERS OF THE GUARD AND RESERVE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85800" y="1524002"/>
            <a:ext cx="8572500" cy="419100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600" b="1" smtClean="0">
                <a:latin typeface="+mj-lt"/>
                <a:cs typeface="Times New Roman" panose="02020603050405020304" pitchFamily="18" charset="0"/>
              </a:rPr>
              <a:t>10. GLOBAL PERSPECTIVE</a:t>
            </a:r>
          </a:p>
          <a:p>
            <a:pPr marL="0" indent="0">
              <a:buFontTx/>
              <a:buNone/>
              <a:defRPr/>
            </a:pPr>
            <a:r>
              <a:rPr lang="en-US" sz="2000" smtClean="0">
                <a:latin typeface="+mj-lt"/>
                <a:cs typeface="Times New Roman" panose="02020603050405020304" pitchFamily="18" charset="0"/>
              </a:rPr>
              <a:t>   </a:t>
            </a:r>
            <a:r>
              <a:rPr lang="en-US" sz="2200" smtClean="0">
                <a:latin typeface="+mj-lt"/>
                <a:cs typeface="Times New Roman" panose="02020603050405020304" pitchFamily="18" charset="0"/>
              </a:rPr>
              <a:t>Military employees have experiences that directly relate to current world events.</a:t>
            </a:r>
          </a:p>
          <a:p>
            <a:pPr marL="0" indent="0">
              <a:buFontTx/>
              <a:buNone/>
              <a:defRPr/>
            </a:pPr>
            <a:endParaRPr lang="en-US" sz="1400" smtClean="0">
              <a:latin typeface="+mj-lt"/>
              <a:cs typeface="Times New Roman" panose="02020603050405020304" pitchFamily="18" charset="0"/>
            </a:endParaRPr>
          </a:p>
          <a:p>
            <a:pPr marL="0" indent="0">
              <a:buFontTx/>
              <a:buNone/>
              <a:defRPr/>
            </a:pPr>
            <a:r>
              <a:rPr lang="en-US" sz="2200" b="1" smtClean="0">
                <a:latin typeface="+mj-lt"/>
                <a:cs typeface="Times New Roman" panose="02020603050405020304" pitchFamily="18" charset="0"/>
              </a:rPr>
              <a:t>9. </a:t>
            </a:r>
            <a:r>
              <a:rPr lang="en-US" sz="2600" b="1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ON-TIME, ALL THE TIME</a:t>
            </a:r>
          </a:p>
          <a:p>
            <a:pPr marL="0" indent="0">
              <a:buFontTx/>
              <a:buNone/>
              <a:defRPr/>
            </a:pPr>
            <a:r>
              <a:rPr lang="en-US" sz="2200" smtClean="0">
                <a:latin typeface="+mj-lt"/>
                <a:cs typeface="Times New Roman" panose="02020603050405020304" pitchFamily="18" charset="0"/>
              </a:rPr>
              <a:t>     Military employees know that every second counts.</a:t>
            </a:r>
          </a:p>
          <a:p>
            <a:pPr marL="0" indent="0">
              <a:buFontTx/>
              <a:buNone/>
              <a:defRPr/>
            </a:pPr>
            <a:endParaRPr lang="en-US" sz="1400" smtClean="0">
              <a:latin typeface="+mj-lt"/>
              <a:cs typeface="Times New Roman" panose="02020603050405020304" pitchFamily="18" charset="0"/>
            </a:endParaRPr>
          </a:p>
          <a:p>
            <a:pPr marL="0" indent="0">
              <a:buFontTx/>
              <a:buNone/>
              <a:defRPr/>
            </a:pPr>
            <a:r>
              <a:rPr lang="en-US" sz="2600" b="1" smtClean="0">
                <a:latin typeface="+mj-lt"/>
                <a:cs typeface="Times New Roman" panose="02020603050405020304" pitchFamily="18" charset="0"/>
              </a:rPr>
              <a:t>8. FIRST CLASS IMAGE</a:t>
            </a:r>
          </a:p>
          <a:p>
            <a:pPr marL="0" indent="0">
              <a:buFontTx/>
              <a:buNone/>
              <a:defRPr/>
            </a:pPr>
            <a:r>
              <a:rPr lang="en-US" sz="1800" smtClean="0">
                <a:latin typeface="+mj-lt"/>
                <a:cs typeface="Times New Roman" panose="02020603050405020304" pitchFamily="18" charset="0"/>
              </a:rPr>
              <a:t>     </a:t>
            </a:r>
            <a:r>
              <a:rPr lang="en-US" sz="2200" smtClean="0">
                <a:latin typeface="+mj-lt"/>
                <a:cs typeface="Times New Roman" panose="02020603050405020304" pitchFamily="18" charset="0"/>
              </a:rPr>
              <a:t>Military employees understand a professional appearance is a must.</a:t>
            </a:r>
          </a:p>
          <a:p>
            <a:pPr marL="0" indent="0">
              <a:buFontTx/>
              <a:buNone/>
              <a:defRPr/>
            </a:pPr>
            <a:endParaRPr lang="en-US" sz="1400" smtClean="0">
              <a:latin typeface="+mj-lt"/>
              <a:cs typeface="Times New Roman" panose="02020603050405020304" pitchFamily="18" charset="0"/>
            </a:endParaRPr>
          </a:p>
          <a:p>
            <a:pPr marL="0" indent="0">
              <a:buFontTx/>
              <a:buNone/>
              <a:defRPr/>
            </a:pPr>
            <a:r>
              <a:rPr lang="en-US" sz="2200" b="1" smtClean="0">
                <a:latin typeface="+mj-lt"/>
                <a:cs typeface="Times New Roman" panose="02020603050405020304" pitchFamily="18" charset="0"/>
              </a:rPr>
              <a:t>7. </a:t>
            </a:r>
            <a:r>
              <a:rPr lang="en-US" sz="2600" b="1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CALM UNDER PRESSURE</a:t>
            </a:r>
          </a:p>
          <a:p>
            <a:pPr marL="0" indent="0">
              <a:buFontTx/>
              <a:buNone/>
              <a:defRPr/>
            </a:pPr>
            <a:r>
              <a:rPr lang="en-US" sz="1800" smtClean="0">
                <a:latin typeface="+mj-lt"/>
                <a:cs typeface="Times New Roman" panose="02020603050405020304" pitchFamily="18" charset="0"/>
              </a:rPr>
              <a:t>     </a:t>
            </a:r>
            <a:r>
              <a:rPr lang="en-US" sz="2200" smtClean="0">
                <a:latin typeface="+mj-lt"/>
                <a:cs typeface="Times New Roman" panose="02020603050405020304" pitchFamily="18" charset="0"/>
              </a:rPr>
              <a:t>Military employees are resilient and know how to handle stress, both on and off </a:t>
            </a:r>
          </a:p>
          <a:p>
            <a:pPr marL="0" indent="0">
              <a:buFontTx/>
              <a:buNone/>
              <a:defRPr/>
            </a:pPr>
            <a:r>
              <a:rPr lang="en-US" sz="2200" smtClean="0">
                <a:latin typeface="+mj-lt"/>
                <a:cs typeface="Times New Roman" panose="02020603050405020304" pitchFamily="18" charset="0"/>
              </a:rPr>
              <a:t>    the job.</a:t>
            </a:r>
          </a:p>
          <a:p>
            <a:pPr marL="0" indent="0">
              <a:buFontTx/>
              <a:buNone/>
              <a:defRPr/>
            </a:pPr>
            <a:endParaRPr lang="en-US" sz="1400" smtClean="0">
              <a:latin typeface="+mj-lt"/>
              <a:cs typeface="Times New Roman" panose="02020603050405020304" pitchFamily="18" charset="0"/>
            </a:endParaRPr>
          </a:p>
          <a:p>
            <a:pPr marL="0" indent="0">
              <a:buFontTx/>
              <a:buNone/>
              <a:defRPr/>
            </a:pPr>
            <a:r>
              <a:rPr lang="en-US" sz="2200" b="1" smtClean="0">
                <a:latin typeface="+mj-lt"/>
                <a:cs typeface="Times New Roman" panose="02020603050405020304" pitchFamily="18" charset="0"/>
              </a:rPr>
              <a:t>6. </a:t>
            </a:r>
            <a:r>
              <a:rPr lang="en-US" sz="2200" b="1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“</a:t>
            </a:r>
            <a:r>
              <a:rPr lang="en-US" sz="2600" b="1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CAN DO ATTITUDE”</a:t>
            </a:r>
          </a:p>
          <a:p>
            <a:pPr marL="0" lvl="1" indent="0">
              <a:buFontTx/>
              <a:buNone/>
              <a:defRPr/>
            </a:pPr>
            <a:r>
              <a:rPr lang="en-US" sz="1800" smtClean="0">
                <a:latin typeface="+mj-lt"/>
                <a:cs typeface="Times New Roman" panose="02020603050405020304" pitchFamily="18" charset="0"/>
              </a:rPr>
              <a:t>     </a:t>
            </a:r>
            <a:r>
              <a:rPr lang="en-US" sz="2200" smtClean="0">
                <a:latin typeface="+mj-lt"/>
                <a:cs typeface="Times New Roman" panose="02020603050405020304" pitchFamily="18" charset="0"/>
              </a:rPr>
              <a:t>Military employees possess critical skills and understand that nothing is impossible.</a:t>
            </a:r>
          </a:p>
          <a:p>
            <a:pPr lvl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71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647700" y="1943100"/>
            <a:ext cx="8496300" cy="4191000"/>
          </a:xfrm>
          <a:prstGeom prst="rect">
            <a:avLst/>
          </a:prstGeom>
          <a:ln>
            <a:noFill/>
          </a:ln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b="1" dirty="0" smtClean="0">
                <a:latin typeface="+mj-lt"/>
                <a:cs typeface="Times New Roman" panose="02020603050405020304" pitchFamily="18" charset="0"/>
              </a:rPr>
              <a:t>5. </a:t>
            </a:r>
            <a:r>
              <a:rPr lang="en-US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PHYSICAL CONDITIONING</a:t>
            </a:r>
          </a:p>
          <a:p>
            <a:pPr marL="0" indent="0">
              <a:buFontTx/>
              <a:buNone/>
              <a:defRPr/>
            </a:pPr>
            <a:r>
              <a:rPr lang="en-US" sz="2100" dirty="0" smtClean="0">
                <a:cs typeface="Times New Roman" panose="02020603050405020304" pitchFamily="18" charset="0"/>
              </a:rPr>
              <a:t>     Military employees are in top physical condition, resilient, and drug-free.</a:t>
            </a:r>
          </a:p>
          <a:p>
            <a:pPr marL="0" indent="0">
              <a:buFontTx/>
              <a:buNone/>
              <a:defRPr/>
            </a:pPr>
            <a:endParaRPr lang="en-US" sz="1700" dirty="0" smtClean="0">
              <a:latin typeface="+mj-lt"/>
              <a:cs typeface="Times New Roman" panose="02020603050405020304" pitchFamily="18" charset="0"/>
            </a:endParaRPr>
          </a:p>
          <a:p>
            <a:pPr marL="0" indent="0">
              <a:buFontTx/>
              <a:buNone/>
              <a:defRPr/>
            </a:pPr>
            <a:r>
              <a:rPr lang="en-US" b="1" dirty="0" smtClean="0">
                <a:latin typeface="+mj-lt"/>
                <a:cs typeface="Times New Roman" panose="02020603050405020304" pitchFamily="18" charset="0"/>
              </a:rPr>
              <a:t>4. </a:t>
            </a:r>
            <a:r>
              <a:rPr lang="en-US" b="1" dirty="0" smtClean="0">
                <a:cs typeface="Times New Roman" panose="02020603050405020304" pitchFamily="18" charset="0"/>
              </a:rPr>
              <a:t>UNDERSTAND DIVERSITY</a:t>
            </a:r>
          </a:p>
          <a:p>
            <a:pPr marL="0" indent="0">
              <a:buFontTx/>
              <a:buNone/>
              <a:defRPr/>
            </a:pPr>
            <a:r>
              <a:rPr lang="en-US" sz="2300" dirty="0" smtClean="0">
                <a:latin typeface="+mj-lt"/>
                <a:cs typeface="Times New Roman" panose="02020603050405020304" pitchFamily="18" charset="0"/>
              </a:rPr>
              <a:t>     </a:t>
            </a:r>
            <a:r>
              <a:rPr lang="en-US" sz="2100" dirty="0" smtClean="0">
                <a:cs typeface="Times New Roman" panose="02020603050405020304" pitchFamily="18" charset="0"/>
              </a:rPr>
              <a:t>Military employees have succeeded in a very diverse workplace.</a:t>
            </a:r>
          </a:p>
          <a:p>
            <a:pPr marL="0" indent="0">
              <a:buFontTx/>
              <a:buNone/>
              <a:defRPr/>
            </a:pPr>
            <a:endParaRPr lang="en-US" sz="1700" dirty="0" smtClean="0">
              <a:latin typeface="+mj-lt"/>
              <a:cs typeface="Times New Roman" panose="02020603050405020304" pitchFamily="18" charset="0"/>
            </a:endParaRPr>
          </a:p>
          <a:p>
            <a:pPr marL="0" indent="0">
              <a:buFontTx/>
              <a:buNone/>
              <a:defRPr/>
            </a:pPr>
            <a:r>
              <a:rPr lang="en-US" b="1" dirty="0" smtClean="0">
                <a:latin typeface="+mj-lt"/>
                <a:cs typeface="Times New Roman" panose="02020603050405020304" pitchFamily="18" charset="0"/>
              </a:rPr>
              <a:t>3. </a:t>
            </a:r>
            <a:r>
              <a:rPr lang="en-US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RESPONSIBILITY</a:t>
            </a:r>
          </a:p>
          <a:p>
            <a:pPr marL="0" indent="0">
              <a:buFontTx/>
              <a:buNone/>
              <a:defRPr/>
            </a:pPr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     </a:t>
            </a:r>
            <a:r>
              <a:rPr lang="en-US" sz="2100" dirty="0" smtClean="0">
                <a:cs typeface="Times New Roman" panose="02020603050405020304" pitchFamily="18" charset="0"/>
              </a:rPr>
              <a:t>Military employees know how to make decisions and take responsibility for meeting objectives.</a:t>
            </a:r>
          </a:p>
          <a:p>
            <a:pPr marL="0" indent="0">
              <a:buFontTx/>
              <a:buNone/>
              <a:defRPr/>
            </a:pPr>
            <a:endParaRPr lang="en-US" sz="1800" dirty="0" smtClean="0">
              <a:cs typeface="Times New Roman" panose="02020603050405020304" pitchFamily="18" charset="0"/>
            </a:endParaRPr>
          </a:p>
          <a:p>
            <a:pPr marL="0" indent="0">
              <a:buFontTx/>
              <a:buNone/>
              <a:defRPr/>
            </a:pPr>
            <a:r>
              <a:rPr lang="en-US" b="1" dirty="0" smtClean="0">
                <a:cs typeface="Times New Roman" panose="02020603050405020304" pitchFamily="18" charset="0"/>
              </a:rPr>
              <a:t>2. PROFESSIONALISM</a:t>
            </a:r>
          </a:p>
          <a:p>
            <a:pPr marL="0" indent="0">
              <a:buFontTx/>
              <a:buNone/>
              <a:defRPr/>
            </a:pPr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     </a:t>
            </a:r>
            <a:r>
              <a:rPr lang="en-US" sz="2000" dirty="0" smtClean="0">
                <a:cs typeface="Times New Roman" panose="02020603050405020304" pitchFamily="18" charset="0"/>
              </a:rPr>
              <a:t>Military employees have a high degree of integrity, an air of self-respect, and a sense of honor.</a:t>
            </a:r>
          </a:p>
          <a:p>
            <a:pPr marL="0" indent="0">
              <a:buFontTx/>
              <a:buNone/>
              <a:defRPr/>
            </a:pPr>
            <a:endParaRPr lang="en-US" sz="1700" dirty="0" smtClean="0">
              <a:latin typeface="+mj-lt"/>
              <a:cs typeface="Times New Roman" panose="02020603050405020304" pitchFamily="18" charset="0"/>
            </a:endParaRPr>
          </a:p>
          <a:p>
            <a:pPr marL="0" indent="0">
              <a:buFontTx/>
              <a:buNone/>
              <a:defRPr/>
            </a:pPr>
            <a:r>
              <a:rPr lang="en-US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1. LEADERSHIP</a:t>
            </a:r>
          </a:p>
          <a:p>
            <a:pPr marL="0" indent="0">
              <a:buFontTx/>
              <a:buNone/>
              <a:defRPr/>
            </a:pPr>
            <a:r>
              <a:rPr lang="en-US" sz="2000" dirty="0" smtClean="0">
                <a:latin typeface="+mj-lt"/>
                <a:cs typeface="Times New Roman" panose="02020603050405020304" pitchFamily="18" charset="0"/>
              </a:rPr>
              <a:t>     </a:t>
            </a:r>
            <a:r>
              <a:rPr lang="en-US" sz="2000" dirty="0" smtClean="0">
                <a:cs typeface="Times New Roman" panose="02020603050405020304" pitchFamily="18" charset="0"/>
              </a:rPr>
              <a:t>Military employees are excellent leaders and outstanding followers: loyal, dedicated, and highly </a:t>
            </a:r>
          </a:p>
          <a:p>
            <a:pPr marL="0" indent="0">
              <a:buFontTx/>
              <a:buNone/>
              <a:defRPr/>
            </a:pPr>
            <a:r>
              <a:rPr lang="en-US" sz="2000" dirty="0" smtClean="0">
                <a:cs typeface="Times New Roman" panose="02020603050405020304" pitchFamily="18" charset="0"/>
              </a:rPr>
              <a:t>     motivated.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59611" y="800100"/>
            <a:ext cx="8763000" cy="1143000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/>
              <a:t> </a:t>
            </a:r>
            <a:br>
              <a:rPr lang="en-US" altLang="en-US" dirty="0" smtClean="0"/>
            </a:br>
            <a:r>
              <a:rPr lang="en-US" altLang="en-US" sz="3300" b="1" dirty="0" smtClean="0">
                <a:cs typeface="Times New Roman" pitchFamily="18" charset="0"/>
              </a:rPr>
              <a:t>TOP TEN REASONS TO HIRE MEMBERS OF THE GUARD AND RESERVE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75127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1170" y="1862745"/>
            <a:ext cx="7696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dirty="0"/>
              <a:t>E1 – E3 (Junior Enlisted)        =  Assembler,  Specialist, Team Member, or Technician </a:t>
            </a:r>
          </a:p>
          <a:p>
            <a:pPr>
              <a:buFont typeface="Arial" pitchFamily="34" charset="0"/>
              <a:buChar char="•"/>
            </a:pPr>
            <a:endParaRPr lang="en-US" sz="1600" dirty="0"/>
          </a:p>
          <a:p>
            <a:pPr>
              <a:buFont typeface="Arial" pitchFamily="34" charset="0"/>
              <a:buChar char="•"/>
            </a:pPr>
            <a:r>
              <a:rPr lang="en-US" sz="1600" dirty="0"/>
              <a:t>E4 – E5 (E6) (NCO)                  =   Manager, Foreman, Technical Supervisor </a:t>
            </a:r>
          </a:p>
          <a:p>
            <a:pPr>
              <a:buFont typeface="Arial" pitchFamily="34" charset="0"/>
              <a:buChar char="•"/>
            </a:pPr>
            <a:endParaRPr lang="en-US" sz="1600" dirty="0"/>
          </a:p>
          <a:p>
            <a:pPr>
              <a:buFont typeface="Arial" pitchFamily="34" charset="0"/>
              <a:buChar char="•"/>
            </a:pPr>
            <a:r>
              <a:rPr lang="en-US" sz="1600" dirty="0"/>
              <a:t>E6 (E7) – E9 (Senior NCO)      =   Technical Advisor, Division Supervisor </a:t>
            </a:r>
          </a:p>
          <a:p>
            <a:pPr>
              <a:buFont typeface="Arial" pitchFamily="34" charset="0"/>
              <a:buChar char="•"/>
            </a:pPr>
            <a:endParaRPr lang="en-US" sz="1600" dirty="0"/>
          </a:p>
          <a:p>
            <a:pPr>
              <a:buFont typeface="Arial" pitchFamily="34" charset="0"/>
              <a:buChar char="•"/>
            </a:pPr>
            <a:r>
              <a:rPr lang="en-US" sz="1600" dirty="0"/>
              <a:t>W1 – CW5 Warrant Officers  =    Range from Technical Advisors to Director</a:t>
            </a:r>
          </a:p>
          <a:p>
            <a:pPr>
              <a:buFont typeface="Arial" pitchFamily="34" charset="0"/>
              <a:buChar char="•"/>
            </a:pPr>
            <a:endParaRPr lang="en-US" sz="1600" dirty="0"/>
          </a:p>
          <a:p>
            <a:pPr>
              <a:buFont typeface="Arial" pitchFamily="34" charset="0"/>
              <a:buChar char="•"/>
            </a:pPr>
            <a:r>
              <a:rPr lang="en-US" sz="1600" dirty="0"/>
              <a:t>01 – 03 (Company  Grade)     =    Program Administrator, Supervisor </a:t>
            </a:r>
          </a:p>
          <a:p>
            <a:pPr>
              <a:buFont typeface="Arial" pitchFamily="34" charset="0"/>
              <a:buChar char="•"/>
            </a:pPr>
            <a:endParaRPr lang="en-US" sz="1600" dirty="0"/>
          </a:p>
          <a:p>
            <a:pPr>
              <a:buFont typeface="Arial" pitchFamily="34" charset="0"/>
              <a:buChar char="•"/>
            </a:pPr>
            <a:r>
              <a:rPr lang="en-US" sz="1600" dirty="0"/>
              <a:t>04      (Field Grade)                  =    Deputy Dir., Assist Director, Operations Manager</a:t>
            </a:r>
          </a:p>
          <a:p>
            <a:pPr>
              <a:buFont typeface="Arial" pitchFamily="34" charset="0"/>
              <a:buChar char="•"/>
            </a:pPr>
            <a:endParaRPr lang="en-US" sz="1600" dirty="0"/>
          </a:p>
          <a:p>
            <a:pPr>
              <a:buFont typeface="Arial" pitchFamily="34" charset="0"/>
              <a:buChar char="•"/>
            </a:pPr>
            <a:r>
              <a:rPr lang="en-US" sz="1600" dirty="0"/>
              <a:t>05-06 (Sen. Field Grade)         =     Chief Officers/ Director</a:t>
            </a:r>
          </a:p>
          <a:p>
            <a:pPr>
              <a:buFont typeface="Arial" pitchFamily="34" charset="0"/>
              <a:buChar char="•"/>
            </a:pPr>
            <a:endParaRPr lang="en-US" sz="1600" dirty="0"/>
          </a:p>
          <a:p>
            <a:pPr>
              <a:buFont typeface="Arial" pitchFamily="34" charset="0"/>
              <a:buChar char="•"/>
            </a:pPr>
            <a:r>
              <a:rPr lang="en-US" sz="1600" dirty="0"/>
              <a:t>07-010 (General Officer)         =     CEO / President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71170" y="1079205"/>
            <a:ext cx="87630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/>
              <a:t>How do Military Ranks Translate?</a:t>
            </a:r>
          </a:p>
        </p:txBody>
      </p:sp>
    </p:spTree>
    <p:extLst>
      <p:ext uri="{BB962C8B-B14F-4D97-AF65-F5344CB8AC3E}">
        <p14:creationId xmlns:p14="http://schemas.microsoft.com/office/powerpoint/2010/main" val="219714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military rank ch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6" y="574601"/>
            <a:ext cx="9098532" cy="576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43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1681" y="1613008"/>
            <a:ext cx="76962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</a:t>
            </a:r>
            <a:r>
              <a:rPr lang="en-US" sz="3600" dirty="0" smtClean="0"/>
              <a:t>Pay </a:t>
            </a:r>
            <a:r>
              <a:rPr lang="en-US" sz="3600" dirty="0"/>
              <a:t>Grade vs Rank</a:t>
            </a:r>
          </a:p>
          <a:p>
            <a:r>
              <a:rPr lang="en-US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Never call someone by their pay grade – this is considered disrespectful, when in doubt use their entire rank.  (i.e. Private First Class, Sergeant, Staff Sergeant, </a:t>
            </a:r>
            <a:r>
              <a:rPr lang="en-US" dirty="0" err="1"/>
              <a:t>etc</a:t>
            </a:r>
            <a:r>
              <a:rPr lang="en-US" dirty="0"/>
              <a:t>)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Not all service branch's have same ranks.  (i.e. E7 = Army - Sergeant First Class,  Navy – Chief Petty Officer, Marine Corps – Gunnery Sergeant, and Air Force – Master Sergeant)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endParaRPr lang="en-US" dirty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83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88"/>
          <p:cNvSpPr txBox="1">
            <a:spLocks/>
          </p:cNvSpPr>
          <p:nvPr/>
        </p:nvSpPr>
        <p:spPr bwMode="auto">
          <a:xfrm>
            <a:off x="1228725" y="1349375"/>
            <a:ext cx="7319963" cy="540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778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685800" indent="-228600" defTabSz="5778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57785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5778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57785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78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78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78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78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3100"/>
              </a:spcBef>
              <a:buFontTx/>
              <a:buNone/>
            </a:pPr>
            <a:r>
              <a:rPr lang="en-US" altLang="en-US" sz="2000"/>
              <a:t>Who are Veterans?</a:t>
            </a:r>
          </a:p>
          <a:p>
            <a:pPr eaLnBrk="1" hangingPunct="1">
              <a:lnSpc>
                <a:spcPct val="90000"/>
              </a:lnSpc>
              <a:spcBef>
                <a:spcPts val="3100"/>
              </a:spcBef>
              <a:buFontTx/>
              <a:buNone/>
            </a:pPr>
            <a:r>
              <a:rPr lang="en-US" altLang="en-US" sz="2000"/>
              <a:t>Oath of Enlistment</a:t>
            </a:r>
          </a:p>
          <a:p>
            <a:pPr eaLnBrk="1" hangingPunct="1">
              <a:lnSpc>
                <a:spcPct val="90000"/>
              </a:lnSpc>
              <a:spcBef>
                <a:spcPts val="3100"/>
              </a:spcBef>
              <a:buFontTx/>
              <a:buNone/>
            </a:pPr>
            <a:r>
              <a:rPr lang="en-US" altLang="en-US" sz="2000"/>
              <a:t>Differences in service branches</a:t>
            </a:r>
          </a:p>
          <a:p>
            <a:pPr eaLnBrk="1" hangingPunct="1">
              <a:lnSpc>
                <a:spcPct val="90000"/>
              </a:lnSpc>
              <a:spcBef>
                <a:spcPts val="3100"/>
              </a:spcBef>
              <a:buFontTx/>
              <a:buNone/>
            </a:pPr>
            <a:r>
              <a:rPr lang="en-US" altLang="en-US" sz="2000"/>
              <a:t>Reserve and Guard brethren</a:t>
            </a:r>
          </a:p>
          <a:p>
            <a:pPr eaLnBrk="1" hangingPunct="1">
              <a:lnSpc>
                <a:spcPct val="90000"/>
              </a:lnSpc>
              <a:spcBef>
                <a:spcPts val="3100"/>
              </a:spcBef>
              <a:buFontTx/>
              <a:buNone/>
            </a:pPr>
            <a:r>
              <a:rPr lang="en-US" altLang="en-US" sz="2000"/>
              <a:t>Military Ranks</a:t>
            </a:r>
          </a:p>
          <a:p>
            <a:pPr eaLnBrk="1" hangingPunct="1">
              <a:lnSpc>
                <a:spcPct val="90000"/>
              </a:lnSpc>
              <a:spcBef>
                <a:spcPts val="3100"/>
              </a:spcBef>
              <a:buFontTx/>
              <a:buNone/>
            </a:pPr>
            <a:r>
              <a:rPr lang="en-US" altLang="en-US" sz="2000"/>
              <a:t>Military Occupations</a:t>
            </a:r>
          </a:p>
          <a:p>
            <a:pPr eaLnBrk="1" hangingPunct="1">
              <a:lnSpc>
                <a:spcPct val="90000"/>
              </a:lnSpc>
              <a:spcBef>
                <a:spcPts val="3100"/>
              </a:spcBef>
              <a:buFontTx/>
              <a:buNone/>
            </a:pPr>
            <a:r>
              <a:rPr lang="en-US" altLang="en-US" sz="2000"/>
              <a:t>Military Terminology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228725" y="512763"/>
            <a:ext cx="6724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000" b="1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Overview: </a:t>
            </a:r>
            <a:endParaRPr lang="en-US" altLang="en-US" sz="4000"/>
          </a:p>
        </p:txBody>
      </p:sp>
    </p:spTree>
    <p:extLst>
      <p:ext uri="{BB962C8B-B14F-4D97-AF65-F5344CB8AC3E}">
        <p14:creationId xmlns:p14="http://schemas.microsoft.com/office/powerpoint/2010/main" val="27613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752600"/>
            <a:ext cx="73152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There are </a:t>
            </a:r>
            <a:r>
              <a:rPr lang="en-US" b="1" u="sng" dirty="0" smtClean="0">
                <a:solidFill>
                  <a:schemeClr val="tx2">
                    <a:lumMod val="75000"/>
                  </a:schemeClr>
                </a:solidFill>
              </a:rPr>
              <a:t>hundreds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of occupations in each of the military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branches</a:t>
            </a:r>
          </a:p>
          <a:p>
            <a:pPr algn="just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just">
              <a:buFont typeface="Arial" pitchFamily="34" charset="0"/>
              <a:buChar char="•"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Known as MOS, AFSC, or a Rating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 Most require the completion of formal occupational schools while some Military Occupational Specialties are attained upon completion of an                On the Job Training (OJT) program.</a:t>
            </a:r>
          </a:p>
          <a:p>
            <a:pPr algn="just"/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baseline="30000" dirty="0">
                <a:solidFill>
                  <a:schemeClr val="tx2">
                    <a:lumMod val="75000"/>
                  </a:schemeClr>
                </a:solidFill>
              </a:rPr>
              <a:t>1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“95% percent of our employees have high school diplomas versus          27% percent of the national work force; 5.6% of our troops have masters degrees versus 4.9% of the 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  <a:hlinkClick r:id="rId2"/>
              </a:rPr>
              <a:t>national work force</a:t>
            </a:r>
            <a:r>
              <a:rPr lang="en-US" b="1" baseline="300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2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.”</a:t>
            </a:r>
          </a:p>
          <a:p>
            <a:pPr algn="just">
              <a:buFont typeface="Arial" pitchFamily="34" charset="0"/>
              <a:buChar char="•"/>
            </a:pPr>
            <a:endParaRPr lang="en-US" b="1" baseline="300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Font typeface="Arial" pitchFamily="34" charset="0"/>
              <a:buChar char="•"/>
            </a:pPr>
            <a:endParaRPr lang="en-US" b="1" baseline="30000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Sources 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as of 21 September 2014:</a:t>
            </a:r>
          </a:p>
          <a:p>
            <a:pPr algn="just"/>
            <a:r>
              <a:rPr lang="en-US" sz="1200" b="1" baseline="30000" dirty="0">
                <a:solidFill>
                  <a:schemeClr val="tx2">
                    <a:lumMod val="75000"/>
                  </a:schemeClr>
                </a:solidFill>
              </a:rPr>
              <a:t>1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hlinkClick r:id="rId3"/>
              </a:rPr>
              <a:t>http://www.defense.gov/about/dod101.aspx</a:t>
            </a:r>
            <a:endParaRPr lang="en-US" sz="1200" b="1" dirty="0">
              <a:solidFill>
                <a:schemeClr val="tx2">
                  <a:lumMod val="75000"/>
                </a:schemeClr>
              </a:solidFill>
            </a:endParaRPr>
          </a:p>
          <a:p>
            <a:pPr algn="just"/>
            <a:r>
              <a:rPr lang="en-US" sz="1200" b="1" baseline="30000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hlinkClick r:id="rId2"/>
              </a:rPr>
              <a:t>http://www.census.gov/population/socdemo/education/cps2004/tab01-01.pdf</a:t>
            </a:r>
            <a:endParaRPr lang="en-US" sz="1200" b="1" dirty="0">
              <a:solidFill>
                <a:schemeClr val="tx2">
                  <a:lumMod val="75000"/>
                </a:schemeClr>
              </a:solidFill>
            </a:endParaRPr>
          </a:p>
          <a:p>
            <a:pPr lvl="1" algn="just"/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14400" y="962247"/>
            <a:ext cx="87630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dirty="0" smtClean="0"/>
              <a:t>Military Occupations and Education</a:t>
            </a:r>
          </a:p>
        </p:txBody>
      </p:sp>
    </p:spTree>
    <p:extLst>
      <p:ext uri="{BB962C8B-B14F-4D97-AF65-F5344CB8AC3E}">
        <p14:creationId xmlns:p14="http://schemas.microsoft.com/office/powerpoint/2010/main" val="259333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38154" y="1653363"/>
            <a:ext cx="4391246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dirty="0" smtClean="0"/>
              <a:t>Military Occupations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223070"/>
              </p:ext>
            </p:extLst>
          </p:nvPr>
        </p:nvGraphicFramePr>
        <p:xfrm>
          <a:off x="1385777" y="2721934"/>
          <a:ext cx="6096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648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Number of Occupations Available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Army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More than 150</a:t>
                      </a:r>
                      <a:r>
                        <a:rPr lang="en-US" baseline="0" dirty="0"/>
                        <a:t> different career paths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Marine Corps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Nearly 340 primary</a:t>
                      </a:r>
                      <a:r>
                        <a:rPr lang="en-US" baseline="0" dirty="0"/>
                        <a:t> occupations in 80 fields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Navy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More than 1</a:t>
                      </a:r>
                      <a:r>
                        <a:rPr lang="en-US" baseline="0" dirty="0"/>
                        <a:t>60 career paths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Air Force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More than 130 careers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Coast Guard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More</a:t>
                      </a:r>
                      <a:r>
                        <a:rPr lang="en-US" baseline="0" dirty="0"/>
                        <a:t> than 30 career paths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825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783035" y="271132"/>
            <a:ext cx="5459819" cy="60073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dirty="0" smtClean="0"/>
              <a:t>Military Terminology (Slang)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4845" y="1012140"/>
            <a:ext cx="7696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ASAP – As Soon As Possible</a:t>
            </a:r>
            <a:br>
              <a:rPr lang="en-US" dirty="0" smtClean="0"/>
            </a:b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G2G – Good to Go</a:t>
            </a:r>
            <a:br>
              <a:rPr lang="en-US" dirty="0" smtClean="0"/>
            </a:b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Rack time – sleep</a:t>
            </a:r>
            <a:br>
              <a:rPr lang="en-US" dirty="0" smtClean="0"/>
            </a:b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DD Form ID10T – non-existent form…spells IDIOT</a:t>
            </a:r>
            <a:br>
              <a:rPr lang="en-US" dirty="0" smtClean="0"/>
            </a:b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err="1" smtClean="0"/>
              <a:t>Chem</a:t>
            </a:r>
            <a:r>
              <a:rPr lang="en-US" dirty="0" smtClean="0"/>
              <a:t> Light Batteries – non-existent; snipe hunt for new guy</a:t>
            </a:r>
            <a:br>
              <a:rPr lang="en-US" dirty="0" smtClean="0"/>
            </a:b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BCG’s (Birth-control glasses) – ugly glasses issued in basic that will never land you a date</a:t>
            </a:r>
            <a:br>
              <a:rPr lang="en-US" dirty="0" smtClean="0"/>
            </a:b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Embrace the suck – encouragement to accept an un-fun task</a:t>
            </a:r>
            <a:br>
              <a:rPr lang="en-US" dirty="0" smtClean="0"/>
            </a:b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Voluntold – being offered up as “volunteers”</a:t>
            </a:r>
            <a:br>
              <a:rPr lang="en-US" dirty="0" smtClean="0"/>
            </a:b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Zero Dark Thirty – it is going to be a VERY early 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51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05516" y="925034"/>
            <a:ext cx="6374218" cy="600739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dirty="0" smtClean="0"/>
              <a:t>Military Terminology (Official)</a:t>
            </a:r>
          </a:p>
        </p:txBody>
      </p:sp>
      <p:pic>
        <p:nvPicPr>
          <p:cNvPr id="3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736489"/>
            <a:ext cx="3429000" cy="410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57200" y="5851289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err="1">
                <a:solidFill>
                  <a:srgbClr val="002060"/>
                </a:solidFill>
                <a:hlinkClick r:id="rId2"/>
              </a:rPr>
              <a:t>DoD</a:t>
            </a:r>
            <a:r>
              <a:rPr lang="en-US" u="sng" dirty="0">
                <a:solidFill>
                  <a:srgbClr val="002060"/>
                </a:solidFill>
                <a:hlinkClick r:id="rId2"/>
              </a:rPr>
              <a:t> Dictionary of Military and Associated Terms</a:t>
            </a:r>
            <a:endParaRPr lang="en-US" u="sng" dirty="0">
              <a:solidFill>
                <a:srgbClr val="00206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8779453"/>
              </p:ext>
            </p:extLst>
          </p:nvPr>
        </p:nvGraphicFramePr>
        <p:xfrm>
          <a:off x="4191000" y="1736490"/>
          <a:ext cx="4572000" cy="4100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844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Military Terms or Slang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Definitions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1425">
                <a:tc>
                  <a:txBody>
                    <a:bodyPr/>
                    <a:lstStyle/>
                    <a:p>
                      <a:r>
                        <a:rPr lang="en-US" sz="1600" b="1" dirty="0"/>
                        <a:t>Pay</a:t>
                      </a:r>
                      <a:r>
                        <a:rPr lang="en-US" sz="1600" b="1" baseline="0" dirty="0"/>
                        <a:t> Grade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Military</a:t>
                      </a:r>
                      <a:r>
                        <a:rPr lang="en-US" sz="1600" b="1" baseline="0" dirty="0"/>
                        <a:t> Pay Scales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5189">
                <a:tc>
                  <a:txBody>
                    <a:bodyPr/>
                    <a:lstStyle/>
                    <a:p>
                      <a:r>
                        <a:rPr lang="en-US" sz="1600" b="1" dirty="0"/>
                        <a:t>PCSOs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Permanent Change</a:t>
                      </a:r>
                      <a:r>
                        <a:rPr lang="en-US" sz="1600" b="1" baseline="0" dirty="0"/>
                        <a:t> of Station Orders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48145">
                <a:tc>
                  <a:txBody>
                    <a:bodyPr/>
                    <a:lstStyle/>
                    <a:p>
                      <a:r>
                        <a:rPr lang="en-US" sz="1600" b="1" dirty="0"/>
                        <a:t>Term</a:t>
                      </a:r>
                      <a:r>
                        <a:rPr lang="en-US" sz="1600" b="1" baseline="0" dirty="0"/>
                        <a:t>inal Leave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Authorized Absence  pending</a:t>
                      </a:r>
                      <a:r>
                        <a:rPr lang="en-US" sz="1600" b="1" baseline="0" dirty="0"/>
                        <a:t> end of contract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1425">
                <a:tc>
                  <a:txBody>
                    <a:bodyPr/>
                    <a:lstStyle/>
                    <a:p>
                      <a:r>
                        <a:rPr lang="en-US" sz="1600" b="1" dirty="0"/>
                        <a:t>HHG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Household</a:t>
                      </a:r>
                      <a:r>
                        <a:rPr lang="en-US" sz="1600" b="1" baseline="0" dirty="0"/>
                        <a:t> Goods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1425">
                <a:tc>
                  <a:txBody>
                    <a:bodyPr/>
                    <a:lstStyle/>
                    <a:p>
                      <a:r>
                        <a:rPr lang="en-US" sz="1600" b="1" dirty="0"/>
                        <a:t>DITY Move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Do It Yourself Move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55189">
                <a:tc>
                  <a:txBody>
                    <a:bodyPr/>
                    <a:lstStyle/>
                    <a:p>
                      <a:r>
                        <a:rPr lang="en-US" sz="1600" b="1" dirty="0"/>
                        <a:t>TAP Class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Transition</a:t>
                      </a:r>
                      <a:r>
                        <a:rPr lang="en-US" sz="1600" b="1" baseline="0" dirty="0"/>
                        <a:t> Assistance Program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55189">
                <a:tc>
                  <a:txBody>
                    <a:bodyPr/>
                    <a:lstStyle/>
                    <a:p>
                      <a:r>
                        <a:rPr lang="en-US" sz="1600" b="1" dirty="0" err="1"/>
                        <a:t>PermTAD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Permissive Temporary</a:t>
                      </a:r>
                      <a:r>
                        <a:rPr lang="en-US" sz="1600" b="1" baseline="0" dirty="0"/>
                        <a:t> Additional Duty</a:t>
                      </a:r>
                      <a:endParaRPr lang="en-US" sz="16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838200" y="3489089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471 Pages</a:t>
            </a:r>
          </a:p>
        </p:txBody>
      </p:sp>
    </p:spTree>
    <p:extLst>
      <p:ext uri="{BB962C8B-B14F-4D97-AF65-F5344CB8AC3E}">
        <p14:creationId xmlns:p14="http://schemas.microsoft.com/office/powerpoint/2010/main" val="391879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708" y="4055554"/>
            <a:ext cx="1994962" cy="11171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27" y="1230777"/>
            <a:ext cx="1641114" cy="25206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3149" y="1230777"/>
            <a:ext cx="1230226" cy="18486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7583" y="3725290"/>
            <a:ext cx="965792" cy="14474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6501" y="2758746"/>
            <a:ext cx="1409071" cy="140907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68699" y="2401453"/>
            <a:ext cx="324500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Military Culture Expert.</a:t>
            </a:r>
          </a:p>
        </p:txBody>
      </p:sp>
    </p:spTree>
    <p:extLst>
      <p:ext uri="{BB962C8B-B14F-4D97-AF65-F5344CB8AC3E}">
        <p14:creationId xmlns:p14="http://schemas.microsoft.com/office/powerpoint/2010/main" val="89625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3772" y="1438940"/>
            <a:ext cx="8077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FOR THE VA:  Title 38 USC  501(a) refers:</a:t>
            </a:r>
          </a:p>
          <a:p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“Veteran” means a person who served in the active military, naval, or air service and who was discharged or released under conditions other than dishonorable” </a:t>
            </a:r>
          </a:p>
          <a:p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hlinkClick r:id="rId2"/>
              </a:rPr>
              <a:t>OH Rev Code § 5901.01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: </a:t>
            </a: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Served on Active Duty, and received an honorable separation</a:t>
            </a: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Died while on active duty</a:t>
            </a: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MIA for more than 90 days</a:t>
            </a: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 Certain Merchant Marines</a:t>
            </a: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OR, TO RECEIVE FINANCIAL ASSISTANCE</a:t>
            </a: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Served  on active duty other than  for training or became disabled as a result of said training</a:t>
            </a: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3772" y="731054"/>
            <a:ext cx="67242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b="1" dirty="0" smtClean="0">
                <a:solidFill>
                  <a:srgbClr val="C00000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  <a:sym typeface="Helvetica" panose="020B0604020202020204" pitchFamily="34" charset="0"/>
              </a:rPr>
              <a:t>Who are Veterans?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3607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930" y="838200"/>
            <a:ext cx="3438470" cy="4495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90600"/>
            <a:ext cx="4234360" cy="423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3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0484" y="318977"/>
            <a:ext cx="81551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While Each Branch of Our Military Has Distinct Histories, Customs and 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Courtesies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We All Share One Common Oath of Office or Enlistment With Only Minor Variations</a:t>
            </a:r>
          </a:p>
        </p:txBody>
      </p:sp>
      <p:pic>
        <p:nvPicPr>
          <p:cNvPr id="3" name="-HaVIMIDy4o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37488" y="2493999"/>
            <a:ext cx="5641163" cy="317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81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066800"/>
            <a:ext cx="7315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The Order of Precedence of the United States Armed Forces</a:t>
            </a:r>
          </a:p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14400" y="1600200"/>
            <a:ext cx="74676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Army 			      Est. 14 June 1775</a:t>
            </a:r>
          </a:p>
        </p:txBody>
      </p:sp>
      <p:pic>
        <p:nvPicPr>
          <p:cNvPr id="4" name="Picture 3" descr="Flag_of_the_United_States_Army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2514600"/>
            <a:ext cx="5486400" cy="228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USA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3200" y="2514600"/>
            <a:ext cx="1676400" cy="1828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4953000"/>
            <a:ext cx="762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“The </a:t>
            </a:r>
            <a:r>
              <a:rPr lang="en-US" b="1" dirty="0"/>
              <a:t>U.S. Army</a:t>
            </a:r>
            <a:r>
              <a:rPr lang="en-US" dirty="0"/>
              <a:t> defends the land mass of the United States, its territories, commonwealths, and possessions; it operates in more than 50 countries.”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26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066800"/>
            <a:ext cx="7315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The Order of Precedence of the United States Armed Forces</a:t>
            </a:r>
          </a:p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38200" y="1600200"/>
            <a:ext cx="75438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Marines                  Est. 10 November 1775</a:t>
            </a:r>
          </a:p>
        </p:txBody>
      </p:sp>
      <p:pic>
        <p:nvPicPr>
          <p:cNvPr id="4" name="Picture 3" descr="Flag_of_the_United_States_Marine_Corps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2209800"/>
            <a:ext cx="5486400" cy="2362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USMC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0" y="2209800"/>
            <a:ext cx="1676400" cy="1828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4648200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“The </a:t>
            </a:r>
            <a:r>
              <a:rPr lang="en-US" b="1" dirty="0"/>
              <a:t>U.S. Marine Corps </a:t>
            </a:r>
            <a:r>
              <a:rPr lang="en-US" dirty="0"/>
              <a:t>maintains ready expeditionary forces, sea-based and integrated air-ground units for contingency and combat operations, and the means to stabilize or contain international disturbance.”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06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066800"/>
            <a:ext cx="7315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The Order of Precedence of the United States Armed Forces</a:t>
            </a:r>
          </a:p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14400" y="1600200"/>
            <a:ext cx="75438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3200" b="1" spc="50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Navy*		         Est. 13 October 1775</a:t>
            </a:r>
          </a:p>
        </p:txBody>
      </p:sp>
      <p:pic>
        <p:nvPicPr>
          <p:cNvPr id="4" name="Picture 3" descr="Flag_of_the_United_States_Navy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400" y="2286000"/>
            <a:ext cx="5431887" cy="2438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USN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77000" y="2286000"/>
            <a:ext cx="1676400" cy="190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4724400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“The </a:t>
            </a:r>
            <a:r>
              <a:rPr lang="en-US" b="1" dirty="0"/>
              <a:t>U.S. Navy </a:t>
            </a:r>
            <a:r>
              <a:rPr lang="en-US" dirty="0"/>
              <a:t>maintains, trains, and equips combat-ready maritime forces capable of winning wars, deterring aggression, and maintaining freedom of the seas.”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16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3875</TotalTime>
  <Words>1110</Words>
  <Application>Microsoft Office PowerPoint</Application>
  <PresentationFormat>On-screen Show (4:3)</PresentationFormat>
  <Paragraphs>172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Century Gothic</vt:lpstr>
      <vt:lpstr>Helvetica</vt:lpstr>
      <vt:lpstr>Times New Roman</vt:lpstr>
      <vt:lpstr>Office Theme</vt:lpstr>
      <vt:lpstr>Military 101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Reserve and Guard Members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NEOVETS</dc:title>
  <dc:creator>Chad Cook</dc:creator>
  <cp:lastModifiedBy>Joe Lawrence</cp:lastModifiedBy>
  <cp:revision>33</cp:revision>
  <cp:lastPrinted>2017-10-26T15:00:44Z</cp:lastPrinted>
  <dcterms:created xsi:type="dcterms:W3CDTF">2016-05-25T21:06:48Z</dcterms:created>
  <dcterms:modified xsi:type="dcterms:W3CDTF">2017-10-30T02:51:18Z</dcterms:modified>
</cp:coreProperties>
</file>