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8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339F7D-5662-4E35-8E99-DB37141955B8}" type="datetimeFigureOut">
              <a:rPr lang="en-GB" smtClean="0"/>
              <a:t>23/06/2016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C9C35C-BB4A-43B1-9A83-F89364307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6147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9C35C-BB4A-43B1-9A83-F8936430746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44429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9C35C-BB4A-43B1-9A83-F8936430746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7787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9C35C-BB4A-43B1-9A83-F8936430746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77010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9C35C-BB4A-43B1-9A83-F8936430746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6914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9C35C-BB4A-43B1-9A83-F8936430746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17992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9C35C-BB4A-43B1-9A83-F8936430746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5073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9C35C-BB4A-43B1-9A83-F8936430746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5073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9C35C-BB4A-43B1-9A83-F89364307466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27576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9C35C-BB4A-43B1-9A83-F89364307466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9699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6C917-8FCF-458C-A050-E5FEB39F75B5}" type="datetime1">
              <a:rPr lang="en-GB" smtClean="0"/>
              <a:t>23/06/2016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PM Results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45287-21A7-4C3B-95A7-0A17C2873B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6698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92B1-75FF-46E0-BC91-4121BD1F2770}" type="datetime1">
              <a:rPr lang="en-GB" smtClean="0"/>
              <a:t>23/06/2016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PM Results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45287-21A7-4C3B-95A7-0A17C2873B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860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84DE3-9247-4DE8-A31B-77597B791D9D}" type="datetime1">
              <a:rPr lang="en-GB" smtClean="0"/>
              <a:t>23/06/2016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PM Results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45287-21A7-4C3B-95A7-0A17C2873B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3327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9AA67-A802-4D11-859E-391CEC4CB5B6}" type="datetime1">
              <a:rPr lang="en-GB" smtClean="0"/>
              <a:t>23/06/2016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PM Results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45287-21A7-4C3B-95A7-0A17C2873B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219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3809-8DC8-4149-9180-9BD21C25648A}" type="datetime1">
              <a:rPr lang="en-GB" smtClean="0"/>
              <a:t>23/06/2016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PM Results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45287-21A7-4C3B-95A7-0A17C2873B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5008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551E5-2439-4460-A838-347FE8D1B9AE}" type="datetime1">
              <a:rPr lang="en-GB" smtClean="0"/>
              <a:t>23/06/2016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PM Results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45287-21A7-4C3B-95A7-0A17C2873B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203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DE194-AAFF-40ED-93AE-B22023E7F202}" type="datetime1">
              <a:rPr lang="en-GB" smtClean="0"/>
              <a:t>23/06/2016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PM Results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45287-21A7-4C3B-95A7-0A17C2873B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3688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2CCC9-4D91-43DF-B80E-D3884F4C04E5}" type="datetime1">
              <a:rPr lang="en-GB" smtClean="0"/>
              <a:t>23/06/2016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PM Results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45287-21A7-4C3B-95A7-0A17C2873B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063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01A51-5F17-4099-A4A2-355EFA430074}" type="datetime1">
              <a:rPr lang="en-GB" smtClean="0"/>
              <a:t>23/06/2016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PM Results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45287-21A7-4C3B-95A7-0A17C2873B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365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2AA98-B38B-4B5F-BD8F-00261892CEDA}" type="datetime1">
              <a:rPr lang="en-GB" smtClean="0"/>
              <a:t>23/06/2016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PM Results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45287-21A7-4C3B-95A7-0A17C2873B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3509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B1D97-C186-41EE-9056-EE863F8E4AED}" type="datetime1">
              <a:rPr lang="en-GB" smtClean="0"/>
              <a:t>23/06/2016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PM Results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45287-21A7-4C3B-95A7-0A17C2873B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204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9D54B-53AC-4211-BF0B-19FD0AAD1515}" type="datetime1">
              <a:rPr lang="en-GB" smtClean="0"/>
              <a:t>23/06/2016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© PM Results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45287-21A7-4C3B-95A7-0A17C2873B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888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&lt;Project name&gt; Project Board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GB" sz="2000" dirty="0" smtClean="0"/>
              <a:t>Date: </a:t>
            </a:r>
          </a:p>
          <a:p>
            <a:pPr algn="l"/>
            <a:r>
              <a:rPr lang="en-GB" sz="2000" dirty="0" smtClean="0"/>
              <a:t>Author: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6093296"/>
            <a:ext cx="800099" cy="600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22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Agenda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For Information</a:t>
            </a:r>
          </a:p>
          <a:p>
            <a:pPr lvl="1"/>
            <a:r>
              <a:rPr lang="en-GB" dirty="0"/>
              <a:t>C</a:t>
            </a:r>
            <a:r>
              <a:rPr lang="en-GB" dirty="0" smtClean="0"/>
              <a:t>urrent Status</a:t>
            </a:r>
          </a:p>
          <a:p>
            <a:pPr lvl="1"/>
            <a:r>
              <a:rPr lang="en-GB" dirty="0" smtClean="0"/>
              <a:t>Plan</a:t>
            </a:r>
          </a:p>
          <a:p>
            <a:pPr lvl="1"/>
            <a:r>
              <a:rPr lang="en-GB" dirty="0" smtClean="0"/>
              <a:t>Costs</a:t>
            </a:r>
          </a:p>
          <a:p>
            <a:pPr lvl="1"/>
            <a:r>
              <a:rPr lang="en-GB" dirty="0" smtClean="0"/>
              <a:t>Key Issues</a:t>
            </a:r>
          </a:p>
          <a:p>
            <a:pPr lvl="1"/>
            <a:r>
              <a:rPr lang="en-GB" dirty="0" smtClean="0"/>
              <a:t>Key Risks</a:t>
            </a:r>
          </a:p>
          <a:p>
            <a:pPr lvl="1"/>
            <a:r>
              <a:rPr lang="en-GB" dirty="0" smtClean="0"/>
              <a:t>Key Dependencies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b="1" dirty="0" smtClean="0"/>
              <a:t>For Decision</a:t>
            </a:r>
          </a:p>
          <a:p>
            <a:pPr lvl="1"/>
            <a:r>
              <a:rPr lang="en-GB" dirty="0" smtClean="0"/>
              <a:t>Change Requests</a:t>
            </a:r>
          </a:p>
          <a:p>
            <a:pPr lvl="1"/>
            <a:r>
              <a:rPr lang="en-GB" dirty="0" smtClean="0"/>
              <a:t>Other Decisions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© PM Results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45287-21A7-4C3B-95A7-0A17C2873B7A}" type="slidenum">
              <a:rPr lang="en-GB" smtClean="0"/>
              <a:t>2</a:t>
            </a:fld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9297" y="5949280"/>
            <a:ext cx="800099" cy="600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32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Project Status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896544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/>
              <a:t>RAG Status	</a:t>
            </a:r>
            <a:r>
              <a:rPr lang="en-GB" b="1" dirty="0" smtClean="0">
                <a:solidFill>
                  <a:srgbClr val="FF0000"/>
                </a:solidFill>
              </a:rPr>
              <a:t>Red</a:t>
            </a:r>
            <a:r>
              <a:rPr lang="en-GB" b="1" dirty="0" smtClean="0"/>
              <a:t>/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Amber</a:t>
            </a:r>
            <a:r>
              <a:rPr lang="en-GB" b="1" dirty="0" smtClean="0"/>
              <a:t>/</a:t>
            </a:r>
            <a:r>
              <a:rPr lang="en-GB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Green</a:t>
            </a:r>
          </a:p>
          <a:p>
            <a:pPr marL="0" indent="0">
              <a:buNone/>
            </a:pPr>
            <a:r>
              <a:rPr lang="en-GB" b="1" dirty="0" smtClean="0"/>
              <a:t>Stage</a:t>
            </a:r>
            <a:r>
              <a:rPr lang="en-GB" dirty="0" smtClean="0"/>
              <a:t> </a:t>
            </a:r>
          </a:p>
          <a:p>
            <a:pPr lvl="1"/>
            <a:r>
              <a:rPr lang="en-GB" dirty="0" smtClean="0"/>
              <a:t>Start-Up/Initiation / Analysis / Design / Build / Test/Implement/Closure (as appropriate)</a:t>
            </a:r>
          </a:p>
          <a:p>
            <a:pPr marL="0" indent="0">
              <a:buNone/>
            </a:pPr>
            <a:r>
              <a:rPr lang="en-GB" b="1" dirty="0" smtClean="0"/>
              <a:t>Status</a:t>
            </a:r>
          </a:p>
          <a:p>
            <a:pPr marL="857250" lvl="1" indent="-457200"/>
            <a:r>
              <a:rPr lang="en-GB" dirty="0" smtClean="0"/>
              <a:t>2 or 3 bullets summarising status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PM Results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45287-21A7-4C3B-95A7-0A17C2873B7A}" type="slidenum">
              <a:rPr lang="en-GB" smtClean="0"/>
              <a:t>3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5949280"/>
            <a:ext cx="800099" cy="600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72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Plan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Line 133"/>
          <p:cNvSpPr>
            <a:spLocks noChangeShapeType="1"/>
          </p:cNvSpPr>
          <p:nvPr/>
        </p:nvSpPr>
        <p:spPr bwMode="auto">
          <a:xfrm>
            <a:off x="5226818" y="1988021"/>
            <a:ext cx="0" cy="3394075"/>
          </a:xfrm>
          <a:prstGeom prst="line">
            <a:avLst/>
          </a:prstGeom>
          <a:noFill/>
          <a:ln w="15875" cap="rnd">
            <a:solidFill>
              <a:srgbClr val="80808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en-GB" b="1">
              <a:solidFill>
                <a:srgbClr val="000066"/>
              </a:solidFill>
            </a:endParaRPr>
          </a:p>
        </p:txBody>
      </p:sp>
      <p:sp>
        <p:nvSpPr>
          <p:cNvPr id="5" name="Line 133"/>
          <p:cNvSpPr>
            <a:spLocks noChangeShapeType="1"/>
          </p:cNvSpPr>
          <p:nvPr/>
        </p:nvSpPr>
        <p:spPr bwMode="auto">
          <a:xfrm>
            <a:off x="3001143" y="2037234"/>
            <a:ext cx="0" cy="3394075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en-GB" b="1">
              <a:solidFill>
                <a:srgbClr val="000066"/>
              </a:solidFill>
            </a:endParaRPr>
          </a:p>
        </p:txBody>
      </p:sp>
      <p:sp>
        <p:nvSpPr>
          <p:cNvPr id="6" name="Line 133"/>
          <p:cNvSpPr>
            <a:spLocks noChangeShapeType="1"/>
          </p:cNvSpPr>
          <p:nvPr/>
        </p:nvSpPr>
        <p:spPr bwMode="auto">
          <a:xfrm>
            <a:off x="5733231" y="1988021"/>
            <a:ext cx="0" cy="3394075"/>
          </a:xfrm>
          <a:prstGeom prst="line">
            <a:avLst/>
          </a:prstGeom>
          <a:noFill/>
          <a:ln w="19050">
            <a:solidFill>
              <a:srgbClr val="3399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en-GB" b="1">
              <a:solidFill>
                <a:srgbClr val="000066"/>
              </a:solidFill>
            </a:endParaRPr>
          </a:p>
        </p:txBody>
      </p: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689743" y="1816571"/>
            <a:ext cx="338138" cy="76200"/>
            <a:chOff x="340" y="799"/>
            <a:chExt cx="136" cy="46"/>
          </a:xfrm>
        </p:grpSpPr>
        <p:sp>
          <p:nvSpPr>
            <p:cNvPr id="8" name="Line 5"/>
            <p:cNvSpPr>
              <a:spLocks noChangeShapeType="1"/>
            </p:cNvSpPr>
            <p:nvPr/>
          </p:nvSpPr>
          <p:spPr bwMode="auto">
            <a:xfrm>
              <a:off x="340" y="799"/>
              <a:ext cx="0" cy="46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>
              <a:off x="476" y="799"/>
              <a:ext cx="0" cy="46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>
              <a:off x="340" y="845"/>
              <a:ext cx="136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1" name="Group 8"/>
          <p:cNvGrpSpPr>
            <a:grpSpLocks/>
          </p:cNvGrpSpPr>
          <p:nvPr/>
        </p:nvGrpSpPr>
        <p:grpSpPr bwMode="auto">
          <a:xfrm>
            <a:off x="1019943" y="1816571"/>
            <a:ext cx="338138" cy="76200"/>
            <a:chOff x="340" y="799"/>
            <a:chExt cx="136" cy="46"/>
          </a:xfrm>
        </p:grpSpPr>
        <p:sp>
          <p:nvSpPr>
            <p:cNvPr id="12" name="Line 9"/>
            <p:cNvSpPr>
              <a:spLocks noChangeShapeType="1"/>
            </p:cNvSpPr>
            <p:nvPr/>
          </p:nvSpPr>
          <p:spPr bwMode="auto">
            <a:xfrm>
              <a:off x="340" y="799"/>
              <a:ext cx="0" cy="46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>
              <a:off x="476" y="799"/>
              <a:ext cx="0" cy="46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  <p:sp>
          <p:nvSpPr>
            <p:cNvPr id="14" name="Line 11"/>
            <p:cNvSpPr>
              <a:spLocks noChangeShapeType="1"/>
            </p:cNvSpPr>
            <p:nvPr/>
          </p:nvSpPr>
          <p:spPr bwMode="auto">
            <a:xfrm>
              <a:off x="340" y="845"/>
              <a:ext cx="136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5" name="Group 12"/>
          <p:cNvGrpSpPr>
            <a:grpSpLocks/>
          </p:cNvGrpSpPr>
          <p:nvPr/>
        </p:nvGrpSpPr>
        <p:grpSpPr bwMode="auto">
          <a:xfrm>
            <a:off x="1350143" y="1816571"/>
            <a:ext cx="338138" cy="76200"/>
            <a:chOff x="340" y="799"/>
            <a:chExt cx="136" cy="46"/>
          </a:xfrm>
        </p:grpSpPr>
        <p:sp>
          <p:nvSpPr>
            <p:cNvPr id="16" name="Line 13"/>
            <p:cNvSpPr>
              <a:spLocks noChangeShapeType="1"/>
            </p:cNvSpPr>
            <p:nvPr/>
          </p:nvSpPr>
          <p:spPr bwMode="auto">
            <a:xfrm>
              <a:off x="340" y="799"/>
              <a:ext cx="0" cy="46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>
              <a:off x="476" y="799"/>
              <a:ext cx="0" cy="46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  <p:sp>
          <p:nvSpPr>
            <p:cNvPr id="18" name="Line 15"/>
            <p:cNvSpPr>
              <a:spLocks noChangeShapeType="1"/>
            </p:cNvSpPr>
            <p:nvPr/>
          </p:nvSpPr>
          <p:spPr bwMode="auto">
            <a:xfrm>
              <a:off x="340" y="845"/>
              <a:ext cx="136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9" name="Group 16"/>
          <p:cNvGrpSpPr>
            <a:grpSpLocks/>
          </p:cNvGrpSpPr>
          <p:nvPr/>
        </p:nvGrpSpPr>
        <p:grpSpPr bwMode="auto">
          <a:xfrm>
            <a:off x="1680343" y="1816571"/>
            <a:ext cx="339725" cy="76200"/>
            <a:chOff x="340" y="799"/>
            <a:chExt cx="136" cy="46"/>
          </a:xfrm>
        </p:grpSpPr>
        <p:sp>
          <p:nvSpPr>
            <p:cNvPr id="20" name="Line 17"/>
            <p:cNvSpPr>
              <a:spLocks noChangeShapeType="1"/>
            </p:cNvSpPr>
            <p:nvPr/>
          </p:nvSpPr>
          <p:spPr bwMode="auto">
            <a:xfrm>
              <a:off x="340" y="799"/>
              <a:ext cx="0" cy="46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  <p:sp>
          <p:nvSpPr>
            <p:cNvPr id="21" name="Line 18"/>
            <p:cNvSpPr>
              <a:spLocks noChangeShapeType="1"/>
            </p:cNvSpPr>
            <p:nvPr/>
          </p:nvSpPr>
          <p:spPr bwMode="auto">
            <a:xfrm>
              <a:off x="476" y="799"/>
              <a:ext cx="0" cy="46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  <p:sp>
          <p:nvSpPr>
            <p:cNvPr id="22" name="Line 19"/>
            <p:cNvSpPr>
              <a:spLocks noChangeShapeType="1"/>
            </p:cNvSpPr>
            <p:nvPr/>
          </p:nvSpPr>
          <p:spPr bwMode="auto">
            <a:xfrm>
              <a:off x="340" y="845"/>
              <a:ext cx="136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23" name="Group 20"/>
          <p:cNvGrpSpPr>
            <a:grpSpLocks/>
          </p:cNvGrpSpPr>
          <p:nvPr/>
        </p:nvGrpSpPr>
        <p:grpSpPr bwMode="auto">
          <a:xfrm>
            <a:off x="2010543" y="1816571"/>
            <a:ext cx="339725" cy="76200"/>
            <a:chOff x="340" y="799"/>
            <a:chExt cx="136" cy="46"/>
          </a:xfrm>
        </p:grpSpPr>
        <p:sp>
          <p:nvSpPr>
            <p:cNvPr id="24" name="Line 21"/>
            <p:cNvSpPr>
              <a:spLocks noChangeShapeType="1"/>
            </p:cNvSpPr>
            <p:nvPr/>
          </p:nvSpPr>
          <p:spPr bwMode="auto">
            <a:xfrm>
              <a:off x="340" y="799"/>
              <a:ext cx="0" cy="46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  <p:sp>
          <p:nvSpPr>
            <p:cNvPr id="25" name="Line 22"/>
            <p:cNvSpPr>
              <a:spLocks noChangeShapeType="1"/>
            </p:cNvSpPr>
            <p:nvPr/>
          </p:nvSpPr>
          <p:spPr bwMode="auto">
            <a:xfrm>
              <a:off x="476" y="799"/>
              <a:ext cx="0" cy="46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  <p:sp>
          <p:nvSpPr>
            <p:cNvPr id="26" name="Line 23"/>
            <p:cNvSpPr>
              <a:spLocks noChangeShapeType="1"/>
            </p:cNvSpPr>
            <p:nvPr/>
          </p:nvSpPr>
          <p:spPr bwMode="auto">
            <a:xfrm>
              <a:off x="340" y="845"/>
              <a:ext cx="136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27" name="Group 24"/>
          <p:cNvGrpSpPr>
            <a:grpSpLocks/>
          </p:cNvGrpSpPr>
          <p:nvPr/>
        </p:nvGrpSpPr>
        <p:grpSpPr bwMode="auto">
          <a:xfrm>
            <a:off x="2340743" y="1816571"/>
            <a:ext cx="339725" cy="76200"/>
            <a:chOff x="340" y="799"/>
            <a:chExt cx="136" cy="46"/>
          </a:xfrm>
        </p:grpSpPr>
        <p:sp>
          <p:nvSpPr>
            <p:cNvPr id="28" name="Line 25"/>
            <p:cNvSpPr>
              <a:spLocks noChangeShapeType="1"/>
            </p:cNvSpPr>
            <p:nvPr/>
          </p:nvSpPr>
          <p:spPr bwMode="auto">
            <a:xfrm>
              <a:off x="340" y="799"/>
              <a:ext cx="0" cy="46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  <p:sp>
          <p:nvSpPr>
            <p:cNvPr id="29" name="Line 26"/>
            <p:cNvSpPr>
              <a:spLocks noChangeShapeType="1"/>
            </p:cNvSpPr>
            <p:nvPr/>
          </p:nvSpPr>
          <p:spPr bwMode="auto">
            <a:xfrm>
              <a:off x="476" y="799"/>
              <a:ext cx="0" cy="46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  <p:sp>
          <p:nvSpPr>
            <p:cNvPr id="30" name="Line 27"/>
            <p:cNvSpPr>
              <a:spLocks noChangeShapeType="1"/>
            </p:cNvSpPr>
            <p:nvPr/>
          </p:nvSpPr>
          <p:spPr bwMode="auto">
            <a:xfrm>
              <a:off x="340" y="845"/>
              <a:ext cx="136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31" name="Group 28"/>
          <p:cNvGrpSpPr>
            <a:grpSpLocks/>
          </p:cNvGrpSpPr>
          <p:nvPr/>
        </p:nvGrpSpPr>
        <p:grpSpPr bwMode="auto">
          <a:xfrm>
            <a:off x="2670943" y="1816571"/>
            <a:ext cx="339725" cy="76200"/>
            <a:chOff x="340" y="799"/>
            <a:chExt cx="136" cy="46"/>
          </a:xfrm>
        </p:grpSpPr>
        <p:sp>
          <p:nvSpPr>
            <p:cNvPr id="32" name="Line 29"/>
            <p:cNvSpPr>
              <a:spLocks noChangeShapeType="1"/>
            </p:cNvSpPr>
            <p:nvPr/>
          </p:nvSpPr>
          <p:spPr bwMode="auto">
            <a:xfrm>
              <a:off x="340" y="799"/>
              <a:ext cx="0" cy="46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  <p:sp>
          <p:nvSpPr>
            <p:cNvPr id="33" name="Line 30"/>
            <p:cNvSpPr>
              <a:spLocks noChangeShapeType="1"/>
            </p:cNvSpPr>
            <p:nvPr/>
          </p:nvSpPr>
          <p:spPr bwMode="auto">
            <a:xfrm>
              <a:off x="476" y="799"/>
              <a:ext cx="0" cy="46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  <p:sp>
          <p:nvSpPr>
            <p:cNvPr id="34" name="Line 31"/>
            <p:cNvSpPr>
              <a:spLocks noChangeShapeType="1"/>
            </p:cNvSpPr>
            <p:nvPr/>
          </p:nvSpPr>
          <p:spPr bwMode="auto">
            <a:xfrm>
              <a:off x="340" y="845"/>
              <a:ext cx="136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35" name="Group 32"/>
          <p:cNvGrpSpPr>
            <a:grpSpLocks/>
          </p:cNvGrpSpPr>
          <p:nvPr/>
        </p:nvGrpSpPr>
        <p:grpSpPr bwMode="auto">
          <a:xfrm>
            <a:off x="3001143" y="1816571"/>
            <a:ext cx="339725" cy="76200"/>
            <a:chOff x="340" y="799"/>
            <a:chExt cx="136" cy="46"/>
          </a:xfrm>
        </p:grpSpPr>
        <p:sp>
          <p:nvSpPr>
            <p:cNvPr id="36" name="Line 33"/>
            <p:cNvSpPr>
              <a:spLocks noChangeShapeType="1"/>
            </p:cNvSpPr>
            <p:nvPr/>
          </p:nvSpPr>
          <p:spPr bwMode="auto">
            <a:xfrm>
              <a:off x="340" y="799"/>
              <a:ext cx="0" cy="46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  <p:sp>
          <p:nvSpPr>
            <p:cNvPr id="37" name="Line 34"/>
            <p:cNvSpPr>
              <a:spLocks noChangeShapeType="1"/>
            </p:cNvSpPr>
            <p:nvPr/>
          </p:nvSpPr>
          <p:spPr bwMode="auto">
            <a:xfrm>
              <a:off x="476" y="799"/>
              <a:ext cx="0" cy="46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  <p:sp>
          <p:nvSpPr>
            <p:cNvPr id="38" name="Line 35"/>
            <p:cNvSpPr>
              <a:spLocks noChangeShapeType="1"/>
            </p:cNvSpPr>
            <p:nvPr/>
          </p:nvSpPr>
          <p:spPr bwMode="auto">
            <a:xfrm>
              <a:off x="340" y="845"/>
              <a:ext cx="136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39" name="Group 36"/>
          <p:cNvGrpSpPr>
            <a:grpSpLocks/>
          </p:cNvGrpSpPr>
          <p:nvPr/>
        </p:nvGrpSpPr>
        <p:grpSpPr bwMode="auto">
          <a:xfrm>
            <a:off x="3331343" y="1816571"/>
            <a:ext cx="339725" cy="76200"/>
            <a:chOff x="340" y="799"/>
            <a:chExt cx="136" cy="46"/>
          </a:xfrm>
        </p:grpSpPr>
        <p:sp>
          <p:nvSpPr>
            <p:cNvPr id="40" name="Line 37"/>
            <p:cNvSpPr>
              <a:spLocks noChangeShapeType="1"/>
            </p:cNvSpPr>
            <p:nvPr/>
          </p:nvSpPr>
          <p:spPr bwMode="auto">
            <a:xfrm>
              <a:off x="340" y="799"/>
              <a:ext cx="0" cy="46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  <p:sp>
          <p:nvSpPr>
            <p:cNvPr id="41" name="Line 38"/>
            <p:cNvSpPr>
              <a:spLocks noChangeShapeType="1"/>
            </p:cNvSpPr>
            <p:nvPr/>
          </p:nvSpPr>
          <p:spPr bwMode="auto">
            <a:xfrm>
              <a:off x="476" y="799"/>
              <a:ext cx="0" cy="46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  <p:sp>
          <p:nvSpPr>
            <p:cNvPr id="42" name="Line 39"/>
            <p:cNvSpPr>
              <a:spLocks noChangeShapeType="1"/>
            </p:cNvSpPr>
            <p:nvPr/>
          </p:nvSpPr>
          <p:spPr bwMode="auto">
            <a:xfrm>
              <a:off x="340" y="845"/>
              <a:ext cx="136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43" name="Group 40"/>
          <p:cNvGrpSpPr>
            <a:grpSpLocks/>
          </p:cNvGrpSpPr>
          <p:nvPr/>
        </p:nvGrpSpPr>
        <p:grpSpPr bwMode="auto">
          <a:xfrm>
            <a:off x="3661543" y="1816571"/>
            <a:ext cx="339725" cy="76200"/>
            <a:chOff x="340" y="799"/>
            <a:chExt cx="136" cy="46"/>
          </a:xfrm>
        </p:grpSpPr>
        <p:sp>
          <p:nvSpPr>
            <p:cNvPr id="44" name="Line 41"/>
            <p:cNvSpPr>
              <a:spLocks noChangeShapeType="1"/>
            </p:cNvSpPr>
            <p:nvPr/>
          </p:nvSpPr>
          <p:spPr bwMode="auto">
            <a:xfrm>
              <a:off x="340" y="799"/>
              <a:ext cx="0" cy="46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  <p:sp>
          <p:nvSpPr>
            <p:cNvPr id="45" name="Line 42"/>
            <p:cNvSpPr>
              <a:spLocks noChangeShapeType="1"/>
            </p:cNvSpPr>
            <p:nvPr/>
          </p:nvSpPr>
          <p:spPr bwMode="auto">
            <a:xfrm>
              <a:off x="476" y="799"/>
              <a:ext cx="0" cy="46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  <p:sp>
          <p:nvSpPr>
            <p:cNvPr id="46" name="Line 43"/>
            <p:cNvSpPr>
              <a:spLocks noChangeShapeType="1"/>
            </p:cNvSpPr>
            <p:nvPr/>
          </p:nvSpPr>
          <p:spPr bwMode="auto">
            <a:xfrm>
              <a:off x="340" y="845"/>
              <a:ext cx="136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47" name="Group 44"/>
          <p:cNvGrpSpPr>
            <a:grpSpLocks/>
          </p:cNvGrpSpPr>
          <p:nvPr/>
        </p:nvGrpSpPr>
        <p:grpSpPr bwMode="auto">
          <a:xfrm>
            <a:off x="3991743" y="1816571"/>
            <a:ext cx="339725" cy="76200"/>
            <a:chOff x="340" y="799"/>
            <a:chExt cx="136" cy="46"/>
          </a:xfrm>
        </p:grpSpPr>
        <p:sp>
          <p:nvSpPr>
            <p:cNvPr id="48" name="Line 45"/>
            <p:cNvSpPr>
              <a:spLocks noChangeShapeType="1"/>
            </p:cNvSpPr>
            <p:nvPr/>
          </p:nvSpPr>
          <p:spPr bwMode="auto">
            <a:xfrm>
              <a:off x="340" y="799"/>
              <a:ext cx="0" cy="46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  <p:sp>
          <p:nvSpPr>
            <p:cNvPr id="49" name="Line 46"/>
            <p:cNvSpPr>
              <a:spLocks noChangeShapeType="1"/>
            </p:cNvSpPr>
            <p:nvPr/>
          </p:nvSpPr>
          <p:spPr bwMode="auto">
            <a:xfrm>
              <a:off x="476" y="799"/>
              <a:ext cx="0" cy="46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  <p:sp>
          <p:nvSpPr>
            <p:cNvPr id="50" name="Line 47"/>
            <p:cNvSpPr>
              <a:spLocks noChangeShapeType="1"/>
            </p:cNvSpPr>
            <p:nvPr/>
          </p:nvSpPr>
          <p:spPr bwMode="auto">
            <a:xfrm>
              <a:off x="340" y="845"/>
              <a:ext cx="136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51" name="Group 48"/>
          <p:cNvGrpSpPr>
            <a:grpSpLocks/>
          </p:cNvGrpSpPr>
          <p:nvPr/>
        </p:nvGrpSpPr>
        <p:grpSpPr bwMode="auto">
          <a:xfrm>
            <a:off x="4321943" y="1816571"/>
            <a:ext cx="339725" cy="76200"/>
            <a:chOff x="340" y="799"/>
            <a:chExt cx="136" cy="46"/>
          </a:xfrm>
        </p:grpSpPr>
        <p:sp>
          <p:nvSpPr>
            <p:cNvPr id="52" name="Line 49"/>
            <p:cNvSpPr>
              <a:spLocks noChangeShapeType="1"/>
            </p:cNvSpPr>
            <p:nvPr/>
          </p:nvSpPr>
          <p:spPr bwMode="auto">
            <a:xfrm>
              <a:off x="340" y="799"/>
              <a:ext cx="0" cy="46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  <p:sp>
          <p:nvSpPr>
            <p:cNvPr id="53" name="Line 50"/>
            <p:cNvSpPr>
              <a:spLocks noChangeShapeType="1"/>
            </p:cNvSpPr>
            <p:nvPr/>
          </p:nvSpPr>
          <p:spPr bwMode="auto">
            <a:xfrm>
              <a:off x="476" y="799"/>
              <a:ext cx="0" cy="46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  <p:sp>
          <p:nvSpPr>
            <p:cNvPr id="54" name="Line 51"/>
            <p:cNvSpPr>
              <a:spLocks noChangeShapeType="1"/>
            </p:cNvSpPr>
            <p:nvPr/>
          </p:nvSpPr>
          <p:spPr bwMode="auto">
            <a:xfrm>
              <a:off x="340" y="845"/>
              <a:ext cx="136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55" name="Group 52"/>
          <p:cNvGrpSpPr>
            <a:grpSpLocks/>
          </p:cNvGrpSpPr>
          <p:nvPr/>
        </p:nvGrpSpPr>
        <p:grpSpPr bwMode="auto">
          <a:xfrm>
            <a:off x="4652143" y="1816571"/>
            <a:ext cx="339725" cy="76200"/>
            <a:chOff x="340" y="799"/>
            <a:chExt cx="136" cy="46"/>
          </a:xfrm>
        </p:grpSpPr>
        <p:sp>
          <p:nvSpPr>
            <p:cNvPr id="56" name="Line 53"/>
            <p:cNvSpPr>
              <a:spLocks noChangeShapeType="1"/>
            </p:cNvSpPr>
            <p:nvPr/>
          </p:nvSpPr>
          <p:spPr bwMode="auto">
            <a:xfrm>
              <a:off x="340" y="799"/>
              <a:ext cx="0" cy="46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  <p:sp>
          <p:nvSpPr>
            <p:cNvPr id="57" name="Line 54"/>
            <p:cNvSpPr>
              <a:spLocks noChangeShapeType="1"/>
            </p:cNvSpPr>
            <p:nvPr/>
          </p:nvSpPr>
          <p:spPr bwMode="auto">
            <a:xfrm>
              <a:off x="476" y="799"/>
              <a:ext cx="0" cy="46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  <p:sp>
          <p:nvSpPr>
            <p:cNvPr id="58" name="Line 55"/>
            <p:cNvSpPr>
              <a:spLocks noChangeShapeType="1"/>
            </p:cNvSpPr>
            <p:nvPr/>
          </p:nvSpPr>
          <p:spPr bwMode="auto">
            <a:xfrm>
              <a:off x="340" y="845"/>
              <a:ext cx="136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59" name="Group 56"/>
          <p:cNvGrpSpPr>
            <a:grpSpLocks/>
          </p:cNvGrpSpPr>
          <p:nvPr/>
        </p:nvGrpSpPr>
        <p:grpSpPr bwMode="auto">
          <a:xfrm>
            <a:off x="4982343" y="1816571"/>
            <a:ext cx="339725" cy="76200"/>
            <a:chOff x="340" y="799"/>
            <a:chExt cx="136" cy="46"/>
          </a:xfrm>
        </p:grpSpPr>
        <p:sp>
          <p:nvSpPr>
            <p:cNvPr id="60" name="Line 57"/>
            <p:cNvSpPr>
              <a:spLocks noChangeShapeType="1"/>
            </p:cNvSpPr>
            <p:nvPr/>
          </p:nvSpPr>
          <p:spPr bwMode="auto">
            <a:xfrm>
              <a:off x="340" y="799"/>
              <a:ext cx="0" cy="46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  <p:sp>
          <p:nvSpPr>
            <p:cNvPr id="61" name="Line 58"/>
            <p:cNvSpPr>
              <a:spLocks noChangeShapeType="1"/>
            </p:cNvSpPr>
            <p:nvPr/>
          </p:nvSpPr>
          <p:spPr bwMode="auto">
            <a:xfrm>
              <a:off x="476" y="799"/>
              <a:ext cx="0" cy="46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  <p:sp>
          <p:nvSpPr>
            <p:cNvPr id="62" name="Line 59"/>
            <p:cNvSpPr>
              <a:spLocks noChangeShapeType="1"/>
            </p:cNvSpPr>
            <p:nvPr/>
          </p:nvSpPr>
          <p:spPr bwMode="auto">
            <a:xfrm>
              <a:off x="340" y="845"/>
              <a:ext cx="136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63" name="Group 60"/>
          <p:cNvGrpSpPr>
            <a:grpSpLocks/>
          </p:cNvGrpSpPr>
          <p:nvPr/>
        </p:nvGrpSpPr>
        <p:grpSpPr bwMode="auto">
          <a:xfrm>
            <a:off x="5312543" y="1816571"/>
            <a:ext cx="339725" cy="76200"/>
            <a:chOff x="340" y="799"/>
            <a:chExt cx="136" cy="46"/>
          </a:xfrm>
        </p:grpSpPr>
        <p:sp>
          <p:nvSpPr>
            <p:cNvPr id="64" name="Line 61"/>
            <p:cNvSpPr>
              <a:spLocks noChangeShapeType="1"/>
            </p:cNvSpPr>
            <p:nvPr/>
          </p:nvSpPr>
          <p:spPr bwMode="auto">
            <a:xfrm>
              <a:off x="340" y="799"/>
              <a:ext cx="0" cy="46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  <p:sp>
          <p:nvSpPr>
            <p:cNvPr id="65" name="Line 62"/>
            <p:cNvSpPr>
              <a:spLocks noChangeShapeType="1"/>
            </p:cNvSpPr>
            <p:nvPr/>
          </p:nvSpPr>
          <p:spPr bwMode="auto">
            <a:xfrm>
              <a:off x="476" y="799"/>
              <a:ext cx="0" cy="46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  <p:sp>
          <p:nvSpPr>
            <p:cNvPr id="66" name="Line 63"/>
            <p:cNvSpPr>
              <a:spLocks noChangeShapeType="1"/>
            </p:cNvSpPr>
            <p:nvPr/>
          </p:nvSpPr>
          <p:spPr bwMode="auto">
            <a:xfrm>
              <a:off x="340" y="845"/>
              <a:ext cx="136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67" name="Group 64"/>
          <p:cNvGrpSpPr>
            <a:grpSpLocks/>
          </p:cNvGrpSpPr>
          <p:nvPr/>
        </p:nvGrpSpPr>
        <p:grpSpPr bwMode="auto">
          <a:xfrm>
            <a:off x="5642743" y="1816571"/>
            <a:ext cx="339725" cy="76200"/>
            <a:chOff x="340" y="799"/>
            <a:chExt cx="136" cy="46"/>
          </a:xfrm>
        </p:grpSpPr>
        <p:sp>
          <p:nvSpPr>
            <p:cNvPr id="68" name="Line 65"/>
            <p:cNvSpPr>
              <a:spLocks noChangeShapeType="1"/>
            </p:cNvSpPr>
            <p:nvPr/>
          </p:nvSpPr>
          <p:spPr bwMode="auto">
            <a:xfrm>
              <a:off x="340" y="799"/>
              <a:ext cx="0" cy="46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  <p:sp>
          <p:nvSpPr>
            <p:cNvPr id="69" name="Line 66"/>
            <p:cNvSpPr>
              <a:spLocks noChangeShapeType="1"/>
            </p:cNvSpPr>
            <p:nvPr/>
          </p:nvSpPr>
          <p:spPr bwMode="auto">
            <a:xfrm>
              <a:off x="476" y="799"/>
              <a:ext cx="0" cy="46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  <p:sp>
          <p:nvSpPr>
            <p:cNvPr id="70" name="Line 67"/>
            <p:cNvSpPr>
              <a:spLocks noChangeShapeType="1"/>
            </p:cNvSpPr>
            <p:nvPr/>
          </p:nvSpPr>
          <p:spPr bwMode="auto">
            <a:xfrm>
              <a:off x="340" y="845"/>
              <a:ext cx="136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71" name="Group 68"/>
          <p:cNvGrpSpPr>
            <a:grpSpLocks/>
          </p:cNvGrpSpPr>
          <p:nvPr/>
        </p:nvGrpSpPr>
        <p:grpSpPr bwMode="auto">
          <a:xfrm>
            <a:off x="5972943" y="1816571"/>
            <a:ext cx="339725" cy="76200"/>
            <a:chOff x="340" y="799"/>
            <a:chExt cx="136" cy="46"/>
          </a:xfrm>
        </p:grpSpPr>
        <p:sp>
          <p:nvSpPr>
            <p:cNvPr id="72" name="Line 69"/>
            <p:cNvSpPr>
              <a:spLocks noChangeShapeType="1"/>
            </p:cNvSpPr>
            <p:nvPr/>
          </p:nvSpPr>
          <p:spPr bwMode="auto">
            <a:xfrm>
              <a:off x="340" y="799"/>
              <a:ext cx="0" cy="46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  <p:sp>
          <p:nvSpPr>
            <p:cNvPr id="73" name="Line 70"/>
            <p:cNvSpPr>
              <a:spLocks noChangeShapeType="1"/>
            </p:cNvSpPr>
            <p:nvPr/>
          </p:nvSpPr>
          <p:spPr bwMode="auto">
            <a:xfrm>
              <a:off x="476" y="799"/>
              <a:ext cx="0" cy="46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  <p:sp>
          <p:nvSpPr>
            <p:cNvPr id="74" name="Line 71"/>
            <p:cNvSpPr>
              <a:spLocks noChangeShapeType="1"/>
            </p:cNvSpPr>
            <p:nvPr/>
          </p:nvSpPr>
          <p:spPr bwMode="auto">
            <a:xfrm>
              <a:off x="340" y="845"/>
              <a:ext cx="136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75" name="Group 72"/>
          <p:cNvGrpSpPr>
            <a:grpSpLocks/>
          </p:cNvGrpSpPr>
          <p:nvPr/>
        </p:nvGrpSpPr>
        <p:grpSpPr bwMode="auto">
          <a:xfrm>
            <a:off x="6303143" y="1816571"/>
            <a:ext cx="339725" cy="76200"/>
            <a:chOff x="340" y="799"/>
            <a:chExt cx="136" cy="46"/>
          </a:xfrm>
        </p:grpSpPr>
        <p:sp>
          <p:nvSpPr>
            <p:cNvPr id="76" name="Line 73"/>
            <p:cNvSpPr>
              <a:spLocks noChangeShapeType="1"/>
            </p:cNvSpPr>
            <p:nvPr/>
          </p:nvSpPr>
          <p:spPr bwMode="auto">
            <a:xfrm>
              <a:off x="340" y="799"/>
              <a:ext cx="0" cy="46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  <p:sp>
          <p:nvSpPr>
            <p:cNvPr id="77" name="Line 74"/>
            <p:cNvSpPr>
              <a:spLocks noChangeShapeType="1"/>
            </p:cNvSpPr>
            <p:nvPr/>
          </p:nvSpPr>
          <p:spPr bwMode="auto">
            <a:xfrm>
              <a:off x="476" y="799"/>
              <a:ext cx="0" cy="46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  <p:sp>
          <p:nvSpPr>
            <p:cNvPr id="78" name="Line 75"/>
            <p:cNvSpPr>
              <a:spLocks noChangeShapeType="1"/>
            </p:cNvSpPr>
            <p:nvPr/>
          </p:nvSpPr>
          <p:spPr bwMode="auto">
            <a:xfrm>
              <a:off x="340" y="845"/>
              <a:ext cx="136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79" name="Group 76"/>
          <p:cNvGrpSpPr>
            <a:grpSpLocks/>
          </p:cNvGrpSpPr>
          <p:nvPr/>
        </p:nvGrpSpPr>
        <p:grpSpPr bwMode="auto">
          <a:xfrm>
            <a:off x="6633343" y="1816571"/>
            <a:ext cx="339725" cy="76200"/>
            <a:chOff x="340" y="799"/>
            <a:chExt cx="136" cy="46"/>
          </a:xfrm>
        </p:grpSpPr>
        <p:sp>
          <p:nvSpPr>
            <p:cNvPr id="80" name="Line 77"/>
            <p:cNvSpPr>
              <a:spLocks noChangeShapeType="1"/>
            </p:cNvSpPr>
            <p:nvPr/>
          </p:nvSpPr>
          <p:spPr bwMode="auto">
            <a:xfrm>
              <a:off x="340" y="799"/>
              <a:ext cx="0" cy="46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  <p:sp>
          <p:nvSpPr>
            <p:cNvPr id="81" name="Line 78"/>
            <p:cNvSpPr>
              <a:spLocks noChangeShapeType="1"/>
            </p:cNvSpPr>
            <p:nvPr/>
          </p:nvSpPr>
          <p:spPr bwMode="auto">
            <a:xfrm>
              <a:off x="476" y="799"/>
              <a:ext cx="0" cy="46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  <p:sp>
          <p:nvSpPr>
            <p:cNvPr id="82" name="Line 79"/>
            <p:cNvSpPr>
              <a:spLocks noChangeShapeType="1"/>
            </p:cNvSpPr>
            <p:nvPr/>
          </p:nvSpPr>
          <p:spPr bwMode="auto">
            <a:xfrm>
              <a:off x="340" y="845"/>
              <a:ext cx="136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83" name="Group 80"/>
          <p:cNvGrpSpPr>
            <a:grpSpLocks/>
          </p:cNvGrpSpPr>
          <p:nvPr/>
        </p:nvGrpSpPr>
        <p:grpSpPr bwMode="auto">
          <a:xfrm>
            <a:off x="6963543" y="1816571"/>
            <a:ext cx="339725" cy="76200"/>
            <a:chOff x="340" y="799"/>
            <a:chExt cx="136" cy="46"/>
          </a:xfrm>
        </p:grpSpPr>
        <p:sp>
          <p:nvSpPr>
            <p:cNvPr id="84" name="Line 81"/>
            <p:cNvSpPr>
              <a:spLocks noChangeShapeType="1"/>
            </p:cNvSpPr>
            <p:nvPr/>
          </p:nvSpPr>
          <p:spPr bwMode="auto">
            <a:xfrm>
              <a:off x="340" y="799"/>
              <a:ext cx="0" cy="46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  <p:sp>
          <p:nvSpPr>
            <p:cNvPr id="85" name="Line 82"/>
            <p:cNvSpPr>
              <a:spLocks noChangeShapeType="1"/>
            </p:cNvSpPr>
            <p:nvPr/>
          </p:nvSpPr>
          <p:spPr bwMode="auto">
            <a:xfrm>
              <a:off x="476" y="799"/>
              <a:ext cx="0" cy="46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  <p:sp>
          <p:nvSpPr>
            <p:cNvPr id="86" name="Line 83"/>
            <p:cNvSpPr>
              <a:spLocks noChangeShapeType="1"/>
            </p:cNvSpPr>
            <p:nvPr/>
          </p:nvSpPr>
          <p:spPr bwMode="auto">
            <a:xfrm>
              <a:off x="340" y="845"/>
              <a:ext cx="136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87" name="Group 84"/>
          <p:cNvGrpSpPr>
            <a:grpSpLocks/>
          </p:cNvGrpSpPr>
          <p:nvPr/>
        </p:nvGrpSpPr>
        <p:grpSpPr bwMode="auto">
          <a:xfrm>
            <a:off x="7293743" y="1816571"/>
            <a:ext cx="339725" cy="76200"/>
            <a:chOff x="340" y="799"/>
            <a:chExt cx="136" cy="46"/>
          </a:xfrm>
        </p:grpSpPr>
        <p:sp>
          <p:nvSpPr>
            <p:cNvPr id="88" name="Line 85"/>
            <p:cNvSpPr>
              <a:spLocks noChangeShapeType="1"/>
            </p:cNvSpPr>
            <p:nvPr/>
          </p:nvSpPr>
          <p:spPr bwMode="auto">
            <a:xfrm>
              <a:off x="340" y="799"/>
              <a:ext cx="0" cy="46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  <p:sp>
          <p:nvSpPr>
            <p:cNvPr id="89" name="Line 86"/>
            <p:cNvSpPr>
              <a:spLocks noChangeShapeType="1"/>
            </p:cNvSpPr>
            <p:nvPr/>
          </p:nvSpPr>
          <p:spPr bwMode="auto">
            <a:xfrm>
              <a:off x="476" y="799"/>
              <a:ext cx="0" cy="46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  <p:sp>
          <p:nvSpPr>
            <p:cNvPr id="90" name="Line 87"/>
            <p:cNvSpPr>
              <a:spLocks noChangeShapeType="1"/>
            </p:cNvSpPr>
            <p:nvPr/>
          </p:nvSpPr>
          <p:spPr bwMode="auto">
            <a:xfrm>
              <a:off x="340" y="845"/>
              <a:ext cx="136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91" name="Group 88"/>
          <p:cNvGrpSpPr>
            <a:grpSpLocks/>
          </p:cNvGrpSpPr>
          <p:nvPr/>
        </p:nvGrpSpPr>
        <p:grpSpPr bwMode="auto">
          <a:xfrm>
            <a:off x="7623943" y="1816571"/>
            <a:ext cx="339725" cy="76200"/>
            <a:chOff x="340" y="799"/>
            <a:chExt cx="136" cy="46"/>
          </a:xfrm>
        </p:grpSpPr>
        <p:sp>
          <p:nvSpPr>
            <p:cNvPr id="92" name="Line 89"/>
            <p:cNvSpPr>
              <a:spLocks noChangeShapeType="1"/>
            </p:cNvSpPr>
            <p:nvPr/>
          </p:nvSpPr>
          <p:spPr bwMode="auto">
            <a:xfrm>
              <a:off x="340" y="799"/>
              <a:ext cx="0" cy="46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  <p:sp>
          <p:nvSpPr>
            <p:cNvPr id="93" name="Line 90"/>
            <p:cNvSpPr>
              <a:spLocks noChangeShapeType="1"/>
            </p:cNvSpPr>
            <p:nvPr/>
          </p:nvSpPr>
          <p:spPr bwMode="auto">
            <a:xfrm>
              <a:off x="476" y="799"/>
              <a:ext cx="0" cy="46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  <p:sp>
          <p:nvSpPr>
            <p:cNvPr id="94" name="Line 91"/>
            <p:cNvSpPr>
              <a:spLocks noChangeShapeType="1"/>
            </p:cNvSpPr>
            <p:nvPr/>
          </p:nvSpPr>
          <p:spPr bwMode="auto">
            <a:xfrm>
              <a:off x="340" y="845"/>
              <a:ext cx="136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95" name="Group 92"/>
          <p:cNvGrpSpPr>
            <a:grpSpLocks/>
          </p:cNvGrpSpPr>
          <p:nvPr/>
        </p:nvGrpSpPr>
        <p:grpSpPr bwMode="auto">
          <a:xfrm>
            <a:off x="7954143" y="1816571"/>
            <a:ext cx="339725" cy="76200"/>
            <a:chOff x="340" y="799"/>
            <a:chExt cx="136" cy="46"/>
          </a:xfrm>
        </p:grpSpPr>
        <p:sp>
          <p:nvSpPr>
            <p:cNvPr id="96" name="Line 93"/>
            <p:cNvSpPr>
              <a:spLocks noChangeShapeType="1"/>
            </p:cNvSpPr>
            <p:nvPr/>
          </p:nvSpPr>
          <p:spPr bwMode="auto">
            <a:xfrm>
              <a:off x="340" y="799"/>
              <a:ext cx="0" cy="46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  <p:sp>
          <p:nvSpPr>
            <p:cNvPr id="97" name="Line 94"/>
            <p:cNvSpPr>
              <a:spLocks noChangeShapeType="1"/>
            </p:cNvSpPr>
            <p:nvPr/>
          </p:nvSpPr>
          <p:spPr bwMode="auto">
            <a:xfrm>
              <a:off x="476" y="799"/>
              <a:ext cx="0" cy="46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  <p:sp>
          <p:nvSpPr>
            <p:cNvPr id="98" name="Line 95"/>
            <p:cNvSpPr>
              <a:spLocks noChangeShapeType="1"/>
            </p:cNvSpPr>
            <p:nvPr/>
          </p:nvSpPr>
          <p:spPr bwMode="auto">
            <a:xfrm>
              <a:off x="340" y="845"/>
              <a:ext cx="136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99" name="Group 96"/>
          <p:cNvGrpSpPr>
            <a:grpSpLocks/>
          </p:cNvGrpSpPr>
          <p:nvPr/>
        </p:nvGrpSpPr>
        <p:grpSpPr bwMode="auto">
          <a:xfrm>
            <a:off x="8287518" y="1816571"/>
            <a:ext cx="336550" cy="76200"/>
            <a:chOff x="340" y="799"/>
            <a:chExt cx="136" cy="46"/>
          </a:xfrm>
        </p:grpSpPr>
        <p:sp>
          <p:nvSpPr>
            <p:cNvPr id="100" name="Line 97"/>
            <p:cNvSpPr>
              <a:spLocks noChangeShapeType="1"/>
            </p:cNvSpPr>
            <p:nvPr/>
          </p:nvSpPr>
          <p:spPr bwMode="auto">
            <a:xfrm>
              <a:off x="340" y="799"/>
              <a:ext cx="0" cy="46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  <p:sp>
          <p:nvSpPr>
            <p:cNvPr id="101" name="Line 98"/>
            <p:cNvSpPr>
              <a:spLocks noChangeShapeType="1"/>
            </p:cNvSpPr>
            <p:nvPr/>
          </p:nvSpPr>
          <p:spPr bwMode="auto">
            <a:xfrm>
              <a:off x="476" y="799"/>
              <a:ext cx="0" cy="46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  <p:sp>
          <p:nvSpPr>
            <p:cNvPr id="102" name="Line 99"/>
            <p:cNvSpPr>
              <a:spLocks noChangeShapeType="1"/>
            </p:cNvSpPr>
            <p:nvPr/>
          </p:nvSpPr>
          <p:spPr bwMode="auto">
            <a:xfrm>
              <a:off x="340" y="845"/>
              <a:ext cx="136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03" name="Line 100"/>
          <p:cNvSpPr>
            <a:spLocks noChangeShapeType="1"/>
          </p:cNvSpPr>
          <p:nvPr/>
        </p:nvSpPr>
        <p:spPr bwMode="auto">
          <a:xfrm flipH="1">
            <a:off x="3998093" y="1708621"/>
            <a:ext cx="3175" cy="18415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en-GB" b="1">
              <a:solidFill>
                <a:srgbClr val="000066"/>
              </a:solidFill>
            </a:endParaRPr>
          </a:p>
        </p:txBody>
      </p:sp>
      <p:sp>
        <p:nvSpPr>
          <p:cNvPr id="104" name="Line 101"/>
          <p:cNvSpPr>
            <a:spLocks noChangeShapeType="1"/>
          </p:cNvSpPr>
          <p:nvPr/>
        </p:nvSpPr>
        <p:spPr bwMode="auto">
          <a:xfrm flipH="1">
            <a:off x="2667768" y="1705446"/>
            <a:ext cx="3175" cy="18415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en-GB" b="1">
              <a:solidFill>
                <a:srgbClr val="000066"/>
              </a:solidFill>
            </a:endParaRPr>
          </a:p>
        </p:txBody>
      </p:sp>
      <p:sp>
        <p:nvSpPr>
          <p:cNvPr id="105" name="Line 102"/>
          <p:cNvSpPr>
            <a:spLocks noChangeShapeType="1"/>
          </p:cNvSpPr>
          <p:nvPr/>
        </p:nvSpPr>
        <p:spPr bwMode="auto">
          <a:xfrm flipH="1">
            <a:off x="5318893" y="1708621"/>
            <a:ext cx="3175" cy="18415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en-GB" b="1">
              <a:solidFill>
                <a:srgbClr val="000066"/>
              </a:solidFill>
            </a:endParaRPr>
          </a:p>
        </p:txBody>
      </p:sp>
      <p:sp>
        <p:nvSpPr>
          <p:cNvPr id="106" name="Line 103"/>
          <p:cNvSpPr>
            <a:spLocks noChangeShapeType="1"/>
          </p:cNvSpPr>
          <p:nvPr/>
        </p:nvSpPr>
        <p:spPr bwMode="auto">
          <a:xfrm flipH="1">
            <a:off x="6639693" y="1708621"/>
            <a:ext cx="3175" cy="18415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en-GB" b="1">
              <a:solidFill>
                <a:srgbClr val="000066"/>
              </a:solidFill>
            </a:endParaRPr>
          </a:p>
        </p:txBody>
      </p:sp>
      <p:sp>
        <p:nvSpPr>
          <p:cNvPr id="107" name="Line 104"/>
          <p:cNvSpPr>
            <a:spLocks noChangeShapeType="1"/>
          </p:cNvSpPr>
          <p:nvPr/>
        </p:nvSpPr>
        <p:spPr bwMode="auto">
          <a:xfrm flipH="1">
            <a:off x="7963668" y="1708621"/>
            <a:ext cx="3175" cy="18415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en-GB" b="1">
              <a:solidFill>
                <a:srgbClr val="000066"/>
              </a:solidFill>
            </a:endParaRPr>
          </a:p>
        </p:txBody>
      </p:sp>
      <p:sp>
        <p:nvSpPr>
          <p:cNvPr id="108" name="Line 109"/>
          <p:cNvSpPr>
            <a:spLocks noChangeShapeType="1"/>
          </p:cNvSpPr>
          <p:nvPr/>
        </p:nvSpPr>
        <p:spPr bwMode="auto">
          <a:xfrm flipH="1">
            <a:off x="680218" y="1708621"/>
            <a:ext cx="3175" cy="18415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en-GB" b="1">
              <a:solidFill>
                <a:srgbClr val="000066"/>
              </a:solidFill>
            </a:endParaRPr>
          </a:p>
        </p:txBody>
      </p:sp>
      <p:sp>
        <p:nvSpPr>
          <p:cNvPr id="109" name="Line 110"/>
          <p:cNvSpPr>
            <a:spLocks noChangeShapeType="1"/>
          </p:cNvSpPr>
          <p:nvPr/>
        </p:nvSpPr>
        <p:spPr bwMode="auto">
          <a:xfrm flipH="1">
            <a:off x="3340868" y="1699096"/>
            <a:ext cx="3175" cy="18415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en-GB" b="1">
              <a:solidFill>
                <a:srgbClr val="000066"/>
              </a:solidFill>
            </a:endParaRPr>
          </a:p>
        </p:txBody>
      </p:sp>
      <p:sp>
        <p:nvSpPr>
          <p:cNvPr id="110" name="Line 111"/>
          <p:cNvSpPr>
            <a:spLocks noChangeShapeType="1"/>
          </p:cNvSpPr>
          <p:nvPr/>
        </p:nvSpPr>
        <p:spPr bwMode="auto">
          <a:xfrm flipH="1">
            <a:off x="4658493" y="1705446"/>
            <a:ext cx="3175" cy="18415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en-GB" b="1">
              <a:solidFill>
                <a:srgbClr val="000066"/>
              </a:solidFill>
            </a:endParaRPr>
          </a:p>
        </p:txBody>
      </p:sp>
      <p:sp>
        <p:nvSpPr>
          <p:cNvPr id="111" name="Line 112"/>
          <p:cNvSpPr>
            <a:spLocks noChangeShapeType="1"/>
          </p:cNvSpPr>
          <p:nvPr/>
        </p:nvSpPr>
        <p:spPr bwMode="auto">
          <a:xfrm flipH="1">
            <a:off x="5982468" y="1714971"/>
            <a:ext cx="3175" cy="18415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en-GB" b="1">
              <a:solidFill>
                <a:srgbClr val="000066"/>
              </a:solidFill>
            </a:endParaRPr>
          </a:p>
        </p:txBody>
      </p:sp>
      <p:sp>
        <p:nvSpPr>
          <p:cNvPr id="112" name="Line 113"/>
          <p:cNvSpPr>
            <a:spLocks noChangeShapeType="1"/>
          </p:cNvSpPr>
          <p:nvPr/>
        </p:nvSpPr>
        <p:spPr bwMode="auto">
          <a:xfrm flipH="1">
            <a:off x="7290568" y="1699096"/>
            <a:ext cx="3175" cy="18415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en-GB" b="1">
              <a:solidFill>
                <a:srgbClr val="000066"/>
              </a:solidFill>
            </a:endParaRPr>
          </a:p>
        </p:txBody>
      </p:sp>
      <p:sp>
        <p:nvSpPr>
          <p:cNvPr id="117" name="Line 118"/>
          <p:cNvSpPr>
            <a:spLocks noChangeShapeType="1"/>
          </p:cNvSpPr>
          <p:nvPr/>
        </p:nvSpPr>
        <p:spPr bwMode="auto">
          <a:xfrm flipH="1">
            <a:off x="2007368" y="1705446"/>
            <a:ext cx="3175" cy="18415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en-GB" b="1">
              <a:solidFill>
                <a:srgbClr val="000066"/>
              </a:solidFill>
            </a:endParaRPr>
          </a:p>
        </p:txBody>
      </p:sp>
      <p:sp>
        <p:nvSpPr>
          <p:cNvPr id="118" name="Line 119"/>
          <p:cNvSpPr>
            <a:spLocks noChangeShapeType="1"/>
          </p:cNvSpPr>
          <p:nvPr/>
        </p:nvSpPr>
        <p:spPr bwMode="auto">
          <a:xfrm flipH="1">
            <a:off x="1356493" y="1708621"/>
            <a:ext cx="3175" cy="18415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en-GB" b="1">
              <a:solidFill>
                <a:srgbClr val="000066"/>
              </a:solidFill>
            </a:endParaRPr>
          </a:p>
        </p:txBody>
      </p:sp>
      <p:sp>
        <p:nvSpPr>
          <p:cNvPr id="119" name="Text Box 127"/>
          <p:cNvSpPr txBox="1">
            <a:spLocks noChangeArrowheads="1"/>
          </p:cNvSpPr>
          <p:nvPr/>
        </p:nvSpPr>
        <p:spPr bwMode="auto">
          <a:xfrm>
            <a:off x="705618" y="1484784"/>
            <a:ext cx="811485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altLang="en-US" sz="1200" i="1" dirty="0">
                <a:solidFill>
                  <a:srgbClr val="000066"/>
                </a:solidFill>
                <a:latin typeface="+mn-lt"/>
                <a:cs typeface="Arial" charset="0"/>
              </a:rPr>
              <a:t> Jan          </a:t>
            </a:r>
            <a:r>
              <a:rPr lang="en-GB" altLang="en-US" sz="1200" i="1" dirty="0" smtClean="0">
                <a:solidFill>
                  <a:srgbClr val="000066"/>
                </a:solidFill>
                <a:latin typeface="+mn-lt"/>
                <a:cs typeface="Arial" charset="0"/>
              </a:rPr>
              <a:t>     </a:t>
            </a:r>
            <a:r>
              <a:rPr lang="en-GB" altLang="en-US" sz="1200" i="1" dirty="0">
                <a:solidFill>
                  <a:srgbClr val="000066"/>
                </a:solidFill>
                <a:latin typeface="+mn-lt"/>
                <a:cs typeface="Arial" charset="0"/>
              </a:rPr>
              <a:t>Feb        </a:t>
            </a:r>
            <a:r>
              <a:rPr lang="en-GB" altLang="en-US" sz="1200" i="1" dirty="0" smtClean="0">
                <a:solidFill>
                  <a:srgbClr val="000066"/>
                </a:solidFill>
                <a:latin typeface="+mn-lt"/>
                <a:cs typeface="Arial" charset="0"/>
              </a:rPr>
              <a:t>     Mar           Apr             May           </a:t>
            </a:r>
            <a:r>
              <a:rPr lang="en-GB" altLang="en-US" sz="1200" i="1" dirty="0">
                <a:solidFill>
                  <a:srgbClr val="000066"/>
                </a:solidFill>
                <a:latin typeface="+mn-lt"/>
                <a:cs typeface="Arial" charset="0"/>
              </a:rPr>
              <a:t>Jun         </a:t>
            </a:r>
            <a:r>
              <a:rPr lang="en-GB" altLang="en-US" sz="1200" i="1" dirty="0" smtClean="0">
                <a:solidFill>
                  <a:srgbClr val="000066"/>
                </a:solidFill>
                <a:latin typeface="+mn-lt"/>
                <a:cs typeface="Arial" charset="0"/>
              </a:rPr>
              <a:t>    Jul             Aug            Sep            Oct            Nov            Dec</a:t>
            </a:r>
            <a:endParaRPr lang="en-GB" altLang="en-US" sz="800" i="1" dirty="0">
              <a:solidFill>
                <a:srgbClr val="000066"/>
              </a:solidFill>
              <a:latin typeface="+mn-lt"/>
              <a:cs typeface="Arial" charset="0"/>
            </a:endParaRPr>
          </a:p>
        </p:txBody>
      </p:sp>
      <p:sp>
        <p:nvSpPr>
          <p:cNvPr id="120" name="Rectangle 106"/>
          <p:cNvSpPr>
            <a:spLocks noChangeArrowheads="1"/>
          </p:cNvSpPr>
          <p:nvPr/>
        </p:nvSpPr>
        <p:spPr bwMode="auto">
          <a:xfrm>
            <a:off x="3521843" y="2637309"/>
            <a:ext cx="236538" cy="347662"/>
          </a:xfrm>
          <a:prstGeom prst="rect">
            <a:avLst/>
          </a:prstGeom>
          <a:solidFill>
            <a:srgbClr val="B4C3E1">
              <a:alpha val="30000"/>
            </a:srgbClr>
          </a:solidFill>
          <a:ln w="12700">
            <a:solidFill>
              <a:srgbClr val="B4C3E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cs typeface="Arial" charset="0"/>
            </a:endParaRPr>
          </a:p>
        </p:txBody>
      </p:sp>
      <p:sp>
        <p:nvSpPr>
          <p:cNvPr id="121" name="Rectangle 105"/>
          <p:cNvSpPr>
            <a:spLocks noChangeArrowheads="1"/>
          </p:cNvSpPr>
          <p:nvPr/>
        </p:nvSpPr>
        <p:spPr bwMode="auto">
          <a:xfrm>
            <a:off x="1019943" y="2138834"/>
            <a:ext cx="1171575" cy="358775"/>
          </a:xfrm>
          <a:prstGeom prst="rect">
            <a:avLst/>
          </a:prstGeom>
          <a:solidFill>
            <a:srgbClr val="E5E4B2"/>
          </a:solidFill>
          <a:ln w="12700">
            <a:solidFill>
              <a:srgbClr val="B4C3E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cs typeface="Arial" charset="0"/>
              </a:rPr>
              <a:t>Analysis </a:t>
            </a:r>
            <a:endParaRPr kumimoji="0" lang="en-US" altLang="en-US" sz="1200" b="0" i="0" u="none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cs typeface="Arial" charset="0"/>
            </a:endParaRPr>
          </a:p>
        </p:txBody>
      </p:sp>
      <p:sp>
        <p:nvSpPr>
          <p:cNvPr id="122" name="Rectangle 106"/>
          <p:cNvSpPr>
            <a:spLocks noChangeArrowheads="1"/>
          </p:cNvSpPr>
          <p:nvPr/>
        </p:nvSpPr>
        <p:spPr bwMode="auto">
          <a:xfrm>
            <a:off x="3504381" y="3265959"/>
            <a:ext cx="981075" cy="347662"/>
          </a:xfrm>
          <a:prstGeom prst="rect">
            <a:avLst/>
          </a:prstGeom>
          <a:solidFill>
            <a:srgbClr val="FFFF99"/>
          </a:solidFill>
          <a:ln w="12700">
            <a:solidFill>
              <a:srgbClr val="B4C3E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cs typeface="Arial" charset="0"/>
              </a:rPr>
              <a:t>Build</a:t>
            </a:r>
            <a:endParaRPr kumimoji="0" lang="en-US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cs typeface="Arial" charset="0"/>
            </a:endParaRPr>
          </a:p>
        </p:txBody>
      </p:sp>
      <p:sp>
        <p:nvSpPr>
          <p:cNvPr id="123" name="Rectangle 106"/>
          <p:cNvSpPr>
            <a:spLocks noChangeArrowheads="1"/>
          </p:cNvSpPr>
          <p:nvPr/>
        </p:nvSpPr>
        <p:spPr bwMode="auto">
          <a:xfrm>
            <a:off x="4301306" y="3959696"/>
            <a:ext cx="796925" cy="347663"/>
          </a:xfrm>
          <a:prstGeom prst="rect">
            <a:avLst/>
          </a:prstGeom>
          <a:solidFill>
            <a:srgbClr val="B4E2B8"/>
          </a:solidFill>
          <a:ln w="12700">
            <a:solidFill>
              <a:srgbClr val="B4C3E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cs typeface="Arial" charset="0"/>
              </a:rPr>
              <a:t>Test</a:t>
            </a:r>
            <a:r>
              <a:rPr kumimoji="0" lang="en-GB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cs typeface="Arial" charset="0"/>
              </a:rPr>
              <a:t> </a:t>
            </a:r>
            <a:endParaRPr kumimoji="0" lang="en-US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cs typeface="Arial" charset="0"/>
            </a:endParaRPr>
          </a:p>
        </p:txBody>
      </p:sp>
      <p:sp>
        <p:nvSpPr>
          <p:cNvPr id="124" name="Text Box 124"/>
          <p:cNvSpPr txBox="1">
            <a:spLocks noChangeArrowheads="1"/>
          </p:cNvSpPr>
          <p:nvPr/>
        </p:nvSpPr>
        <p:spPr bwMode="auto">
          <a:xfrm>
            <a:off x="5385568" y="5382096"/>
            <a:ext cx="695325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4C3E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900">
                <a:solidFill>
                  <a:srgbClr val="000066"/>
                </a:solidFill>
              </a:rPr>
              <a:t>Go live</a:t>
            </a:r>
          </a:p>
        </p:txBody>
      </p:sp>
      <p:sp>
        <p:nvSpPr>
          <p:cNvPr id="125" name="Text Box 125"/>
          <p:cNvSpPr txBox="1">
            <a:spLocks noChangeArrowheads="1"/>
          </p:cNvSpPr>
          <p:nvPr/>
        </p:nvSpPr>
        <p:spPr bwMode="auto">
          <a:xfrm>
            <a:off x="4626743" y="5317009"/>
            <a:ext cx="6921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4C3E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900">
                <a:solidFill>
                  <a:srgbClr val="808080"/>
                </a:solidFill>
              </a:rPr>
              <a:t>Original</a:t>
            </a:r>
          </a:p>
        </p:txBody>
      </p:sp>
      <p:sp>
        <p:nvSpPr>
          <p:cNvPr id="126" name="Text Box 126"/>
          <p:cNvSpPr txBox="1">
            <a:spLocks noChangeArrowheads="1"/>
          </p:cNvSpPr>
          <p:nvPr/>
        </p:nvSpPr>
        <p:spPr bwMode="auto">
          <a:xfrm>
            <a:off x="2631777" y="5352727"/>
            <a:ext cx="500063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4C3E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900" dirty="0">
                <a:solidFill>
                  <a:srgbClr val="000066"/>
                </a:solidFill>
              </a:rPr>
              <a:t>Now</a:t>
            </a:r>
          </a:p>
        </p:txBody>
      </p:sp>
      <p:sp>
        <p:nvSpPr>
          <p:cNvPr id="127" name="Text Box 127"/>
          <p:cNvSpPr txBox="1">
            <a:spLocks noChangeArrowheads="1"/>
          </p:cNvSpPr>
          <p:nvPr/>
        </p:nvSpPr>
        <p:spPr bwMode="auto">
          <a:xfrm>
            <a:off x="335730" y="3375497"/>
            <a:ext cx="18446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4C3E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1200" dirty="0" smtClean="0">
                <a:solidFill>
                  <a:schemeClr val="accent1">
                    <a:lumMod val="75000"/>
                  </a:schemeClr>
                </a:solidFill>
              </a:rPr>
              <a:t>Use transparency to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1200" dirty="0">
                <a:solidFill>
                  <a:schemeClr val="accent1">
                    <a:lumMod val="75000"/>
                  </a:schemeClr>
                </a:solidFill>
              </a:rPr>
              <a:t>s</a:t>
            </a:r>
            <a:r>
              <a:rPr lang="en-GB" altLang="en-US" sz="1200" dirty="0" smtClean="0">
                <a:solidFill>
                  <a:schemeClr val="accent1">
                    <a:lumMod val="75000"/>
                  </a:schemeClr>
                </a:solidFill>
              </a:rPr>
              <a:t>how slippage from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1200" dirty="0">
                <a:solidFill>
                  <a:schemeClr val="accent1">
                    <a:lumMod val="75000"/>
                  </a:schemeClr>
                </a:solidFill>
              </a:rPr>
              <a:t>o</a:t>
            </a:r>
            <a:r>
              <a:rPr lang="en-GB" altLang="en-US" sz="1200" dirty="0" smtClean="0">
                <a:solidFill>
                  <a:schemeClr val="accent1">
                    <a:lumMod val="75000"/>
                  </a:schemeClr>
                </a:solidFill>
              </a:rPr>
              <a:t>riginal timeline</a:t>
            </a:r>
            <a:endParaRPr lang="en-GB" altLang="en-US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8" name="Rectangle 106"/>
          <p:cNvSpPr>
            <a:spLocks noChangeArrowheads="1"/>
          </p:cNvSpPr>
          <p:nvPr/>
        </p:nvSpPr>
        <p:spPr bwMode="auto">
          <a:xfrm>
            <a:off x="2191518" y="2637309"/>
            <a:ext cx="1323975" cy="347662"/>
          </a:xfrm>
          <a:prstGeom prst="rect">
            <a:avLst/>
          </a:prstGeom>
          <a:solidFill>
            <a:srgbClr val="B4C3E1"/>
          </a:solidFill>
          <a:ln w="12700">
            <a:solidFill>
              <a:srgbClr val="B4C3E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cs typeface="Arial" charset="0"/>
              </a:rPr>
              <a:t>Design</a:t>
            </a:r>
            <a:endParaRPr kumimoji="0" lang="en-US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cs typeface="Arial" charset="0"/>
            </a:endParaRPr>
          </a:p>
        </p:txBody>
      </p:sp>
      <p:sp>
        <p:nvSpPr>
          <p:cNvPr id="129" name="Line 129"/>
          <p:cNvSpPr>
            <a:spLocks noChangeShapeType="1"/>
          </p:cNvSpPr>
          <p:nvPr/>
        </p:nvSpPr>
        <p:spPr bwMode="auto">
          <a:xfrm>
            <a:off x="3504381" y="2497609"/>
            <a:ext cx="254000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</a:endParaRPr>
          </a:p>
        </p:txBody>
      </p:sp>
      <p:sp>
        <p:nvSpPr>
          <p:cNvPr id="130" name="Rectangle 108" descr="Light upward diagonal"/>
          <p:cNvSpPr>
            <a:spLocks noChangeArrowheads="1"/>
          </p:cNvSpPr>
          <p:nvPr/>
        </p:nvSpPr>
        <p:spPr bwMode="auto">
          <a:xfrm>
            <a:off x="5010918" y="4834409"/>
            <a:ext cx="722313" cy="360362"/>
          </a:xfrm>
          <a:prstGeom prst="rect">
            <a:avLst/>
          </a:prstGeom>
          <a:pattFill prst="pct50">
            <a:fgClr>
              <a:srgbClr val="FFCC00"/>
            </a:fgClr>
            <a:bgClr>
              <a:srgbClr val="FFFFFF"/>
            </a:bgClr>
          </a:pattFill>
          <a:ln w="12700">
            <a:solidFill>
              <a:srgbClr val="B4C3E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cs typeface="Arial" charset="0"/>
              </a:rPr>
              <a:t>Implement</a:t>
            </a:r>
            <a:endParaRPr kumimoji="0" lang="en-US" alt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cs typeface="Arial" charset="0"/>
            </a:endParaRPr>
          </a:p>
        </p:txBody>
      </p:sp>
      <p:sp>
        <p:nvSpPr>
          <p:cNvPr id="131" name="Rectangle 106"/>
          <p:cNvSpPr>
            <a:spLocks noChangeArrowheads="1"/>
          </p:cNvSpPr>
          <p:nvPr/>
        </p:nvSpPr>
        <p:spPr bwMode="auto">
          <a:xfrm>
            <a:off x="3520256" y="2637309"/>
            <a:ext cx="234950" cy="347662"/>
          </a:xfrm>
          <a:prstGeom prst="rect">
            <a:avLst/>
          </a:prstGeom>
          <a:solidFill>
            <a:srgbClr val="B4C3E1">
              <a:alpha val="30000"/>
            </a:srgbClr>
          </a:solidFill>
          <a:ln w="12700">
            <a:solidFill>
              <a:srgbClr val="B4C3E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cs typeface="Arial" charset="0"/>
            </a:endParaRPr>
          </a:p>
        </p:txBody>
      </p:sp>
      <p:sp>
        <p:nvSpPr>
          <p:cNvPr id="132" name="Rectangle 106"/>
          <p:cNvSpPr>
            <a:spLocks noChangeArrowheads="1"/>
          </p:cNvSpPr>
          <p:nvPr/>
        </p:nvSpPr>
        <p:spPr bwMode="auto">
          <a:xfrm>
            <a:off x="3501206" y="3265959"/>
            <a:ext cx="981075" cy="347662"/>
          </a:xfrm>
          <a:prstGeom prst="rect">
            <a:avLst/>
          </a:prstGeom>
          <a:solidFill>
            <a:srgbClr val="FFFF99"/>
          </a:solidFill>
          <a:ln w="12700">
            <a:solidFill>
              <a:srgbClr val="B4C3E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cs typeface="Arial" charset="0"/>
              </a:rPr>
              <a:t>Build</a:t>
            </a:r>
            <a:endParaRPr kumimoji="0" lang="en-US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cs typeface="Arial" charset="0"/>
            </a:endParaRPr>
          </a:p>
        </p:txBody>
      </p:sp>
      <p:sp>
        <p:nvSpPr>
          <p:cNvPr id="133" name="Rectangle 106"/>
          <p:cNvSpPr>
            <a:spLocks noChangeArrowheads="1"/>
          </p:cNvSpPr>
          <p:nvPr/>
        </p:nvSpPr>
        <p:spPr bwMode="auto">
          <a:xfrm>
            <a:off x="4485456" y="3265959"/>
            <a:ext cx="284162" cy="347662"/>
          </a:xfrm>
          <a:prstGeom prst="rect">
            <a:avLst/>
          </a:prstGeom>
          <a:solidFill>
            <a:srgbClr val="FFFF99">
              <a:alpha val="30000"/>
            </a:srgbClr>
          </a:solidFill>
          <a:ln w="12700">
            <a:solidFill>
              <a:srgbClr val="B4C3E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cs typeface="Arial" charset="0"/>
            </a:endParaRPr>
          </a:p>
        </p:txBody>
      </p:sp>
      <p:sp>
        <p:nvSpPr>
          <p:cNvPr id="134" name="Rectangle 108" descr="Light upward diagonal"/>
          <p:cNvSpPr>
            <a:spLocks noChangeArrowheads="1"/>
          </p:cNvSpPr>
          <p:nvPr/>
        </p:nvSpPr>
        <p:spPr bwMode="auto">
          <a:xfrm>
            <a:off x="5733231" y="4834409"/>
            <a:ext cx="252412" cy="360362"/>
          </a:xfrm>
          <a:prstGeom prst="rect">
            <a:avLst/>
          </a:prstGeom>
          <a:pattFill prst="pct50">
            <a:fgClr>
              <a:srgbClr val="FFCC00">
                <a:alpha val="30000"/>
              </a:srgbClr>
            </a:fgClr>
            <a:bgClr>
              <a:srgbClr val="FFFFFF">
                <a:alpha val="30000"/>
              </a:srgbClr>
            </a:bgClr>
          </a:pattFill>
          <a:ln w="12700">
            <a:solidFill>
              <a:srgbClr val="B4C3E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0" i="0" u="none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cs typeface="Arial" charset="0"/>
            </a:endParaRPr>
          </a:p>
        </p:txBody>
      </p:sp>
      <p:sp>
        <p:nvSpPr>
          <p:cNvPr id="135" name="Text Box 135"/>
          <p:cNvSpPr txBox="1">
            <a:spLocks noChangeArrowheads="1"/>
          </p:cNvSpPr>
          <p:nvPr/>
        </p:nvSpPr>
        <p:spPr bwMode="auto">
          <a:xfrm>
            <a:off x="3501206" y="2672234"/>
            <a:ext cx="31591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4C3E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1000" b="1">
                <a:solidFill>
                  <a:srgbClr val="000066"/>
                </a:solidFill>
              </a:rPr>
              <a:t>1</a:t>
            </a:r>
          </a:p>
        </p:txBody>
      </p:sp>
      <p:sp>
        <p:nvSpPr>
          <p:cNvPr id="136" name="Text Box 136"/>
          <p:cNvSpPr txBox="1">
            <a:spLocks noChangeArrowheads="1"/>
          </p:cNvSpPr>
          <p:nvPr/>
        </p:nvSpPr>
        <p:spPr bwMode="auto">
          <a:xfrm>
            <a:off x="4485456" y="3302471"/>
            <a:ext cx="31591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4C3E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1000" b="1">
                <a:solidFill>
                  <a:srgbClr val="000066"/>
                </a:solidFill>
              </a:rPr>
              <a:t>2</a:t>
            </a:r>
          </a:p>
        </p:txBody>
      </p:sp>
      <p:sp>
        <p:nvSpPr>
          <p:cNvPr id="137" name="Text Box 137"/>
          <p:cNvSpPr txBox="1">
            <a:spLocks noChangeArrowheads="1"/>
          </p:cNvSpPr>
          <p:nvPr/>
        </p:nvSpPr>
        <p:spPr bwMode="auto">
          <a:xfrm>
            <a:off x="5226818" y="3993034"/>
            <a:ext cx="3159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4C3E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1000" b="1">
                <a:solidFill>
                  <a:srgbClr val="000066"/>
                </a:solidFill>
              </a:rPr>
              <a:t>3</a:t>
            </a:r>
          </a:p>
        </p:txBody>
      </p:sp>
      <p:sp>
        <p:nvSpPr>
          <p:cNvPr id="138" name="Text Box 138"/>
          <p:cNvSpPr txBox="1">
            <a:spLocks noChangeArrowheads="1"/>
          </p:cNvSpPr>
          <p:nvPr/>
        </p:nvSpPr>
        <p:spPr bwMode="auto">
          <a:xfrm>
            <a:off x="5669731" y="4909021"/>
            <a:ext cx="31591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4C3E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1000" b="1">
                <a:solidFill>
                  <a:srgbClr val="000066"/>
                </a:solidFill>
              </a:rPr>
              <a:t>4</a:t>
            </a:r>
          </a:p>
        </p:txBody>
      </p:sp>
      <p:sp>
        <p:nvSpPr>
          <p:cNvPr id="139" name="Text Box 139"/>
          <p:cNvSpPr txBox="1">
            <a:spLocks noChangeArrowheads="1"/>
          </p:cNvSpPr>
          <p:nvPr/>
        </p:nvSpPr>
        <p:spPr bwMode="auto">
          <a:xfrm>
            <a:off x="6312668" y="2408709"/>
            <a:ext cx="204311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4C3E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1200" dirty="0">
                <a:solidFill>
                  <a:srgbClr val="000066"/>
                </a:solidFill>
              </a:rPr>
              <a:t>1.  Design delayed 1 week – additional requirements identified</a:t>
            </a:r>
          </a:p>
        </p:txBody>
      </p:sp>
      <p:sp>
        <p:nvSpPr>
          <p:cNvPr id="140" name="Text Box 140"/>
          <p:cNvSpPr txBox="1">
            <a:spLocks noChangeArrowheads="1"/>
          </p:cNvSpPr>
          <p:nvPr/>
        </p:nvSpPr>
        <p:spPr bwMode="auto">
          <a:xfrm>
            <a:off x="6312668" y="3189759"/>
            <a:ext cx="23637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4C3E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1200">
                <a:solidFill>
                  <a:srgbClr val="000066"/>
                </a:solidFill>
              </a:rPr>
              <a:t>2.  Knock on 1 week impact to build</a:t>
            </a:r>
          </a:p>
        </p:txBody>
      </p:sp>
      <p:sp>
        <p:nvSpPr>
          <p:cNvPr id="141" name="Text Box 141"/>
          <p:cNvSpPr txBox="1">
            <a:spLocks noChangeArrowheads="1"/>
          </p:cNvSpPr>
          <p:nvPr/>
        </p:nvSpPr>
        <p:spPr bwMode="auto">
          <a:xfrm>
            <a:off x="6303143" y="3929534"/>
            <a:ext cx="23637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4C3E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1200">
                <a:solidFill>
                  <a:srgbClr val="000066"/>
                </a:solidFill>
              </a:rPr>
              <a:t>3.  Testing will complete 2 weeks later – environment constraint</a:t>
            </a:r>
          </a:p>
        </p:txBody>
      </p:sp>
      <p:sp>
        <p:nvSpPr>
          <p:cNvPr id="142" name="Text Box 142"/>
          <p:cNvSpPr txBox="1">
            <a:spLocks noChangeArrowheads="1"/>
          </p:cNvSpPr>
          <p:nvPr/>
        </p:nvSpPr>
        <p:spPr bwMode="auto">
          <a:xfrm>
            <a:off x="6303143" y="4834409"/>
            <a:ext cx="23637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4C3E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1200" dirty="0">
                <a:solidFill>
                  <a:srgbClr val="000066"/>
                </a:solidFill>
              </a:rPr>
              <a:t>4.  Code deployment deferred </a:t>
            </a:r>
            <a:r>
              <a:rPr lang="en-GB" altLang="en-US" sz="1200" dirty="0" smtClean="0">
                <a:solidFill>
                  <a:srgbClr val="000066"/>
                </a:solidFill>
              </a:rPr>
              <a:t>1 week </a:t>
            </a:r>
            <a:r>
              <a:rPr lang="en-GB" altLang="en-US" sz="1200" dirty="0">
                <a:solidFill>
                  <a:srgbClr val="000066"/>
                </a:solidFill>
              </a:rPr>
              <a:t>– next available opportunity</a:t>
            </a:r>
          </a:p>
        </p:txBody>
      </p:sp>
      <p:sp>
        <p:nvSpPr>
          <p:cNvPr id="143" name="Rectangle 106"/>
          <p:cNvSpPr>
            <a:spLocks noChangeArrowheads="1"/>
          </p:cNvSpPr>
          <p:nvPr/>
        </p:nvSpPr>
        <p:spPr bwMode="auto">
          <a:xfrm>
            <a:off x="5098231" y="3959696"/>
            <a:ext cx="476250" cy="347663"/>
          </a:xfrm>
          <a:prstGeom prst="rect">
            <a:avLst/>
          </a:prstGeom>
          <a:solidFill>
            <a:srgbClr val="B4E2B8">
              <a:alpha val="30000"/>
            </a:srgbClr>
          </a:solidFill>
          <a:ln w="12700">
            <a:solidFill>
              <a:srgbClr val="B4C3E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cs typeface="Arial" charset="0"/>
              </a:rPr>
              <a:t> </a:t>
            </a:r>
            <a:endParaRPr kumimoji="0" lang="en-US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cs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PM Results</a:t>
            </a:r>
            <a:endParaRPr lang="en-GB"/>
          </a:p>
        </p:txBody>
      </p:sp>
      <p:sp>
        <p:nvSpPr>
          <p:cNvPr id="113" name="Slide Number Placeholder 1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45287-21A7-4C3B-95A7-0A17C2873B7A}" type="slidenum">
              <a:rPr lang="en-GB" smtClean="0"/>
              <a:t>4</a:t>
            </a:fld>
            <a:endParaRPr lang="en-GB"/>
          </a:p>
        </p:txBody>
      </p:sp>
      <p:pic>
        <p:nvPicPr>
          <p:cNvPr id="144" name="Picture 14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6406" y="6093296"/>
            <a:ext cx="800099" cy="600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96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Costs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Group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7735776"/>
              </p:ext>
            </p:extLst>
          </p:nvPr>
        </p:nvGraphicFramePr>
        <p:xfrm>
          <a:off x="1907704" y="1537307"/>
          <a:ext cx="4968552" cy="3979925"/>
        </p:xfrm>
        <a:graphic>
          <a:graphicData uri="http://schemas.openxmlformats.org/drawingml/2006/table">
            <a:tbl>
              <a:tblPr/>
              <a:tblGrid>
                <a:gridCol w="2354362"/>
                <a:gridCol w="1272628"/>
                <a:gridCol w="1341562"/>
              </a:tblGrid>
              <a:tr h="270062">
                <a:tc>
                  <a:txBody>
                    <a:bodyPr/>
                    <a:lstStyle>
                      <a:lvl1pPr marL="0" algn="l" defTabSz="914400" rtl="0" eaLnBrk="0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defRPr sz="12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1pPr>
                      <a:lvl2pPr marL="446088" algn="l" defTabSz="914400" rtl="0" eaLnBrk="0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10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2pPr>
                      <a:lvl3pPr marL="806450" algn="l" defTabSz="914400" rtl="0" eaLnBrk="0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9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3pPr>
                      <a:lvl4pPr marL="1166813" algn="l" defTabSz="914400" rtl="0" eaLnBrk="0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A"/>
                        </a:buClr>
                        <a:buSzPct val="95000"/>
                        <a:buFont typeface="Arial" charset="0"/>
                        <a:defRPr sz="9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4pPr>
                      <a:lvl5pPr marL="1524000" algn="l" defTabSz="914400" rtl="0" eaLnBrk="0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F"/>
                        </a:buClr>
                        <a:buSzPct val="90000"/>
                        <a:buFont typeface="Arial" charset="0"/>
                        <a:defRPr sz="9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5pPr>
                      <a:lvl6pPr marL="198120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6pPr>
                      <a:lvl7pPr marL="243840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7pPr>
                      <a:lvl8pPr marL="289560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8pPr>
                      <a:lvl9pPr marL="335280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defRPr sz="12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1pPr>
                      <a:lvl2pPr marL="446088" algn="l" defTabSz="914400" rtl="0" eaLnBrk="0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10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2pPr>
                      <a:lvl3pPr marL="806450" algn="l" defTabSz="914400" rtl="0" eaLnBrk="0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9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3pPr>
                      <a:lvl4pPr marL="1166813" algn="l" defTabSz="914400" rtl="0" eaLnBrk="0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A"/>
                        </a:buClr>
                        <a:buSzPct val="95000"/>
                        <a:buFont typeface="Arial" charset="0"/>
                        <a:defRPr sz="9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4pPr>
                      <a:lvl5pPr marL="1524000" algn="l" defTabSz="914400" rtl="0" eaLnBrk="0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F"/>
                        </a:buClr>
                        <a:buSzPct val="90000"/>
                        <a:buFont typeface="Arial" charset="0"/>
                        <a:defRPr sz="9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5pPr>
                      <a:lvl6pPr marL="198120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6pPr>
                      <a:lvl7pPr marL="243840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7pPr>
                      <a:lvl8pPr marL="289560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8pPr>
                      <a:lvl9pPr marL="335280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Original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defRPr sz="12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1pPr>
                      <a:lvl2pPr marL="446088" algn="l" defTabSz="914400" rtl="0" eaLnBrk="0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10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2pPr>
                      <a:lvl3pPr marL="806450" algn="l" defTabSz="914400" rtl="0" eaLnBrk="0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9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3pPr>
                      <a:lvl4pPr marL="1166813" algn="l" defTabSz="914400" rtl="0" eaLnBrk="0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A"/>
                        </a:buClr>
                        <a:buSzPct val="95000"/>
                        <a:buFont typeface="Arial" charset="0"/>
                        <a:defRPr sz="9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4pPr>
                      <a:lvl5pPr marL="1524000" algn="l" defTabSz="914400" rtl="0" eaLnBrk="0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F"/>
                        </a:buClr>
                        <a:buSzPct val="90000"/>
                        <a:buFont typeface="Arial" charset="0"/>
                        <a:defRPr sz="9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5pPr>
                      <a:lvl6pPr marL="198120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6pPr>
                      <a:lvl7pPr marL="243840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7pPr>
                      <a:lvl8pPr marL="289560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8pPr>
                      <a:lvl9pPr marL="335280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Current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527248">
                <a:tc>
                  <a:txBody>
                    <a:bodyPr/>
                    <a:lstStyle>
                      <a:lvl1pPr marL="0" algn="l" defTabSz="914400" rtl="0" eaLnBrk="0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defRPr sz="12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1pPr>
                      <a:lvl2pPr marL="446088" algn="l" defTabSz="914400" rtl="0" eaLnBrk="0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10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2pPr>
                      <a:lvl3pPr marL="806450" algn="l" defTabSz="914400" rtl="0" eaLnBrk="0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9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3pPr>
                      <a:lvl4pPr marL="1166813" algn="l" defTabSz="914400" rtl="0" eaLnBrk="0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A"/>
                        </a:buClr>
                        <a:buSzPct val="95000"/>
                        <a:buFont typeface="Arial" charset="0"/>
                        <a:defRPr sz="9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4pPr>
                      <a:lvl5pPr marL="1524000" algn="l" defTabSz="914400" rtl="0" eaLnBrk="0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F"/>
                        </a:buClr>
                        <a:buSzPct val="90000"/>
                        <a:buFont typeface="Arial" charset="0"/>
                        <a:defRPr sz="9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5pPr>
                      <a:lvl6pPr marL="198120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6pPr>
                      <a:lvl7pPr marL="243840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7pPr>
                      <a:lvl8pPr marL="289560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8pPr>
                      <a:lvl9pPr marL="335280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+mn-lt"/>
                        </a:rPr>
                        <a:t>Man days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IT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Process Team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defRPr sz="12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1pPr>
                      <a:lvl2pPr marL="446088" algn="l" defTabSz="914400" rtl="0" eaLnBrk="0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10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2pPr>
                      <a:lvl3pPr marL="806450" algn="l" defTabSz="914400" rtl="0" eaLnBrk="0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9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3pPr>
                      <a:lvl4pPr marL="1166813" algn="l" defTabSz="914400" rtl="0" eaLnBrk="0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A"/>
                        </a:buClr>
                        <a:buSzPct val="95000"/>
                        <a:buFont typeface="Arial" charset="0"/>
                        <a:defRPr sz="9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4pPr>
                      <a:lvl5pPr marL="1524000" algn="l" defTabSz="914400" rtl="0" eaLnBrk="0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F"/>
                        </a:buClr>
                        <a:buSzPct val="90000"/>
                        <a:buFont typeface="Arial" charset="0"/>
                        <a:defRPr sz="9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5pPr>
                      <a:lvl6pPr marL="198120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6pPr>
                      <a:lvl7pPr marL="243840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7pPr>
                      <a:lvl8pPr marL="289560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8pPr>
                      <a:lvl9pPr marL="335280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+mn-lt"/>
                        </a:rPr>
                        <a:t>man days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  <a:p>
                      <a:pPr marL="446088" marR="0" lvl="1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96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0" lang="en-GB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&lt;total&gt;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defRPr sz="12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1pPr>
                      <a:lvl2pPr marL="446088" algn="l" defTabSz="914400" rtl="0" eaLnBrk="0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10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2pPr>
                      <a:lvl3pPr marL="806450" algn="l" defTabSz="914400" rtl="0" eaLnBrk="0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9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3pPr>
                      <a:lvl4pPr marL="1166813" algn="l" defTabSz="914400" rtl="0" eaLnBrk="0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A"/>
                        </a:buClr>
                        <a:buSzPct val="95000"/>
                        <a:buFont typeface="Arial" charset="0"/>
                        <a:defRPr sz="9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4pPr>
                      <a:lvl5pPr marL="1524000" algn="l" defTabSz="914400" rtl="0" eaLnBrk="0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F"/>
                        </a:buClr>
                        <a:buSzPct val="90000"/>
                        <a:buFont typeface="Arial" charset="0"/>
                        <a:defRPr sz="9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5pPr>
                      <a:lvl6pPr marL="198120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6pPr>
                      <a:lvl7pPr marL="243840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7pPr>
                      <a:lvl8pPr marL="289560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8pPr>
                      <a:lvl9pPr marL="335280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en-GB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+mn-lt"/>
                        </a:rPr>
                        <a:t>man days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  <a:p>
                      <a:pPr marL="446088" marR="0" lvl="1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96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0" lang="en-GB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&lt;total&gt;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82615">
                <a:tc>
                  <a:txBody>
                    <a:bodyPr/>
                    <a:lstStyle>
                      <a:lvl1pPr marL="0" algn="l" defTabSz="914400" rtl="0" eaLnBrk="0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defRPr sz="12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1pPr>
                      <a:lvl2pPr marL="446088" algn="l" defTabSz="914400" rtl="0" eaLnBrk="0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10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2pPr>
                      <a:lvl3pPr marL="806450" algn="l" defTabSz="914400" rtl="0" eaLnBrk="0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9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3pPr>
                      <a:lvl4pPr marL="1166813" algn="l" defTabSz="914400" rtl="0" eaLnBrk="0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A"/>
                        </a:buClr>
                        <a:buSzPct val="95000"/>
                        <a:buFont typeface="Arial" charset="0"/>
                        <a:defRPr sz="9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4pPr>
                      <a:lvl5pPr marL="1524000" algn="l" defTabSz="914400" rtl="0" eaLnBrk="0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F"/>
                        </a:buClr>
                        <a:buSzPct val="90000"/>
                        <a:buFont typeface="Arial" charset="0"/>
                        <a:defRPr sz="9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5pPr>
                      <a:lvl6pPr marL="198120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6pPr>
                      <a:lvl7pPr marL="243840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7pPr>
                      <a:lvl8pPr marL="289560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8pPr>
                      <a:lvl9pPr marL="335280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+mn-lt"/>
                        </a:rPr>
                        <a:t>Costs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External resources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Computer Hardware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Computer Software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Other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2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defRPr sz="12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1pPr>
                      <a:lvl2pPr marL="446088" algn="l" defTabSz="914400" rtl="0" eaLnBrk="0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10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2pPr>
                      <a:lvl3pPr marL="806450" algn="l" defTabSz="914400" rtl="0" eaLnBrk="0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9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3pPr>
                      <a:lvl4pPr marL="1166813" algn="l" defTabSz="914400" rtl="0" eaLnBrk="0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A"/>
                        </a:buClr>
                        <a:buSzPct val="95000"/>
                        <a:buFont typeface="Arial" charset="0"/>
                        <a:defRPr sz="9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4pPr>
                      <a:lvl5pPr marL="1524000" algn="l" defTabSz="914400" rtl="0" eaLnBrk="0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F"/>
                        </a:buClr>
                        <a:buSzPct val="90000"/>
                        <a:buFont typeface="Arial" charset="0"/>
                        <a:defRPr sz="9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5pPr>
                      <a:lvl6pPr marL="198120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6pPr>
                      <a:lvl7pPr marL="243840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7pPr>
                      <a:lvl8pPr marL="289560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8pPr>
                      <a:lvl9pPr marL="335280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+mn-lt"/>
                        </a:rPr>
                        <a:t>(£000’s)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2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"/>
                          <a:cs typeface=""/>
                        </a:rPr>
                        <a:t>&lt;total&gt;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defRPr sz="12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1pPr>
                      <a:lvl2pPr marL="446088" algn="l" defTabSz="914400" rtl="0" eaLnBrk="0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10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2pPr>
                      <a:lvl3pPr marL="806450" algn="l" defTabSz="914400" rtl="0" eaLnBrk="0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9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3pPr>
                      <a:lvl4pPr marL="1166813" algn="l" defTabSz="914400" rtl="0" eaLnBrk="0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A"/>
                        </a:buClr>
                        <a:buSzPct val="95000"/>
                        <a:buFont typeface="Arial" charset="0"/>
                        <a:defRPr sz="9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4pPr>
                      <a:lvl5pPr marL="1524000" algn="l" defTabSz="914400" rtl="0" eaLnBrk="0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F"/>
                        </a:buClr>
                        <a:buSzPct val="90000"/>
                        <a:buFont typeface="Arial" charset="0"/>
                        <a:defRPr sz="9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5pPr>
                      <a:lvl6pPr marL="198120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6pPr>
                      <a:lvl7pPr marL="243840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7pPr>
                      <a:lvl8pPr marL="289560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8pPr>
                      <a:lvl9pPr marL="335280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 kern="1200">
                          <a:solidFill>
                            <a:srgbClr val="000066"/>
                          </a:solidFill>
                          <a:latin typeface="Arial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+mn-lt"/>
                        </a:rPr>
                        <a:t>(£000’s)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2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"/>
                          <a:cs typeface=""/>
                        </a:rPr>
                        <a:t>&lt;total&gt;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PM Results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45287-21A7-4C3B-95A7-0A17C2873B7A}" type="slidenum">
              <a:rPr lang="en-GB" smtClean="0"/>
              <a:t>5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800099" cy="600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37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Key Issues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6827439"/>
              </p:ext>
            </p:extLst>
          </p:nvPr>
        </p:nvGraphicFramePr>
        <p:xfrm>
          <a:off x="889248" y="1665150"/>
          <a:ext cx="7355160" cy="1835858"/>
        </p:xfrm>
        <a:graphic>
          <a:graphicData uri="http://schemas.openxmlformats.org/drawingml/2006/table">
            <a:tbl>
              <a:tblPr/>
              <a:tblGrid>
                <a:gridCol w="3682752"/>
                <a:gridCol w="3672408"/>
              </a:tblGrid>
              <a:tr h="435847">
                <a:tc>
                  <a:txBody>
                    <a:bodyPr/>
                    <a:lstStyle>
                      <a:lvl1pPr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1000">
                          <a:solidFill>
                            <a:srgbClr val="000066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A"/>
                        </a:buClr>
                        <a:buSzPct val="95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Issue</a:t>
                      </a:r>
                      <a:endParaRPr kumimoji="0" lang="en-US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1000">
                          <a:solidFill>
                            <a:srgbClr val="000066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A"/>
                        </a:buClr>
                        <a:buSzPct val="95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Status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56849">
                <a:tc>
                  <a:txBody>
                    <a:bodyPr/>
                    <a:lstStyle>
                      <a:lvl1pPr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1000">
                          <a:solidFill>
                            <a:srgbClr val="000066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A"/>
                        </a:buClr>
                        <a:buSzPct val="95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266700" indent="-26670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1000">
                          <a:solidFill>
                            <a:srgbClr val="000066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A"/>
                        </a:buClr>
                        <a:buSzPct val="95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9pPr>
                    </a:lstStyle>
                    <a:p>
                      <a:pPr marL="266700" marR="0" lvl="0" indent="-26670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endParaRPr kumimoji="0" lang="en-GB" alt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3801">
                <a:tc>
                  <a:txBody>
                    <a:bodyPr/>
                    <a:lstStyle>
                      <a:lvl1pPr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1000">
                          <a:solidFill>
                            <a:srgbClr val="000066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A"/>
                        </a:buClr>
                        <a:buSzPct val="95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266700" indent="-26670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1000">
                          <a:solidFill>
                            <a:srgbClr val="000066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A"/>
                        </a:buClr>
                        <a:buSzPct val="95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9pPr>
                    </a:lstStyle>
                    <a:p>
                      <a:pPr marL="266700" marR="0" lvl="0" indent="-26670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endParaRPr kumimoji="0" lang="en-GB" alt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9361">
                <a:tc>
                  <a:txBody>
                    <a:bodyPr/>
                    <a:lstStyle>
                      <a:lvl1pPr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1000">
                          <a:solidFill>
                            <a:srgbClr val="000066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A"/>
                        </a:buClr>
                        <a:buSzPct val="95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266700" indent="-26670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1000">
                          <a:solidFill>
                            <a:srgbClr val="000066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A"/>
                        </a:buClr>
                        <a:buSzPct val="95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9pPr>
                    </a:lstStyle>
                    <a:p>
                      <a:pPr marL="266700" marR="0" lvl="0" indent="-26670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endParaRPr kumimoji="0" lang="en-GB" alt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PM Results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45287-21A7-4C3B-95A7-0A17C2873B7A}" type="slidenum">
              <a:rPr lang="en-GB" smtClean="0"/>
              <a:t>6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21288"/>
            <a:ext cx="800099" cy="600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98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Key Risks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198410"/>
              </p:ext>
            </p:extLst>
          </p:nvPr>
        </p:nvGraphicFramePr>
        <p:xfrm>
          <a:off x="889248" y="1665150"/>
          <a:ext cx="7355160" cy="1835858"/>
        </p:xfrm>
        <a:graphic>
          <a:graphicData uri="http://schemas.openxmlformats.org/drawingml/2006/table">
            <a:tbl>
              <a:tblPr/>
              <a:tblGrid>
                <a:gridCol w="3682752"/>
                <a:gridCol w="3672408"/>
              </a:tblGrid>
              <a:tr h="435847">
                <a:tc>
                  <a:txBody>
                    <a:bodyPr/>
                    <a:lstStyle>
                      <a:lvl1pPr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1000">
                          <a:solidFill>
                            <a:srgbClr val="000066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A"/>
                        </a:buClr>
                        <a:buSzPct val="95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Risk</a:t>
                      </a:r>
                      <a:endParaRPr kumimoji="0" lang="en-US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1000">
                          <a:solidFill>
                            <a:srgbClr val="000066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A"/>
                        </a:buClr>
                        <a:buSzPct val="95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Status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56849">
                <a:tc>
                  <a:txBody>
                    <a:bodyPr/>
                    <a:lstStyle>
                      <a:lvl1pPr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1000">
                          <a:solidFill>
                            <a:srgbClr val="000066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A"/>
                        </a:buClr>
                        <a:buSzPct val="95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266700" indent="-26670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1000">
                          <a:solidFill>
                            <a:srgbClr val="000066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A"/>
                        </a:buClr>
                        <a:buSzPct val="95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9pPr>
                    </a:lstStyle>
                    <a:p>
                      <a:pPr marL="266700" marR="0" lvl="0" indent="-26670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endParaRPr kumimoji="0" lang="en-GB" alt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3801">
                <a:tc>
                  <a:txBody>
                    <a:bodyPr/>
                    <a:lstStyle>
                      <a:lvl1pPr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1000">
                          <a:solidFill>
                            <a:srgbClr val="000066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A"/>
                        </a:buClr>
                        <a:buSzPct val="95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266700" indent="-26670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1000">
                          <a:solidFill>
                            <a:srgbClr val="000066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A"/>
                        </a:buClr>
                        <a:buSzPct val="95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9pPr>
                    </a:lstStyle>
                    <a:p>
                      <a:pPr marL="266700" marR="0" lvl="0" indent="-26670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endParaRPr kumimoji="0" lang="en-GB" alt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9361">
                <a:tc>
                  <a:txBody>
                    <a:bodyPr/>
                    <a:lstStyle>
                      <a:lvl1pPr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1000">
                          <a:solidFill>
                            <a:srgbClr val="000066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A"/>
                        </a:buClr>
                        <a:buSzPct val="95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266700" indent="-26670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1000">
                          <a:solidFill>
                            <a:srgbClr val="000066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A"/>
                        </a:buClr>
                        <a:buSzPct val="95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9pPr>
                    </a:lstStyle>
                    <a:p>
                      <a:pPr marL="266700" marR="0" lvl="0" indent="-26670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endParaRPr kumimoji="0" lang="en-GB" alt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PM Results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45287-21A7-4C3B-95A7-0A17C2873B7A}" type="slidenum">
              <a:rPr lang="en-GB" smtClean="0"/>
              <a:t>7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21288"/>
            <a:ext cx="800099" cy="60007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99592" y="5670212"/>
            <a:ext cx="2789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Number of Significant Risks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827584" y="5713132"/>
            <a:ext cx="2861811" cy="31042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689395" y="5683679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0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689396" y="5713131"/>
            <a:ext cx="333290" cy="31042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93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Key Dependencies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Group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197273"/>
              </p:ext>
            </p:extLst>
          </p:nvPr>
        </p:nvGraphicFramePr>
        <p:xfrm>
          <a:off x="395536" y="1556793"/>
          <a:ext cx="8352928" cy="2813172"/>
        </p:xfrm>
        <a:graphic>
          <a:graphicData uri="http://schemas.openxmlformats.org/drawingml/2006/table">
            <a:tbl>
              <a:tblPr/>
              <a:tblGrid>
                <a:gridCol w="3204356"/>
                <a:gridCol w="1080120"/>
                <a:gridCol w="819091"/>
                <a:gridCol w="999111"/>
                <a:gridCol w="2250250"/>
              </a:tblGrid>
              <a:tr h="221136">
                <a:tc>
                  <a:txBody>
                    <a:bodyPr/>
                    <a:lstStyle>
                      <a:lvl1pPr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</a:defRPr>
                      </a:lvl1pPr>
                      <a:lvl2pPr marL="446088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1000">
                          <a:solidFill>
                            <a:srgbClr val="000066"/>
                          </a:solidFill>
                          <a:latin typeface="Arial" charset="0"/>
                        </a:defRPr>
                      </a:lvl2pPr>
                      <a:lvl3pPr marL="80645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3pPr>
                      <a:lvl4pPr marL="1166813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A"/>
                        </a:buClr>
                        <a:buSzPct val="95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4pPr>
                      <a:lvl5pPr marL="152400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5pPr>
                      <a:lvl6pPr marL="19812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6pPr>
                      <a:lvl7pPr marL="24384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7pPr>
                      <a:lvl8pPr marL="2895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8pPr>
                      <a:lvl9pPr marL="33528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Dependency Description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</a:defRPr>
                      </a:lvl1pPr>
                      <a:lvl2pPr marL="446088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1000">
                          <a:solidFill>
                            <a:srgbClr val="000066"/>
                          </a:solidFill>
                          <a:latin typeface="Arial" charset="0"/>
                        </a:defRPr>
                      </a:lvl2pPr>
                      <a:lvl3pPr marL="80645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3pPr>
                      <a:lvl4pPr marL="1166813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A"/>
                        </a:buClr>
                        <a:buSzPct val="95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4pPr>
                      <a:lvl5pPr marL="152400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5pPr>
                      <a:lvl6pPr marL="19812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6pPr>
                      <a:lvl7pPr marL="24384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7pPr>
                      <a:lvl8pPr marL="2895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8pPr>
                      <a:lvl9pPr marL="33528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Owner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</a:defRPr>
                      </a:lvl1pPr>
                      <a:lvl2pPr marL="446088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1000">
                          <a:solidFill>
                            <a:srgbClr val="000066"/>
                          </a:solidFill>
                          <a:latin typeface="Arial" charset="0"/>
                        </a:defRPr>
                      </a:lvl2pPr>
                      <a:lvl3pPr marL="80645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3pPr>
                      <a:lvl4pPr marL="1166813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A"/>
                        </a:buClr>
                        <a:buSzPct val="95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4pPr>
                      <a:lvl5pPr marL="152400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5pPr>
                      <a:lvl6pPr marL="19812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6pPr>
                      <a:lvl7pPr marL="24384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7pPr>
                      <a:lvl8pPr marL="2895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8pPr>
                      <a:lvl9pPr marL="33528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Raised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</a:defRPr>
                      </a:lvl1pPr>
                      <a:lvl2pPr marL="446088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1000">
                          <a:solidFill>
                            <a:srgbClr val="000066"/>
                          </a:solidFill>
                          <a:latin typeface="Arial" charset="0"/>
                        </a:defRPr>
                      </a:lvl2pPr>
                      <a:lvl3pPr marL="80645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3pPr>
                      <a:lvl4pPr marL="1166813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A"/>
                        </a:buClr>
                        <a:buSzPct val="95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4pPr>
                      <a:lvl5pPr marL="152400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5pPr>
                      <a:lvl6pPr marL="19812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6pPr>
                      <a:lvl7pPr marL="24384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7pPr>
                      <a:lvl8pPr marL="2895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8pPr>
                      <a:lvl9pPr marL="33528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Due 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</a:defRPr>
                      </a:lvl1pPr>
                      <a:lvl2pPr marL="446088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1000">
                          <a:solidFill>
                            <a:srgbClr val="000066"/>
                          </a:solidFill>
                          <a:latin typeface="Arial" charset="0"/>
                        </a:defRPr>
                      </a:lvl2pPr>
                      <a:lvl3pPr marL="80645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3pPr>
                      <a:lvl4pPr marL="1166813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A"/>
                        </a:buClr>
                        <a:buSzPct val="95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4pPr>
                      <a:lvl5pPr marL="152400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5pPr>
                      <a:lvl6pPr marL="19812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6pPr>
                      <a:lvl7pPr marL="24384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7pPr>
                      <a:lvl8pPr marL="2895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8pPr>
                      <a:lvl9pPr marL="33528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Comments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858984">
                <a:tc>
                  <a:txBody>
                    <a:bodyPr/>
                    <a:lstStyle>
                      <a:lvl1pPr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</a:defRPr>
                      </a:lvl1pPr>
                      <a:lvl2pPr marL="446088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1000">
                          <a:solidFill>
                            <a:srgbClr val="000066"/>
                          </a:solidFill>
                          <a:latin typeface="Arial" charset="0"/>
                        </a:defRPr>
                      </a:lvl2pPr>
                      <a:lvl3pPr marL="80645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3pPr>
                      <a:lvl4pPr marL="1166813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A"/>
                        </a:buClr>
                        <a:buSzPct val="95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4pPr>
                      <a:lvl5pPr marL="152400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5pPr>
                      <a:lvl6pPr marL="19812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6pPr>
                      <a:lvl7pPr marL="24384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7pPr>
                      <a:lvl8pPr marL="2895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8pPr>
                      <a:lvl9pPr marL="33528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</a:defRPr>
                      </a:lvl1pPr>
                      <a:lvl2pPr marL="446088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1000">
                          <a:solidFill>
                            <a:srgbClr val="000066"/>
                          </a:solidFill>
                          <a:latin typeface="Arial" charset="0"/>
                        </a:defRPr>
                      </a:lvl2pPr>
                      <a:lvl3pPr marL="80645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3pPr>
                      <a:lvl4pPr marL="1166813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A"/>
                        </a:buClr>
                        <a:buSzPct val="95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4pPr>
                      <a:lvl5pPr marL="152400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5pPr>
                      <a:lvl6pPr marL="19812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6pPr>
                      <a:lvl7pPr marL="24384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7pPr>
                      <a:lvl8pPr marL="2895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8pPr>
                      <a:lvl9pPr marL="33528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</a:defRPr>
                      </a:lvl1pPr>
                      <a:lvl2pPr marL="446088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1000">
                          <a:solidFill>
                            <a:srgbClr val="000066"/>
                          </a:solidFill>
                          <a:latin typeface="Arial" charset="0"/>
                        </a:defRPr>
                      </a:lvl2pPr>
                      <a:lvl3pPr marL="80645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3pPr>
                      <a:lvl4pPr marL="1166813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A"/>
                        </a:buClr>
                        <a:buSzPct val="95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4pPr>
                      <a:lvl5pPr marL="152400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5pPr>
                      <a:lvl6pPr marL="19812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6pPr>
                      <a:lvl7pPr marL="24384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7pPr>
                      <a:lvl8pPr marL="2895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8pPr>
                      <a:lvl9pPr marL="33528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</a:defRPr>
                      </a:lvl1pPr>
                      <a:lvl2pPr marL="446088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1000">
                          <a:solidFill>
                            <a:srgbClr val="000066"/>
                          </a:solidFill>
                          <a:latin typeface="Arial" charset="0"/>
                        </a:defRPr>
                      </a:lvl2pPr>
                      <a:lvl3pPr marL="80645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3pPr>
                      <a:lvl4pPr marL="1166813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A"/>
                        </a:buClr>
                        <a:buSzPct val="95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4pPr>
                      <a:lvl5pPr marL="152400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5pPr>
                      <a:lvl6pPr marL="19812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6pPr>
                      <a:lvl7pPr marL="24384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7pPr>
                      <a:lvl8pPr marL="2895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8pPr>
                      <a:lvl9pPr marL="33528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</a:defRPr>
                      </a:lvl1pPr>
                      <a:lvl2pPr marL="446088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1000">
                          <a:solidFill>
                            <a:srgbClr val="000066"/>
                          </a:solidFill>
                          <a:latin typeface="Arial" charset="0"/>
                        </a:defRPr>
                      </a:lvl2pPr>
                      <a:lvl3pPr marL="80645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96"/>
                        </a:buClr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3pPr>
                      <a:lvl4pPr marL="1166813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A"/>
                        </a:buClr>
                        <a:buSzPct val="95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4pPr>
                      <a:lvl5pPr marL="1524000" algn="l" ea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5pPr>
                      <a:lvl6pPr marL="19812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6pPr>
                      <a:lvl7pPr marL="24384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7pPr>
                      <a:lvl8pPr marL="28956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8pPr>
                      <a:lvl9pPr marL="3352800" eaLnBrk="0" fontAlgn="base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90000"/>
                        <a:buFont typeface="Arial" charset="0"/>
                        <a:defRPr sz="900">
                          <a:solidFill>
                            <a:srgbClr val="000066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89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89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PM Results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45287-21A7-4C3B-95A7-0A17C2873B7A}" type="slidenum">
              <a:rPr lang="en-GB" smtClean="0"/>
              <a:t>8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2444" y="6021288"/>
            <a:ext cx="800099" cy="600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17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For Decision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9301072"/>
              </p:ext>
            </p:extLst>
          </p:nvPr>
        </p:nvGraphicFramePr>
        <p:xfrm>
          <a:off x="827584" y="2189786"/>
          <a:ext cx="7632848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7760"/>
                <a:gridCol w="2304256"/>
                <a:gridCol w="1152128"/>
                <a:gridCol w="3288704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CR no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Description of Change 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Reason for change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Impact on costs and</a:t>
                      </a:r>
                      <a:r>
                        <a:rPr lang="en-GB" sz="1000" baseline="0" dirty="0" smtClean="0"/>
                        <a:t> plan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3568" y="1556792"/>
            <a:ext cx="1806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Change Requests</a:t>
            </a:r>
            <a:endParaRPr lang="en-GB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55576" y="4077072"/>
            <a:ext cx="1693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Other Decisions</a:t>
            </a:r>
            <a:endParaRPr lang="en-GB" b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PM Results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45287-21A7-4C3B-95A7-0A17C2873B7A}" type="slidenum">
              <a:rPr lang="en-GB" smtClean="0"/>
              <a:t>9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800099" cy="600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061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241</Words>
  <Application>Microsoft Office PowerPoint</Application>
  <PresentationFormat>On-screen Show (4:3)</PresentationFormat>
  <Paragraphs>135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&lt;Project name&gt; Project Board</vt:lpstr>
      <vt:lpstr>Agenda</vt:lpstr>
      <vt:lpstr>Project Status</vt:lpstr>
      <vt:lpstr>Plan</vt:lpstr>
      <vt:lpstr>Costs</vt:lpstr>
      <vt:lpstr>Key Issues</vt:lpstr>
      <vt:lpstr>Key Risks</vt:lpstr>
      <vt:lpstr>Key Dependencies</vt:lpstr>
      <vt:lpstr>For Decision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&lt;Project name&gt; Project Board</dc:title>
  <dc:creator>Gren</dc:creator>
  <cp:lastModifiedBy>Gren</cp:lastModifiedBy>
  <cp:revision>11</cp:revision>
  <dcterms:created xsi:type="dcterms:W3CDTF">2014-06-24T14:53:30Z</dcterms:created>
  <dcterms:modified xsi:type="dcterms:W3CDTF">2016-06-23T10:01:27Z</dcterms:modified>
</cp:coreProperties>
</file>