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9F7D-5662-4E35-8E99-DB37141955B8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9C35C-BB4A-43B1-9A83-F89364307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4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44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8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701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691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9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07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07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57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C35C-BB4A-43B1-9A83-F893643074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9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C917-8FCF-458C-A050-E5FEB39F75B5}" type="datetime1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69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92B1-75FF-46E0-BC91-4121BD1F2770}" type="datetime1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6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4DE3-9247-4DE8-A31B-77597B791D9D}" type="datetime1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2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A67-A802-4D11-859E-391CEC4CB5B6}" type="datetime1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21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3809-8DC8-4149-9180-9BD21C25648A}" type="datetime1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00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51E5-2439-4460-A838-347FE8D1B9AE}" type="datetime1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0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194-AAFF-40ED-93AE-B22023E7F202}" type="datetime1">
              <a:rPr lang="en-GB" smtClean="0"/>
              <a:t>23/06/2016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68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2CCC9-4D91-43DF-B80E-D3884F4C04E5}" type="datetime1">
              <a:rPr lang="en-GB" smtClean="0"/>
              <a:t>23/06/2016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6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1A51-5F17-4099-A4A2-355EFA430074}" type="datetime1">
              <a:rPr lang="en-GB" smtClean="0"/>
              <a:t>23/06/2016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6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AA98-B38B-4B5F-BD8F-00261892CEDA}" type="datetime1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50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1D97-C186-41EE-9056-EE863F8E4AED}" type="datetime1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20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D54B-53AC-4211-BF0B-19FD0AAD1515}" type="datetime1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45287-21A7-4C3B-95A7-0A17C287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88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&lt;Project name&gt; Project Board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sz="2000" dirty="0" smtClean="0"/>
              <a:t>Date: </a:t>
            </a:r>
          </a:p>
          <a:p>
            <a:pPr algn="l"/>
            <a:r>
              <a:rPr lang="en-GB" sz="2000" dirty="0" smtClean="0"/>
              <a:t>Author: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093296"/>
            <a:ext cx="800099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2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Agenda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For Information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urrent Status</a:t>
            </a:r>
          </a:p>
          <a:p>
            <a:pPr lvl="1"/>
            <a:r>
              <a:rPr lang="en-GB" dirty="0" smtClean="0"/>
              <a:t>Plan</a:t>
            </a:r>
          </a:p>
          <a:p>
            <a:pPr lvl="1"/>
            <a:r>
              <a:rPr lang="en-GB" dirty="0" smtClean="0"/>
              <a:t>Costs</a:t>
            </a:r>
          </a:p>
          <a:p>
            <a:pPr lvl="1"/>
            <a:r>
              <a:rPr lang="en-GB" dirty="0" smtClean="0"/>
              <a:t>Key Issues</a:t>
            </a:r>
          </a:p>
          <a:p>
            <a:pPr lvl="1"/>
            <a:r>
              <a:rPr lang="en-GB" dirty="0" smtClean="0"/>
              <a:t>Key Risks</a:t>
            </a:r>
          </a:p>
          <a:p>
            <a:pPr lvl="1"/>
            <a:r>
              <a:rPr lang="en-GB" dirty="0" smtClean="0"/>
              <a:t>Key Dependencies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For Decision</a:t>
            </a:r>
          </a:p>
          <a:p>
            <a:pPr lvl="1"/>
            <a:r>
              <a:rPr lang="en-GB" dirty="0" smtClean="0"/>
              <a:t>Change Requests</a:t>
            </a:r>
          </a:p>
          <a:p>
            <a:pPr lvl="1"/>
            <a:r>
              <a:rPr lang="en-GB" dirty="0" smtClean="0"/>
              <a:t>Other Decisions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PM Results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2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297" y="5949280"/>
            <a:ext cx="800099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Project Status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RAG Status	</a:t>
            </a:r>
            <a:r>
              <a:rPr lang="en-GB" b="1" dirty="0" smtClean="0">
                <a:solidFill>
                  <a:srgbClr val="FF0000"/>
                </a:solidFill>
              </a:rPr>
              <a:t>Red</a:t>
            </a:r>
            <a:r>
              <a:rPr lang="en-GB" b="1" dirty="0" smtClean="0"/>
              <a:t>/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Amber</a:t>
            </a:r>
            <a:r>
              <a:rPr lang="en-GB" b="1" dirty="0" smtClean="0"/>
              <a:t>/</a:t>
            </a:r>
            <a:r>
              <a:rPr lang="en-GB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Green</a:t>
            </a:r>
          </a:p>
          <a:p>
            <a:pPr marL="0" indent="0">
              <a:buNone/>
            </a:pPr>
            <a:r>
              <a:rPr lang="en-GB" b="1" dirty="0" smtClean="0"/>
              <a:t>Stage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Start-Up/Initiation / Analysis / Design / Build / Test/Implement/Closure (as appropriate)</a:t>
            </a:r>
          </a:p>
          <a:p>
            <a:pPr marL="0" indent="0">
              <a:buNone/>
            </a:pPr>
            <a:r>
              <a:rPr lang="en-GB" b="1" dirty="0" smtClean="0"/>
              <a:t>Status</a:t>
            </a:r>
          </a:p>
          <a:p>
            <a:pPr marL="857250" lvl="1" indent="-457200"/>
            <a:r>
              <a:rPr lang="en-GB" dirty="0" smtClean="0"/>
              <a:t>2 or 3 bullets summarising status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3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949280"/>
            <a:ext cx="800099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Plan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Line 133"/>
          <p:cNvSpPr>
            <a:spLocks noChangeShapeType="1"/>
          </p:cNvSpPr>
          <p:nvPr/>
        </p:nvSpPr>
        <p:spPr bwMode="auto">
          <a:xfrm>
            <a:off x="5226818" y="1988021"/>
            <a:ext cx="0" cy="3394075"/>
          </a:xfrm>
          <a:prstGeom prst="line">
            <a:avLst/>
          </a:prstGeom>
          <a:noFill/>
          <a:ln w="15875" cap="rnd">
            <a:solidFill>
              <a:srgbClr val="80808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5" name="Line 133"/>
          <p:cNvSpPr>
            <a:spLocks noChangeShapeType="1"/>
          </p:cNvSpPr>
          <p:nvPr/>
        </p:nvSpPr>
        <p:spPr bwMode="auto">
          <a:xfrm>
            <a:off x="3001143" y="2037234"/>
            <a:ext cx="0" cy="3394075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6" name="Line 133"/>
          <p:cNvSpPr>
            <a:spLocks noChangeShapeType="1"/>
          </p:cNvSpPr>
          <p:nvPr/>
        </p:nvSpPr>
        <p:spPr bwMode="auto">
          <a:xfrm>
            <a:off x="5733231" y="1988021"/>
            <a:ext cx="0" cy="3394075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89743" y="1816571"/>
            <a:ext cx="338138" cy="76200"/>
            <a:chOff x="340" y="799"/>
            <a:chExt cx="136" cy="46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1019943" y="1816571"/>
            <a:ext cx="338138" cy="76200"/>
            <a:chOff x="340" y="799"/>
            <a:chExt cx="136" cy="46"/>
          </a:xfrm>
        </p:grpSpPr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1350143" y="1816571"/>
            <a:ext cx="338138" cy="76200"/>
            <a:chOff x="340" y="799"/>
            <a:chExt cx="136" cy="46"/>
          </a:xfrm>
        </p:grpSpPr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1680343" y="1816571"/>
            <a:ext cx="339725" cy="76200"/>
            <a:chOff x="340" y="799"/>
            <a:chExt cx="136" cy="46"/>
          </a:xfrm>
        </p:grpSpPr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2010543" y="1816571"/>
            <a:ext cx="339725" cy="76200"/>
            <a:chOff x="340" y="799"/>
            <a:chExt cx="136" cy="46"/>
          </a:xfrm>
        </p:grpSpPr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2340743" y="1816571"/>
            <a:ext cx="339725" cy="76200"/>
            <a:chOff x="340" y="799"/>
            <a:chExt cx="136" cy="46"/>
          </a:xfrm>
        </p:grpSpPr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2670943" y="1816571"/>
            <a:ext cx="339725" cy="76200"/>
            <a:chOff x="340" y="799"/>
            <a:chExt cx="136" cy="46"/>
          </a:xfrm>
        </p:grpSpPr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5" name="Group 32"/>
          <p:cNvGrpSpPr>
            <a:grpSpLocks/>
          </p:cNvGrpSpPr>
          <p:nvPr/>
        </p:nvGrpSpPr>
        <p:grpSpPr bwMode="auto">
          <a:xfrm>
            <a:off x="3001143" y="1816571"/>
            <a:ext cx="339725" cy="76200"/>
            <a:chOff x="340" y="799"/>
            <a:chExt cx="136" cy="46"/>
          </a:xfrm>
        </p:grpSpPr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3331343" y="1816571"/>
            <a:ext cx="339725" cy="76200"/>
            <a:chOff x="340" y="799"/>
            <a:chExt cx="136" cy="46"/>
          </a:xfrm>
        </p:grpSpPr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3" name="Group 40"/>
          <p:cNvGrpSpPr>
            <a:grpSpLocks/>
          </p:cNvGrpSpPr>
          <p:nvPr/>
        </p:nvGrpSpPr>
        <p:grpSpPr bwMode="auto">
          <a:xfrm>
            <a:off x="3661543" y="1816571"/>
            <a:ext cx="339725" cy="76200"/>
            <a:chOff x="340" y="799"/>
            <a:chExt cx="136" cy="46"/>
          </a:xfrm>
        </p:grpSpPr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44"/>
          <p:cNvGrpSpPr>
            <a:grpSpLocks/>
          </p:cNvGrpSpPr>
          <p:nvPr/>
        </p:nvGrpSpPr>
        <p:grpSpPr bwMode="auto">
          <a:xfrm>
            <a:off x="3991743" y="1816571"/>
            <a:ext cx="339725" cy="76200"/>
            <a:chOff x="340" y="799"/>
            <a:chExt cx="136" cy="46"/>
          </a:xfrm>
        </p:grpSpPr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1" name="Group 48"/>
          <p:cNvGrpSpPr>
            <a:grpSpLocks/>
          </p:cNvGrpSpPr>
          <p:nvPr/>
        </p:nvGrpSpPr>
        <p:grpSpPr bwMode="auto">
          <a:xfrm>
            <a:off x="4321943" y="1816571"/>
            <a:ext cx="339725" cy="76200"/>
            <a:chOff x="340" y="799"/>
            <a:chExt cx="136" cy="46"/>
          </a:xfrm>
        </p:grpSpPr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5" name="Group 52"/>
          <p:cNvGrpSpPr>
            <a:grpSpLocks/>
          </p:cNvGrpSpPr>
          <p:nvPr/>
        </p:nvGrpSpPr>
        <p:grpSpPr bwMode="auto">
          <a:xfrm>
            <a:off x="4652143" y="1816571"/>
            <a:ext cx="339725" cy="76200"/>
            <a:chOff x="340" y="799"/>
            <a:chExt cx="136" cy="46"/>
          </a:xfrm>
        </p:grpSpPr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" name="Group 56"/>
          <p:cNvGrpSpPr>
            <a:grpSpLocks/>
          </p:cNvGrpSpPr>
          <p:nvPr/>
        </p:nvGrpSpPr>
        <p:grpSpPr bwMode="auto">
          <a:xfrm>
            <a:off x="4982343" y="1816571"/>
            <a:ext cx="339725" cy="76200"/>
            <a:chOff x="340" y="799"/>
            <a:chExt cx="136" cy="46"/>
          </a:xfrm>
        </p:grpSpPr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3" name="Group 60"/>
          <p:cNvGrpSpPr>
            <a:grpSpLocks/>
          </p:cNvGrpSpPr>
          <p:nvPr/>
        </p:nvGrpSpPr>
        <p:grpSpPr bwMode="auto">
          <a:xfrm>
            <a:off x="5312543" y="1816571"/>
            <a:ext cx="339725" cy="76200"/>
            <a:chOff x="340" y="799"/>
            <a:chExt cx="136" cy="46"/>
          </a:xfrm>
        </p:grpSpPr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7" name="Group 64"/>
          <p:cNvGrpSpPr>
            <a:grpSpLocks/>
          </p:cNvGrpSpPr>
          <p:nvPr/>
        </p:nvGrpSpPr>
        <p:grpSpPr bwMode="auto">
          <a:xfrm>
            <a:off x="5642743" y="1816571"/>
            <a:ext cx="339725" cy="76200"/>
            <a:chOff x="340" y="799"/>
            <a:chExt cx="136" cy="46"/>
          </a:xfrm>
        </p:grpSpPr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1" name="Group 68"/>
          <p:cNvGrpSpPr>
            <a:grpSpLocks/>
          </p:cNvGrpSpPr>
          <p:nvPr/>
        </p:nvGrpSpPr>
        <p:grpSpPr bwMode="auto">
          <a:xfrm>
            <a:off x="5972943" y="1816571"/>
            <a:ext cx="339725" cy="76200"/>
            <a:chOff x="340" y="799"/>
            <a:chExt cx="136" cy="46"/>
          </a:xfrm>
        </p:grpSpPr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5" name="Group 72"/>
          <p:cNvGrpSpPr>
            <a:grpSpLocks/>
          </p:cNvGrpSpPr>
          <p:nvPr/>
        </p:nvGrpSpPr>
        <p:grpSpPr bwMode="auto">
          <a:xfrm>
            <a:off x="6303143" y="1816571"/>
            <a:ext cx="339725" cy="76200"/>
            <a:chOff x="340" y="799"/>
            <a:chExt cx="136" cy="46"/>
          </a:xfrm>
        </p:grpSpPr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9" name="Group 76"/>
          <p:cNvGrpSpPr>
            <a:grpSpLocks/>
          </p:cNvGrpSpPr>
          <p:nvPr/>
        </p:nvGrpSpPr>
        <p:grpSpPr bwMode="auto">
          <a:xfrm>
            <a:off x="6633343" y="1816571"/>
            <a:ext cx="339725" cy="76200"/>
            <a:chOff x="340" y="799"/>
            <a:chExt cx="136" cy="46"/>
          </a:xfrm>
        </p:grpSpPr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3" name="Group 80"/>
          <p:cNvGrpSpPr>
            <a:grpSpLocks/>
          </p:cNvGrpSpPr>
          <p:nvPr/>
        </p:nvGrpSpPr>
        <p:grpSpPr bwMode="auto">
          <a:xfrm>
            <a:off x="6963543" y="1816571"/>
            <a:ext cx="339725" cy="76200"/>
            <a:chOff x="340" y="799"/>
            <a:chExt cx="136" cy="46"/>
          </a:xfrm>
        </p:grpSpPr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7" name="Group 84"/>
          <p:cNvGrpSpPr>
            <a:grpSpLocks/>
          </p:cNvGrpSpPr>
          <p:nvPr/>
        </p:nvGrpSpPr>
        <p:grpSpPr bwMode="auto">
          <a:xfrm>
            <a:off x="7293743" y="1816571"/>
            <a:ext cx="339725" cy="76200"/>
            <a:chOff x="340" y="799"/>
            <a:chExt cx="136" cy="46"/>
          </a:xfrm>
        </p:grpSpPr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Line 86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1" name="Group 88"/>
          <p:cNvGrpSpPr>
            <a:grpSpLocks/>
          </p:cNvGrpSpPr>
          <p:nvPr/>
        </p:nvGrpSpPr>
        <p:grpSpPr bwMode="auto">
          <a:xfrm>
            <a:off x="7623943" y="1816571"/>
            <a:ext cx="339725" cy="76200"/>
            <a:chOff x="340" y="799"/>
            <a:chExt cx="136" cy="46"/>
          </a:xfrm>
        </p:grpSpPr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Line 90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5" name="Group 92"/>
          <p:cNvGrpSpPr>
            <a:grpSpLocks/>
          </p:cNvGrpSpPr>
          <p:nvPr/>
        </p:nvGrpSpPr>
        <p:grpSpPr bwMode="auto">
          <a:xfrm>
            <a:off x="7954143" y="1816571"/>
            <a:ext cx="339725" cy="76200"/>
            <a:chOff x="340" y="799"/>
            <a:chExt cx="136" cy="46"/>
          </a:xfrm>
        </p:grpSpPr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Line 94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9" name="Group 96"/>
          <p:cNvGrpSpPr>
            <a:grpSpLocks/>
          </p:cNvGrpSpPr>
          <p:nvPr/>
        </p:nvGrpSpPr>
        <p:grpSpPr bwMode="auto">
          <a:xfrm>
            <a:off x="8287518" y="1816571"/>
            <a:ext cx="336550" cy="76200"/>
            <a:chOff x="340" y="799"/>
            <a:chExt cx="136" cy="46"/>
          </a:xfrm>
        </p:grpSpPr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340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Line 98"/>
            <p:cNvSpPr>
              <a:spLocks noChangeShapeType="1"/>
            </p:cNvSpPr>
            <p:nvPr/>
          </p:nvSpPr>
          <p:spPr bwMode="auto">
            <a:xfrm>
              <a:off x="476" y="799"/>
              <a:ext cx="0" cy="46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340" y="845"/>
              <a:ext cx="136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03" name="Line 100"/>
          <p:cNvSpPr>
            <a:spLocks noChangeShapeType="1"/>
          </p:cNvSpPr>
          <p:nvPr/>
        </p:nvSpPr>
        <p:spPr bwMode="auto">
          <a:xfrm flipH="1">
            <a:off x="3998093" y="1708621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4" name="Line 101"/>
          <p:cNvSpPr>
            <a:spLocks noChangeShapeType="1"/>
          </p:cNvSpPr>
          <p:nvPr/>
        </p:nvSpPr>
        <p:spPr bwMode="auto">
          <a:xfrm flipH="1">
            <a:off x="2667768" y="1705446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5" name="Line 102"/>
          <p:cNvSpPr>
            <a:spLocks noChangeShapeType="1"/>
          </p:cNvSpPr>
          <p:nvPr/>
        </p:nvSpPr>
        <p:spPr bwMode="auto">
          <a:xfrm flipH="1">
            <a:off x="5318893" y="1708621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6" name="Line 103"/>
          <p:cNvSpPr>
            <a:spLocks noChangeShapeType="1"/>
          </p:cNvSpPr>
          <p:nvPr/>
        </p:nvSpPr>
        <p:spPr bwMode="auto">
          <a:xfrm flipH="1">
            <a:off x="6639693" y="1708621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7" name="Line 104"/>
          <p:cNvSpPr>
            <a:spLocks noChangeShapeType="1"/>
          </p:cNvSpPr>
          <p:nvPr/>
        </p:nvSpPr>
        <p:spPr bwMode="auto">
          <a:xfrm flipH="1">
            <a:off x="7963668" y="1708621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8" name="Line 109"/>
          <p:cNvSpPr>
            <a:spLocks noChangeShapeType="1"/>
          </p:cNvSpPr>
          <p:nvPr/>
        </p:nvSpPr>
        <p:spPr bwMode="auto">
          <a:xfrm flipH="1">
            <a:off x="680218" y="1708621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09" name="Line 110"/>
          <p:cNvSpPr>
            <a:spLocks noChangeShapeType="1"/>
          </p:cNvSpPr>
          <p:nvPr/>
        </p:nvSpPr>
        <p:spPr bwMode="auto">
          <a:xfrm flipH="1">
            <a:off x="3340868" y="1699096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10" name="Line 111"/>
          <p:cNvSpPr>
            <a:spLocks noChangeShapeType="1"/>
          </p:cNvSpPr>
          <p:nvPr/>
        </p:nvSpPr>
        <p:spPr bwMode="auto">
          <a:xfrm flipH="1">
            <a:off x="4658493" y="1705446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11" name="Line 112"/>
          <p:cNvSpPr>
            <a:spLocks noChangeShapeType="1"/>
          </p:cNvSpPr>
          <p:nvPr/>
        </p:nvSpPr>
        <p:spPr bwMode="auto">
          <a:xfrm flipH="1">
            <a:off x="5982468" y="1714971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12" name="Line 113"/>
          <p:cNvSpPr>
            <a:spLocks noChangeShapeType="1"/>
          </p:cNvSpPr>
          <p:nvPr/>
        </p:nvSpPr>
        <p:spPr bwMode="auto">
          <a:xfrm flipH="1">
            <a:off x="7290568" y="1699096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17" name="Line 118"/>
          <p:cNvSpPr>
            <a:spLocks noChangeShapeType="1"/>
          </p:cNvSpPr>
          <p:nvPr/>
        </p:nvSpPr>
        <p:spPr bwMode="auto">
          <a:xfrm flipH="1">
            <a:off x="2007368" y="1705446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18" name="Line 119"/>
          <p:cNvSpPr>
            <a:spLocks noChangeShapeType="1"/>
          </p:cNvSpPr>
          <p:nvPr/>
        </p:nvSpPr>
        <p:spPr bwMode="auto">
          <a:xfrm flipH="1">
            <a:off x="1356493" y="1708621"/>
            <a:ext cx="3175" cy="1841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GB" b="1">
              <a:solidFill>
                <a:srgbClr val="000066"/>
              </a:solidFill>
            </a:endParaRPr>
          </a:p>
        </p:txBody>
      </p:sp>
      <p:sp>
        <p:nvSpPr>
          <p:cNvPr id="119" name="Text Box 127"/>
          <p:cNvSpPr txBox="1">
            <a:spLocks noChangeArrowheads="1"/>
          </p:cNvSpPr>
          <p:nvPr/>
        </p:nvSpPr>
        <p:spPr bwMode="auto">
          <a:xfrm>
            <a:off x="705618" y="1484784"/>
            <a:ext cx="81148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200" i="1" dirty="0">
                <a:solidFill>
                  <a:srgbClr val="000066"/>
                </a:solidFill>
                <a:latin typeface="+mn-lt"/>
                <a:cs typeface="Arial" charset="0"/>
              </a:rPr>
              <a:t> Jan          </a:t>
            </a:r>
            <a:r>
              <a:rPr lang="en-GB" altLang="en-US" sz="1200" i="1" dirty="0" smtClean="0">
                <a:solidFill>
                  <a:srgbClr val="000066"/>
                </a:solidFill>
                <a:latin typeface="+mn-lt"/>
                <a:cs typeface="Arial" charset="0"/>
              </a:rPr>
              <a:t>     </a:t>
            </a:r>
            <a:r>
              <a:rPr lang="en-GB" altLang="en-US" sz="1200" i="1" dirty="0">
                <a:solidFill>
                  <a:srgbClr val="000066"/>
                </a:solidFill>
                <a:latin typeface="+mn-lt"/>
                <a:cs typeface="Arial" charset="0"/>
              </a:rPr>
              <a:t>Feb        </a:t>
            </a:r>
            <a:r>
              <a:rPr lang="en-GB" altLang="en-US" sz="1200" i="1" dirty="0" smtClean="0">
                <a:solidFill>
                  <a:srgbClr val="000066"/>
                </a:solidFill>
                <a:latin typeface="+mn-lt"/>
                <a:cs typeface="Arial" charset="0"/>
              </a:rPr>
              <a:t>     Mar           Apr             May           </a:t>
            </a:r>
            <a:r>
              <a:rPr lang="en-GB" altLang="en-US" sz="1200" i="1" dirty="0">
                <a:solidFill>
                  <a:srgbClr val="000066"/>
                </a:solidFill>
                <a:latin typeface="+mn-lt"/>
                <a:cs typeface="Arial" charset="0"/>
              </a:rPr>
              <a:t>Jun         </a:t>
            </a:r>
            <a:r>
              <a:rPr lang="en-GB" altLang="en-US" sz="1200" i="1" dirty="0" smtClean="0">
                <a:solidFill>
                  <a:srgbClr val="000066"/>
                </a:solidFill>
                <a:latin typeface="+mn-lt"/>
                <a:cs typeface="Arial" charset="0"/>
              </a:rPr>
              <a:t>    Jul             Aug            Sep            Oct            Nov            Dec</a:t>
            </a:r>
            <a:endParaRPr lang="en-GB" altLang="en-US" sz="800" i="1" dirty="0">
              <a:solidFill>
                <a:srgbClr val="000066"/>
              </a:solidFill>
              <a:latin typeface="+mn-lt"/>
              <a:cs typeface="Arial" charset="0"/>
            </a:endParaRPr>
          </a:p>
        </p:txBody>
      </p:sp>
      <p:sp>
        <p:nvSpPr>
          <p:cNvPr id="120" name="Rectangle 106"/>
          <p:cNvSpPr>
            <a:spLocks noChangeArrowheads="1"/>
          </p:cNvSpPr>
          <p:nvPr/>
        </p:nvSpPr>
        <p:spPr bwMode="auto">
          <a:xfrm>
            <a:off x="3521843" y="2637309"/>
            <a:ext cx="236538" cy="347662"/>
          </a:xfrm>
          <a:prstGeom prst="rect">
            <a:avLst/>
          </a:prstGeom>
          <a:solidFill>
            <a:srgbClr val="B4C3E1">
              <a:alpha val="30000"/>
            </a:srgbClr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21" name="Rectangle 105"/>
          <p:cNvSpPr>
            <a:spLocks noChangeArrowheads="1"/>
          </p:cNvSpPr>
          <p:nvPr/>
        </p:nvSpPr>
        <p:spPr bwMode="auto">
          <a:xfrm>
            <a:off x="1019943" y="2138834"/>
            <a:ext cx="1171575" cy="358775"/>
          </a:xfrm>
          <a:prstGeom prst="rect">
            <a:avLst/>
          </a:prstGeom>
          <a:solidFill>
            <a:srgbClr val="E5E4B2"/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cs typeface="Arial" charset="0"/>
              </a:rPr>
              <a:t>Analysis </a:t>
            </a:r>
            <a:endParaRPr kumimoji="0" lang="en-US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22" name="Rectangle 106"/>
          <p:cNvSpPr>
            <a:spLocks noChangeArrowheads="1"/>
          </p:cNvSpPr>
          <p:nvPr/>
        </p:nvSpPr>
        <p:spPr bwMode="auto">
          <a:xfrm>
            <a:off x="3504381" y="3265959"/>
            <a:ext cx="981075" cy="347662"/>
          </a:xfrm>
          <a:prstGeom prst="rect">
            <a:avLst/>
          </a:prstGeom>
          <a:solidFill>
            <a:srgbClr val="FFFF99"/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cs typeface="Arial" charset="0"/>
              </a:rPr>
              <a:t>Build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23" name="Rectangle 106"/>
          <p:cNvSpPr>
            <a:spLocks noChangeArrowheads="1"/>
          </p:cNvSpPr>
          <p:nvPr/>
        </p:nvSpPr>
        <p:spPr bwMode="auto">
          <a:xfrm>
            <a:off x="4301306" y="3959696"/>
            <a:ext cx="796925" cy="347663"/>
          </a:xfrm>
          <a:prstGeom prst="rect">
            <a:avLst/>
          </a:prstGeom>
          <a:solidFill>
            <a:srgbClr val="B4E2B8"/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cs typeface="Arial" charset="0"/>
              </a:rPr>
              <a:t>Test</a:t>
            </a: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24" name="Text Box 124"/>
          <p:cNvSpPr txBox="1">
            <a:spLocks noChangeArrowheads="1"/>
          </p:cNvSpPr>
          <p:nvPr/>
        </p:nvSpPr>
        <p:spPr bwMode="auto">
          <a:xfrm>
            <a:off x="5385568" y="5382096"/>
            <a:ext cx="695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900">
                <a:solidFill>
                  <a:srgbClr val="000066"/>
                </a:solidFill>
              </a:rPr>
              <a:t>Go live</a:t>
            </a:r>
          </a:p>
        </p:txBody>
      </p:sp>
      <p:sp>
        <p:nvSpPr>
          <p:cNvPr id="125" name="Text Box 125"/>
          <p:cNvSpPr txBox="1">
            <a:spLocks noChangeArrowheads="1"/>
          </p:cNvSpPr>
          <p:nvPr/>
        </p:nvSpPr>
        <p:spPr bwMode="auto">
          <a:xfrm>
            <a:off x="4626743" y="5317009"/>
            <a:ext cx="692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900">
                <a:solidFill>
                  <a:srgbClr val="808080"/>
                </a:solidFill>
              </a:rPr>
              <a:t>Original</a:t>
            </a:r>
          </a:p>
        </p:txBody>
      </p:sp>
      <p:sp>
        <p:nvSpPr>
          <p:cNvPr id="126" name="Text Box 126"/>
          <p:cNvSpPr txBox="1">
            <a:spLocks noChangeArrowheads="1"/>
          </p:cNvSpPr>
          <p:nvPr/>
        </p:nvSpPr>
        <p:spPr bwMode="auto">
          <a:xfrm>
            <a:off x="2631777" y="5352727"/>
            <a:ext cx="5000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900" dirty="0">
                <a:solidFill>
                  <a:srgbClr val="000066"/>
                </a:solidFill>
              </a:rPr>
              <a:t>Now</a:t>
            </a:r>
          </a:p>
        </p:txBody>
      </p:sp>
      <p:sp>
        <p:nvSpPr>
          <p:cNvPr id="127" name="Text Box 127"/>
          <p:cNvSpPr txBox="1">
            <a:spLocks noChangeArrowheads="1"/>
          </p:cNvSpPr>
          <p:nvPr/>
        </p:nvSpPr>
        <p:spPr bwMode="auto">
          <a:xfrm>
            <a:off x="335730" y="3375497"/>
            <a:ext cx="18446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200" dirty="0" smtClean="0">
                <a:solidFill>
                  <a:schemeClr val="accent1">
                    <a:lumMod val="75000"/>
                  </a:schemeClr>
                </a:solidFill>
              </a:rPr>
              <a:t>Use transparency to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GB" altLang="en-US" sz="1200" dirty="0" smtClean="0">
                <a:solidFill>
                  <a:schemeClr val="accent1">
                    <a:lumMod val="75000"/>
                  </a:schemeClr>
                </a:solidFill>
              </a:rPr>
              <a:t>how slippage from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GB" altLang="en-US" sz="1200" dirty="0" smtClean="0">
                <a:solidFill>
                  <a:schemeClr val="accent1">
                    <a:lumMod val="75000"/>
                  </a:schemeClr>
                </a:solidFill>
              </a:rPr>
              <a:t>riginal timeline</a:t>
            </a:r>
            <a:endParaRPr lang="en-GB" alt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8" name="Rectangle 106"/>
          <p:cNvSpPr>
            <a:spLocks noChangeArrowheads="1"/>
          </p:cNvSpPr>
          <p:nvPr/>
        </p:nvSpPr>
        <p:spPr bwMode="auto">
          <a:xfrm>
            <a:off x="2191518" y="2637309"/>
            <a:ext cx="1323975" cy="347662"/>
          </a:xfrm>
          <a:prstGeom prst="rect">
            <a:avLst/>
          </a:prstGeom>
          <a:solidFill>
            <a:srgbClr val="B4C3E1"/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cs typeface="Arial" charset="0"/>
              </a:rPr>
              <a:t>Design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29" name="Line 129"/>
          <p:cNvSpPr>
            <a:spLocks noChangeShapeType="1"/>
          </p:cNvSpPr>
          <p:nvPr/>
        </p:nvSpPr>
        <p:spPr bwMode="auto">
          <a:xfrm>
            <a:off x="3504381" y="2497609"/>
            <a:ext cx="25400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  <p:sp>
        <p:nvSpPr>
          <p:cNvPr id="130" name="Rectangle 108" descr="Light upward diagonal"/>
          <p:cNvSpPr>
            <a:spLocks noChangeArrowheads="1"/>
          </p:cNvSpPr>
          <p:nvPr/>
        </p:nvSpPr>
        <p:spPr bwMode="auto">
          <a:xfrm>
            <a:off x="5010918" y="4834409"/>
            <a:ext cx="722313" cy="360362"/>
          </a:xfrm>
          <a:prstGeom prst="rect">
            <a:avLst/>
          </a:prstGeom>
          <a:pattFill prst="pct50">
            <a:fgClr>
              <a:srgbClr val="FFCC00"/>
            </a:fgClr>
            <a:bgClr>
              <a:srgbClr val="FFFFFF"/>
            </a:bgClr>
          </a:patt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cs typeface="Arial" charset="0"/>
              </a:rPr>
              <a:t>Implement</a:t>
            </a:r>
            <a:endParaRPr kumimoji="0" lang="en-US" alt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31" name="Rectangle 106"/>
          <p:cNvSpPr>
            <a:spLocks noChangeArrowheads="1"/>
          </p:cNvSpPr>
          <p:nvPr/>
        </p:nvSpPr>
        <p:spPr bwMode="auto">
          <a:xfrm>
            <a:off x="3520256" y="2637309"/>
            <a:ext cx="234950" cy="347662"/>
          </a:xfrm>
          <a:prstGeom prst="rect">
            <a:avLst/>
          </a:prstGeom>
          <a:solidFill>
            <a:srgbClr val="B4C3E1">
              <a:alpha val="30000"/>
            </a:srgbClr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32" name="Rectangle 106"/>
          <p:cNvSpPr>
            <a:spLocks noChangeArrowheads="1"/>
          </p:cNvSpPr>
          <p:nvPr/>
        </p:nvSpPr>
        <p:spPr bwMode="auto">
          <a:xfrm>
            <a:off x="3501206" y="3265959"/>
            <a:ext cx="981075" cy="347662"/>
          </a:xfrm>
          <a:prstGeom prst="rect">
            <a:avLst/>
          </a:prstGeom>
          <a:solidFill>
            <a:srgbClr val="FFFF99"/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cs typeface="Arial" charset="0"/>
              </a:rPr>
              <a:t>Build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33" name="Rectangle 106"/>
          <p:cNvSpPr>
            <a:spLocks noChangeArrowheads="1"/>
          </p:cNvSpPr>
          <p:nvPr/>
        </p:nvSpPr>
        <p:spPr bwMode="auto">
          <a:xfrm>
            <a:off x="4485456" y="3265959"/>
            <a:ext cx="284162" cy="347662"/>
          </a:xfrm>
          <a:prstGeom prst="rect">
            <a:avLst/>
          </a:prstGeom>
          <a:solidFill>
            <a:srgbClr val="FFFF99">
              <a:alpha val="30000"/>
            </a:srgbClr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34" name="Rectangle 108" descr="Light upward diagonal"/>
          <p:cNvSpPr>
            <a:spLocks noChangeArrowheads="1"/>
          </p:cNvSpPr>
          <p:nvPr/>
        </p:nvSpPr>
        <p:spPr bwMode="auto">
          <a:xfrm>
            <a:off x="5733231" y="4834409"/>
            <a:ext cx="252412" cy="360362"/>
          </a:xfrm>
          <a:prstGeom prst="rect">
            <a:avLst/>
          </a:prstGeom>
          <a:pattFill prst="pct50">
            <a:fgClr>
              <a:srgbClr val="FFCC00">
                <a:alpha val="30000"/>
              </a:srgbClr>
            </a:fgClr>
            <a:bgClr>
              <a:srgbClr val="FFFFFF">
                <a:alpha val="30000"/>
              </a:srgbClr>
            </a:bgClr>
          </a:patt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135" name="Text Box 135"/>
          <p:cNvSpPr txBox="1">
            <a:spLocks noChangeArrowheads="1"/>
          </p:cNvSpPr>
          <p:nvPr/>
        </p:nvSpPr>
        <p:spPr bwMode="auto">
          <a:xfrm>
            <a:off x="3501206" y="2672234"/>
            <a:ext cx="3159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136" name="Text Box 136"/>
          <p:cNvSpPr txBox="1">
            <a:spLocks noChangeArrowheads="1"/>
          </p:cNvSpPr>
          <p:nvPr/>
        </p:nvSpPr>
        <p:spPr bwMode="auto">
          <a:xfrm>
            <a:off x="4485456" y="3302471"/>
            <a:ext cx="3159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137" name="Text Box 137"/>
          <p:cNvSpPr txBox="1">
            <a:spLocks noChangeArrowheads="1"/>
          </p:cNvSpPr>
          <p:nvPr/>
        </p:nvSpPr>
        <p:spPr bwMode="auto">
          <a:xfrm>
            <a:off x="5226818" y="3993034"/>
            <a:ext cx="3159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138" name="Text Box 138"/>
          <p:cNvSpPr txBox="1">
            <a:spLocks noChangeArrowheads="1"/>
          </p:cNvSpPr>
          <p:nvPr/>
        </p:nvSpPr>
        <p:spPr bwMode="auto">
          <a:xfrm>
            <a:off x="5669731" y="4909021"/>
            <a:ext cx="3159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139" name="Text Box 139"/>
          <p:cNvSpPr txBox="1">
            <a:spLocks noChangeArrowheads="1"/>
          </p:cNvSpPr>
          <p:nvPr/>
        </p:nvSpPr>
        <p:spPr bwMode="auto">
          <a:xfrm>
            <a:off x="6312668" y="2408709"/>
            <a:ext cx="20431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000066"/>
                </a:solidFill>
              </a:rPr>
              <a:t>1.  Design delayed 1 week – additional requirements identified</a:t>
            </a:r>
          </a:p>
        </p:txBody>
      </p:sp>
      <p:sp>
        <p:nvSpPr>
          <p:cNvPr id="140" name="Text Box 140"/>
          <p:cNvSpPr txBox="1">
            <a:spLocks noChangeArrowheads="1"/>
          </p:cNvSpPr>
          <p:nvPr/>
        </p:nvSpPr>
        <p:spPr bwMode="auto">
          <a:xfrm>
            <a:off x="6312668" y="3189759"/>
            <a:ext cx="236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2.  Knock on 1 week impact to build</a:t>
            </a:r>
          </a:p>
        </p:txBody>
      </p:sp>
      <p:sp>
        <p:nvSpPr>
          <p:cNvPr id="141" name="Text Box 141"/>
          <p:cNvSpPr txBox="1">
            <a:spLocks noChangeArrowheads="1"/>
          </p:cNvSpPr>
          <p:nvPr/>
        </p:nvSpPr>
        <p:spPr bwMode="auto">
          <a:xfrm>
            <a:off x="6303143" y="3929534"/>
            <a:ext cx="2363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200">
                <a:solidFill>
                  <a:srgbClr val="000066"/>
                </a:solidFill>
              </a:rPr>
              <a:t>3.  Testing will complete 2 weeks later – environment constraint</a:t>
            </a:r>
          </a:p>
        </p:txBody>
      </p:sp>
      <p:sp>
        <p:nvSpPr>
          <p:cNvPr id="142" name="Text Box 142"/>
          <p:cNvSpPr txBox="1">
            <a:spLocks noChangeArrowheads="1"/>
          </p:cNvSpPr>
          <p:nvPr/>
        </p:nvSpPr>
        <p:spPr bwMode="auto">
          <a:xfrm>
            <a:off x="6303143" y="4834409"/>
            <a:ext cx="2363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4C3E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200" dirty="0">
                <a:solidFill>
                  <a:srgbClr val="000066"/>
                </a:solidFill>
              </a:rPr>
              <a:t>4.  Code deployment deferred </a:t>
            </a:r>
            <a:r>
              <a:rPr lang="en-GB" altLang="en-US" sz="1200" dirty="0" smtClean="0">
                <a:solidFill>
                  <a:srgbClr val="000066"/>
                </a:solidFill>
              </a:rPr>
              <a:t>1 week </a:t>
            </a:r>
            <a:r>
              <a:rPr lang="en-GB" altLang="en-US" sz="1200" dirty="0">
                <a:solidFill>
                  <a:srgbClr val="000066"/>
                </a:solidFill>
              </a:rPr>
              <a:t>– next available opportunity</a:t>
            </a:r>
          </a:p>
        </p:txBody>
      </p:sp>
      <p:sp>
        <p:nvSpPr>
          <p:cNvPr id="143" name="Rectangle 106"/>
          <p:cNvSpPr>
            <a:spLocks noChangeArrowheads="1"/>
          </p:cNvSpPr>
          <p:nvPr/>
        </p:nvSpPr>
        <p:spPr bwMode="auto">
          <a:xfrm>
            <a:off x="5098231" y="3959696"/>
            <a:ext cx="476250" cy="347663"/>
          </a:xfrm>
          <a:prstGeom prst="rect">
            <a:avLst/>
          </a:prstGeom>
          <a:solidFill>
            <a:srgbClr val="B4E2B8">
              <a:alpha val="30000"/>
            </a:srgbClr>
          </a:solidFill>
          <a:ln w="12700">
            <a:solidFill>
              <a:srgbClr val="B4C3E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113" name="Slide Number Placehold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4</a:t>
            </a:fld>
            <a:endParaRPr lang="en-GB"/>
          </a:p>
        </p:txBody>
      </p:sp>
      <p:pic>
        <p:nvPicPr>
          <p:cNvPr id="144" name="Picture 1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406" y="6093296"/>
            <a:ext cx="800099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Costs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Group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735776"/>
              </p:ext>
            </p:extLst>
          </p:nvPr>
        </p:nvGraphicFramePr>
        <p:xfrm>
          <a:off x="1907704" y="1537307"/>
          <a:ext cx="4968552" cy="3979925"/>
        </p:xfrm>
        <a:graphic>
          <a:graphicData uri="http://schemas.openxmlformats.org/drawingml/2006/table">
            <a:tbl>
              <a:tblPr/>
              <a:tblGrid>
                <a:gridCol w="2354362"/>
                <a:gridCol w="1272628"/>
                <a:gridCol w="1341562"/>
              </a:tblGrid>
              <a:tr h="270062"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Original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27248"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+mn-lt"/>
                        </a:rPr>
                        <a:t>Man days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Process Team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+mn-lt"/>
                        </a:rPr>
                        <a:t>man days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446088" marR="0" lvl="1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96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&lt;total&gt;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+mn-lt"/>
                        </a:rPr>
                        <a:t>man days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446088" marR="0" lvl="1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96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&lt;total&gt;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2615"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+mn-lt"/>
                        </a:rPr>
                        <a:t>Costs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External resources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Computer Hardware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Computer Software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Other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+mn-lt"/>
                        </a:rPr>
                        <a:t>(£000’s)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"/>
                          <a:cs typeface=""/>
                        </a:rPr>
                        <a:t>&lt;total&gt;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46088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80645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166813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524000" algn="l" defTabSz="914400" rtl="0" eaLnBrk="0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19812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4384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28956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3528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 kern="1200">
                          <a:solidFill>
                            <a:srgbClr val="000066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+mn-lt"/>
                        </a:rPr>
                        <a:t>(£000’s)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"/>
                          <a:cs typeface=""/>
                        </a:rPr>
                        <a:t>&lt;total&gt;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800099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Key Issues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27439"/>
              </p:ext>
            </p:extLst>
          </p:nvPr>
        </p:nvGraphicFramePr>
        <p:xfrm>
          <a:off x="889248" y="1665150"/>
          <a:ext cx="7355160" cy="1835858"/>
        </p:xfrm>
        <a:graphic>
          <a:graphicData uri="http://schemas.openxmlformats.org/drawingml/2006/table">
            <a:tbl>
              <a:tblPr/>
              <a:tblGrid>
                <a:gridCol w="3682752"/>
                <a:gridCol w="3672408"/>
              </a:tblGrid>
              <a:tr h="435847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Issue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6849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66700" indent="-2667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GB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801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66700" indent="-2667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GB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9361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66700" indent="-2667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GB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6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21288"/>
            <a:ext cx="800099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8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Key Risks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198410"/>
              </p:ext>
            </p:extLst>
          </p:nvPr>
        </p:nvGraphicFramePr>
        <p:xfrm>
          <a:off x="889248" y="1665150"/>
          <a:ext cx="7355160" cy="1835858"/>
        </p:xfrm>
        <a:graphic>
          <a:graphicData uri="http://schemas.openxmlformats.org/drawingml/2006/table">
            <a:tbl>
              <a:tblPr/>
              <a:tblGrid>
                <a:gridCol w="3682752"/>
                <a:gridCol w="3672408"/>
              </a:tblGrid>
              <a:tr h="435847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Risk</a:t>
                      </a: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6849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66700" indent="-2667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GB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801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66700" indent="-2667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GB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9361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66700" indent="-2667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742950" indent="-2857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11430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6002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2057400" indent="-2286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266700" marR="0" lvl="0" indent="-26670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GB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21288"/>
            <a:ext cx="800099" cy="600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9592" y="5670212"/>
            <a:ext cx="2789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Number of Significant Risks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7584" y="5713132"/>
            <a:ext cx="2861811" cy="3104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89395" y="568367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89396" y="5713131"/>
            <a:ext cx="333290" cy="3104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3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Key Dependencies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7273"/>
              </p:ext>
            </p:extLst>
          </p:nvPr>
        </p:nvGraphicFramePr>
        <p:xfrm>
          <a:off x="395536" y="1556793"/>
          <a:ext cx="8352928" cy="2813172"/>
        </p:xfrm>
        <a:graphic>
          <a:graphicData uri="http://schemas.openxmlformats.org/drawingml/2006/table">
            <a:tbl>
              <a:tblPr/>
              <a:tblGrid>
                <a:gridCol w="3204356"/>
                <a:gridCol w="1080120"/>
                <a:gridCol w="819091"/>
                <a:gridCol w="999111"/>
                <a:gridCol w="2250250"/>
              </a:tblGrid>
              <a:tr h="221136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Dependency Description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Owner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Raised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Due 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58984"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</a:defRPr>
                      </a:lvl1pPr>
                      <a:lvl2pPr marL="446088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1000">
                          <a:solidFill>
                            <a:srgbClr val="000066"/>
                          </a:solidFill>
                          <a:latin typeface="Arial" charset="0"/>
                        </a:defRPr>
                      </a:lvl2pPr>
                      <a:lvl3pPr marL="80645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96"/>
                        </a:buClr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3pPr>
                      <a:lvl4pPr marL="1166813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A"/>
                        </a:buClr>
                        <a:buSzPct val="95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4pPr>
                      <a:lvl5pPr marL="1524000" algn="l" ea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5pPr>
                      <a:lvl6pPr marL="19812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6pPr>
                      <a:lvl7pPr marL="24384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7pPr>
                      <a:lvl8pPr marL="28956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8pPr>
                      <a:lvl9pPr marL="3352800" eaLnBrk="0" fontAlgn="base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Pct val="90000"/>
                        <a:buFont typeface="Arial" charset="0"/>
                        <a:defRPr sz="900">
                          <a:solidFill>
                            <a:srgbClr val="000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8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444" y="6021288"/>
            <a:ext cx="800099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7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For Decision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01072"/>
              </p:ext>
            </p:extLst>
          </p:nvPr>
        </p:nvGraphicFramePr>
        <p:xfrm>
          <a:off x="827584" y="2189786"/>
          <a:ext cx="7632848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760"/>
                <a:gridCol w="2304256"/>
                <a:gridCol w="1152128"/>
                <a:gridCol w="32887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CR no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Description of Change 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Reason for change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Impact on costs and</a:t>
                      </a:r>
                      <a:r>
                        <a:rPr lang="en-GB" sz="1000" baseline="0" dirty="0" smtClean="0"/>
                        <a:t> plan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1556792"/>
            <a:ext cx="18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Change Requests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077072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Other Decisions</a:t>
            </a:r>
            <a:endParaRPr lang="en-GB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PM Results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5287-21A7-4C3B-95A7-0A17C2873B7A}" type="slidenum">
              <a:rPr lang="en-GB" smtClean="0"/>
              <a:t>9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800099" cy="60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6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241</Words>
  <Application>Microsoft Office PowerPoint</Application>
  <PresentationFormat>On-screen Show (4:3)</PresentationFormat>
  <Paragraphs>135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&lt;Project name&gt; Project Board</vt:lpstr>
      <vt:lpstr>Agenda</vt:lpstr>
      <vt:lpstr>Project Status</vt:lpstr>
      <vt:lpstr>Plan</vt:lpstr>
      <vt:lpstr>Costs</vt:lpstr>
      <vt:lpstr>Key Issues</vt:lpstr>
      <vt:lpstr>Key Risks</vt:lpstr>
      <vt:lpstr>Key Dependencies</vt:lpstr>
      <vt:lpstr>For Decision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&lt;Project name&gt; Project Board</dc:title>
  <dc:creator>Gren</dc:creator>
  <cp:lastModifiedBy>Gren</cp:lastModifiedBy>
  <cp:revision>11</cp:revision>
  <dcterms:created xsi:type="dcterms:W3CDTF">2014-06-24T14:53:30Z</dcterms:created>
  <dcterms:modified xsi:type="dcterms:W3CDTF">2016-06-23T10:01:27Z</dcterms:modified>
</cp:coreProperties>
</file>